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324" r:id="rId3"/>
    <p:sldId id="270" r:id="rId4"/>
    <p:sldId id="257" r:id="rId5"/>
    <p:sldId id="322" r:id="rId6"/>
    <p:sldId id="312" r:id="rId7"/>
    <p:sldId id="313" r:id="rId8"/>
    <p:sldId id="325" r:id="rId9"/>
    <p:sldId id="326" r:id="rId10"/>
    <p:sldId id="261" r:id="rId11"/>
    <p:sldId id="262" r:id="rId12"/>
    <p:sldId id="263" r:id="rId13"/>
    <p:sldId id="264" r:id="rId14"/>
    <p:sldId id="265" r:id="rId15"/>
    <p:sldId id="266" r:id="rId16"/>
    <p:sldId id="267" r:id="rId17"/>
    <p:sldId id="268" r:id="rId18"/>
    <p:sldId id="269" r:id="rId19"/>
    <p:sldId id="271" r:id="rId20"/>
    <p:sldId id="272" r:id="rId21"/>
    <p:sldId id="316" r:id="rId22"/>
    <p:sldId id="317" r:id="rId23"/>
    <p:sldId id="273" r:id="rId24"/>
    <p:sldId id="274" r:id="rId25"/>
    <p:sldId id="327" r:id="rId26"/>
    <p:sldId id="328" r:id="rId27"/>
    <p:sldId id="329" r:id="rId28"/>
    <p:sldId id="275" r:id="rId29"/>
    <p:sldId id="289" r:id="rId30"/>
    <p:sldId id="283" r:id="rId31"/>
    <p:sldId id="330" r:id="rId32"/>
    <p:sldId id="276" r:id="rId33"/>
    <p:sldId id="277" r:id="rId34"/>
    <p:sldId id="284" r:id="rId35"/>
    <p:sldId id="286" r:id="rId36"/>
    <p:sldId id="287" r:id="rId37"/>
    <p:sldId id="301" r:id="rId38"/>
    <p:sldId id="288" r:id="rId39"/>
    <p:sldId id="298" r:id="rId40"/>
    <p:sldId id="302" r:id="rId41"/>
    <p:sldId id="303" r:id="rId42"/>
    <p:sldId id="290" r:id="rId43"/>
    <p:sldId id="299" r:id="rId44"/>
    <p:sldId id="291" r:id="rId45"/>
    <p:sldId id="292" r:id="rId46"/>
    <p:sldId id="293" r:id="rId47"/>
    <p:sldId id="294" r:id="rId48"/>
    <p:sldId id="315" r:id="rId49"/>
    <p:sldId id="300" r:id="rId50"/>
    <p:sldId id="295" r:id="rId51"/>
    <p:sldId id="296" r:id="rId52"/>
    <p:sldId id="309" r:id="rId53"/>
    <p:sldId id="308" r:id="rId54"/>
    <p:sldId id="310" r:id="rId55"/>
    <p:sldId id="304" r:id="rId56"/>
    <p:sldId id="305" r:id="rId57"/>
    <p:sldId id="306" r:id="rId58"/>
    <p:sldId id="307" r:id="rId59"/>
    <p:sldId id="311" r:id="rId60"/>
    <p:sldId id="318" r:id="rId61"/>
    <p:sldId id="297" r:id="rId62"/>
    <p:sldId id="314" r:id="rId63"/>
    <p:sldId id="320" r:id="rId64"/>
    <p:sldId id="319" r:id="rId65"/>
    <p:sldId id="321" r:id="rId6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Ltsx9qQN7d8YBkmQeE4Rw==" hashData="fpIMKaDKcNQu3/cEJFSkaeQLCryBtsLX9k+DVjIDCt8bF9lrI/Aaguzpf2zGFRAiTgB2Xb5XUSDbwGO5PqHk2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612"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DB20672-8DDA-4FCE-91D6-A985E59BAD01}" type="datetimeFigureOut">
              <a:rPr lang="fr-FR" smtClean="0"/>
              <a:pPr/>
              <a:t>02/08/2023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6DDC4C-4495-4C6D-ACC0-694571E67C98}" type="slidenum">
              <a:rPr lang="fr-FR" smtClean="0"/>
              <a:pPr/>
              <a:t>‹N°›</a:t>
            </a:fld>
            <a:endParaRPr lang="fr-FR"/>
          </a:p>
        </p:txBody>
      </p:sp>
    </p:spTree>
    <p:extLst>
      <p:ext uri="{BB962C8B-B14F-4D97-AF65-F5344CB8AC3E}">
        <p14:creationId xmlns:p14="http://schemas.microsoft.com/office/powerpoint/2010/main" val="4116533403"/>
      </p:ext>
    </p:extLst>
  </p:cSld>
  <p:clrMapOvr>
    <a:masterClrMapping/>
  </p:clrMapOvr>
  <p:transition>
    <p:sndAc>
      <p:stSnd loop="1">
        <p:snd r:embed="rId1" name="Japanese Garden Meditation.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DB20672-8DDA-4FCE-91D6-A985E59BAD01}" type="datetimeFigureOut">
              <a:rPr lang="fr-FR" smtClean="0"/>
              <a:pPr/>
              <a:t>02/08/2023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6DDC4C-4495-4C6D-ACC0-694571E67C98}" type="slidenum">
              <a:rPr lang="fr-FR" smtClean="0"/>
              <a:pPr/>
              <a:t>‹N°›</a:t>
            </a:fld>
            <a:endParaRPr lang="fr-FR"/>
          </a:p>
        </p:txBody>
      </p:sp>
    </p:spTree>
    <p:extLst>
      <p:ext uri="{BB962C8B-B14F-4D97-AF65-F5344CB8AC3E}">
        <p14:creationId xmlns:p14="http://schemas.microsoft.com/office/powerpoint/2010/main" val="2170877681"/>
      </p:ext>
    </p:extLst>
  </p:cSld>
  <p:clrMapOvr>
    <a:masterClrMapping/>
  </p:clrMapOvr>
  <p:transition>
    <p:sndAc>
      <p:stSnd loop="1">
        <p:snd r:embed="rId1" name="Japanese Garden Meditation.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DB20672-8DDA-4FCE-91D6-A985E59BAD01}" type="datetimeFigureOut">
              <a:rPr lang="fr-FR" smtClean="0"/>
              <a:pPr/>
              <a:t>02/08/2023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6DDC4C-4495-4C6D-ACC0-694571E67C98}" type="slidenum">
              <a:rPr lang="fr-FR" smtClean="0"/>
              <a:pPr/>
              <a:t>‹N°›</a:t>
            </a:fld>
            <a:endParaRPr lang="fr-FR"/>
          </a:p>
        </p:txBody>
      </p:sp>
    </p:spTree>
    <p:extLst>
      <p:ext uri="{BB962C8B-B14F-4D97-AF65-F5344CB8AC3E}">
        <p14:creationId xmlns:p14="http://schemas.microsoft.com/office/powerpoint/2010/main" val="2210896903"/>
      </p:ext>
    </p:extLst>
  </p:cSld>
  <p:clrMapOvr>
    <a:masterClrMapping/>
  </p:clrMapOvr>
  <p:transition>
    <p:sndAc>
      <p:stSnd loop="1">
        <p:snd r:embed="rId1" name="Japanese Garden Meditation.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DB20672-8DDA-4FCE-91D6-A985E59BAD01}" type="datetimeFigureOut">
              <a:rPr lang="fr-FR" smtClean="0"/>
              <a:pPr/>
              <a:t>02/08/2023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C6DDC4C-4495-4C6D-ACC0-694571E67C98}" type="slidenum">
              <a:rPr lang="fr-FR" smtClean="0"/>
              <a:pPr/>
              <a:t>‹N°›</a:t>
            </a:fld>
            <a:endParaRPr lang="fr-FR"/>
          </a:p>
        </p:txBody>
      </p:sp>
    </p:spTree>
    <p:extLst>
      <p:ext uri="{BB962C8B-B14F-4D97-AF65-F5344CB8AC3E}">
        <p14:creationId xmlns:p14="http://schemas.microsoft.com/office/powerpoint/2010/main" val="1405103849"/>
      </p:ext>
    </p:extLst>
  </p:cSld>
  <p:clrMapOvr>
    <a:masterClrMapping/>
  </p:clrMapOvr>
  <p:transition>
    <p:sndAc>
      <p:stSnd loop="1">
        <p:snd r:embed="rId1" name="Japanese Garden Meditation.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DB20672-8DDA-4FCE-91D6-A985E59BAD01}" type="datetimeFigureOut">
              <a:rPr lang="fr-FR" smtClean="0"/>
              <a:pPr/>
              <a:t>02/08/2023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C6DDC4C-4495-4C6D-ACC0-694571E67C98}" type="slidenum">
              <a:rPr lang="fr-FR" smtClean="0"/>
              <a:pPr/>
              <a:t>‹N°›</a:t>
            </a:fld>
            <a:endParaRPr lang="fr-FR"/>
          </a:p>
        </p:txBody>
      </p:sp>
    </p:spTree>
    <p:extLst>
      <p:ext uri="{BB962C8B-B14F-4D97-AF65-F5344CB8AC3E}">
        <p14:creationId xmlns:p14="http://schemas.microsoft.com/office/powerpoint/2010/main" val="2951278358"/>
      </p:ext>
    </p:extLst>
  </p:cSld>
  <p:clrMapOvr>
    <a:masterClrMapping/>
  </p:clrMapOvr>
  <p:transition>
    <p:sndAc>
      <p:stSnd loop="1">
        <p:snd r:embed="rId1" name="Japanese Garden Meditation.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DB20672-8DDA-4FCE-91D6-A985E59BAD01}" type="datetimeFigureOut">
              <a:rPr lang="fr-FR" smtClean="0"/>
              <a:pPr/>
              <a:t>02/08/2023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C6DDC4C-4495-4C6D-ACC0-694571E67C98}" type="slidenum">
              <a:rPr lang="fr-FR" smtClean="0"/>
              <a:pPr/>
              <a:t>‹N°›</a:t>
            </a:fld>
            <a:endParaRPr lang="fr-FR"/>
          </a:p>
        </p:txBody>
      </p:sp>
    </p:spTree>
    <p:extLst>
      <p:ext uri="{BB962C8B-B14F-4D97-AF65-F5344CB8AC3E}">
        <p14:creationId xmlns:p14="http://schemas.microsoft.com/office/powerpoint/2010/main" val="687068949"/>
      </p:ext>
    </p:extLst>
  </p:cSld>
  <p:clrMapOvr>
    <a:masterClrMapping/>
  </p:clrMapOvr>
  <p:transition>
    <p:sndAc>
      <p:stSnd loop="1">
        <p:snd r:embed="rId1" name="Japanese Garden Meditation.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DB20672-8DDA-4FCE-91D6-A985E59BAD01}" type="datetimeFigureOut">
              <a:rPr lang="fr-FR" smtClean="0"/>
              <a:pPr/>
              <a:t>02/08/2023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C6DDC4C-4495-4C6D-ACC0-694571E67C98}" type="slidenum">
              <a:rPr lang="fr-FR" smtClean="0"/>
              <a:pPr/>
              <a:t>‹N°›</a:t>
            </a:fld>
            <a:endParaRPr lang="fr-FR"/>
          </a:p>
        </p:txBody>
      </p:sp>
    </p:spTree>
    <p:extLst>
      <p:ext uri="{BB962C8B-B14F-4D97-AF65-F5344CB8AC3E}">
        <p14:creationId xmlns:p14="http://schemas.microsoft.com/office/powerpoint/2010/main" val="1652622691"/>
      </p:ext>
    </p:extLst>
  </p:cSld>
  <p:clrMapOvr>
    <a:masterClrMapping/>
  </p:clrMapOvr>
  <p:transition>
    <p:sndAc>
      <p:stSnd loop="1">
        <p:snd r:embed="rId1" name="Japanese Garden Meditation.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DB20672-8DDA-4FCE-91D6-A985E59BAD01}" type="datetimeFigureOut">
              <a:rPr lang="fr-FR" smtClean="0"/>
              <a:pPr/>
              <a:t>02/08/2023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C6DDC4C-4495-4C6D-ACC0-694571E67C98}" type="slidenum">
              <a:rPr lang="fr-FR" smtClean="0"/>
              <a:pPr/>
              <a:t>‹N°›</a:t>
            </a:fld>
            <a:endParaRPr lang="fr-FR"/>
          </a:p>
        </p:txBody>
      </p:sp>
    </p:spTree>
    <p:extLst>
      <p:ext uri="{BB962C8B-B14F-4D97-AF65-F5344CB8AC3E}">
        <p14:creationId xmlns:p14="http://schemas.microsoft.com/office/powerpoint/2010/main" val="4107386304"/>
      </p:ext>
    </p:extLst>
  </p:cSld>
  <p:clrMapOvr>
    <a:masterClrMapping/>
  </p:clrMapOvr>
  <p:transition>
    <p:sndAc>
      <p:stSnd loop="1">
        <p:snd r:embed="rId1" name="Japanese Garden Meditation.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DB20672-8DDA-4FCE-91D6-A985E59BAD01}" type="datetimeFigureOut">
              <a:rPr lang="fr-FR" smtClean="0"/>
              <a:pPr/>
              <a:t>02/08/2023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C6DDC4C-4495-4C6D-ACC0-694571E67C98}" type="slidenum">
              <a:rPr lang="fr-FR" smtClean="0"/>
              <a:pPr/>
              <a:t>‹N°›</a:t>
            </a:fld>
            <a:endParaRPr lang="fr-FR"/>
          </a:p>
        </p:txBody>
      </p:sp>
    </p:spTree>
    <p:extLst>
      <p:ext uri="{BB962C8B-B14F-4D97-AF65-F5344CB8AC3E}">
        <p14:creationId xmlns:p14="http://schemas.microsoft.com/office/powerpoint/2010/main" val="3879135245"/>
      </p:ext>
    </p:extLst>
  </p:cSld>
  <p:clrMapOvr>
    <a:masterClrMapping/>
  </p:clrMapOvr>
  <p:transition>
    <p:sndAc>
      <p:stSnd loop="1">
        <p:snd r:embed="rId1" name="Japanese Garden Meditation.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DB20672-8DDA-4FCE-91D6-A985E59BAD01}" type="datetimeFigureOut">
              <a:rPr lang="fr-FR" smtClean="0"/>
              <a:pPr/>
              <a:t>02/08/2023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6DDC4C-4495-4C6D-ACC0-694571E67C98}" type="slidenum">
              <a:rPr lang="fr-FR" smtClean="0"/>
              <a:pPr/>
              <a:t>‹N°›</a:t>
            </a:fld>
            <a:endParaRPr lang="fr-FR"/>
          </a:p>
        </p:txBody>
      </p:sp>
    </p:spTree>
    <p:extLst>
      <p:ext uri="{BB962C8B-B14F-4D97-AF65-F5344CB8AC3E}">
        <p14:creationId xmlns:p14="http://schemas.microsoft.com/office/powerpoint/2010/main" val="3696260334"/>
      </p:ext>
    </p:extLst>
  </p:cSld>
  <p:clrMapOvr>
    <a:masterClrMapping/>
  </p:clrMapOvr>
  <p:transition>
    <p:sndAc>
      <p:stSnd loop="1">
        <p:snd r:embed="rId1" name="Japanese Garden Meditation.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DB20672-8DDA-4FCE-91D6-A985E59BAD01}" type="datetimeFigureOut">
              <a:rPr lang="fr-FR" smtClean="0"/>
              <a:pPr/>
              <a:t>02/08/2023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6DDC4C-4495-4C6D-ACC0-694571E67C98}" type="slidenum">
              <a:rPr lang="fr-FR" smtClean="0"/>
              <a:pPr/>
              <a:t>‹N°›</a:t>
            </a:fld>
            <a:endParaRPr lang="fr-FR"/>
          </a:p>
        </p:txBody>
      </p:sp>
    </p:spTree>
    <p:extLst>
      <p:ext uri="{BB962C8B-B14F-4D97-AF65-F5344CB8AC3E}">
        <p14:creationId xmlns:p14="http://schemas.microsoft.com/office/powerpoint/2010/main" val="3976697789"/>
      </p:ext>
    </p:extLst>
  </p:cSld>
  <p:clrMapOvr>
    <a:masterClrMapping/>
  </p:clrMapOvr>
  <p:transition>
    <p:sndAc>
      <p:stSnd loop="1">
        <p:snd r:embed="rId1" name="Japanese Garden Meditation.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0672-8DDA-4FCE-91D6-A985E59BAD01}" type="datetimeFigureOut">
              <a:rPr lang="fr-FR" smtClean="0"/>
              <a:pPr/>
              <a:t>02/08/2023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6DDC4C-4495-4C6D-ACC0-694571E67C98}" type="slidenum">
              <a:rPr lang="fr-FR" smtClean="0"/>
              <a:pPr/>
              <a:t>‹N°›</a:t>
            </a:fld>
            <a:endParaRPr lang="fr-FR"/>
          </a:p>
        </p:txBody>
      </p:sp>
    </p:spTree>
    <p:extLst>
      <p:ext uri="{BB962C8B-B14F-4D97-AF65-F5344CB8AC3E}">
        <p14:creationId xmlns:p14="http://schemas.microsoft.com/office/powerpoint/2010/main" val="13271162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sndAc>
      <p:stSnd loop="1">
        <p:snd r:embed="rId13" name="Japanese Garden Meditation.wav"/>
      </p:stSnd>
    </p:sndAc>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fr.wikipedia.org/wiki/Anduze" TargetMode="External"/><Relationship Id="rId13" Type="http://schemas.openxmlformats.org/officeDocument/2006/relationships/hyperlink" Target="http://fr.wikipedia.org/wiki/Feng_Shui" TargetMode="External"/><Relationship Id="rId3" Type="http://schemas.openxmlformats.org/officeDocument/2006/relationships/image" Target="../media/image12.png"/><Relationship Id="rId7" Type="http://schemas.openxmlformats.org/officeDocument/2006/relationships/hyperlink" Target="http://fr.wikipedia.org/wiki/Al%C3%A8s" TargetMode="External"/><Relationship Id="rId12" Type="http://schemas.openxmlformats.org/officeDocument/2006/relationships/hyperlink" Target="http://fr.wikipedia.org/wiki/Jardin_japonais" TargetMode="External"/><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hyperlink" Target="http://fr.wikipedia.org/wiki/Gard" TargetMode="External"/><Relationship Id="rId11" Type="http://schemas.openxmlformats.org/officeDocument/2006/relationships/hyperlink" Target="http://fr.wikipedia.org/w/index.php?title=Eug%C3%A8ne_Mazel&amp;action=edit&amp;redlink=1" TargetMode="External"/><Relationship Id="rId5" Type="http://schemas.openxmlformats.org/officeDocument/2006/relationships/hyperlink" Target="http://fr.wikipedia.org/wiki/G%C3%A9n%C3%A9rargues" TargetMode="External"/><Relationship Id="rId10" Type="http://schemas.openxmlformats.org/officeDocument/2006/relationships/hyperlink" Target="http://fr.wikipedia.org/wiki/1856" TargetMode="External"/><Relationship Id="rId4" Type="http://schemas.openxmlformats.org/officeDocument/2006/relationships/hyperlink" Target="http://fr.wikipedia.org/wiki/Bambouseraie" TargetMode="External"/><Relationship Id="rId9" Type="http://schemas.openxmlformats.org/officeDocument/2006/relationships/hyperlink" Target="http://fr.wikipedia.org/wiki/Bambou"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3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59.jpeg"/></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4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5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5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5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8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 Bambouseraie de Prafrance - Anduze"/>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14288"/>
            <a:ext cx="9144000" cy="207513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ekladata.com/ZW4SnGZez8ZxnE70HijAmRl_f6c.jp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2060848"/>
            <a:ext cx="9144000" cy="4797152"/>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descr="belle-ile-en-mer-ng2011_093.jpg"/>
          <p:cNvPicPr>
            <a:picLocks noChangeAspect="1"/>
          </p:cNvPicPr>
          <p:nvPr/>
        </p:nvPicPr>
        <p:blipFill>
          <a:blip r:embed="rId5" cstate="print"/>
          <a:stretch>
            <a:fillRect/>
          </a:stretch>
        </p:blipFill>
        <p:spPr>
          <a:xfrm>
            <a:off x="5292080" y="0"/>
            <a:ext cx="3851920" cy="2060848"/>
          </a:xfrm>
          <a:prstGeom prst="rect">
            <a:avLst/>
          </a:prstGeom>
        </p:spPr>
      </p:pic>
    </p:spTree>
    <p:extLst>
      <p:ext uri="{BB962C8B-B14F-4D97-AF65-F5344CB8AC3E}">
        <p14:creationId xmlns:p14="http://schemas.microsoft.com/office/powerpoint/2010/main" val="1011783529"/>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Train à vapeur des Cévennes"/>
          <p:cNvPicPr>
            <a:picLocks noChangeAspect="1" noChangeArrowheads="1"/>
          </p:cNvPicPr>
          <p:nvPr/>
        </p:nvPicPr>
        <p:blipFill>
          <a:blip r:embed="rId3" cstate="print"/>
          <a:srcRect/>
          <a:stretch>
            <a:fillRect/>
          </a:stretch>
        </p:blipFill>
        <p:spPr bwMode="auto">
          <a:xfrm>
            <a:off x="0" y="1988840"/>
            <a:ext cx="9144000" cy="2016224"/>
          </a:xfrm>
          <a:prstGeom prst="rect">
            <a:avLst/>
          </a:prstGeom>
          <a:noFill/>
        </p:spPr>
      </p:pic>
      <p:pic>
        <p:nvPicPr>
          <p:cNvPr id="10245" name="Picture 5" descr="http://www.avignon-et-provence.com/visites-aquarium/aquarium-gard-cevennes/img/bandeau.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17232"/>
            <a:ext cx="9171353" cy="134076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8520" y="1988840"/>
            <a:ext cx="9144000" cy="646331"/>
          </a:xfrm>
          <a:prstGeom prst="rect">
            <a:avLst/>
          </a:prstGeom>
        </p:spPr>
        <p:txBody>
          <a:bodyPr wrap="square">
            <a:spAutoFit/>
          </a:bodyPr>
          <a:lstStyle/>
          <a:p>
            <a:r>
              <a:rPr lang="fr-FR" b="1" dirty="0"/>
              <a:t/>
            </a:r>
            <a:br>
              <a:rPr lang="fr-FR" b="1" dirty="0"/>
            </a:br>
            <a:endParaRPr lang="fr-FR" dirty="0"/>
          </a:p>
        </p:txBody>
      </p:sp>
      <p:pic>
        <p:nvPicPr>
          <p:cNvPr id="10247" name="Picture 7" descr="http://www.lepuitsauxlivres.com/DataPuits/downloads/Produit/mini300_5204800260_32186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
            <a:ext cx="2857500" cy="1988839"/>
          </a:xfrm>
          <a:prstGeom prst="rect">
            <a:avLst/>
          </a:prstGeom>
          <a:noFill/>
          <a:extLst>
            <a:ext uri="{909E8E84-426E-40DD-AFC4-6F175D3DCCD1}">
              <a14:hiddenFill xmlns:a14="http://schemas.microsoft.com/office/drawing/2010/main">
                <a:solidFill>
                  <a:srgbClr val="FFFFFF"/>
                </a:solidFill>
              </a14:hiddenFill>
            </a:ext>
          </a:extLst>
        </p:spPr>
      </p:pic>
      <p:pic>
        <p:nvPicPr>
          <p:cNvPr id="10249" name="Picture 9" descr="http://www.1000gites.com/photosgal/z254_75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57500" y="0"/>
            <a:ext cx="4876800" cy="1988840"/>
          </a:xfrm>
          <a:prstGeom prst="rect">
            <a:avLst/>
          </a:prstGeom>
          <a:noFill/>
          <a:extLst>
            <a:ext uri="{909E8E84-426E-40DD-AFC4-6F175D3DCCD1}">
              <a14:hiddenFill xmlns:a14="http://schemas.microsoft.com/office/drawing/2010/main">
                <a:solidFill>
                  <a:srgbClr val="FFFFFF"/>
                </a:solidFill>
              </a14:hiddenFill>
            </a:ext>
          </a:extLst>
        </p:spPr>
      </p:pic>
      <p:pic>
        <p:nvPicPr>
          <p:cNvPr id="10251" name="Picture 11" descr="https://encrypted-tbn3.gstatic.com/images?q=tbn:ANd9GcTsu6R32BkUWmU0ggVDz-z2YOqCXX99xgfCD3h51_5B9zDiZ2rgf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36296" y="2031"/>
            <a:ext cx="1913430" cy="1986809"/>
          </a:xfrm>
          <a:prstGeom prst="rect">
            <a:avLst/>
          </a:prstGeom>
          <a:noFill/>
          <a:extLst>
            <a:ext uri="{909E8E84-426E-40DD-AFC4-6F175D3DCCD1}">
              <a14:hiddenFill xmlns:a14="http://schemas.microsoft.com/office/drawing/2010/main">
                <a:solidFill>
                  <a:srgbClr val="FFFFFF"/>
                </a:solidFill>
              </a14:hiddenFill>
            </a:ext>
          </a:extLst>
        </p:spPr>
      </p:pic>
      <p:pic>
        <p:nvPicPr>
          <p:cNvPr id="10253" name="Picture 13" descr="http://www.lesplusbeauxjardinsdefrance.com/uploads/images/Gallery/partenaires/Bambouseraie-de-Prafrance.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3861048"/>
            <a:ext cx="9144000" cy="1656184"/>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57500" y="2031"/>
            <a:ext cx="4355976" cy="1986809"/>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rainavapeur.com/images/archives_acces/carte-vallee-gardon-acceuil.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0"/>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5203420"/>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355976" y="0"/>
            <a:ext cx="4788024"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0890" y="0"/>
            <a:ext cx="4572000" cy="7017306"/>
          </a:xfrm>
          <a:prstGeom prst="rect">
            <a:avLst/>
          </a:prstGeom>
        </p:spPr>
        <p:txBody>
          <a:bodyPr>
            <a:spAutoFit/>
          </a:bodyPr>
          <a:lstStyle/>
          <a:p>
            <a:r>
              <a:rPr lang="fr-FR" dirty="0" smtClean="0"/>
              <a:t>La </a:t>
            </a:r>
            <a:r>
              <a:rPr lang="fr-FR" b="1" dirty="0" smtClean="0"/>
              <a:t>bambouseraie de </a:t>
            </a:r>
            <a:r>
              <a:rPr lang="fr-FR" b="1" dirty="0" err="1" smtClean="0"/>
              <a:t>Prafrance</a:t>
            </a:r>
            <a:r>
              <a:rPr lang="fr-FR" dirty="0" smtClean="0"/>
              <a:t> (connue aussi sous le nom </a:t>
            </a:r>
            <a:r>
              <a:rPr lang="fr-FR" b="1" dirty="0" smtClean="0">
                <a:hlinkClick r:id="rId4" action="ppaction://hlinkfile" tooltip="Bambouseraie"/>
              </a:rPr>
              <a:t>Bambouseraie</a:t>
            </a:r>
            <a:r>
              <a:rPr lang="fr-FR" b="1" dirty="0" smtClean="0"/>
              <a:t> d'Anduze</a:t>
            </a:r>
            <a:r>
              <a:rPr lang="fr-FR" dirty="0" smtClean="0"/>
              <a:t>) est un jardin exotique situé à </a:t>
            </a:r>
            <a:r>
              <a:rPr lang="fr-FR" dirty="0" err="1" smtClean="0">
                <a:hlinkClick r:id="rId5" action="ppaction://hlinkfile" tooltip="Générargues"/>
              </a:rPr>
              <a:t>Générargues</a:t>
            </a:r>
            <a:r>
              <a:rPr lang="fr-FR" dirty="0" smtClean="0"/>
              <a:t> dans le </a:t>
            </a:r>
            <a:r>
              <a:rPr lang="fr-FR" dirty="0" err="1" smtClean="0">
                <a:hlinkClick r:id="rId6" action="ppaction://hlinkfile" tooltip="Gard"/>
              </a:rPr>
              <a:t>Gard</a:t>
            </a:r>
            <a:r>
              <a:rPr lang="fr-FR" dirty="0" err="1" smtClean="0"/>
              <a:t>.Unique</a:t>
            </a:r>
            <a:r>
              <a:rPr lang="fr-FR" dirty="0" smtClean="0"/>
              <a:t> en Europe par ses dimensions, la </a:t>
            </a:r>
            <a:r>
              <a:rPr lang="fr-FR" b="1" dirty="0" smtClean="0"/>
              <a:t>bambouseraie de </a:t>
            </a:r>
            <a:r>
              <a:rPr lang="fr-FR" b="1" dirty="0" err="1" smtClean="0"/>
              <a:t>Prafrance</a:t>
            </a:r>
            <a:r>
              <a:rPr lang="fr-FR" dirty="0" smtClean="0"/>
              <a:t> se situe dans un domaine d'une superficie de 34 hectares (le parc, seule partie ouverte au public, couvre à lui seul 15 hectares) à 11 km au sud-ouest d’</a:t>
            </a:r>
            <a:r>
              <a:rPr lang="fr-FR" dirty="0" smtClean="0">
                <a:hlinkClick r:id="rId7" action="ppaction://hlinkfile" tooltip="Alès"/>
              </a:rPr>
              <a:t>Alès</a:t>
            </a:r>
            <a:r>
              <a:rPr lang="fr-FR" dirty="0" smtClean="0"/>
              <a:t> et à 2 km au nord d’</a:t>
            </a:r>
            <a:r>
              <a:rPr lang="fr-FR" dirty="0" smtClean="0">
                <a:hlinkClick r:id="rId8" action="ppaction://hlinkfile" tooltip="Anduze"/>
              </a:rPr>
              <a:t>Anduze</a:t>
            </a:r>
            <a:r>
              <a:rPr lang="fr-FR" dirty="0" smtClean="0"/>
              <a:t>. Elle contient des </a:t>
            </a:r>
            <a:r>
              <a:rPr lang="fr-FR" dirty="0" smtClean="0">
                <a:hlinkClick r:id="rId9" action="ppaction://hlinkfile" tooltip="Bambou"/>
              </a:rPr>
              <a:t>bambous</a:t>
            </a:r>
            <a:r>
              <a:rPr lang="fr-FR" dirty="0" smtClean="0"/>
              <a:t> plantés à partir de </a:t>
            </a:r>
            <a:r>
              <a:rPr lang="fr-FR" dirty="0" smtClean="0">
                <a:hlinkClick r:id="rId10" action="ppaction://hlinkfile" tooltip="1856"/>
              </a:rPr>
              <a:t>1856</a:t>
            </a:r>
            <a:r>
              <a:rPr lang="fr-FR" dirty="0" smtClean="0"/>
              <a:t> par </a:t>
            </a:r>
            <a:r>
              <a:rPr lang="fr-FR" dirty="0" smtClean="0">
                <a:hlinkClick r:id="rId11" action="ppaction://hlinkfile" tooltip="Eugène Mazel (page inexistante)"/>
              </a:rPr>
              <a:t>Eugène </a:t>
            </a:r>
            <a:r>
              <a:rPr lang="fr-FR" dirty="0" err="1" smtClean="0">
                <a:hlinkClick r:id="rId11" action="ppaction://hlinkfile" tooltip="Eugène Mazel (page inexistante)"/>
              </a:rPr>
              <a:t>Mazel</a:t>
            </a:r>
            <a:r>
              <a:rPr lang="fr-FR" dirty="0" err="1" smtClean="0"/>
              <a:t>.C'est</a:t>
            </a:r>
            <a:r>
              <a:rPr lang="fr-FR" dirty="0" smtClean="0"/>
              <a:t> un parc ouvert au public, qui comprend :une forêt de bambous géants ;</a:t>
            </a:r>
          </a:p>
          <a:p>
            <a:r>
              <a:rPr lang="fr-FR" dirty="0" smtClean="0"/>
              <a:t>le </a:t>
            </a:r>
            <a:r>
              <a:rPr lang="fr-FR" dirty="0" err="1" smtClean="0"/>
              <a:t>bambousarium</a:t>
            </a:r>
            <a:r>
              <a:rPr lang="fr-FR" dirty="0" smtClean="0"/>
              <a:t> : propose sur une petite surface une sélection de différentes espèces de bambous présents sur le site ;</a:t>
            </a:r>
          </a:p>
          <a:p>
            <a:r>
              <a:rPr lang="fr-FR" dirty="0" smtClean="0"/>
              <a:t>un jardin d’inspiration japonaise ;</a:t>
            </a:r>
          </a:p>
          <a:p>
            <a:r>
              <a:rPr lang="fr-FR" dirty="0" smtClean="0"/>
              <a:t>un labyrinthe ;</a:t>
            </a:r>
          </a:p>
          <a:p>
            <a:r>
              <a:rPr lang="fr-FR" dirty="0" smtClean="0"/>
              <a:t>un village laotien ;</a:t>
            </a:r>
          </a:p>
          <a:p>
            <a:r>
              <a:rPr lang="fr-FR" dirty="0" smtClean="0"/>
              <a:t>le vallon du Dragon : ce </a:t>
            </a:r>
            <a:r>
              <a:rPr lang="fr-FR" dirty="0" smtClean="0">
                <a:hlinkClick r:id="rId12" action="ppaction://hlinkfile" tooltip="Jardin japonais"/>
              </a:rPr>
              <a:t>jardin japonais</a:t>
            </a:r>
            <a:r>
              <a:rPr lang="fr-FR" dirty="0" smtClean="0"/>
              <a:t> créé en 2000 (année du Dragon), s’étend sur 15 000 m</a:t>
            </a:r>
            <a:r>
              <a:rPr lang="fr-FR" baseline="30000" dirty="0" smtClean="0"/>
              <a:t>2</a:t>
            </a:r>
            <a:r>
              <a:rPr lang="fr-FR" dirty="0" smtClean="0"/>
              <a:t> et repose sur les principes du </a:t>
            </a:r>
            <a:r>
              <a:rPr lang="fr-FR" dirty="0" smtClean="0">
                <a:hlinkClick r:id="rId13" action="ppaction://hlinkfile" tooltip="Feng Shui"/>
              </a:rPr>
              <a:t>Feng Shui</a:t>
            </a:r>
            <a:r>
              <a:rPr lang="fr-FR" dirty="0" smtClean="0"/>
              <a:t> ;</a:t>
            </a:r>
          </a:p>
          <a:p>
            <a:r>
              <a:rPr lang="fr-FR" dirty="0" smtClean="0"/>
              <a:t>des serres construites en 1860 par Eugène </a:t>
            </a:r>
            <a:r>
              <a:rPr lang="fr-FR" dirty="0" err="1" smtClean="0"/>
              <a:t>Mazel</a:t>
            </a:r>
            <a:r>
              <a:rPr lang="fr-FR" dirty="0" smtClean="0"/>
              <a:t> ;</a:t>
            </a:r>
          </a:p>
          <a:p>
            <a:r>
              <a:rPr lang="fr-FR" dirty="0" smtClean="0"/>
              <a:t>un jardin floral ;</a:t>
            </a:r>
          </a:p>
          <a:p>
            <a:r>
              <a:rPr lang="fr-FR" dirty="0" smtClean="0"/>
              <a:t>un jardin aquatique.</a:t>
            </a:r>
            <a:endParaRPr lang="fr-FR" dirty="0"/>
          </a:p>
        </p:txBody>
      </p:sp>
    </p:spTree>
    <p:extLst>
      <p:ext uri="{BB962C8B-B14F-4D97-AF65-F5344CB8AC3E}">
        <p14:creationId xmlns:p14="http://schemas.microsoft.com/office/powerpoint/2010/main" val="2593946281"/>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png"/>
          <p:cNvPicPr>
            <a:picLocks noChangeAspect="1"/>
          </p:cNvPicPr>
          <p:nvPr/>
        </p:nvPicPr>
        <p:blipFill>
          <a:blip r:embed="rId3" cstate="print"/>
          <a:stretch>
            <a:fillRect/>
          </a:stretch>
        </p:blipFill>
        <p:spPr>
          <a:xfrm>
            <a:off x="0" y="0"/>
            <a:ext cx="9144000" cy="6858000"/>
          </a:xfrm>
          <a:prstGeom prst="rect">
            <a:avLst/>
          </a:prstGeom>
        </p:spPr>
      </p:pic>
      <p:sp>
        <p:nvSpPr>
          <p:cNvPr id="4" name="ZoneTexte 3"/>
          <p:cNvSpPr txBox="1"/>
          <p:nvPr/>
        </p:nvSpPr>
        <p:spPr>
          <a:xfrm>
            <a:off x="2771800" y="620688"/>
            <a:ext cx="2736304" cy="369332"/>
          </a:xfrm>
          <a:prstGeom prst="rect">
            <a:avLst/>
          </a:prstGeom>
          <a:noFill/>
        </p:spPr>
        <p:txBody>
          <a:bodyPr wrap="square" rtlCol="0">
            <a:spAutoFit/>
          </a:bodyPr>
          <a:lstStyle/>
          <a:p>
            <a:r>
              <a:rPr lang="fr-FR" dirty="0" smtClean="0"/>
              <a:t>Entrée de la Bambouseraie</a:t>
            </a:r>
            <a:endParaRPr lang="fr-FR" dirty="0"/>
          </a:p>
        </p:txBody>
      </p:sp>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0920112697.jpg"/>
          <p:cNvPicPr>
            <a:picLocks noChangeAspect="1"/>
          </p:cNvPicPr>
          <p:nvPr/>
        </p:nvPicPr>
        <p:blipFill>
          <a:blip r:embed="rId3" cstate="email"/>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0920112698.jpg"/>
          <p:cNvPicPr>
            <a:picLocks noChangeAspect="1"/>
          </p:cNvPicPr>
          <p:nvPr/>
        </p:nvPicPr>
        <p:blipFill>
          <a:blip r:embed="rId3" cstate="email"/>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lum brigh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73723964"/>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lum brigh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07494138"/>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49479582"/>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95343642"/>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47267330"/>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88830405"/>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716016" y="0"/>
            <a:ext cx="4427984" cy="685800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0" y="0"/>
            <a:ext cx="5143500" cy="6858000"/>
          </a:xfrm>
          <a:prstGeom prst="rect">
            <a:avLst/>
          </a:prstGeom>
        </p:spPr>
      </p:pic>
    </p:spTree>
    <p:extLst>
      <p:ext uri="{BB962C8B-B14F-4D97-AF65-F5344CB8AC3E}">
        <p14:creationId xmlns:p14="http://schemas.microsoft.com/office/powerpoint/2010/main" val="2160944065"/>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lum bright="10000"/>
            <a:extLst>
              <a:ext uri="{28A0092B-C50C-407E-A947-70E740481C1C}">
                <a14:useLocalDpi xmlns:a14="http://schemas.microsoft.com/office/drawing/2010/main" val="0"/>
              </a:ext>
            </a:extLst>
          </a:blip>
          <a:stretch>
            <a:fillRect/>
          </a:stretch>
        </p:blipFill>
        <p:spPr>
          <a:xfrm>
            <a:off x="4000500" y="2487"/>
            <a:ext cx="5143500" cy="685800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0" y="0"/>
            <a:ext cx="5143500" cy="6858000"/>
          </a:xfrm>
          <a:prstGeom prst="rect">
            <a:avLst/>
          </a:prstGeom>
        </p:spPr>
      </p:pic>
    </p:spTree>
    <p:extLst>
      <p:ext uri="{BB962C8B-B14F-4D97-AF65-F5344CB8AC3E}">
        <p14:creationId xmlns:p14="http://schemas.microsoft.com/office/powerpoint/2010/main" val="1819330367"/>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lum bright="10000"/>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pic>
        <p:nvPicPr>
          <p:cNvPr id="3" name="Image 2" descr="e7EhliEw97cmMpB9oarKOFrkj2U_041.jpg"/>
          <p:cNvPicPr>
            <a:picLocks noChangeAspect="1"/>
          </p:cNvPicPr>
          <p:nvPr/>
        </p:nvPicPr>
        <p:blipFill>
          <a:blip r:embed="rId4" cstate="email">
            <a:lum bright="10000"/>
          </a:blip>
          <a:stretch>
            <a:fillRect/>
          </a:stretch>
        </p:blipFill>
        <p:spPr>
          <a:xfrm>
            <a:off x="0" y="0"/>
            <a:ext cx="4499992" cy="6858000"/>
          </a:xfrm>
          <a:prstGeom prst="rect">
            <a:avLst/>
          </a:prstGeom>
        </p:spPr>
      </p:pic>
    </p:spTree>
    <p:extLst>
      <p:ext uri="{BB962C8B-B14F-4D97-AF65-F5344CB8AC3E}">
        <p14:creationId xmlns:p14="http://schemas.microsoft.com/office/powerpoint/2010/main" val="381518212"/>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lum bright="10000"/>
            <a:extLst>
              <a:ext uri="{28A0092B-C50C-407E-A947-70E740481C1C}">
                <a14:useLocalDpi xmlns:a14="http://schemas.microsoft.com/office/drawing/2010/main" val="0"/>
              </a:ext>
            </a:extLst>
          </a:blip>
          <a:stretch>
            <a:fillRect/>
          </a:stretch>
        </p:blipFill>
        <p:spPr>
          <a:xfrm>
            <a:off x="2239" y="-6749"/>
            <a:ext cx="5143500" cy="6858000"/>
          </a:xfrm>
          <a:prstGeom prst="rect">
            <a:avLst/>
          </a:prstGeom>
        </p:spPr>
      </p:pic>
      <p:pic>
        <p:nvPicPr>
          <p:cNvPr id="4" name="Image 3"/>
          <p:cNvPicPr>
            <a:picLocks noChangeAspect="1"/>
          </p:cNvPicPr>
          <p:nvPr/>
        </p:nvPicPr>
        <p:blipFill>
          <a:blip r:embed="rId4" cstate="email">
            <a:lum bright="10000"/>
            <a:extLst>
              <a:ext uri="{28A0092B-C50C-407E-A947-70E740481C1C}">
                <a14:useLocalDpi xmlns:a14="http://schemas.microsoft.com/office/drawing/2010/main" val="0"/>
              </a:ext>
            </a:extLst>
          </a:blip>
          <a:stretch>
            <a:fillRect/>
          </a:stretch>
        </p:blipFill>
        <p:spPr>
          <a:xfrm>
            <a:off x="4000500" y="-6749"/>
            <a:ext cx="5143500" cy="6858000"/>
          </a:xfrm>
          <a:prstGeom prst="rect">
            <a:avLst/>
          </a:prstGeom>
        </p:spPr>
      </p:pic>
    </p:spTree>
    <p:extLst>
      <p:ext uri="{BB962C8B-B14F-4D97-AF65-F5344CB8AC3E}">
        <p14:creationId xmlns:p14="http://schemas.microsoft.com/office/powerpoint/2010/main" val="3492392670"/>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lum bright="10000" contras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19431622"/>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58475411"/>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sp>
        <p:nvSpPr>
          <p:cNvPr id="3" name="Rectangle 2"/>
          <p:cNvSpPr/>
          <p:nvPr/>
        </p:nvSpPr>
        <p:spPr>
          <a:xfrm>
            <a:off x="0" y="188640"/>
            <a:ext cx="3851920" cy="4247317"/>
          </a:xfrm>
          <a:prstGeom prst="rect">
            <a:avLst/>
          </a:prstGeom>
        </p:spPr>
        <p:txBody>
          <a:bodyPr wrap="square">
            <a:spAutoFit/>
          </a:bodyPr>
          <a:lstStyle/>
          <a:p>
            <a:r>
              <a:rPr lang="fr-FR" b="1" dirty="0" smtClean="0"/>
              <a:t>La Bambouseraie</a:t>
            </a:r>
            <a:r>
              <a:rPr lang="fr-FR" dirty="0" smtClean="0"/>
              <a:t/>
            </a:r>
            <a:br>
              <a:rPr lang="fr-FR" dirty="0" smtClean="0"/>
            </a:br>
            <a:r>
              <a:rPr lang="fr-FR" dirty="0" smtClean="0"/>
              <a:t>Ce domaine de 35 hectares est desservi par une gare spécialement aménagée par la CITEV en 1987. Le train s’y arrête à chaque passage et permet en attendant le train suivant de visiter l’une des principales curiosités touristiques régionales. Le parc renferme des arbres exotiques rares et surtout une centaine d’espèces de bambous. Certaines variétés de bambous géants dépassent les 20 mètres de hauteur et ont des croissances de plus d’un mètre par jour.</a:t>
            </a:r>
            <a:endParaRPr lang="fr-FR" dirty="0"/>
          </a:p>
        </p:txBody>
      </p:sp>
    </p:spTree>
    <p:extLst>
      <p:ext uri="{BB962C8B-B14F-4D97-AF65-F5344CB8AC3E}">
        <p14:creationId xmlns:p14="http://schemas.microsoft.com/office/powerpoint/2010/main" val="1165264882"/>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7" name="Picture 3"/>
          <p:cNvPicPr>
            <a:picLocks noChangeAspect="1" noChangeArrowheads="1"/>
          </p:cNvPicPr>
          <p:nvPr/>
        </p:nvPicPr>
        <p:blipFill>
          <a:blip r:embed="rId3" cstate="print">
            <a:lum bright="10000"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p:cNvPicPr>
            <a:picLocks noChangeAspect="1" noChangeArrowheads="1"/>
          </p:cNvPicPr>
          <p:nvPr/>
        </p:nvPicPr>
        <p:blipFill>
          <a:blip r:embed="rId3" cstate="print">
            <a:lum bright="10000" contrast="-20000"/>
          </a:blip>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pic>
        <p:nvPicPr>
          <p:cNvPr id="44034" name="Picture 2" descr="http://concours-regions.blog50.com/photos/medium_a2e1749cf8cdfa8f2fd019ec09863371.jpg"/>
          <p:cNvPicPr>
            <a:picLocks noChangeAspect="1" noChangeArrowheads="1"/>
          </p:cNvPicPr>
          <p:nvPr/>
        </p:nvPicPr>
        <p:blipFill>
          <a:blip r:embed="rId4" cstate="print"/>
          <a:srcRect/>
          <a:stretch>
            <a:fillRect/>
          </a:stretch>
        </p:blipFill>
        <p:spPr bwMode="auto">
          <a:xfrm>
            <a:off x="0" y="1"/>
            <a:ext cx="4355976" cy="6858000"/>
          </a:xfrm>
          <a:prstGeom prst="rect">
            <a:avLst/>
          </a:prstGeom>
          <a:noFill/>
        </p:spPr>
      </p:pic>
    </p:spTree>
    <p:extLst>
      <p:ext uri="{BB962C8B-B14F-4D97-AF65-F5344CB8AC3E}">
        <p14:creationId xmlns:p14="http://schemas.microsoft.com/office/powerpoint/2010/main" val="1473150557"/>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30213886"/>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lum bright="20000" contras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33119264"/>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lum bright="20000" contrast="2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10831365"/>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lum bright="20000" contras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87481508"/>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96213392"/>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93277848"/>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68796830"/>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lum bright="2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43407081"/>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3712925"/>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50776220"/>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000500" y="2487"/>
            <a:ext cx="5143500" cy="6858000"/>
          </a:xfrm>
          <a:prstGeom prst="rect">
            <a:avLst/>
          </a:prstGeom>
        </p:spPr>
      </p:pic>
      <p:pic>
        <p:nvPicPr>
          <p:cNvPr id="4" name="Image 3" descr="010420134386.jpg"/>
          <p:cNvPicPr>
            <a:picLocks noChangeAspect="1"/>
          </p:cNvPicPr>
          <p:nvPr/>
        </p:nvPicPr>
        <p:blipFill>
          <a:blip r:embed="rId4" cstate="email"/>
          <a:stretch>
            <a:fillRect/>
          </a:stretch>
        </p:blipFill>
        <p:spPr>
          <a:xfrm>
            <a:off x="0" y="0"/>
            <a:ext cx="5220072" cy="6858000"/>
          </a:xfrm>
          <a:prstGeom prst="rect">
            <a:avLst/>
          </a:prstGeom>
        </p:spPr>
      </p:pic>
    </p:spTree>
    <p:extLst>
      <p:ext uri="{BB962C8B-B14F-4D97-AF65-F5344CB8AC3E}">
        <p14:creationId xmlns:p14="http://schemas.microsoft.com/office/powerpoint/2010/main" val="2042313397"/>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68180852"/>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lum bright="20000" contrast="2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0123400"/>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anduze\la Banbouseraie+aquarium st jean\100920112686.jpg"/>
          <p:cNvPicPr>
            <a:picLocks noChangeAspect="1" noChangeArrowheads="1"/>
          </p:cNvPicPr>
          <p:nvPr/>
        </p:nvPicPr>
        <p:blipFill>
          <a:blip r:embed="rId3" cstate="email"/>
          <a:srcRect/>
          <a:stretch>
            <a:fillRect/>
          </a:stretch>
        </p:blipFill>
        <p:spPr bwMode="auto">
          <a:xfrm>
            <a:off x="0" y="0"/>
            <a:ext cx="9144000" cy="6858000"/>
          </a:xfrm>
          <a:prstGeom prst="rect">
            <a:avLst/>
          </a:prstGeom>
          <a:noFill/>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anduze\la Banbouseraie+aquarium st jean\100920112679.jpg"/>
          <p:cNvPicPr>
            <a:picLocks noChangeAspect="1" noChangeArrowheads="1"/>
          </p:cNvPicPr>
          <p:nvPr/>
        </p:nvPicPr>
        <p:blipFill>
          <a:blip r:embed="rId3" cstate="email"/>
          <a:srcRect/>
          <a:stretch>
            <a:fillRect/>
          </a:stretch>
        </p:blipFill>
        <p:spPr bwMode="auto">
          <a:xfrm>
            <a:off x="0" y="1"/>
            <a:ext cx="9144000" cy="6858000"/>
          </a:xfrm>
          <a:prstGeom prst="rect">
            <a:avLst/>
          </a:prstGeom>
          <a:noFill/>
        </p:spPr>
      </p:pic>
    </p:spTree>
    <p:extLst>
      <p:ext uri="{BB962C8B-B14F-4D97-AF65-F5344CB8AC3E}">
        <p14:creationId xmlns:p14="http://schemas.microsoft.com/office/powerpoint/2010/main" val="3676330591"/>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100920112660.jpg"/>
          <p:cNvPicPr>
            <a:picLocks noChangeAspect="1"/>
          </p:cNvPicPr>
          <p:nvPr/>
        </p:nvPicPr>
        <p:blipFill>
          <a:blip r:embed="rId3" cstate="email">
            <a:lum bright="20000" contrast="30000"/>
          </a:blip>
          <a:stretch>
            <a:fillRect/>
          </a:stretch>
        </p:blipFill>
        <p:spPr>
          <a:xfrm>
            <a:off x="0" y="0"/>
            <a:ext cx="9144000" cy="6858000"/>
          </a:xfrm>
          <a:prstGeom prst="rect">
            <a:avLst/>
          </a:prstGeom>
        </p:spPr>
      </p:pic>
    </p:spTree>
    <p:extLst>
      <p:ext uri="{BB962C8B-B14F-4D97-AF65-F5344CB8AC3E}">
        <p14:creationId xmlns:p14="http://schemas.microsoft.com/office/powerpoint/2010/main" val="4059692950"/>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0920112663.jpg"/>
          <p:cNvPicPr>
            <a:picLocks noChangeAspect="1"/>
          </p:cNvPicPr>
          <p:nvPr/>
        </p:nvPicPr>
        <p:blipFill>
          <a:blip r:embed="rId3" cstate="email">
            <a:lum bright="10000"/>
          </a:blip>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0920112668.jpg"/>
          <p:cNvPicPr>
            <a:picLocks noChangeAspect="1"/>
          </p:cNvPicPr>
          <p:nvPr/>
        </p:nvPicPr>
        <p:blipFill>
          <a:blip r:embed="rId3" cstate="email"/>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88482030"/>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anduze\anduze\bambouseraie+d&amp;#39;Anduze\01+Languedoc-Roussillon+par+Mélodie+La+bambouseraie+d&amp;#39;Anduze+AMDP_038.jpg"/>
          <p:cNvPicPr>
            <a:picLocks noChangeAspect="1" noChangeArrowheads="1"/>
          </p:cNvPicPr>
          <p:nvPr/>
        </p:nvPicPr>
        <p:blipFill>
          <a:blip r:embed="rId3" cstate="email"/>
          <a:srcRect/>
          <a:stretch>
            <a:fillRect/>
          </a:stretch>
        </p:blipFill>
        <p:spPr bwMode="auto">
          <a:xfrm>
            <a:off x="0" y="0"/>
            <a:ext cx="9144000" cy="6858000"/>
          </a:xfrm>
          <a:prstGeom prst="rect">
            <a:avLst/>
          </a:prstGeom>
          <a:noFill/>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pic>
        <p:nvPicPr>
          <p:cNvPr id="4" name="Image 3"/>
          <p:cNvPicPr>
            <a:picLocks noChangeAspect="1"/>
          </p:cNvPicPr>
          <p:nvPr/>
        </p:nvPicPr>
        <p:blipFill>
          <a:blip r:embed="rId4" cstate="email">
            <a:lum bright="10000"/>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649" y="0"/>
            <a:ext cx="5143500" cy="6858000"/>
          </a:xfrm>
          <a:prstGeom prst="rect">
            <a:avLst/>
          </a:prstGeom>
        </p:spPr>
      </p:pic>
    </p:spTree>
    <p:extLst>
      <p:ext uri="{BB962C8B-B14F-4D97-AF65-F5344CB8AC3E}">
        <p14:creationId xmlns:p14="http://schemas.microsoft.com/office/powerpoint/2010/main" val="613229766"/>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716016" y="0"/>
            <a:ext cx="4427626" cy="685800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0" y="-3161"/>
            <a:ext cx="5143500" cy="6858000"/>
          </a:xfrm>
          <a:prstGeom prst="rect">
            <a:avLst/>
          </a:prstGeom>
        </p:spPr>
      </p:pic>
    </p:spTree>
    <p:extLst>
      <p:ext uri="{BB962C8B-B14F-4D97-AF65-F5344CB8AC3E}">
        <p14:creationId xmlns:p14="http://schemas.microsoft.com/office/powerpoint/2010/main" val="1837168567"/>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lum bright="20000" contras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3699235"/>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12736758"/>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4.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anduze\la Banbouseraie+aquarium st jean\100920112649.jpg"/>
          <p:cNvPicPr>
            <a:picLocks noChangeAspect="1" noChangeArrowheads="1"/>
          </p:cNvPicPr>
          <p:nvPr/>
        </p:nvPicPr>
        <p:blipFill>
          <a:blip r:embed="rId3" cstate="email"/>
          <a:srcRect/>
          <a:stretch>
            <a:fillRect/>
          </a:stretch>
        </p:blipFill>
        <p:spPr bwMode="auto">
          <a:xfrm>
            <a:off x="0" y="1"/>
            <a:ext cx="4499992" cy="6857999"/>
          </a:xfrm>
          <a:prstGeom prst="rect">
            <a:avLst/>
          </a:prstGeom>
          <a:noFill/>
        </p:spPr>
      </p:pic>
      <p:pic>
        <p:nvPicPr>
          <p:cNvPr id="4" name="Image 3" descr="la-bambouseraie-anduze_009.jpg"/>
          <p:cNvPicPr>
            <a:picLocks noChangeAspect="1"/>
          </p:cNvPicPr>
          <p:nvPr/>
        </p:nvPicPr>
        <p:blipFill>
          <a:blip r:embed="rId4" cstate="email"/>
          <a:stretch>
            <a:fillRect/>
          </a:stretch>
        </p:blipFill>
        <p:spPr>
          <a:xfrm>
            <a:off x="4572000" y="0"/>
            <a:ext cx="4572000" cy="6858000"/>
          </a:xfrm>
          <a:prstGeom prst="rect">
            <a:avLst/>
          </a:prstGeom>
        </p:spPr>
      </p:pic>
      <p:sp>
        <p:nvSpPr>
          <p:cNvPr id="5" name="Rectangle 4"/>
          <p:cNvSpPr/>
          <p:nvPr/>
        </p:nvSpPr>
        <p:spPr>
          <a:xfrm>
            <a:off x="0" y="6211669"/>
            <a:ext cx="4572000" cy="646331"/>
          </a:xfrm>
          <a:prstGeom prst="rect">
            <a:avLst/>
          </a:prstGeom>
        </p:spPr>
        <p:txBody>
          <a:bodyPr>
            <a:spAutoFit/>
          </a:bodyPr>
          <a:lstStyle/>
          <a:p>
            <a:r>
              <a:rPr lang="fr-FR" dirty="0" smtClean="0"/>
              <a:t>La hauteur des crues du Gardon d'Anduze (à la bambouseraie de </a:t>
            </a:r>
            <a:r>
              <a:rPr lang="fr-FR" dirty="0" err="1" smtClean="0"/>
              <a:t>Prafrance</a:t>
            </a:r>
            <a:r>
              <a:rPr lang="fr-FR" dirty="0" smtClean="0"/>
              <a:t>)</a:t>
            </a:r>
            <a:endParaRPr lang="fr-FR" dirty="0"/>
          </a:p>
        </p:txBody>
      </p:sp>
      <p:sp>
        <p:nvSpPr>
          <p:cNvPr id="6" name="Rectangle 5"/>
          <p:cNvSpPr/>
          <p:nvPr/>
        </p:nvSpPr>
        <p:spPr>
          <a:xfrm>
            <a:off x="1259632" y="4437112"/>
            <a:ext cx="504056" cy="216024"/>
          </a:xfrm>
          <a:prstGeom prst="wedgeRectCallout">
            <a:avLst>
              <a:gd name="adj1" fmla="val 91861"/>
              <a:gd name="adj2" fmla="val 7985"/>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t>2002</a:t>
            </a:r>
            <a:endParaRPr lang="fr-FR" sz="1200" dirty="0"/>
          </a:p>
        </p:txBody>
      </p:sp>
      <p:sp>
        <p:nvSpPr>
          <p:cNvPr id="7" name="Rectangle 6"/>
          <p:cNvSpPr/>
          <p:nvPr/>
        </p:nvSpPr>
        <p:spPr>
          <a:xfrm>
            <a:off x="1691680" y="3140968"/>
            <a:ext cx="504056" cy="216024"/>
          </a:xfrm>
          <a:prstGeom prst="wedgeRectCallout">
            <a:avLst>
              <a:gd name="adj1" fmla="val 80865"/>
              <a:gd name="adj2" fmla="val 1572"/>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t>1958</a:t>
            </a:r>
            <a:endParaRPr lang="fr-FR" sz="1200" dirty="0"/>
          </a:p>
        </p:txBody>
      </p:sp>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716016" y="0"/>
            <a:ext cx="4427984" cy="6858000"/>
          </a:xfrm>
          <a:prstGeom prst="rect">
            <a:avLst/>
          </a:prstGeom>
        </p:spPr>
      </p:pic>
      <p:pic>
        <p:nvPicPr>
          <p:cNvPr id="3" name="Image 2" descr="100920112683.jpg"/>
          <p:cNvPicPr>
            <a:picLocks noChangeAspect="1"/>
          </p:cNvPicPr>
          <p:nvPr/>
        </p:nvPicPr>
        <p:blipFill>
          <a:blip r:embed="rId4" cstate="email"/>
          <a:stretch>
            <a:fillRect/>
          </a:stretch>
        </p:blipFill>
        <p:spPr>
          <a:xfrm>
            <a:off x="0" y="0"/>
            <a:ext cx="4644008" cy="6858000"/>
          </a:xfrm>
          <a:prstGeom prst="rect">
            <a:avLst/>
          </a:prstGeom>
        </p:spPr>
      </p:pic>
    </p:spTree>
    <p:extLst>
      <p:ext uri="{BB962C8B-B14F-4D97-AF65-F5344CB8AC3E}">
        <p14:creationId xmlns:p14="http://schemas.microsoft.com/office/powerpoint/2010/main" val="1521543205"/>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anduze\anduze\bambouseraie+d&amp;#39;Anduze\01+Languedoc-Roussillon+par+Mélodie+La+bambouseraie+d&amp;#39;Anduze+AMDP_039.jpg"/>
          <p:cNvPicPr>
            <a:picLocks noChangeAspect="1" noChangeArrowheads="1"/>
          </p:cNvPicPr>
          <p:nvPr/>
        </p:nvPicPr>
        <p:blipFill>
          <a:blip r:embed="rId3" cstate="email"/>
          <a:srcRect/>
          <a:stretch>
            <a:fillRect/>
          </a:stretch>
        </p:blipFill>
        <p:spPr bwMode="auto">
          <a:xfrm>
            <a:off x="0" y="0"/>
            <a:ext cx="9144000" cy="6858000"/>
          </a:xfrm>
          <a:prstGeom prst="rect">
            <a:avLst/>
          </a:prstGeom>
          <a:noFill/>
        </p:spPr>
      </p:pic>
    </p:spTree>
    <p:extLst>
      <p:ext uri="{BB962C8B-B14F-4D97-AF65-F5344CB8AC3E}">
        <p14:creationId xmlns:p14="http://schemas.microsoft.com/office/powerpoint/2010/main" val="4182202561"/>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34449.jpg"/>
          <p:cNvPicPr>
            <a:picLocks noChangeAspect="1"/>
          </p:cNvPicPr>
          <p:nvPr/>
        </p:nvPicPr>
        <p:blipFill>
          <a:blip r:embed="rId3" cstate="email"/>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34452.jpg"/>
          <p:cNvPicPr>
            <a:picLocks noChangeAspect="1"/>
          </p:cNvPicPr>
          <p:nvPr/>
        </p:nvPicPr>
        <p:blipFill>
          <a:blip r:embed="rId3" cstate="email">
            <a:lum bright="10000"/>
          </a:blip>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34451.jpg"/>
          <p:cNvPicPr>
            <a:picLocks noChangeAspect="1"/>
          </p:cNvPicPr>
          <p:nvPr/>
        </p:nvPicPr>
        <p:blipFill>
          <a:blip r:embed="rId3" cstate="email">
            <a:lum bright="10000"/>
          </a:blip>
          <a:stretch>
            <a:fillRect/>
          </a:stretch>
        </p:blipFill>
        <p:spPr>
          <a:xfrm>
            <a:off x="4572000" y="0"/>
            <a:ext cx="4572000" cy="6858000"/>
          </a:xfrm>
          <a:prstGeom prst="rect">
            <a:avLst/>
          </a:prstGeom>
        </p:spPr>
      </p:pic>
      <p:pic>
        <p:nvPicPr>
          <p:cNvPr id="3" name="Image 2" descr="100920112696.jpg"/>
          <p:cNvPicPr>
            <a:picLocks noChangeAspect="1"/>
          </p:cNvPicPr>
          <p:nvPr/>
        </p:nvPicPr>
        <p:blipFill>
          <a:blip r:embed="rId4" cstate="email"/>
          <a:stretch>
            <a:fillRect/>
          </a:stretch>
        </p:blipFill>
        <p:spPr>
          <a:xfrm>
            <a:off x="0" y="0"/>
            <a:ext cx="4499992"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010420134444.jpg"/>
          <p:cNvPicPr>
            <a:picLocks noChangeAspect="1"/>
          </p:cNvPicPr>
          <p:nvPr/>
        </p:nvPicPr>
        <p:blipFill>
          <a:blip r:embed="rId3" cstate="email"/>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34445.jpg"/>
          <p:cNvPicPr>
            <a:picLocks noChangeAspect="1"/>
          </p:cNvPicPr>
          <p:nvPr/>
        </p:nvPicPr>
        <p:blipFill>
          <a:blip r:embed="rId3" cstate="email">
            <a:lum bright="20000" contrast="10000"/>
          </a:blip>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34446.jpg"/>
          <p:cNvPicPr>
            <a:picLocks noChangeAspect="1"/>
          </p:cNvPicPr>
          <p:nvPr/>
        </p:nvPicPr>
        <p:blipFill>
          <a:blip r:embed="rId3" cstate="email">
            <a:lum bright="20000" contrast="10000"/>
          </a:blip>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34447.jpg"/>
          <p:cNvPicPr>
            <a:picLocks noChangeAspect="1"/>
          </p:cNvPicPr>
          <p:nvPr/>
        </p:nvPicPr>
        <p:blipFill>
          <a:blip r:embed="rId3" cstate="email">
            <a:lum bright="10000" contrast="10000"/>
          </a:blip>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34448.jpg"/>
          <p:cNvPicPr>
            <a:picLocks noChangeAspect="1"/>
          </p:cNvPicPr>
          <p:nvPr/>
        </p:nvPicPr>
        <p:blipFill>
          <a:blip r:embed="rId3" cstate="email">
            <a:lum bright="10000"/>
          </a:blip>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idata.over-blog.com/4/30/89/80/Bambouseraie/SL370259.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0920112695.jpg"/>
          <p:cNvPicPr>
            <a:picLocks noChangeAspect="1"/>
          </p:cNvPicPr>
          <p:nvPr/>
        </p:nvPicPr>
        <p:blipFill>
          <a:blip r:embed="rId3" cstate="email">
            <a:lum bright="10000"/>
          </a:blip>
          <a:stretch>
            <a:fillRect/>
          </a:stretch>
        </p:blipFill>
        <p:spPr>
          <a:xfrm>
            <a:off x="0" y="0"/>
            <a:ext cx="9144000" cy="6858000"/>
          </a:xfrm>
          <a:prstGeom prst="rect">
            <a:avLst/>
          </a:prstGeom>
        </p:spPr>
      </p:pic>
    </p:spTree>
    <p:extLst>
      <p:ext uri="{BB962C8B-B14F-4D97-AF65-F5344CB8AC3E}">
        <p14:creationId xmlns:p14="http://schemas.microsoft.com/office/powerpoint/2010/main" val="554918628"/>
      </p:ext>
    </p:extLst>
  </p:cSld>
  <p:clrMapOvr>
    <a:masterClrMapping/>
  </p:clrMapOvr>
  <p:transition>
    <p:sndAc>
      <p:stSnd loop="1">
        <p:snd r:embed="rId2" name="Japanese Garden Meditation.wav"/>
      </p:stSnd>
    </p:sndAc>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web-provence.com/autour/bambouseraie-8.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0920112692.jpg"/>
          <p:cNvPicPr>
            <a:picLocks noChangeAspect="1"/>
          </p:cNvPicPr>
          <p:nvPr/>
        </p:nvPicPr>
        <p:blipFill>
          <a:blip r:embed="rId3" cstate="print">
            <a:lum bright="20000" contrast="10000"/>
          </a:blip>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0920112691.jpg"/>
          <p:cNvPicPr>
            <a:picLocks noChangeAspect="1"/>
          </p:cNvPicPr>
          <p:nvPr/>
        </p:nvPicPr>
        <p:blipFill>
          <a:blip r:embed="rId3" cstate="print">
            <a:lum bright="20000" contrast="10000"/>
          </a:blip>
          <a:stretch>
            <a:fillRect/>
          </a:stretch>
        </p:blipFill>
        <p:spPr>
          <a:xfrm>
            <a:off x="0" y="0"/>
            <a:ext cx="9144000" cy="6858000"/>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Image1.png"/>
          <p:cNvPicPr>
            <a:picLocks noChangeAspect="1"/>
          </p:cNvPicPr>
          <p:nvPr/>
        </p:nvPicPr>
        <p:blipFill>
          <a:blip r:embed="rId3" cstate="print"/>
          <a:stretch>
            <a:fillRect/>
          </a:stretch>
        </p:blipFill>
        <p:spPr>
          <a:xfrm>
            <a:off x="3995936" y="4653136"/>
            <a:ext cx="5148064" cy="1656183"/>
          </a:xfrm>
          <a:prstGeom prst="rect">
            <a:avLst/>
          </a:prstGeom>
        </p:spPr>
      </p:pic>
      <p:sp>
        <p:nvSpPr>
          <p:cNvPr id="3" name="Rectangle 2"/>
          <p:cNvSpPr/>
          <p:nvPr/>
        </p:nvSpPr>
        <p:spPr>
          <a:xfrm>
            <a:off x="600471" y="764704"/>
            <a:ext cx="4049185" cy="923330"/>
          </a:xfrm>
          <a:prstGeom prst="rect">
            <a:avLst/>
          </a:prstGeom>
        </p:spPr>
        <p:style>
          <a:lnRef idx="0">
            <a:schemeClr val="accent3"/>
          </a:lnRef>
          <a:fillRef idx="3">
            <a:schemeClr val="accent3"/>
          </a:fillRef>
          <a:effectRef idx="3">
            <a:schemeClr val="accent3"/>
          </a:effectRef>
          <a:fontRef idx="minor">
            <a:schemeClr val="lt1"/>
          </a:fontRef>
        </p:style>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r-FR" sz="5400" b="1" cap="none" spc="0" dirty="0" smtClean="0">
                <a:ln/>
                <a:solidFill>
                  <a:srgbClr val="FF0000"/>
                </a:solidFill>
                <a:effectLst/>
              </a:rPr>
              <a:t>A Bientôt…!!!</a:t>
            </a:r>
            <a:endParaRPr lang="fr-FR" sz="5400" b="1" cap="none" spc="0" dirty="0">
              <a:ln/>
              <a:solidFill>
                <a:srgbClr val="FF0000"/>
              </a:solidFill>
              <a:effectLst/>
            </a:endParaRPr>
          </a:p>
        </p:txBody>
      </p:sp>
      <p:sp>
        <p:nvSpPr>
          <p:cNvPr id="4" name="ZoneTexte 3"/>
          <p:cNvSpPr txBox="1"/>
          <p:nvPr/>
        </p:nvSpPr>
        <p:spPr>
          <a:xfrm>
            <a:off x="611560" y="2852936"/>
            <a:ext cx="4464496" cy="369332"/>
          </a:xfrm>
          <a:prstGeom prst="rect">
            <a:avLst/>
          </a:prstGeom>
          <a:noFill/>
        </p:spPr>
        <p:txBody>
          <a:bodyPr wrap="square" rtlCol="0">
            <a:spAutoFit/>
          </a:bodyPr>
          <a:lstStyle/>
          <a:p>
            <a:r>
              <a:rPr lang="fr-FR" dirty="0" smtClean="0"/>
              <a:t>Commentaire du NET: photos perso</a:t>
            </a:r>
            <a:endParaRPr lang="fr-FR" dirty="0"/>
          </a:p>
        </p:txBody>
      </p:sp>
      <p:sp>
        <p:nvSpPr>
          <p:cNvPr id="5" name="ZoneTexte 4"/>
          <p:cNvSpPr txBox="1"/>
          <p:nvPr/>
        </p:nvSpPr>
        <p:spPr>
          <a:xfrm>
            <a:off x="179512" y="5301208"/>
            <a:ext cx="3816424" cy="400110"/>
          </a:xfrm>
          <a:prstGeom prst="rect">
            <a:avLst/>
          </a:prstGeom>
          <a:noFill/>
        </p:spPr>
        <p:txBody>
          <a:bodyPr wrap="square" rtlCol="0">
            <a:spAutoFit/>
          </a:bodyPr>
          <a:lstStyle/>
          <a:p>
            <a:r>
              <a:rPr lang="fr-FR" sz="2000" dirty="0" smtClean="0"/>
              <a:t>Venez voir mes autres création sur:</a:t>
            </a:r>
            <a:endParaRPr lang="fr-FR" sz="2000" dirty="0"/>
          </a:p>
        </p:txBody>
      </p:sp>
      <p:sp>
        <p:nvSpPr>
          <p:cNvPr id="6" name="ZoneTexte 5"/>
          <p:cNvSpPr txBox="1"/>
          <p:nvPr/>
        </p:nvSpPr>
        <p:spPr>
          <a:xfrm>
            <a:off x="827584" y="3717032"/>
            <a:ext cx="3240360" cy="369332"/>
          </a:xfrm>
          <a:prstGeom prst="rect">
            <a:avLst/>
          </a:prstGeom>
          <a:noFill/>
        </p:spPr>
        <p:txBody>
          <a:bodyPr wrap="square" rtlCol="0">
            <a:spAutoFit/>
          </a:bodyPr>
          <a:lstStyle/>
          <a:p>
            <a:r>
              <a:rPr lang="fr-FR" dirty="0" smtClean="0"/>
              <a:t>Fait le :01 Avril 2013</a:t>
            </a:r>
            <a:endParaRPr lang="fr-FR" dirty="0"/>
          </a:p>
        </p:txBody>
      </p:sp>
      <p:pic>
        <p:nvPicPr>
          <p:cNvPr id="7" name="Image 6" descr="oie_718626mVJ70qx1.jpg"/>
          <p:cNvPicPr>
            <a:picLocks noChangeAspect="1"/>
          </p:cNvPicPr>
          <p:nvPr/>
        </p:nvPicPr>
        <p:blipFill>
          <a:blip r:embed="rId4" cstate="print"/>
          <a:stretch>
            <a:fillRect/>
          </a:stretch>
        </p:blipFill>
        <p:spPr>
          <a:xfrm>
            <a:off x="6660232" y="548680"/>
            <a:ext cx="1586480" cy="2016224"/>
          </a:xfrm>
          <a:prstGeom prst="rect">
            <a:avLst/>
          </a:prstGeom>
        </p:spPr>
      </p:pic>
    </p:spTree>
  </p:cSld>
  <p:clrMapOvr>
    <a:masterClrMapping/>
  </p:clrMapOvr>
  <p:transition>
    <p:sndAc>
      <p:stSnd loop="1">
        <p:snd r:embed="rId2" name="Japanese Garden Meditation.wav"/>
      </p:stSnd>
    </p:sndAc>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224</Words>
  <Application>Microsoft Office PowerPoint</Application>
  <PresentationFormat>Affichage à l'écran (4:3)</PresentationFormat>
  <Paragraphs>19</Paragraphs>
  <Slides>65</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65</vt:i4>
      </vt:variant>
    </vt:vector>
  </HeadingPairs>
  <TitlesOfParts>
    <vt:vector size="68"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KEOLIS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controlentecc</dc:creator>
  <cp:lastModifiedBy>PC</cp:lastModifiedBy>
  <cp:revision>15</cp:revision>
  <dcterms:created xsi:type="dcterms:W3CDTF">2014-01-29T06:20:59Z</dcterms:created>
  <dcterms:modified xsi:type="dcterms:W3CDTF">2023-08-02T20:21:34Z</dcterms:modified>
</cp:coreProperties>
</file>