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</p:sldMasterIdLst>
  <p:sldIdLst>
    <p:sldId id="268" r:id="rId2"/>
    <p:sldId id="269" r:id="rId3"/>
    <p:sldId id="270" r:id="rId4"/>
    <p:sldId id="262" r:id="rId5"/>
    <p:sldId id="263" r:id="rId6"/>
    <p:sldId id="264" r:id="rId7"/>
    <p:sldId id="265" r:id="rId8"/>
    <p:sldId id="266" r:id="rId9"/>
    <p:sldId id="267" r:id="rId10"/>
    <p:sldId id="271" r:id="rId11"/>
    <p:sldId id="272" r:id="rId12"/>
    <p:sldId id="273" r:id="rId13"/>
    <p:sldId id="274" r:id="rId14"/>
    <p:sldId id="27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V4TkX5LfNALR0RW5jL3bg==" hashData="wRXjDIY08g0K1aLHPrNNGEVHWkUCnpR7ToHClVuQfMmSf4a/+RQHby3A0TMUfLGWkN2X8Hi0xRY8OJeVzAgc9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276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833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318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6202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04209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503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139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29909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767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1975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3406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206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56094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789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74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93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26F1E-D16E-4D87-9695-136648B3D357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A0C64B6-14CD-428E-AEA8-FC0EA538D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128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  <p:sldLayoutId id="2147483929" r:id="rId12"/>
    <p:sldLayoutId id="2147483930" r:id="rId13"/>
    <p:sldLayoutId id="2147483931" r:id="rId14"/>
    <p:sldLayoutId id="2147483932" r:id="rId15"/>
    <p:sldLayoutId id="214748393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Cimeti%C3%A8re_du_P%C3%A8re-Lachaise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livres-et-voyages.blogs.nouvelobs.com/media/02/02/1683858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002" y="0"/>
            <a:ext cx="3810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Ã©sultat de recherche d'images pour &quot;blague pierre tombale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343" y="0"/>
            <a:ext cx="34446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www.bedetheque.com/media/Couvertures/PierreTombal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32" y="1"/>
            <a:ext cx="381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062" y="-6009"/>
            <a:ext cx="3175218" cy="343500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318" y="1992018"/>
            <a:ext cx="1542748" cy="170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2797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Marche Funèbre Occitane_NEW.wav"/>
          </p:stSnd>
        </p:sndAc>
      </p:transition>
    </mc:Choice>
    <mc:Fallback xmlns="">
      <p:transition spd="slow">
        <p:sndAc>
          <p:stSnd loop="1">
            <p:snd r:embed="rId8" name="Marche Funèbre Occitane_NE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Ã©sultat de recherche d'images pour &quot;blague pierre tombal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0"/>
            <a:ext cx="5762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www.agoravox.fr/local/cache-vignettes/L380xH285/plaque_claudel-5c6d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343095"/>
            <a:ext cx="361950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086" y="3782860"/>
            <a:ext cx="3404078" cy="263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9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120" y="223706"/>
            <a:ext cx="5762625" cy="384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26432" y="438349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2D2D2D"/>
                </a:solidFill>
                <a:latin typeface="Droid Sans"/>
              </a:rPr>
              <a:t>"Nous avons finalement trouvé une place où nous garer dans Georgetown !" 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585" y="223706"/>
            <a:ext cx="3356977" cy="222963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585" y="3392791"/>
            <a:ext cx="3356977" cy="222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08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0"/>
            <a:ext cx="5762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138427" y="275666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smtClean="0">
                <a:solidFill>
                  <a:srgbClr val="2D2D2D"/>
                </a:solidFill>
                <a:effectLst/>
                <a:latin typeface="Droid Sans"/>
              </a:rPr>
              <a:t> 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42284" y="3166723"/>
            <a:ext cx="44968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b="0" i="0" u="sng" dirty="0" err="1" smtClean="0">
                <a:solidFill>
                  <a:srgbClr val="000000"/>
                </a:solidFill>
                <a:effectLst/>
                <a:latin typeface="Helvetica Neue"/>
              </a:rPr>
              <a:t>Groucho</a:t>
            </a:r>
            <a:r>
              <a:rPr lang="fr-FR" b="0" i="0" u="sng" dirty="0" smtClean="0">
                <a:solidFill>
                  <a:srgbClr val="000000"/>
                </a:solidFill>
                <a:effectLst/>
                <a:latin typeface="Helvetica Neue"/>
              </a:rPr>
              <a:t> Marx (1890-1977)</a:t>
            </a:r>
          </a:p>
          <a:p>
            <a:pPr>
              <a:buFont typeface="Arial" panose="020B0604020202020204" pitchFamily="34" charset="0"/>
              <a:buChar char="•"/>
            </a:pPr>
            <a:endParaRPr lang="fr-FR" b="0" i="0" dirty="0" smtClean="0">
              <a:solidFill>
                <a:srgbClr val="000000"/>
              </a:solidFill>
              <a:effectLst/>
              <a:latin typeface="Helvetica Neue"/>
            </a:endParaRPr>
          </a:p>
          <a:p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Je vous l'avais bien dit que j'étais malade ! 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644" y="460332"/>
            <a:ext cx="3908120" cy="2307152"/>
          </a:xfrm>
          <a:prstGeom prst="rect">
            <a:avLst/>
          </a:prstGeom>
        </p:spPr>
      </p:pic>
      <p:pic>
        <p:nvPicPr>
          <p:cNvPr id="2050" name="Picture 2" descr="JPEG - 97.5Â k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644" y="3542504"/>
            <a:ext cx="390812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89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5886" y="184107"/>
            <a:ext cx="1154899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b="1" i="0" u="sng" dirty="0" smtClean="0">
                <a:solidFill>
                  <a:srgbClr val="000000"/>
                </a:solidFill>
                <a:effectLst/>
                <a:latin typeface="Helvetica Neue"/>
              </a:rPr>
              <a:t>Voici donc quelques épitaphes célèbres et qui font relativiser ( un peu ) le trépas.</a:t>
            </a:r>
            <a:r>
              <a:rPr lang="fr-FR" b="1" u="sng" dirty="0" smtClean="0"/>
              <a:t/>
            </a:r>
            <a:br>
              <a:rPr lang="fr-FR" b="1" u="sng" dirty="0" smtClean="0"/>
            </a:br>
            <a:r>
              <a:rPr lang="fr-FR" b="1" u="sng" dirty="0" smtClean="0"/>
              <a:t/>
            </a:r>
            <a:br>
              <a:rPr lang="fr-FR" b="1" u="sng" dirty="0" smtClean="0"/>
            </a:br>
            <a:r>
              <a:rPr lang="fr-FR" b="0" i="0" u="sng" dirty="0" smtClean="0">
                <a:solidFill>
                  <a:srgbClr val="000000"/>
                </a:solidFill>
                <a:effectLst/>
                <a:latin typeface="Helvetica Neue"/>
              </a:rPr>
              <a:t>Baron de Selles (1566-1649)</a:t>
            </a:r>
            <a:endParaRPr lang="fr-FR" b="0" i="0" dirty="0" smtClean="0">
              <a:solidFill>
                <a:srgbClr val="000000"/>
              </a:solidFill>
              <a:effectLst/>
              <a:latin typeface="Helvetica Neue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Dieu fit Selles,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Dieu défit Selles,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Et aux vers mit Selles.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u="sng" dirty="0" smtClean="0">
                <a:solidFill>
                  <a:srgbClr val="000000"/>
                </a:solidFill>
                <a:effectLst/>
                <a:latin typeface="Helvetica Neue"/>
              </a:rPr>
              <a:t>Louis XV le Bien-Aimé (1710-1774) :</a:t>
            </a:r>
            <a:endParaRPr lang="fr-FR" b="0" i="0" dirty="0" smtClean="0">
              <a:solidFill>
                <a:srgbClr val="000000"/>
              </a:solidFill>
              <a:effectLst/>
              <a:latin typeface="Helvetica Neue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Ci-gît Louis, ce pauvre Roi,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On dit qu'il fut bon... mais à quoi ?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u="sng" dirty="0" smtClean="0">
                <a:solidFill>
                  <a:srgbClr val="000000"/>
                </a:solidFill>
                <a:effectLst/>
                <a:latin typeface="Helvetica Neue"/>
              </a:rPr>
              <a:t>Alphonse Allais (1854 - 1905)</a:t>
            </a:r>
            <a:endParaRPr lang="fr-FR" b="0" i="0" dirty="0" smtClean="0">
              <a:solidFill>
                <a:srgbClr val="000000"/>
              </a:solidFill>
              <a:effectLst/>
              <a:latin typeface="Helvetica Neue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Ci-gît Allais - sans retour.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u="sng" dirty="0" smtClean="0">
                <a:solidFill>
                  <a:srgbClr val="000000"/>
                </a:solidFill>
                <a:effectLst/>
                <a:latin typeface="Helvetica Neue"/>
              </a:rPr>
              <a:t>Arman. Armand Fernandez (1928-2005)</a:t>
            </a:r>
            <a:endParaRPr lang="fr-FR" b="0" i="0" dirty="0" smtClean="0">
              <a:solidFill>
                <a:srgbClr val="000000"/>
              </a:solidFill>
              <a:effectLst/>
              <a:latin typeface="Helvetica Neue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« Enfin seul ! ».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u="sng" dirty="0" err="1" smtClean="0">
                <a:solidFill>
                  <a:srgbClr val="000000"/>
                </a:solidFill>
                <a:effectLst/>
                <a:latin typeface="Helvetica Neue"/>
              </a:rPr>
              <a:t>Groucho</a:t>
            </a:r>
            <a:r>
              <a:rPr lang="fr-FR" b="0" i="0" u="sng" dirty="0" smtClean="0">
                <a:solidFill>
                  <a:srgbClr val="000000"/>
                </a:solidFill>
                <a:effectLst/>
                <a:latin typeface="Helvetica Neue"/>
              </a:rPr>
              <a:t> Marx (1890-1977)</a:t>
            </a:r>
            <a:endParaRPr lang="fr-FR" b="0" i="0" dirty="0" smtClean="0">
              <a:solidFill>
                <a:srgbClr val="000000"/>
              </a:solidFill>
              <a:effectLst/>
              <a:latin typeface="Helvetica Neue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Je vous l'avais bien dit que j'étais malade ! 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u="sng" dirty="0" smtClean="0">
                <a:solidFill>
                  <a:srgbClr val="000000"/>
                </a:solidFill>
                <a:effectLst/>
                <a:latin typeface="Helvetica Neue"/>
              </a:rPr>
              <a:t>J. du Lorens, France</a:t>
            </a:r>
            <a:endParaRPr lang="fr-FR" b="0" i="0" dirty="0" smtClean="0">
              <a:solidFill>
                <a:srgbClr val="000000"/>
              </a:solidFill>
              <a:effectLst/>
              <a:latin typeface="Helvetica Neue"/>
            </a:endParaRPr>
          </a:p>
          <a:p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Ci-gît ma femme : ho! qu'elle est bien!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Helvetica Neue"/>
              </a:rPr>
              <a:t>Pour son repos et pour le mien.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6096000" y="767125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latin typeface="Helvetica Neue"/>
              </a:rPr>
              <a:t>Vu sur la tombe d'un dentiste: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"Ce fût la dernière cavité qu'il a remplie"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/>
            </a:r>
            <a:br>
              <a:rPr lang="fr-FR" dirty="0">
                <a:latin typeface="Helvetica Neue"/>
              </a:rPr>
            </a:br>
            <a:endParaRPr lang="fr-FR" dirty="0">
              <a:latin typeface="Helvetica Neue"/>
            </a:endParaRPr>
          </a:p>
          <a:p>
            <a:r>
              <a:rPr lang="fr-FR" u="sng" dirty="0">
                <a:latin typeface="Helvetica Neue"/>
              </a:rPr>
              <a:t>Pour Robespierre</a:t>
            </a:r>
            <a:r>
              <a:rPr lang="fr-FR" dirty="0">
                <a:latin typeface="Helvetica Neue"/>
              </a:rPr>
              <a:t/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“ Passant, ne pleure pas ma mort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Si je vivais tu serais mort. ”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/>
            </a:r>
            <a:br>
              <a:rPr lang="fr-FR" dirty="0">
                <a:latin typeface="Helvetica Neue"/>
              </a:rPr>
            </a:br>
            <a:endParaRPr lang="fr-FR" dirty="0">
              <a:latin typeface="Helvetica Neue"/>
            </a:endParaRPr>
          </a:p>
          <a:p>
            <a:r>
              <a:rPr lang="fr-FR" u="sng" dirty="0">
                <a:latin typeface="Helvetica Neue"/>
              </a:rPr>
              <a:t>Jacques de Lorens pour sa femme</a:t>
            </a:r>
            <a:r>
              <a:rPr lang="fr-FR" dirty="0">
                <a:latin typeface="Helvetica Neue"/>
              </a:rPr>
              <a:t/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“ Ci-gît ma femme : Oh ! Qu'elle est bien,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Pour son repos et pour le mien ! ”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 </a:t>
            </a:r>
            <a:br>
              <a:rPr lang="fr-FR" dirty="0">
                <a:latin typeface="Helvetica Neue"/>
              </a:rPr>
            </a:br>
            <a:r>
              <a:rPr lang="fr-FR" u="sng" dirty="0" smtClean="0">
                <a:latin typeface="Helvetica Neue"/>
              </a:rPr>
              <a:t>Philippe </a:t>
            </a:r>
            <a:r>
              <a:rPr lang="fr-FR" u="sng" dirty="0" err="1">
                <a:latin typeface="Helvetica Neue"/>
              </a:rPr>
              <a:t>Chastrusse</a:t>
            </a:r>
            <a:r>
              <a:rPr lang="fr-FR" dirty="0">
                <a:latin typeface="Helvetica Neue"/>
              </a:rPr>
              <a:t>, imprimeur et humoriste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“ Ici repose Philippe </a:t>
            </a:r>
            <a:r>
              <a:rPr lang="fr-FR" dirty="0" err="1">
                <a:latin typeface="Helvetica Neue"/>
              </a:rPr>
              <a:t>Chastrusse</a:t>
            </a:r>
            <a:r>
              <a:rPr lang="fr-FR" dirty="0">
                <a:latin typeface="Helvetica Neue"/>
              </a:rPr>
              <a:t>, imprimeur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La composition fût toute sa vie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et bien que son caractère incorrigible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le mît parfois à rude épreuve</a:t>
            </a:r>
            <a:br>
              <a:rPr lang="fr-FR" dirty="0">
                <a:latin typeface="Helvetica Neue"/>
              </a:rPr>
            </a:br>
            <a:r>
              <a:rPr lang="fr-FR" dirty="0">
                <a:latin typeface="Helvetica Neue"/>
              </a:rPr>
              <a:t>il fit toujours bonne impression ”</a:t>
            </a:r>
          </a:p>
          <a:p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799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agoravox.fr/local/cache-vignettes/L183xH275/ricardimages-2f3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94" y="375781"/>
            <a:ext cx="3138771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17742" y="586218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000000"/>
                </a:solidFill>
                <a:effectLst/>
                <a:latin typeface="Droid Sans"/>
              </a:rPr>
              <a:t>Ci-gît GUTIERREZ GUZMAN.</a:t>
            </a:r>
          </a:p>
          <a:p>
            <a:r>
              <a:rPr lang="fr-FR" b="0" i="0" dirty="0" smtClean="0">
                <a:solidFill>
                  <a:srgbClr val="000000"/>
                </a:solidFill>
                <a:effectLst/>
                <a:latin typeface="Droid Sans"/>
              </a:rPr>
              <a:t>SOUVENIR de tes enfants ( sauf Ricardo qui n'a rien donné)</a:t>
            </a:r>
            <a:endParaRPr lang="fr-FR" b="0" i="0" dirty="0">
              <a:solidFill>
                <a:srgbClr val="000000"/>
              </a:solidFill>
              <a:effectLst/>
              <a:latin typeface="Droid Sans"/>
            </a:endParaRPr>
          </a:p>
        </p:txBody>
      </p:sp>
      <p:pic>
        <p:nvPicPr>
          <p:cNvPr id="2052" name="Picture 4" descr="https://www.agoravox.fr/local/cache-vignettes/L207xH360/A11-3612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194" y="375781"/>
            <a:ext cx="3492587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790194" y="600068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000000"/>
                </a:solidFill>
                <a:effectLst/>
                <a:latin typeface="Droid Sans"/>
              </a:rPr>
              <a:t>Ci-gît </a:t>
            </a:r>
            <a:r>
              <a:rPr lang="fr-FR" b="0" i="0" dirty="0" err="1" smtClean="0">
                <a:solidFill>
                  <a:srgbClr val="000000"/>
                </a:solidFill>
                <a:effectLst/>
                <a:latin typeface="Droid Sans"/>
              </a:rPr>
              <a:t>Pancrazio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Droid Sans"/>
              </a:rPr>
              <a:t> JUVENALES</a:t>
            </a:r>
          </a:p>
          <a:p>
            <a:r>
              <a:rPr lang="fr-FR" b="0" i="0" dirty="0" smtClean="0">
                <a:solidFill>
                  <a:srgbClr val="000000"/>
                </a:solidFill>
                <a:effectLst/>
                <a:latin typeface="Droid Sans"/>
              </a:rPr>
              <a:t>Bon époux, bon père, mauvais électricien bricoleur...</a:t>
            </a:r>
            <a:endParaRPr lang="fr-FR" b="0" i="0" dirty="0">
              <a:solidFill>
                <a:srgbClr val="000000"/>
              </a:solidFill>
              <a:effectLst/>
              <a:latin typeface="Droid Sans"/>
            </a:endParaRPr>
          </a:p>
        </p:txBody>
      </p:sp>
    </p:spTree>
    <p:extLst>
      <p:ext uri="{BB962C8B-B14F-4D97-AF65-F5344CB8AC3E}">
        <p14:creationId xmlns:p14="http://schemas.microsoft.com/office/powerpoint/2010/main" val="125472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landrucimetieres.fr/spip/IMG/jpg/arman_PereLachaise_0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419" y="1039660"/>
            <a:ext cx="4806907" cy="534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3526794" y="100305"/>
            <a:ext cx="6825249" cy="93935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53920" tIns="0" rIns="0" bIns="1587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Droid Sans"/>
                <a:cs typeface="Arial" panose="020B0604020202020204" pitchFamily="34" charset="0"/>
              </a:rPr>
              <a:t>Arman. Armand Fernandez (1928-2005) </a:t>
            </a: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0B0080"/>
                </a:solidFill>
                <a:effectLst/>
                <a:latin typeface="Droid Sans"/>
                <a:cs typeface="Arial" panose="020B0604020202020204" pitchFamily="34" charset="0"/>
                <a:hlinkClick r:id="rId3" tooltip="Cimetière du Père-Lachaise"/>
              </a:rPr>
              <a:t>Cimetière du Père-Lachaise</a:t>
            </a: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Droid Sans"/>
                <a:cs typeface="Arial" panose="020B0604020202020204" pitchFamily="34" charset="0"/>
              </a:rPr>
              <a:t> France</a:t>
            </a:r>
            <a:endParaRPr kumimoji="0" lang="fr-FR" altLang="fr-FR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 Enfin seul ! 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1" name="Picture 5" descr="https://www.landrucimetieres.fr/spip/IMG/jpg/arman2_ti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940" y="1039660"/>
            <a:ext cx="4175125" cy="534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71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32559" y="106812"/>
            <a:ext cx="6096000" cy="646330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Pour un banquier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“ La dernière échéance lui fut fatale ”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endParaRPr lang="fr-FR" dirty="0">
              <a:solidFill>
                <a:srgbClr val="1F522B"/>
              </a:solidFill>
              <a:latin typeface="trebuchet ms" panose="020B0603020202020204" pitchFamily="34" charset="0"/>
            </a:endParaRPr>
          </a:p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À ma belle mère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“ Si elle monte au Paradis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il n'y aura bientôt plus que deux enfers ”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endParaRPr lang="fr-FR" dirty="0">
              <a:solidFill>
                <a:srgbClr val="1F522B"/>
              </a:solidFill>
              <a:latin typeface="trebuchet ms" panose="020B0603020202020204" pitchFamily="34" charset="0"/>
            </a:endParaRPr>
          </a:p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À mon épouse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“ Elle ne voulait que mon bonheur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Sa mort l'a bien prouvé ”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endParaRPr lang="fr-FR" dirty="0">
              <a:solidFill>
                <a:srgbClr val="1F522B"/>
              </a:solidFill>
              <a:latin typeface="trebuchet ms" panose="020B0603020202020204" pitchFamily="34" charset="0"/>
            </a:endParaRPr>
          </a:p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“ Ci-gît ma femme, grâce à Dieu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Cette furie </a:t>
            </a:r>
            <a:r>
              <a:rPr lang="fr-FR" dirty="0" err="1">
                <a:solidFill>
                  <a:srgbClr val="1F522B"/>
                </a:solidFill>
                <a:latin typeface="comic sans ms" panose="030F0702030302020204" pitchFamily="66" charset="0"/>
              </a:rPr>
              <a:t>perpetuelle</a:t>
            </a: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/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Empoisonna ma vie.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Passant, écoute mon avis: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Avant qu'elle ne te querelle,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Quitte prudemment ces lieux.  ”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endParaRPr lang="fr-FR" dirty="0">
              <a:solidFill>
                <a:srgbClr val="1F522B"/>
              </a:solidFill>
              <a:latin typeface="trebuchet ms" panose="020B0603020202020204" pitchFamily="34" charset="0"/>
            </a:endParaRPr>
          </a:p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Pour un avare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“ Ci-gît dessous ce marbre blanc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Le plus avare des hommes de Rennes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Qui mourut tout exprès le dernier jour de l'an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De peur de donner des </a:t>
            </a:r>
            <a:r>
              <a:rPr lang="fr-FR" dirty="0" smtClean="0">
                <a:solidFill>
                  <a:srgbClr val="1F522B"/>
                </a:solidFill>
                <a:latin typeface="comic sans ms" panose="030F0702030302020204" pitchFamily="66" charset="0"/>
              </a:rPr>
              <a:t>étrennes </a:t>
            </a: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”</a:t>
            </a:r>
            <a:endParaRPr lang="fr-FR" b="0" i="0" dirty="0">
              <a:solidFill>
                <a:srgbClr val="1F522B"/>
              </a:solidFill>
              <a:effectLst/>
              <a:latin typeface="trebuchet ms" panose="020B0603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605393" y="106812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Au Père-Lachaise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“ À mon mari, mort après 1 an de mariage.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Sa femme reconnaissante ”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endParaRPr lang="fr-FR" dirty="0">
              <a:solidFill>
                <a:srgbClr val="1F522B"/>
              </a:solidFill>
              <a:latin typeface="trebuchet ms" panose="020B0603020202020204" pitchFamily="34" charset="0"/>
            </a:endParaRPr>
          </a:p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Pour un postier: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“ Parti sans laisser d'adresse ”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/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endParaRPr lang="fr-FR" dirty="0">
              <a:solidFill>
                <a:srgbClr val="1F522B"/>
              </a:solidFill>
              <a:latin typeface="trebuchet ms" panose="020B0603020202020204" pitchFamily="34" charset="0"/>
            </a:endParaRPr>
          </a:p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Épitaphe trouvée sur une urne funéraire:</a:t>
            </a:r>
            <a:b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"Paix à mes cendres: ne pas éternuer"</a:t>
            </a:r>
            <a:endParaRPr lang="fr-FR" b="0" i="0" dirty="0">
              <a:solidFill>
                <a:srgbClr val="1F522B"/>
              </a:solidFill>
              <a:effectLst/>
              <a:latin typeface="trebuchet ms" panose="020B0603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05393" y="3104409"/>
            <a:ext cx="51565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“ Ci-gît ma femme dans son écrin de terre;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Qui de sa vie n'a rien fait qu'à râler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Mes amis marchez sans bruit faire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De peur qu'elle ne se remette à jaser ”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6605393" y="4671588"/>
            <a:ext cx="54195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Épitaphe trouvée dans un cimetière de Louisiane: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1F522B"/>
                </a:solidFill>
                <a:latin typeface="comic sans ms" panose="030F0702030302020204" pitchFamily="66" charset="0"/>
              </a:rPr>
              <a:t>"Je reviens dans 5 minutes"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08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Ã©sultat de recherche d'images pour &quot;Ã©pitaphe original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597" y="306473"/>
            <a:ext cx="3702441" cy="266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Ã©sultat de recherche d'images pour &quot;Ã©pitaphe original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770" y="306473"/>
            <a:ext cx="4165904" cy="266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RÃ©sultat de recherche d'images pour &quot;epitaphes originales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71" y="306473"/>
            <a:ext cx="2813093" cy="266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RÃ©sultat de recherche d'images pour &quot;blague pierre tombale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770" y="3281820"/>
            <a:ext cx="4165904" cy="32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RÃ©sultat de recherche d'images pour &quot;blague pierre tombale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987" y="3281820"/>
            <a:ext cx="5715000" cy="32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38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JPEG - 61.4Â 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905" y="250521"/>
            <a:ext cx="3514551" cy="5499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851770" y="5750004"/>
            <a:ext cx="6417270" cy="110799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(Cimetière Montmartre)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Tombe de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Siné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. L’épitaphe proclame : Mourir ? plutôt crever 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4" descr="RÃ©sultat de recherche d'images pour &quot;blague pierre tombal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778" y="1553227"/>
            <a:ext cx="5715000" cy="347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089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78904" y="198370"/>
            <a:ext cx="100959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9932CC"/>
                </a:solidFill>
                <a:latin typeface="Helvetica" panose="020B0604020202020204" pitchFamily="34" charset="0"/>
              </a:rPr>
              <a:t>Les homonymes célèbres sont des grands classiques des cimetières. Le but n’est pas de tous les placer, seulement quelques uns, pour l’étrange impression visuelle qu’ils provoquent</a:t>
            </a:r>
            <a:r>
              <a:rPr lang="fr-FR" b="1" dirty="0" smtClean="0">
                <a:solidFill>
                  <a:srgbClr val="9932CC"/>
                </a:solidFill>
                <a:latin typeface="Helvetica" panose="020B0604020202020204" pitchFamily="34" charset="0"/>
              </a:rPr>
              <a:t>.</a:t>
            </a:r>
            <a:r>
              <a:rPr lang="fr-FR" dirty="0"/>
              <a:t> </a:t>
            </a:r>
            <a:r>
              <a:rPr lang="fr-FR" b="1" dirty="0">
                <a:solidFill>
                  <a:srgbClr val="CC00FF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Toutes ces illustrations sont évidemment authentiques et non trafiquées (je le précise car il en existe de cette sorte qui circulent sur le net). </a:t>
            </a:r>
            <a:endParaRPr lang="fr-FR" b="1" i="0" dirty="0">
              <a:solidFill>
                <a:srgbClr val="CC00FF"/>
              </a:solidFill>
              <a:effectLst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3078" name="Picture 6" descr="JPEG - 12.1Â 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23" y="1686056"/>
            <a:ext cx="2924175" cy="164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32031" y="3474895"/>
            <a:ext cx="3762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000000"/>
                </a:solidFill>
                <a:latin typeface="Helvetica" panose="020B0604020202020204" pitchFamily="34" charset="0"/>
              </a:rPr>
              <a:t>(cimetière </a:t>
            </a:r>
            <a:r>
              <a:rPr lang="fr-FR" b="1" dirty="0" err="1">
                <a:solidFill>
                  <a:srgbClr val="000000"/>
                </a:solidFill>
                <a:latin typeface="Helvetica" panose="020B0604020202020204" pitchFamily="34" charset="0"/>
              </a:rPr>
              <a:t>Beauferrier</a:t>
            </a:r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, Bergerac)</a:t>
            </a:r>
            <a:endParaRPr lang="fr-FR" dirty="0"/>
          </a:p>
        </p:txBody>
      </p:sp>
      <p:pic>
        <p:nvPicPr>
          <p:cNvPr id="3080" name="Picture 8" descr="JPEG - 45.9Â k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24" y="4131584"/>
            <a:ext cx="29241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67911" y="6425025"/>
            <a:ext cx="3826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(cimetière du </a:t>
            </a:r>
            <a:r>
              <a:rPr lang="fr-FR" b="1" dirty="0" err="1">
                <a:solidFill>
                  <a:srgbClr val="000000"/>
                </a:solidFill>
                <a:latin typeface="Helvetica" panose="020B0604020202020204" pitchFamily="34" charset="0"/>
              </a:rPr>
              <a:t>Perray</a:t>
            </a:r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-en-Yvelines)</a:t>
            </a:r>
            <a:endParaRPr lang="fr-FR" dirty="0"/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7769580" y="3259727"/>
            <a:ext cx="3057247" cy="5974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8700" rIns="91440" bIns="15870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000000"/>
                </a:solidFill>
                <a:latin typeface="Helvetica" panose="020B0604020202020204" pitchFamily="34" charset="0"/>
              </a:rPr>
              <a:t>(cimetière de Senlis, Oise)</a:t>
            </a:r>
            <a:endParaRPr lang="fr-FR" altLang="fr-FR" b="1" dirty="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pic>
        <p:nvPicPr>
          <p:cNvPr id="3082" name="Picture 10" descr="JPEG - 56.4Â k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317" y="1621338"/>
            <a:ext cx="50577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JPEG - 59.7Â k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317" y="4464958"/>
            <a:ext cx="50577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769317" y="6347029"/>
            <a:ext cx="4891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(cimetière de Sorel-</a:t>
            </a:r>
            <a:r>
              <a:rPr lang="fr-FR" altLang="fr-FR" b="1" dirty="0" err="1">
                <a:solidFill>
                  <a:srgbClr val="000000"/>
                </a:solidFill>
                <a:latin typeface="Helvetica" panose="020B0604020202020204" pitchFamily="34" charset="0"/>
              </a:rPr>
              <a:t>Moussel</a:t>
            </a:r>
            <a:r>
              <a:rPr lang="fr-FR" alt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, </a:t>
            </a:r>
            <a:r>
              <a:rPr lang="fr-FR" altLang="fr-FR" b="1" dirty="0" err="1">
                <a:solidFill>
                  <a:srgbClr val="000000"/>
                </a:solidFill>
                <a:latin typeface="Helvetica" panose="020B0604020202020204" pitchFamily="34" charset="0"/>
              </a:rPr>
              <a:t>Eure-et-Loire</a:t>
            </a:r>
            <a:r>
              <a:rPr lang="fr-FR" alt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516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JPEG - 58.9Â 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317" y="3389480"/>
            <a:ext cx="397192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83680" y="5981063"/>
            <a:ext cx="3399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(cimetière de </a:t>
            </a:r>
            <a:r>
              <a:rPr lang="fr-FR" altLang="fr-FR" b="1" dirty="0" err="1">
                <a:solidFill>
                  <a:srgbClr val="000000"/>
                </a:solidFill>
                <a:latin typeface="Helvetica" panose="020B0604020202020204" pitchFamily="34" charset="0"/>
              </a:rPr>
              <a:t>Cauvigny</a:t>
            </a:r>
            <a:r>
              <a:rPr lang="fr-FR" alt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, Oise)</a:t>
            </a:r>
          </a:p>
        </p:txBody>
      </p:sp>
      <p:pic>
        <p:nvPicPr>
          <p:cNvPr id="4103" name="Picture 7" descr="JPEG - 76.3Â k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169" y="629758"/>
            <a:ext cx="2857500" cy="456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9106788" y="5210898"/>
            <a:ext cx="1890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(Père Lachaise)</a:t>
            </a:r>
          </a:p>
        </p:txBody>
      </p:sp>
      <p:pic>
        <p:nvPicPr>
          <p:cNvPr id="4106" name="Picture 10" descr="JPEG - 87.7Â k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635" y="629758"/>
            <a:ext cx="459105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00957" y="2836258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(cimetière Montmartre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109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JPEG - 73.4Â 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585" y="325982"/>
            <a:ext cx="38195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13671" y="3322715"/>
            <a:ext cx="2685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(cimetière Montmartre)</a:t>
            </a:r>
            <a:endParaRPr lang="fr-FR" dirty="0"/>
          </a:p>
        </p:txBody>
      </p:sp>
      <p:pic>
        <p:nvPicPr>
          <p:cNvPr id="5124" name="Picture 4" descr="JPEG - 34.7Â k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608" y="4062826"/>
            <a:ext cx="34194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978938" y="6087346"/>
            <a:ext cx="3450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(Cimetière de Quincy-Voisins)</a:t>
            </a:r>
            <a:endParaRPr lang="fr-FR" dirty="0"/>
          </a:p>
        </p:txBody>
      </p:sp>
      <p:pic>
        <p:nvPicPr>
          <p:cNvPr id="6" name="Picture 2" descr="JPEG - 46.4Â k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318" y="1754732"/>
            <a:ext cx="4857750" cy="156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642970" y="3507381"/>
            <a:ext cx="53193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(cimetière Saint-Roch de Valenciennes, Nord</a:t>
            </a:r>
            <a:r>
              <a:rPr lang="fr-FR" b="1" dirty="0" smtClean="0">
                <a:solidFill>
                  <a:srgbClr val="000000"/>
                </a:solidFill>
                <a:latin typeface="Helvetica" panose="020B0604020202020204" pitchFamily="34" charset="0"/>
              </a:rPr>
              <a:t>)</a:t>
            </a:r>
          </a:p>
          <a:p>
            <a:r>
              <a:rPr lang="fr-FR" b="1" dirty="0" smtClean="0">
                <a:solidFill>
                  <a:srgbClr val="000000"/>
                </a:solidFill>
                <a:latin typeface="Helvetica" panose="020B0604020202020204" pitchFamily="34" charset="0"/>
              </a:rPr>
              <a:t>                  Le dernier pour la route</a:t>
            </a:r>
            <a:endParaRPr lang="fr-FR" b="1" dirty="0">
              <a:solidFill>
                <a:srgbClr val="000000"/>
              </a:solidFill>
              <a:latin typeface="Helvetica" panose="020B0604020202020204" pitchFamily="34" charset="0"/>
            </a:endParaRPr>
          </a:p>
          <a:p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                    «  Mon préféré »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666110" y="525634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Je tiens à préciser que ce diaporama et fait pour divertir. Et quand aucun cas ces photos ne sont ma propriété, elles viennent du net ainsi que les commentaires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2986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38827" y="400833"/>
            <a:ext cx="40083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Chiller" panose="04020404031007020602" pitchFamily="82" charset="0"/>
              </a:rPr>
              <a:t>A Bientôt…</a:t>
            </a:r>
            <a:endParaRPr lang="fr-FR" sz="7200" dirty="0">
              <a:solidFill>
                <a:srgbClr val="FF0000"/>
              </a:solidFill>
              <a:latin typeface="Chiller" panose="04020404031007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43" y="4208745"/>
            <a:ext cx="1542748" cy="170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ZoneTexte 3"/>
          <p:cNvSpPr txBox="1"/>
          <p:nvPr/>
        </p:nvSpPr>
        <p:spPr>
          <a:xfrm>
            <a:off x="3832964" y="5561556"/>
            <a:ext cx="5098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</a:rPr>
              <a:t>Fait le :10 Février 2019</a:t>
            </a:r>
            <a:endParaRPr lang="fr-F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97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280</Words>
  <Application>Microsoft Office PowerPoint</Application>
  <PresentationFormat>Grand écran</PresentationFormat>
  <Paragraphs>52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4" baseType="lpstr">
      <vt:lpstr>Arial</vt:lpstr>
      <vt:lpstr>Century Gothic</vt:lpstr>
      <vt:lpstr>Chiller</vt:lpstr>
      <vt:lpstr>comic sans ms</vt:lpstr>
      <vt:lpstr>Droid Sans</vt:lpstr>
      <vt:lpstr>Helvetica</vt:lpstr>
      <vt:lpstr>Helvetica Neue</vt:lpstr>
      <vt:lpstr>trebuchet ms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PC</cp:lastModifiedBy>
  <cp:revision>9</cp:revision>
  <dcterms:created xsi:type="dcterms:W3CDTF">2019-02-13T13:11:23Z</dcterms:created>
  <dcterms:modified xsi:type="dcterms:W3CDTF">2023-07-30T18:38:51Z</dcterms:modified>
</cp:coreProperties>
</file>