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320" r:id="rId3"/>
    <p:sldId id="332" r:id="rId4"/>
    <p:sldId id="259" r:id="rId5"/>
    <p:sldId id="319" r:id="rId6"/>
    <p:sldId id="321" r:id="rId7"/>
    <p:sldId id="269" r:id="rId8"/>
    <p:sldId id="279" r:id="rId9"/>
    <p:sldId id="296" r:id="rId10"/>
    <p:sldId id="260" r:id="rId11"/>
    <p:sldId id="305" r:id="rId12"/>
    <p:sldId id="261" r:id="rId13"/>
    <p:sldId id="314" r:id="rId14"/>
    <p:sldId id="325" r:id="rId15"/>
    <p:sldId id="331" r:id="rId16"/>
    <p:sldId id="315" r:id="rId17"/>
    <p:sldId id="318" r:id="rId18"/>
    <p:sldId id="317" r:id="rId19"/>
    <p:sldId id="316" r:id="rId20"/>
    <p:sldId id="262" r:id="rId21"/>
    <p:sldId id="333" r:id="rId22"/>
    <p:sldId id="263" r:id="rId23"/>
    <p:sldId id="272" r:id="rId24"/>
    <p:sldId id="273" r:id="rId25"/>
    <p:sldId id="310" r:id="rId26"/>
    <p:sldId id="330" r:id="rId27"/>
    <p:sldId id="276" r:id="rId28"/>
    <p:sldId id="277" r:id="rId29"/>
    <p:sldId id="264" r:id="rId30"/>
    <p:sldId id="278" r:id="rId31"/>
    <p:sldId id="329" r:id="rId32"/>
    <p:sldId id="274" r:id="rId33"/>
    <p:sldId id="265" r:id="rId34"/>
    <p:sldId id="266" r:id="rId35"/>
    <p:sldId id="267" r:id="rId36"/>
    <p:sldId id="268" r:id="rId37"/>
    <p:sldId id="271" r:id="rId38"/>
    <p:sldId id="270" r:id="rId39"/>
    <p:sldId id="285" r:id="rId40"/>
    <p:sldId id="280" r:id="rId41"/>
    <p:sldId id="281" r:id="rId42"/>
    <p:sldId id="282" r:id="rId43"/>
    <p:sldId id="283" r:id="rId44"/>
    <p:sldId id="311" r:id="rId45"/>
    <p:sldId id="322" r:id="rId46"/>
    <p:sldId id="312" r:id="rId47"/>
    <p:sldId id="284" r:id="rId48"/>
    <p:sldId id="286" r:id="rId49"/>
    <p:sldId id="287" r:id="rId50"/>
    <p:sldId id="288" r:id="rId51"/>
    <p:sldId id="290" r:id="rId52"/>
    <p:sldId id="289" r:id="rId53"/>
    <p:sldId id="291" r:id="rId54"/>
    <p:sldId id="293" r:id="rId55"/>
    <p:sldId id="275" r:id="rId56"/>
    <p:sldId id="304" r:id="rId57"/>
    <p:sldId id="292" r:id="rId58"/>
    <p:sldId id="294" r:id="rId59"/>
    <p:sldId id="295" r:id="rId60"/>
    <p:sldId id="303" r:id="rId61"/>
    <p:sldId id="313" r:id="rId62"/>
    <p:sldId id="298" r:id="rId63"/>
    <p:sldId id="300" r:id="rId64"/>
    <p:sldId id="299" r:id="rId65"/>
    <p:sldId id="301" r:id="rId66"/>
    <p:sldId id="302" r:id="rId67"/>
    <p:sldId id="297" r:id="rId68"/>
    <p:sldId id="324" r:id="rId69"/>
    <p:sldId id="323" r:id="rId70"/>
    <p:sldId id="326" r:id="rId71"/>
    <p:sldId id="327" r:id="rId72"/>
    <p:sldId id="328" r:id="rId7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Fq0dG6YcYF6fKn/LdRpCg==" hashData="E2XNBKjVWIuf/hxA1rzRF4G72TLR/74GTp3HxTG6yUwYrZ7j9ELGmNQdKcjRd6Lqaeh2HZAXMc8AQa9bsM67O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083656-F4F6-45DA-AE42-38E85CD7413E}" type="slidenum">
              <a:rPr lang="fr-FR" smtClean="0"/>
              <a:pPr/>
              <a:t>‹N°›</a:t>
            </a:fld>
            <a:endParaRPr lang="fr-F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2BF4D2-8B60-4A8E-B94C-D354453CC2FC}" type="datetimeFigureOut">
              <a:rPr lang="fr-FR" smtClean="0"/>
              <a:pPr/>
              <a:t>27/07/2023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083656-F4F6-45DA-AE42-38E85CD7413E}"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www.lyc-levigan.ac-montpellier.fr/images/images_archi/histoire/camisards/camisards_carte.jp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www.lyc-levigan.ac-montpellier.fr/images/images_archi/histoire/camisards/camisards_carte.jpg"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fr.wikipedia.org/wiki/Abraham_Mazel" TargetMode="External"/><Relationship Id="rId3" Type="http://schemas.openxmlformats.org/officeDocument/2006/relationships/hyperlink" Target="http://fr.wikipedia.org/wiki/1647" TargetMode="External"/><Relationship Id="rId7" Type="http://schemas.openxmlformats.org/officeDocument/2006/relationships/hyperlink" Target="http://fr.wikipedia.org/wiki/1702" TargetMode="Externa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hyperlink" Target="http://fr.wikipedia.org/wiki/Juillet" TargetMode="External"/><Relationship Id="rId5" Type="http://schemas.openxmlformats.org/officeDocument/2006/relationships/hyperlink" Target="http://fr.wikipedia.org/wiki/24_juillet" TargetMode="External"/><Relationship Id="rId4" Type="http://schemas.openxmlformats.org/officeDocument/2006/relationships/hyperlink" Target="http://fr.wikipedia.org/wiki/Saint-Paul-le-Froid" TargetMode="External"/><Relationship Id="rId9" Type="http://schemas.openxmlformats.org/officeDocument/2006/relationships/hyperlink" Target="http://fr.wikipedia.org/wiki/Esprit_S%C3%A9guier"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camisards.net/pdmplangeneral.htm" TargetMode="External"/><Relationship Id="rId2" Type="http://schemas.openxmlformats.org/officeDocument/2006/relationships/hyperlink" Target="http://www.camisards.net/relation-rampon-fr.htm" TargetMode="External"/><Relationship Id="rId1" Type="http://schemas.openxmlformats.org/officeDocument/2006/relationships/slideLayout" Target="../slideLayouts/slideLayout7.xml"/><Relationship Id="rId4" Type="http://schemas.openxmlformats.org/officeDocument/2006/relationships/hyperlink" Target="http://www.camisards.net/Vuegeneralemaisonchailacpa.htm"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fr.wikipedia.org/wiki/1650" TargetMode="Externa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hyperlink" Target="http://fr.wikipedia.org/wiki/Fran%C3%A7ois_de_Langlade_du_Chayla"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hyperlink" Target="http://fr.wikipedia.org/wiki/Jean_Cavalier" TargetMode="External"/><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hyperlink" Target="http://fr.wikipedia.org/wiki/Nicolas_Auguste_de_La_Baume" TargetMode="External"/><Relationship Id="rId4" Type="http://schemas.openxmlformats.org/officeDocument/2006/relationships/hyperlink" Target="http://fr.wikipedia.org/wiki/Saint-Florent-sur-Auzonnet" TargetMode="Externa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hyperlink" Target="http://fr.wikipedia.org/wiki/Claude_Louis_Hector_de_Villars" TargetMode="External"/><Relationship Id="rId3" Type="http://schemas.openxmlformats.org/officeDocument/2006/relationships/hyperlink" Target="http://fr.wikipedia.org/wiki/1704" TargetMode="External"/><Relationship Id="rId7" Type="http://schemas.openxmlformats.org/officeDocument/2006/relationships/hyperlink" Target="http://fr.wikipedia.org/wiki/Mar%C3%A9chal_de_France" TargetMode="External"/><Relationship Id="rId2" Type="http://schemas.openxmlformats.org/officeDocument/2006/relationships/hyperlink" Target="http://fr.wikipedia.org/wiki/14_mars" TargetMode="External"/><Relationship Id="rId1" Type="http://schemas.openxmlformats.org/officeDocument/2006/relationships/slideLayout" Target="../slideLayouts/slideLayout7.xml"/><Relationship Id="rId6" Type="http://schemas.openxmlformats.org/officeDocument/2006/relationships/hyperlink" Target="http://fr.wikipedia.org/wiki/Louis_XIV" TargetMode="External"/><Relationship Id="rId5" Type="http://schemas.openxmlformats.org/officeDocument/2006/relationships/hyperlink" Target="http://fr.wikipedia.org/wiki/Martignargues" TargetMode="External"/><Relationship Id="rId4" Type="http://schemas.openxmlformats.org/officeDocument/2006/relationships/hyperlink" Target="http://fr.wikipedia.org/wiki/Jean_Cavalier" TargetMode="External"/><Relationship Id="rId9" Type="http://schemas.openxmlformats.org/officeDocument/2006/relationships/image" Target="../media/image76.jpeg"/></Relationships>
</file>

<file path=ppt/slides/_rels/slide6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69.xml.rels><?xml version="1.0" encoding="UTF-8" standalone="yes"?>
<Relationships xmlns="http://schemas.openxmlformats.org/package/2006/relationships"><Relationship Id="rId3" Type="http://schemas.openxmlformats.org/officeDocument/2006/relationships/hyperlink" Target="http://fr.wikipedia.org/wiki/Jean_Cavalier" TargetMode="External"/><Relationship Id="rId2" Type="http://schemas.openxmlformats.org/officeDocument/2006/relationships/image" Target="../media/image80.jpeg"/><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hyperlink" Target="http://fr.wikipedia.org/wiki/Camisard" TargetMode="External"/></Relationships>
</file>

<file path=ppt/slides/_rels/slide7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info-evangelique.fr/wp-content/uploads/2013/07/camisards-660x330.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pic>
        <p:nvPicPr>
          <p:cNvPr id="4" name="Picture 3" descr="Croix huguenote ciselée. © Musée du Désert"/>
          <p:cNvPicPr>
            <a:picLocks noChangeAspect="1" noChangeArrowheads="1"/>
          </p:cNvPicPr>
          <p:nvPr/>
        </p:nvPicPr>
        <p:blipFill>
          <a:blip r:embed="rId4" cstate="email">
            <a:clrChange>
              <a:clrFrom>
                <a:srgbClr val="FFFFFF"/>
              </a:clrFrom>
              <a:clrTo>
                <a:srgbClr val="FFFFFF">
                  <a:alpha val="0"/>
                </a:srgbClr>
              </a:clrTo>
            </a:clrChange>
          </a:blip>
          <a:srcRect/>
          <a:stretch>
            <a:fillRect/>
          </a:stretch>
        </p:blipFill>
        <p:spPr bwMode="auto">
          <a:xfrm>
            <a:off x="179512" y="3861048"/>
            <a:ext cx="1728192" cy="2636912"/>
          </a:xfrm>
          <a:prstGeom prst="rect">
            <a:avLst/>
          </a:prstGeom>
          <a:noFill/>
          <a:ln>
            <a:noFill/>
          </a:ln>
        </p:spPr>
      </p:pic>
      <p:pic>
        <p:nvPicPr>
          <p:cNvPr id="5" name="Image 4" descr="oie_718626mVJ70qx1.jpg"/>
          <p:cNvPicPr>
            <a:picLocks noChangeAspect="1"/>
          </p:cNvPicPr>
          <p:nvPr/>
        </p:nvPicPr>
        <p:blipFill>
          <a:blip r:embed="rId5" cstate="email"/>
          <a:stretch>
            <a:fillRect/>
          </a:stretch>
        </p:blipFill>
        <p:spPr>
          <a:xfrm>
            <a:off x="7596336" y="5229200"/>
            <a:ext cx="1298448" cy="1444752"/>
          </a:xfrm>
          <a:prstGeom prst="rect">
            <a:avLst/>
          </a:prstGeom>
        </p:spPr>
      </p:pic>
      <p:pic>
        <p:nvPicPr>
          <p:cNvPr id="6" name="Image 5" descr="belle-ile-en-mer-ng2011_001.png"/>
          <p:cNvPicPr>
            <a:picLocks noChangeAspect="1"/>
          </p:cNvPicPr>
          <p:nvPr/>
        </p:nvPicPr>
        <p:blipFill>
          <a:blip r:embed="rId6" cstate="email">
            <a:duotone>
              <a:prstClr val="black"/>
              <a:schemeClr val="bg1">
                <a:lumMod val="95000"/>
                <a:tint val="45000"/>
                <a:satMod val="400000"/>
              </a:schemeClr>
            </a:duotone>
          </a:blip>
          <a:stretch>
            <a:fillRect/>
          </a:stretch>
        </p:blipFill>
        <p:spPr>
          <a:xfrm>
            <a:off x="251521" y="0"/>
            <a:ext cx="2592288" cy="3237257"/>
          </a:xfrm>
          <a:prstGeom prst="rect">
            <a:avLst/>
          </a:prstGeom>
        </p:spPr>
      </p:pic>
      <p:pic>
        <p:nvPicPr>
          <p:cNvPr id="7" name="Image 6" descr="Venise_Delia_004.png"/>
          <p:cNvPicPr>
            <a:picLocks noChangeAspect="1"/>
          </p:cNvPicPr>
          <p:nvPr/>
        </p:nvPicPr>
        <p:blipFill>
          <a:blip r:embed="rId7" cstate="print"/>
          <a:stretch>
            <a:fillRect/>
          </a:stretch>
        </p:blipFill>
        <p:spPr>
          <a:xfrm>
            <a:off x="7308304" y="764704"/>
            <a:ext cx="1296144" cy="1224136"/>
          </a:xfrm>
          <a:prstGeom prst="rect">
            <a:avLst/>
          </a:prstGeom>
        </p:spPr>
      </p:pic>
      <p:sp>
        <p:nvSpPr>
          <p:cNvPr id="8" name="ZoneTexte 7"/>
          <p:cNvSpPr txBox="1"/>
          <p:nvPr/>
        </p:nvSpPr>
        <p:spPr>
          <a:xfrm>
            <a:off x="7308304" y="2060848"/>
            <a:ext cx="1440160" cy="369332"/>
          </a:xfrm>
          <a:prstGeom prst="rect">
            <a:avLst/>
          </a:prstGeom>
          <a:noFill/>
        </p:spPr>
        <p:txBody>
          <a:bodyPr wrap="square" rtlCol="0">
            <a:spAutoFit/>
          </a:bodyPr>
          <a:lstStyle/>
          <a:p>
            <a:r>
              <a:rPr lang="fr-FR" dirty="0" smtClean="0">
                <a:solidFill>
                  <a:schemeClr val="bg1">
                    <a:lumMod val="95000"/>
                  </a:schemeClr>
                </a:solidFill>
              </a:rPr>
              <a:t>Clic manuel</a:t>
            </a:r>
            <a:endParaRPr lang="fr-FR" dirty="0">
              <a:solidFill>
                <a:schemeClr val="bg1">
                  <a:lumMod val="95000"/>
                </a:schemeClr>
              </a:solidFill>
            </a:endParaRPr>
          </a:p>
        </p:txBody>
      </p:sp>
      <p:sp>
        <p:nvSpPr>
          <p:cNvPr id="9" name="ZoneTexte 8"/>
          <p:cNvSpPr txBox="1"/>
          <p:nvPr/>
        </p:nvSpPr>
        <p:spPr>
          <a:xfrm>
            <a:off x="2627784" y="5411450"/>
            <a:ext cx="3960440" cy="1446550"/>
          </a:xfrm>
          <a:prstGeom prst="rect">
            <a:avLst/>
          </a:prstGeom>
          <a:noFill/>
        </p:spPr>
        <p:txBody>
          <a:bodyPr wrap="square" rtlCol="0">
            <a:spAutoFit/>
          </a:bodyPr>
          <a:lstStyle/>
          <a:p>
            <a:r>
              <a:rPr lang="fr-FR" sz="8800" dirty="0" smtClean="0">
                <a:solidFill>
                  <a:srgbClr val="FF0000"/>
                </a:solidFill>
                <a:latin typeface="Blackadder ITC" pitchFamily="82" charset="0"/>
              </a:rPr>
              <a:t>1702 - 1704</a:t>
            </a:r>
            <a:endParaRPr lang="fr-FR" sz="8800" dirty="0">
              <a:solidFill>
                <a:srgbClr val="FF0000"/>
              </a:solidFill>
              <a:latin typeface="Blackadder ITC" pitchFamily="82" charset="0"/>
            </a:endParaRPr>
          </a:p>
        </p:txBody>
      </p:sp>
    </p:spTree>
  </p:cSld>
  <p:clrMapOvr>
    <a:masterClrMapping/>
  </p:clrMapOvr>
  <p:transition>
    <p:sndAc>
      <p:stSnd>
        <p:snd r:embed="rId2" name="Aigue Linda  La Guilhaumèla, chanson cevenol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3995936" cy="6740307"/>
          </a:xfrm>
          <a:prstGeom prst="rect">
            <a:avLst/>
          </a:prstGeom>
        </p:spPr>
        <p:txBody>
          <a:bodyPr wrap="square">
            <a:spAutoFit/>
          </a:bodyPr>
          <a:lstStyle/>
          <a:p>
            <a:r>
              <a:rPr lang="fr-FR" dirty="0" smtClean="0"/>
              <a:t>En mars dernier, la Semaine cévenole à Alès a évoqué les camisards lors d'une projection sur les murs de l'hôtel de ville. Et, du 16 juillet au 15 août, l'auteur-comédien </a:t>
            </a:r>
            <a:r>
              <a:rPr lang="fr-FR" dirty="0" err="1" smtClean="0"/>
              <a:t>Lionnel</a:t>
            </a:r>
            <a:r>
              <a:rPr lang="fr-FR" dirty="0" smtClean="0"/>
              <a:t> </a:t>
            </a:r>
            <a:r>
              <a:rPr lang="fr-FR" dirty="0" err="1" smtClean="0"/>
              <a:t>Astier</a:t>
            </a:r>
            <a:r>
              <a:rPr lang="fr-FR" dirty="0" smtClean="0"/>
              <a:t> a replongé dans l'Histoire : non pas pour interpréter </a:t>
            </a:r>
            <a:r>
              <a:rPr lang="fr-FR" dirty="0" err="1" smtClean="0"/>
              <a:t>Leodagan</a:t>
            </a:r>
            <a:r>
              <a:rPr lang="fr-FR" dirty="0" smtClean="0"/>
              <a:t>, le personnage médiéval de la série </a:t>
            </a:r>
            <a:r>
              <a:rPr lang="fr-FR" i="1" dirty="0" err="1" smtClean="0"/>
              <a:t>Kaamelott</a:t>
            </a:r>
            <a:r>
              <a:rPr lang="fr-FR" i="1" dirty="0" smtClean="0"/>
              <a:t>,</a:t>
            </a:r>
            <a:r>
              <a:rPr lang="fr-FR" dirty="0" smtClean="0"/>
              <a:t> mais pour son grand spectacle de plein air intitulé </a:t>
            </a:r>
            <a:r>
              <a:rPr lang="fr-FR" i="1" dirty="0" smtClean="0"/>
              <a:t>La Nuit des camisards,</a:t>
            </a:r>
            <a:r>
              <a:rPr lang="fr-FR" dirty="0" smtClean="0"/>
              <a:t> mis en scène par Gilbert </a:t>
            </a:r>
            <a:r>
              <a:rPr lang="fr-FR" dirty="0" err="1" smtClean="0"/>
              <a:t>Rouvière</a:t>
            </a:r>
            <a:endParaRPr lang="fr-FR" dirty="0" smtClean="0"/>
          </a:p>
          <a:p>
            <a:r>
              <a:rPr lang="fr-FR" dirty="0" smtClean="0"/>
              <a:t>Une fiction historique qui raconte les débuts tourmentés de la guerre des Camisards, en juillet 1702. </a:t>
            </a:r>
            <a:br>
              <a:rPr lang="fr-FR" dirty="0" smtClean="0"/>
            </a:br>
            <a:r>
              <a:rPr lang="fr-FR" dirty="0" smtClean="0"/>
              <a:t>Le rideau ne se lève pas sur la pièce car elle se joue en plein air, dans la clairière aménagée au pied du mont </a:t>
            </a:r>
            <a:r>
              <a:rPr lang="fr-FR" dirty="0" err="1" smtClean="0"/>
              <a:t>Ricateau</a:t>
            </a:r>
            <a:r>
              <a:rPr lang="fr-FR" dirty="0" smtClean="0"/>
              <a:t>, mais c’est bel et bien la lune qui s’élève au-dessus de l’espace scénique qui marque le début de la représentation, à la tombée de la nuit.</a:t>
            </a:r>
            <a:br>
              <a:rPr lang="fr-FR" dirty="0" smtClean="0"/>
            </a:br>
            <a:r>
              <a:rPr lang="fr-FR" dirty="0" smtClean="0"/>
              <a:t>La lune qui permet aux spectateurs de remonter le temps à la rencontre des premiers Camisards…</a:t>
            </a:r>
            <a:endParaRPr lang="fr-FR" dirty="0"/>
          </a:p>
        </p:txBody>
      </p:sp>
      <p:pic>
        <p:nvPicPr>
          <p:cNvPr id="74754" name="Picture 2" descr="http://www.zinctheatre.com/images/27-cam-visuel-2013.jpg"/>
          <p:cNvPicPr>
            <a:picLocks noChangeAspect="1" noChangeArrowheads="1"/>
          </p:cNvPicPr>
          <p:nvPr/>
        </p:nvPicPr>
        <p:blipFill>
          <a:blip r:embed="rId2" cstate="email"/>
          <a:srcRect/>
          <a:stretch>
            <a:fillRect/>
          </a:stretch>
        </p:blipFill>
        <p:spPr bwMode="auto">
          <a:xfrm>
            <a:off x="4067944" y="0"/>
            <a:ext cx="5076056" cy="6858000"/>
          </a:xfrm>
          <a:prstGeom prst="rect">
            <a:avLst/>
          </a:prstGeom>
          <a:noFill/>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56791"/>
            <a:ext cx="9144000" cy="5301209"/>
          </a:xfrm>
          <a:prstGeom prst="rect">
            <a:avLst/>
          </a:prstGeom>
        </p:spPr>
      </p:pic>
      <p:sp>
        <p:nvSpPr>
          <p:cNvPr id="3" name="ZoneTexte 2"/>
          <p:cNvSpPr txBox="1"/>
          <p:nvPr/>
        </p:nvSpPr>
        <p:spPr>
          <a:xfrm>
            <a:off x="1691680" y="476672"/>
            <a:ext cx="4896544" cy="369332"/>
          </a:xfrm>
          <a:prstGeom prst="rect">
            <a:avLst/>
          </a:prstGeom>
          <a:noFill/>
        </p:spPr>
        <p:txBody>
          <a:bodyPr wrap="square" rtlCol="0">
            <a:spAutoFit/>
          </a:bodyPr>
          <a:lstStyle/>
          <a:p>
            <a:r>
              <a:rPr lang="fr-FR" dirty="0" smtClean="0"/>
              <a:t>Le Mont </a:t>
            </a:r>
            <a:r>
              <a:rPr lang="fr-FR" dirty="0" err="1" smtClean="0"/>
              <a:t>Ricateau</a:t>
            </a:r>
            <a:r>
              <a:rPr lang="fr-FR" dirty="0" smtClean="0"/>
              <a:t> (ancien terril)</a:t>
            </a:r>
            <a:endParaRPr lang="fr-FR" dirty="0"/>
          </a:p>
        </p:txBody>
      </p:sp>
    </p:spTree>
    <p:extLst>
      <p:ext uri="{BB962C8B-B14F-4D97-AF65-F5344CB8AC3E}">
        <p14:creationId xmlns:p14="http://schemas.microsoft.com/office/powerpoint/2010/main" val="156741194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camisards.net/images/carteGuerrecorrige.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4345"/>
            <a:ext cx="9144000" cy="5632311"/>
          </a:xfrm>
          <a:prstGeom prst="rect">
            <a:avLst/>
          </a:prstGeom>
        </p:spPr>
        <p:txBody>
          <a:bodyPr wrap="square">
            <a:spAutoFit/>
          </a:bodyPr>
          <a:lstStyle/>
          <a:p>
            <a:r>
              <a:rPr lang="fr-FR" dirty="0" smtClean="0"/>
              <a:t>Le premier dimanche de septembre, comme chaque année, ils seront des milliers à venir au Mas </a:t>
            </a:r>
            <a:r>
              <a:rPr lang="fr-FR" dirty="0" err="1" smtClean="0"/>
              <a:t>Soubeyran</a:t>
            </a:r>
            <a:r>
              <a:rPr lang="fr-FR" dirty="0" smtClean="0"/>
              <a:t>, hameau de la commune de </a:t>
            </a:r>
            <a:r>
              <a:rPr lang="fr-FR" dirty="0" err="1" smtClean="0"/>
              <a:t>Mialet</a:t>
            </a:r>
            <a:r>
              <a:rPr lang="fr-FR" dirty="0" smtClean="0"/>
              <a:t>, dans la châtaigneraie proche de la maison du chef camisard Roland, aujourd'hui devenue ­musée du Désert (1). Ce sera l'assemblée annuelle, semblable aux assemblées clandestines qui ont jalonné l'histoire du calvinisme. Ils viendront de France, souvent Cévenols ou Languedociens, mais aussi des Pays-Bas, d'Angleterre, d'Allemagne, de Belgique ou de Suisse. Ils célébreront le culte protestant et rendront hommage à des ancêtres, cherchant leur nom sur la grande plaque commémorative installée dans le mémorial, à côté de la partie historique du musée. Résonneront alors des psaumes et des chansons : le psaume </a:t>
            </a:r>
            <a:r>
              <a:rPr lang="fr-FR" dirty="0" err="1" smtClean="0"/>
              <a:t>lXVIII</a:t>
            </a:r>
            <a:r>
              <a:rPr lang="fr-FR" dirty="0" smtClean="0"/>
              <a:t>, dit « Le psaume des batailles » — </a:t>
            </a:r>
            <a:r>
              <a:rPr lang="fr-FR" i="1" dirty="0" smtClean="0"/>
              <a:t>« Dieu se lève, ses ennemis se dispersent... »</a:t>
            </a:r>
            <a:r>
              <a:rPr lang="fr-FR" dirty="0" smtClean="0"/>
              <a:t> — et la </a:t>
            </a:r>
            <a:r>
              <a:rPr lang="fr-FR" i="1" dirty="0" smtClean="0"/>
              <a:t>Complainte des prisonnières de la tour de Constance.</a:t>
            </a:r>
          </a:p>
          <a:p>
            <a:endParaRPr lang="fr-FR" i="1" dirty="0" smtClean="0"/>
          </a:p>
          <a:p>
            <a:r>
              <a:rPr lang="fr-FR" dirty="0" smtClean="0"/>
              <a:t>Curieuse et sanglante épopée que celle de ces fameux camisards, qui firent entrer les Cévennes dans l'Histoire ! Leur guerre n'a duré que deux ans, de 1702 à 1704 ; quelque trois mille révoltés tenant en échec les soldats du roi, dix fois plus nombreux, s'insurgeant contre la devise « Un seul roi, une seule loi, une seule foi » pour lui opposer celle de « Résister ». Mais ses ondes de choc ont traversé les siècles suivants. Ce soulèvement dépasse en notoriété les révoltes populaires du </a:t>
            </a:r>
            <a:r>
              <a:rPr lang="fr-FR" dirty="0" err="1" smtClean="0"/>
              <a:t>xviie</a:t>
            </a:r>
            <a:r>
              <a:rPr lang="fr-FR" dirty="0" smtClean="0"/>
              <a:t> siècle qui ensanglantèrent pourtant toutes les régions du royaume de France, au point que l'adjectif « </a:t>
            </a:r>
            <a:r>
              <a:rPr lang="fr-FR" dirty="0" err="1" smtClean="0"/>
              <a:t>camisarde</a:t>
            </a:r>
            <a:r>
              <a:rPr lang="fr-FR" dirty="0" smtClean="0"/>
              <a:t> » désigna par la suite toute forme de contestation protestante jusqu'au mitan du </a:t>
            </a:r>
            <a:r>
              <a:rPr lang="fr-FR" dirty="0" err="1" smtClean="0"/>
              <a:t>xviiie</a:t>
            </a:r>
            <a:r>
              <a:rPr lang="fr-FR" dirty="0" smtClean="0"/>
              <a:t> siècle.</a:t>
            </a:r>
          </a:p>
          <a:p>
            <a:endParaRPr lang="fr-FR"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8641"/>
            <a:ext cx="9144000" cy="5632311"/>
          </a:xfrm>
          <a:prstGeom prst="rect">
            <a:avLst/>
          </a:prstGeom>
        </p:spPr>
        <p:txBody>
          <a:bodyPr wrap="square">
            <a:spAutoFit/>
          </a:bodyPr>
          <a:lstStyle/>
          <a:p>
            <a:r>
              <a:rPr lang="fr-FR" dirty="0" smtClean="0"/>
              <a:t>L'histoire des camisards est celle d'une stupéfiante flambée de violences. Dès les années 1670, sous le règne de Louis xiv, dragonnades, persécutions et fermeture des temples marquent la politique royale à l'égard des protestants. En 1685, le souverain révoque l'édit de Nantes, signé en 1598 par ­Henri iv. Cette mesure politique n'autorise que la seule religion catholique et contraint à l'exil les huguenots qui ne se sont pas convertis. Mais, en 1702, des bandes encore inorganisées, exaspérées par les abjurations forcées, suivent des prophètes, comme Pierre Laporte, dit Rolland, ou le fameux Jean Cavalier dont la figure fascinera le jeune François Mauriac quand il lira ses aventures dans un livre pourtant d'inspiration catholique.</a:t>
            </a:r>
          </a:p>
          <a:p>
            <a:r>
              <a:rPr lang="fr-FR" dirty="0" smtClean="0"/>
              <a:t>Au soir du 24 juillet 1702, armés de fusils, de haches, de faux, et de hallebardes, des camisards prennent d'assaut à Pont-de-</a:t>
            </a:r>
            <a:r>
              <a:rPr lang="fr-FR" dirty="0" err="1" smtClean="0"/>
              <a:t>Montvert</a:t>
            </a:r>
            <a:r>
              <a:rPr lang="fr-FR" dirty="0" smtClean="0"/>
              <a:t> la maison de l'archiprêtre des Cévennes, l'abbé du </a:t>
            </a:r>
            <a:r>
              <a:rPr lang="fr-FR" dirty="0" err="1" smtClean="0"/>
              <a:t>Chayla</a:t>
            </a:r>
            <a:r>
              <a:rPr lang="fr-FR" dirty="0" smtClean="0"/>
              <a:t>, ancien missionnaire au Siam réputé pour sa cruauté. L'abbé est assassiné, la guerre débute, les Cévennes s'embrasent. Les garnisons royales sont mises en déroute et les atrocités s'enchaînent : les catholiques sont passés au fil de l'épée ; les protestants, massacrés, torturés ou déportés ; leurs enfants, placés en orphelinats catholiques ; leurs femmes, internées dans la tour de Constance, à </a:t>
            </a:r>
            <a:r>
              <a:rPr lang="fr-FR" dirty="0" err="1" smtClean="0"/>
              <a:t>Aigue-Mortes</a:t>
            </a:r>
            <a:r>
              <a:rPr lang="fr-FR" dirty="0" smtClean="0"/>
              <a:t>. Des années plus tard, la plus célèbre d'entre elles, Marie Durand, restera enfermée de 1730 à 1768. Méthodes de guérilla inventées par des paysans ou des artisans, harcèlements, coups de main montés par des groupes qui chantent des psaumes en attaquant... </a:t>
            </a:r>
            <a:r>
              <a:rPr lang="fr-FR" i="1" dirty="0" smtClean="0"/>
              <a:t>« Je vous écris du plus vilain pays du monde</a:t>
            </a:r>
            <a:r>
              <a:rPr lang="fr-FR" dirty="0" smtClean="0"/>
              <a:t> , résumait l'intendant Bâville. </a:t>
            </a:r>
            <a:r>
              <a:rPr lang="fr-FR" i="1" dirty="0" smtClean="0"/>
              <a:t>Il faut considérer que c'est une espèce de révolte qui n'a point d'exemple, et qui se forme d'une manière d'autant plus dangereuse qu'elle est difficile à réprimer. »</a:t>
            </a:r>
            <a:endParaRPr lang="fr-FR"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91880" y="0"/>
            <a:ext cx="1708866" cy="369332"/>
          </a:xfrm>
          <a:prstGeom prst="rect">
            <a:avLst/>
          </a:prstGeom>
        </p:spPr>
        <p:txBody>
          <a:bodyPr wrap="none">
            <a:spAutoFit/>
          </a:bodyPr>
          <a:lstStyle/>
          <a:p>
            <a:r>
              <a:rPr lang="fr-FR" b="1" dirty="0" smtClean="0"/>
              <a:t>LES CAMISARDS</a:t>
            </a:r>
            <a:endParaRPr lang="fr-FR" b="1" dirty="0"/>
          </a:p>
        </p:txBody>
      </p:sp>
      <p:sp>
        <p:nvSpPr>
          <p:cNvPr id="4" name="Rectangle 3"/>
          <p:cNvSpPr/>
          <p:nvPr/>
        </p:nvSpPr>
        <p:spPr>
          <a:xfrm>
            <a:off x="0" y="404664"/>
            <a:ext cx="9144000" cy="6740307"/>
          </a:xfrm>
          <a:prstGeom prst="rect">
            <a:avLst/>
          </a:prstGeom>
        </p:spPr>
        <p:txBody>
          <a:bodyPr wrap="square">
            <a:spAutoFit/>
          </a:bodyPr>
          <a:lstStyle/>
          <a:p>
            <a:r>
              <a:rPr lang="fr-FR" dirty="0" smtClean="0"/>
              <a:t>Nom donné aux protestants des </a:t>
            </a:r>
            <a:r>
              <a:rPr lang="fr-FR" dirty="0" smtClean="0">
                <a:hlinkClick r:id="rId2"/>
              </a:rPr>
              <a:t>Cévennes et du Languedoc</a:t>
            </a:r>
            <a:r>
              <a:rPr lang="fr-FR" dirty="0" smtClean="0"/>
              <a:t> qui se révoltèrent après la révocation de l’Édit de Nantes (1685) par Louis XIV. </a:t>
            </a:r>
          </a:p>
          <a:p>
            <a:r>
              <a:rPr lang="fr-FR" dirty="0" smtClean="0"/>
              <a:t>Dans ses </a:t>
            </a:r>
            <a:r>
              <a:rPr lang="fr-FR" i="1" dirty="0" smtClean="0"/>
              <a:t>Mémoires sur la guerre des camisards</a:t>
            </a:r>
            <a:r>
              <a:rPr lang="fr-FR" dirty="0" smtClean="0"/>
              <a:t> (1708), Abraham </a:t>
            </a:r>
            <a:r>
              <a:rPr lang="fr-FR" dirty="0" err="1" smtClean="0"/>
              <a:t>Mazel</a:t>
            </a:r>
            <a:r>
              <a:rPr lang="fr-FR" dirty="0" smtClean="0"/>
              <a:t>, un des principaux prophètes et combattants, hésitait encore sur l'origine du mot camisard : </a:t>
            </a:r>
            <a:r>
              <a:rPr lang="fr-FR" i="1" dirty="0" smtClean="0"/>
              <a:t>« Je ne sais si c'est parce que nous donnions souvent la camisade </a:t>
            </a:r>
            <a:r>
              <a:rPr lang="fr-FR" dirty="0" smtClean="0"/>
              <a:t>[attaque de nuit]</a:t>
            </a:r>
            <a:r>
              <a:rPr lang="fr-FR" i="1" dirty="0" smtClean="0"/>
              <a:t> qu'on nous donna cette épithète ou parce que nous nous battions en chemise </a:t>
            </a:r>
            <a:r>
              <a:rPr lang="fr-FR" dirty="0" smtClean="0"/>
              <a:t>[</a:t>
            </a:r>
            <a:r>
              <a:rPr lang="fr-FR" i="1" dirty="0" err="1" smtClean="0"/>
              <a:t>camiso</a:t>
            </a:r>
            <a:r>
              <a:rPr lang="fr-FR" i="1" dirty="0" smtClean="0"/>
              <a:t> en occitan</a:t>
            </a:r>
            <a:r>
              <a:rPr lang="fr-FR" dirty="0" smtClean="0"/>
              <a:t>]</a:t>
            </a:r>
            <a:r>
              <a:rPr lang="fr-FR" i="1" dirty="0" smtClean="0"/>
              <a:t>. » </a:t>
            </a:r>
            <a:r>
              <a:rPr lang="fr-FR" dirty="0" smtClean="0"/>
              <a:t>Cette dernière explication est la plus souvent retenue.</a:t>
            </a:r>
          </a:p>
          <a:p>
            <a:r>
              <a:rPr lang="fr-FR" dirty="0" smtClean="0"/>
              <a:t>Ils luttèrent avec des armes contre les Dragons (</a:t>
            </a:r>
            <a:r>
              <a:rPr lang="fr-FR" i="1" dirty="0" smtClean="0"/>
              <a:t>soldats de cavalerie</a:t>
            </a:r>
            <a:r>
              <a:rPr lang="fr-FR" dirty="0" smtClean="0"/>
              <a:t>) du Roi. Et ils se cachèrent dans les forêts.</a:t>
            </a:r>
          </a:p>
          <a:p>
            <a:r>
              <a:rPr lang="fr-FR" dirty="0" smtClean="0"/>
              <a:t>ORIGINES DE LA RÉVOLTE</a:t>
            </a:r>
          </a:p>
          <a:p>
            <a:r>
              <a:rPr lang="fr-FR" dirty="0" smtClean="0"/>
              <a:t>L’</a:t>
            </a:r>
            <a:r>
              <a:rPr lang="fr-FR" b="1" dirty="0" smtClean="0"/>
              <a:t>Édit de Nantes</a:t>
            </a:r>
            <a:r>
              <a:rPr lang="fr-FR" dirty="0" smtClean="0"/>
              <a:t>, promulgué en 1598 par Henry IV, pour mettre fin aux guerres de religion, institua la liberté de conscience et autorisa donc la pratique de la religion réformée (protestante). </a:t>
            </a:r>
          </a:p>
          <a:p>
            <a:r>
              <a:rPr lang="fr-FR" dirty="0" smtClean="0"/>
              <a:t>Mais dès 1660, un certain nombre de mesures furent prises pour convertir les Cévennes au Catholicisme. Parmi celles-ci, la menace d’instaurer le régime des dragonnades qui consiste à installer chez les récalcitrants un dragon  (soldat des troupes régulières) qui loge, mange, dérange et casse... pour décourager. Ce procédé avait si bien fonctionné dans le Poitou que l’idée seule de sa mise en œuvre suffit à convertir une grande majorité des cévenols. En fait, ces convertis ne l’étaient que par l’obligation et continuaient de pratiquer le culte en famille ou dans des lieux reculés tenus secrets</a:t>
            </a:r>
          </a:p>
          <a:p>
            <a:r>
              <a:rPr lang="fr-FR" dirty="0" smtClean="0"/>
              <a:t>La guerre proprement dite des Camisards a duré deux ans et n’a concerné qu’une région, celle du Languedoc. Ils n’étaient pas plus de 1500. Le dernier chef des camisards, </a:t>
            </a:r>
            <a:r>
              <a:rPr lang="fr-FR" b="1" dirty="0" smtClean="0"/>
              <a:t>Abraham </a:t>
            </a:r>
            <a:r>
              <a:rPr lang="fr-FR" b="1" dirty="0" err="1" smtClean="0"/>
              <a:t>Mazel</a:t>
            </a:r>
            <a:r>
              <a:rPr lang="fr-FR" dirty="0" smtClean="0"/>
              <a:t>, fut tué en 1710.</a:t>
            </a:r>
          </a:p>
          <a:p>
            <a:endParaRPr lang="fr-FR"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60648"/>
            <a:ext cx="9144000" cy="6186309"/>
          </a:xfrm>
          <a:prstGeom prst="rect">
            <a:avLst/>
          </a:prstGeom>
        </p:spPr>
        <p:txBody>
          <a:bodyPr wrap="square">
            <a:spAutoFit/>
          </a:bodyPr>
          <a:lstStyle/>
          <a:p>
            <a:r>
              <a:rPr lang="fr-FR" dirty="0" smtClean="0"/>
              <a:t>LA GUERRE DES CAMISARDS</a:t>
            </a:r>
          </a:p>
          <a:p>
            <a:r>
              <a:rPr lang="fr-FR" dirty="0" smtClean="0"/>
              <a:t>La « Guerre des Camisards » est un soulèvement armé qui mobilisa les protestants des Cévennes et d’une partie de la plaine du Bas-Languedoc contre le pouvoir royal de 1702 à 1705. </a:t>
            </a:r>
          </a:p>
          <a:p>
            <a:r>
              <a:rPr lang="fr-FR" dirty="0" smtClean="0"/>
              <a:t>On fait traditionnellement commencer cette guerre, ou plus exactement ce que l’on appellera plus tard une guérilla, au 24 juillet 1702, avec l’assassinat en Lozère de l’</a:t>
            </a:r>
            <a:r>
              <a:rPr lang="fr-FR" b="1" dirty="0" smtClean="0"/>
              <a:t>abbé du </a:t>
            </a:r>
            <a:r>
              <a:rPr lang="fr-FR" b="1" dirty="0" err="1" smtClean="0"/>
              <a:t>Chayla</a:t>
            </a:r>
            <a:r>
              <a:rPr lang="fr-FR" dirty="0" smtClean="0"/>
              <a:t> au </a:t>
            </a:r>
            <a:r>
              <a:rPr lang="fr-FR" dirty="0" smtClean="0">
                <a:hlinkClick r:id="rId2"/>
              </a:rPr>
              <a:t>Pont-de-</a:t>
            </a:r>
            <a:r>
              <a:rPr lang="fr-FR" dirty="0" err="1" smtClean="0">
                <a:hlinkClick r:id="rId2"/>
              </a:rPr>
              <a:t>Montvert</a:t>
            </a:r>
            <a:r>
              <a:rPr lang="fr-FR" dirty="0" smtClean="0"/>
              <a:t>, près de Florac : </a:t>
            </a:r>
            <a:r>
              <a:rPr lang="fr-FR" b="1" dirty="0" smtClean="0"/>
              <a:t>l'intendant Lamoignon de </a:t>
            </a:r>
            <a:r>
              <a:rPr lang="fr-FR" b="1" dirty="0" err="1" smtClean="0"/>
              <a:t>Basville</a:t>
            </a:r>
            <a:r>
              <a:rPr lang="fr-FR" dirty="0" smtClean="0"/>
              <a:t>, une des figures centrales du drame de la révocation, demande à la cour une répression impitoyable. L’abbé du </a:t>
            </a:r>
            <a:r>
              <a:rPr lang="fr-FR" dirty="0" err="1" smtClean="0"/>
              <a:t>Chayla</a:t>
            </a:r>
            <a:r>
              <a:rPr lang="fr-FR" dirty="0" smtClean="0"/>
              <a:t>, inspecteur des Missions pour l’évêque de Mende, y avait mis trop d’ardeur... </a:t>
            </a:r>
          </a:p>
          <a:p>
            <a:r>
              <a:rPr lang="fr-FR" dirty="0" smtClean="0"/>
              <a:t>« C’est le signal de la révolte. Jusqu’alors, les prédications de la religion proscrite et les assemblées dans les montagnes cévenoles se tenaient dans le calme. Malgré les ordonnances prescrivant leur désarmement (1688-1690), les "nouveaux convertis" disposent d’armes. Leur soulèvement déconcerte l’intendant. Une guerre de partisans commence ; leur premier chef, Gédéon Laporte, est tué très tôt, son neveu, </a:t>
            </a:r>
            <a:r>
              <a:rPr lang="fr-FR" b="1" dirty="0" smtClean="0"/>
              <a:t>Pierre Laporte, dit Roland</a:t>
            </a:r>
            <a:r>
              <a:rPr lang="fr-FR" dirty="0" smtClean="0"/>
              <a:t>, lui succède, secondé par un garçon de vingt-deux ans, berger devenu boulanger : </a:t>
            </a:r>
            <a:r>
              <a:rPr lang="fr-FR" b="1" dirty="0" smtClean="0"/>
              <a:t>Jean Cavalier</a:t>
            </a:r>
            <a:r>
              <a:rPr lang="fr-FR" dirty="0" smtClean="0"/>
              <a:t>. Les religionnaires brûlent d’une ardeur mystique non moins exterminatrice que la rage de leurs ennemis. Dans les Cévennes, ils demeurent insaisissables ; ils débouchent en Rouergue ou en Méditerranée, se réfugient à Lyon ou à Avignon, gagnent la Suisse ou les vallées alpestres du Dauphiné ; ils sont en relation avec les États protestants et espèrent compter, après une défaite de Louis XIV, sur les sentiments plus tolérants du pouvoir. Ils s’enfuient en Hollande ou au Brandebourg et envisagent un débarquement protestant en Provence. </a:t>
            </a:r>
          </a:p>
          <a:p>
            <a:endParaRPr lang="fr-FR" dirty="0" smtClean="0"/>
          </a:p>
          <a:p>
            <a:endParaRPr lang="fr-FR"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20px-François_de_Langladz_de_Chayla.jpg"/>
          <p:cNvPicPr>
            <a:picLocks noChangeAspect="1"/>
          </p:cNvPicPr>
          <p:nvPr/>
        </p:nvPicPr>
        <p:blipFill>
          <a:blip r:embed="rId2" cstate="email"/>
          <a:stretch>
            <a:fillRect/>
          </a:stretch>
        </p:blipFill>
        <p:spPr>
          <a:xfrm>
            <a:off x="0" y="0"/>
            <a:ext cx="3707904" cy="6858000"/>
          </a:xfrm>
          <a:prstGeom prst="rect">
            <a:avLst/>
          </a:prstGeom>
        </p:spPr>
      </p:pic>
      <p:sp>
        <p:nvSpPr>
          <p:cNvPr id="4" name="Rectangle 3"/>
          <p:cNvSpPr/>
          <p:nvPr/>
        </p:nvSpPr>
        <p:spPr>
          <a:xfrm>
            <a:off x="3851920" y="0"/>
            <a:ext cx="5112568" cy="5355312"/>
          </a:xfrm>
          <a:prstGeom prst="rect">
            <a:avLst/>
          </a:prstGeom>
        </p:spPr>
        <p:txBody>
          <a:bodyPr wrap="square">
            <a:spAutoFit/>
          </a:bodyPr>
          <a:lstStyle/>
          <a:p>
            <a:r>
              <a:rPr lang="fr-FR" b="1" dirty="0" smtClean="0"/>
              <a:t>François de Langlade du </a:t>
            </a:r>
            <a:r>
              <a:rPr lang="fr-FR" b="1" dirty="0" err="1" smtClean="0"/>
              <a:t>Chayla</a:t>
            </a:r>
            <a:r>
              <a:rPr lang="fr-FR" dirty="0" smtClean="0"/>
              <a:t>, </a:t>
            </a:r>
          </a:p>
          <a:p>
            <a:r>
              <a:rPr lang="fr-FR" dirty="0" smtClean="0"/>
              <a:t>abbé du </a:t>
            </a:r>
            <a:r>
              <a:rPr lang="fr-FR" dirty="0" err="1" smtClean="0"/>
              <a:t>Chayla</a:t>
            </a:r>
            <a:r>
              <a:rPr lang="fr-FR" dirty="0" smtClean="0"/>
              <a:t>, archiprêtre des Cévennes, inspecteur des missions catholiques, est né en </a:t>
            </a:r>
            <a:r>
              <a:rPr lang="fr-FR" dirty="0" smtClean="0">
                <a:hlinkClick r:id="rId3" tooltip="1647"/>
              </a:rPr>
              <a:t>1647</a:t>
            </a:r>
            <a:r>
              <a:rPr lang="fr-FR" dirty="0" smtClean="0"/>
              <a:t> au </a:t>
            </a:r>
            <a:r>
              <a:rPr lang="fr-FR" dirty="0" err="1" smtClean="0"/>
              <a:t>Chayla</a:t>
            </a:r>
            <a:r>
              <a:rPr lang="fr-FR" dirty="0" smtClean="0"/>
              <a:t> (commune de </a:t>
            </a:r>
            <a:r>
              <a:rPr lang="fr-FR" dirty="0" smtClean="0">
                <a:hlinkClick r:id="rId4" tooltip="Saint-Paul-le-Froid"/>
              </a:rPr>
              <a:t>Saint-Paul-le-Froid</a:t>
            </a:r>
            <a:r>
              <a:rPr lang="fr-FR" dirty="0" smtClean="0"/>
              <a:t>) et décédé le </a:t>
            </a:r>
            <a:r>
              <a:rPr lang="fr-FR" dirty="0" smtClean="0">
                <a:hlinkClick r:id="rId5" tooltip="24 juillet"/>
              </a:rPr>
              <a:t>24</a:t>
            </a:r>
            <a:r>
              <a:rPr lang="fr-FR" dirty="0" smtClean="0"/>
              <a:t> </a:t>
            </a:r>
            <a:r>
              <a:rPr lang="fr-FR" dirty="0" smtClean="0">
                <a:hlinkClick r:id="rId6" tooltip="Juillet"/>
              </a:rPr>
              <a:t>juillet</a:t>
            </a:r>
            <a:r>
              <a:rPr lang="fr-FR" dirty="0" smtClean="0"/>
              <a:t> </a:t>
            </a:r>
            <a:r>
              <a:rPr lang="fr-FR" dirty="0" smtClean="0">
                <a:hlinkClick r:id="rId7" tooltip="1702"/>
              </a:rPr>
              <a:t>1702</a:t>
            </a:r>
            <a:r>
              <a:rPr lang="fr-FR" dirty="0" smtClean="0"/>
              <a:t> au Pont-de-</a:t>
            </a:r>
            <a:r>
              <a:rPr lang="fr-FR" dirty="0" err="1" smtClean="0"/>
              <a:t>Monvert</a:t>
            </a:r>
            <a:r>
              <a:rPr lang="fr-FR" dirty="0" smtClean="0"/>
              <a:t>. Cet ecclésiastique français est issu d'une noble et ancienne famille du Gévaudan. Il signait </a:t>
            </a:r>
            <a:r>
              <a:rPr lang="fr-FR" dirty="0" err="1" smtClean="0"/>
              <a:t>Chaila</a:t>
            </a:r>
            <a:r>
              <a:rPr lang="fr-FR" dirty="0" smtClean="0"/>
              <a:t>, bien que sa famille portât le nom de </a:t>
            </a:r>
            <a:r>
              <a:rPr lang="fr-FR" dirty="0" err="1" smtClean="0"/>
              <a:t>Chayla</a:t>
            </a:r>
            <a:r>
              <a:rPr lang="fr-FR" dirty="0" smtClean="0"/>
              <a:t>. Son assassinat entraînera la guerre des camisards dans les Cévennes.</a:t>
            </a:r>
          </a:p>
          <a:p>
            <a:r>
              <a:rPr lang="fr-FR" dirty="0" smtClean="0"/>
              <a:t>Né dans le château familial du </a:t>
            </a:r>
            <a:r>
              <a:rPr lang="fr-FR" dirty="0" err="1" smtClean="0"/>
              <a:t>Chayla</a:t>
            </a:r>
            <a:r>
              <a:rPr lang="fr-FR" dirty="0" smtClean="0"/>
              <a:t> d'</a:t>
            </a:r>
            <a:r>
              <a:rPr lang="fr-FR" dirty="0" err="1" smtClean="0"/>
              <a:t>Ance</a:t>
            </a:r>
            <a:r>
              <a:rPr lang="fr-FR" dirty="0" smtClean="0"/>
              <a:t> , François de Langlade du </a:t>
            </a:r>
            <a:r>
              <a:rPr lang="fr-FR" dirty="0" err="1" smtClean="0"/>
              <a:t>Chayla</a:t>
            </a:r>
            <a:r>
              <a:rPr lang="fr-FR" dirty="0" smtClean="0"/>
              <a:t> est le fils de Balthazar de Langlade, seigneur du </a:t>
            </a:r>
            <a:r>
              <a:rPr lang="fr-FR" dirty="0" err="1" smtClean="0"/>
              <a:t>Fraissinet</a:t>
            </a:r>
            <a:r>
              <a:rPr lang="fr-FR" dirty="0" smtClean="0"/>
              <a:t>, La </a:t>
            </a:r>
            <a:r>
              <a:rPr lang="fr-FR" dirty="0" err="1" smtClean="0"/>
              <a:t>Fargette</a:t>
            </a:r>
            <a:r>
              <a:rPr lang="fr-FR" dirty="0" smtClean="0"/>
              <a:t>, </a:t>
            </a:r>
            <a:r>
              <a:rPr lang="fr-FR" dirty="0" err="1" smtClean="0"/>
              <a:t>Villeret</a:t>
            </a:r>
            <a:r>
              <a:rPr lang="fr-FR" dirty="0" smtClean="0"/>
              <a:t>, etc., et de Françoise d'</a:t>
            </a:r>
            <a:r>
              <a:rPr lang="fr-FR" dirty="0" err="1" smtClean="0"/>
              <a:t>Apchier</a:t>
            </a:r>
            <a:r>
              <a:rPr lang="fr-FR" dirty="0" smtClean="0"/>
              <a:t>, dame vicomtesse du </a:t>
            </a:r>
            <a:r>
              <a:rPr lang="fr-FR" dirty="0" err="1" smtClean="0"/>
              <a:t>Chayla</a:t>
            </a:r>
            <a:r>
              <a:rPr lang="fr-FR" dirty="0" smtClean="0"/>
              <a:t>, Saint-Paul, etc</a:t>
            </a:r>
            <a:r>
              <a:rPr lang="fr-FR" baseline="30000" dirty="0" smtClean="0"/>
              <a:t>.</a:t>
            </a:r>
            <a:endParaRPr lang="fr-FR" dirty="0" smtClean="0"/>
          </a:p>
          <a:p>
            <a:r>
              <a:rPr lang="fr-FR" dirty="0" smtClean="0"/>
              <a:t>Il est alors abbé au Pont-de-</a:t>
            </a:r>
            <a:r>
              <a:rPr lang="fr-FR" dirty="0" err="1" smtClean="0"/>
              <a:t>Montvert</a:t>
            </a:r>
            <a:r>
              <a:rPr lang="fr-FR" dirty="0" smtClean="0"/>
              <a:t> lorsqu'il est assassiné par les huguenots emmenés par </a:t>
            </a:r>
            <a:r>
              <a:rPr lang="fr-FR" dirty="0" smtClean="0">
                <a:hlinkClick r:id="rId8" tooltip="Abraham Mazel"/>
              </a:rPr>
              <a:t>Abraham </a:t>
            </a:r>
            <a:r>
              <a:rPr lang="fr-FR" dirty="0" err="1" smtClean="0">
                <a:hlinkClick r:id="rId8" tooltip="Abraham Mazel"/>
              </a:rPr>
              <a:t>Mazel</a:t>
            </a:r>
            <a:r>
              <a:rPr lang="fr-FR" dirty="0" smtClean="0"/>
              <a:t> et </a:t>
            </a:r>
            <a:r>
              <a:rPr lang="fr-FR" dirty="0" smtClean="0">
                <a:hlinkClick r:id="rId9" tooltip="Esprit Séguier"/>
              </a:rPr>
              <a:t>Esprit Séguier</a:t>
            </a:r>
            <a:r>
              <a:rPr lang="fr-FR" dirty="0" smtClean="0"/>
              <a:t>.</a:t>
            </a:r>
          </a:p>
          <a:p>
            <a:endParaRPr lang="fr-FR"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8640"/>
            <a:ext cx="9144000" cy="5355312"/>
          </a:xfrm>
          <a:prstGeom prst="rect">
            <a:avLst/>
          </a:prstGeom>
        </p:spPr>
        <p:txBody>
          <a:bodyPr wrap="square">
            <a:spAutoFit/>
          </a:bodyPr>
          <a:lstStyle/>
          <a:p>
            <a:r>
              <a:rPr lang="fr-FR" b="1" dirty="0" smtClean="0"/>
              <a:t>La maison de l'abbé du </a:t>
            </a:r>
            <a:r>
              <a:rPr lang="fr-FR" b="1" dirty="0" err="1" smtClean="0"/>
              <a:t>Chaila</a:t>
            </a:r>
            <a:r>
              <a:rPr lang="fr-FR" b="1" dirty="0" smtClean="0"/>
              <a:t> au Pont-de-</a:t>
            </a:r>
            <a:r>
              <a:rPr lang="fr-FR" b="1" dirty="0" err="1" smtClean="0"/>
              <a:t>Montvert</a:t>
            </a:r>
            <a:r>
              <a:rPr lang="fr-FR" dirty="0" smtClean="0"/>
              <a:t> était située au confluent du Tarn et du </a:t>
            </a:r>
            <a:r>
              <a:rPr lang="fr-FR" dirty="0" err="1" smtClean="0"/>
              <a:t>Rieumalet</a:t>
            </a:r>
            <a:r>
              <a:rPr lang="fr-FR" dirty="0" smtClean="0"/>
              <a:t>, sur la rive droite des deux rivières, au débouché du pont de pierre. Dans la </a:t>
            </a:r>
            <a:r>
              <a:rPr lang="fr-FR" b="1" dirty="0" smtClean="0">
                <a:hlinkClick r:id="rId2"/>
              </a:rPr>
              <a:t>nuit du 24 au 25 juillet</a:t>
            </a:r>
            <a:r>
              <a:rPr lang="fr-FR" dirty="0" smtClean="0"/>
              <a:t> 1702, cette bâtisse fut prise d'assaut par la troupe de camisards venus délivrer de jeunes gens que l'abbé tenait prisonniers dans ses cachots. L'abbé tenta de s'enfuir par le jardin, fut tué à l'entrée de la place du bourg, et la maison fut incendiée ; cet événement marqua le déclenchement de la guerre des Camisards (1702-1710). </a:t>
            </a:r>
          </a:p>
          <a:p>
            <a:r>
              <a:rPr lang="fr-FR" dirty="0" smtClean="0"/>
              <a:t>Sans que l'on sache précisément ce qu'il reste de la maison réellement habitée par l'abbé du </a:t>
            </a:r>
            <a:r>
              <a:rPr lang="fr-FR" dirty="0" err="1" smtClean="0"/>
              <a:t>Chaila</a:t>
            </a:r>
            <a:r>
              <a:rPr lang="fr-FR" dirty="0" smtClean="0"/>
              <a:t>, son </a:t>
            </a:r>
            <a:r>
              <a:rPr lang="fr-FR" b="1" dirty="0" smtClean="0">
                <a:hlinkClick r:id="rId3"/>
              </a:rPr>
              <a:t>emplacement</a:t>
            </a:r>
            <a:r>
              <a:rPr lang="fr-FR" dirty="0" smtClean="0"/>
              <a:t> reste un lieu de mémoire, connu à travers toutes les Cévennes pour cet évènement historique. Des photographies et des </a:t>
            </a:r>
            <a:r>
              <a:rPr lang="fr-FR" b="1" dirty="0" smtClean="0">
                <a:hlinkClick r:id="rId4"/>
              </a:rPr>
              <a:t>cartes postales</a:t>
            </a:r>
            <a:r>
              <a:rPr lang="fr-FR" dirty="0" smtClean="0"/>
              <a:t> des années 1900-1950 montrent la maison telle qu'elle était encore à cette date : une grande bâtisse sous un comble à deux versants, couvert en lauzes, et une maison plus petite à l'angle du pont, également couverte en lauzes. Les deux maisons étaient élevées de quatre niveaux : caves enterrée du côté de la rue et ouvertes sur le jardin du côté du Tarn, rez-de-chaussée de plain pied avec la rue, deux étages carrés et comble. Côté sud, la façade de la grande maison s'éclairait de cinq travées de fenêtres dans les étages ; la petite maison d'une seule travée de fenêtres. Les deux maisons étaient réunies du côté du Tarn par une étroite terrasse en pierre, formant une coursive le long de la façade, portée par quatre arches en plein cintre : ce portique existe encore aujourd'hui. A partir du rez-de-chaussée, les façades actuelles datent de 1954 : elles ont été démolies et rebâties en retrait pour l'élargissement de la rue.</a:t>
            </a:r>
            <a:endParaRPr lang="fr-FR"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email"/>
          <a:srcRect/>
          <a:stretch>
            <a:fillRect/>
          </a:stretch>
        </p:blipFill>
        <p:spPr bwMode="auto">
          <a:xfrm>
            <a:off x="0" y="1"/>
            <a:ext cx="9144000" cy="5589240"/>
          </a:xfrm>
          <a:prstGeom prst="rect">
            <a:avLst/>
          </a:prstGeom>
          <a:noFill/>
          <a:ln w="9525">
            <a:noFill/>
            <a:miter lim="800000"/>
            <a:headEnd/>
            <a:tailEnd/>
          </a:ln>
        </p:spPr>
      </p:pic>
      <p:sp>
        <p:nvSpPr>
          <p:cNvPr id="4" name="Rectangle 3"/>
          <p:cNvSpPr/>
          <p:nvPr/>
        </p:nvSpPr>
        <p:spPr>
          <a:xfrm>
            <a:off x="0" y="5517232"/>
            <a:ext cx="9144000" cy="1200329"/>
          </a:xfrm>
          <a:prstGeom prst="rect">
            <a:avLst/>
          </a:prstGeom>
        </p:spPr>
        <p:txBody>
          <a:bodyPr wrap="square">
            <a:spAutoFit/>
          </a:bodyPr>
          <a:lstStyle/>
          <a:p>
            <a:r>
              <a:rPr lang="fr-FR" dirty="0" smtClean="0"/>
              <a:t>Ce sont ici les ruines de </a:t>
            </a:r>
            <a:r>
              <a:rPr lang="fr-FR" b="1" dirty="0" smtClean="0"/>
              <a:t>la maison de l’abbé du </a:t>
            </a:r>
            <a:r>
              <a:rPr lang="fr-FR" b="1" dirty="0" err="1" smtClean="0"/>
              <a:t>Chaila</a:t>
            </a:r>
            <a:r>
              <a:rPr lang="fr-FR" dirty="0" smtClean="0"/>
              <a:t>, au Pont-de-</a:t>
            </a:r>
            <a:r>
              <a:rPr lang="fr-FR" dirty="0" err="1" smtClean="0"/>
              <a:t>Montvert</a:t>
            </a:r>
            <a:r>
              <a:rPr lang="fr-FR" dirty="0" smtClean="0"/>
              <a:t>. Une plaque commémorative placée entre le pont qui traverse le Tarn et cette maison nous apprend que l’abbé du </a:t>
            </a:r>
            <a:r>
              <a:rPr lang="fr-FR" dirty="0" err="1" smtClean="0"/>
              <a:t>Chaila</a:t>
            </a:r>
            <a:r>
              <a:rPr lang="fr-FR" dirty="0" smtClean="0"/>
              <a:t> “s’employait davantage à la fonction répressive d’agent de l’intendant du Languedoc qu’à la charge pastorale que lui avait confié l’évêque de Mende.”</a:t>
            </a:r>
            <a:endParaRPr lang="fr-FR"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60648"/>
            <a:ext cx="9144000" cy="2031325"/>
          </a:xfrm>
          <a:prstGeom prst="rect">
            <a:avLst/>
          </a:prstGeom>
        </p:spPr>
        <p:txBody>
          <a:bodyPr wrap="square">
            <a:spAutoFit/>
          </a:bodyPr>
          <a:lstStyle/>
          <a:p>
            <a:r>
              <a:rPr lang="fr-FR" dirty="0" smtClean="0"/>
              <a:t>Il existe une </a:t>
            </a:r>
            <a:r>
              <a:rPr lang="fr-FR" b="1" dirty="0" smtClean="0"/>
              <a:t>description de la maison de l'abbé du </a:t>
            </a:r>
            <a:r>
              <a:rPr lang="fr-FR" b="1" dirty="0" err="1" smtClean="0"/>
              <a:t>Chaila</a:t>
            </a:r>
            <a:r>
              <a:rPr lang="fr-FR" b="1" dirty="0" smtClean="0"/>
              <a:t> en 1702</a:t>
            </a:r>
            <a:r>
              <a:rPr lang="fr-FR" dirty="0" smtClean="0"/>
              <a:t>, faite dans le cadre de l'enquête qui a suivi le meurtre:" Maison située sur le bout du pont de </a:t>
            </a:r>
            <a:r>
              <a:rPr lang="fr-FR" dirty="0" err="1" smtClean="0"/>
              <a:t>Montvert</a:t>
            </a:r>
            <a:r>
              <a:rPr lang="fr-FR" dirty="0" smtClean="0"/>
              <a:t> au bord de la rivière faisant face au midi composée de quatre membres à plein pied. Deux desquels n'étaient pas voûtés que par les caves dans la terre et, au-dessus, était le logement du sieur abbé du </a:t>
            </a:r>
            <a:r>
              <a:rPr lang="fr-FR" dirty="0" err="1" smtClean="0"/>
              <a:t>Chaila</a:t>
            </a:r>
            <a:r>
              <a:rPr lang="fr-FR" dirty="0" smtClean="0"/>
              <a:t>, composé de deux étages, deux planchers et un couvert, le tout charpenté de bois de pin. Ladite maison était couverte en pierre plate ; le degré qui montait au premier et au second étage était de charpente. Il y avait deux cheminées dans l'appartement, de pierre de taille ".</a:t>
            </a:r>
            <a:endParaRPr lang="fr-FR" dirty="0"/>
          </a:p>
        </p:txBody>
      </p:sp>
      <p:pic>
        <p:nvPicPr>
          <p:cNvPr id="53249" name="Picture 1"/>
          <p:cNvPicPr>
            <a:picLocks noChangeAspect="1" noChangeArrowheads="1"/>
          </p:cNvPicPr>
          <p:nvPr/>
        </p:nvPicPr>
        <p:blipFill>
          <a:blip r:embed="rId2" cstate="email"/>
          <a:srcRect/>
          <a:stretch>
            <a:fillRect/>
          </a:stretch>
        </p:blipFill>
        <p:spPr bwMode="auto">
          <a:xfrm>
            <a:off x="0" y="2276872"/>
            <a:ext cx="9144000" cy="458112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srcRect/>
          <a:stretch>
            <a:fillRect/>
          </a:stretch>
        </p:blipFill>
        <p:spPr bwMode="auto">
          <a:xfrm>
            <a:off x="0" y="0"/>
            <a:ext cx="9143999" cy="6858000"/>
          </a:xfrm>
          <a:prstGeom prst="rect">
            <a:avLst/>
          </a:prstGeom>
          <a:noFill/>
          <a:ln w="9525">
            <a:noFill/>
            <a:miter lim="800000"/>
            <a:headEnd/>
            <a:tailEnd/>
          </a:ln>
        </p:spPr>
      </p:pic>
      <p:sp>
        <p:nvSpPr>
          <p:cNvPr id="2" name="Flèche vers le bas 1"/>
          <p:cNvSpPr/>
          <p:nvPr/>
        </p:nvSpPr>
        <p:spPr>
          <a:xfrm>
            <a:off x="1115616" y="3068960"/>
            <a:ext cx="504056" cy="122413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FF0000"/>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templedurouve.com/uploaded/photo/templedurouve-lieux-remarquables-504c9aeb7149b.jpg"/>
          <p:cNvPicPr>
            <a:picLocks noChangeAspect="1" noChangeArrowheads="1"/>
          </p:cNvPicPr>
          <p:nvPr/>
        </p:nvPicPr>
        <p:blipFill>
          <a:blip r:embed="rId2" cstate="email">
            <a:lum bright="20000"/>
          </a:blip>
          <a:srcRect/>
          <a:stretch>
            <a:fillRect/>
          </a:stretch>
        </p:blipFill>
        <p:spPr bwMode="auto">
          <a:xfrm>
            <a:off x="2555775" y="0"/>
            <a:ext cx="6588225" cy="6858000"/>
          </a:xfrm>
          <a:prstGeom prst="rect">
            <a:avLst/>
          </a:prstGeom>
          <a:noFill/>
        </p:spPr>
      </p:pic>
      <p:sp>
        <p:nvSpPr>
          <p:cNvPr id="3" name="Rectangle 2"/>
          <p:cNvSpPr/>
          <p:nvPr/>
        </p:nvSpPr>
        <p:spPr>
          <a:xfrm>
            <a:off x="0" y="188640"/>
            <a:ext cx="2483768" cy="6186309"/>
          </a:xfrm>
          <a:prstGeom prst="rect">
            <a:avLst/>
          </a:prstGeom>
        </p:spPr>
        <p:txBody>
          <a:bodyPr wrap="square">
            <a:spAutoFit/>
          </a:bodyPr>
          <a:lstStyle/>
          <a:p>
            <a:r>
              <a:rPr lang="fr-FR" dirty="0" smtClean="0"/>
              <a:t>Maison de Pierre Séguier, dit Esprit Séguier, né vers </a:t>
            </a:r>
            <a:r>
              <a:rPr lang="fr-FR" dirty="0" smtClean="0">
                <a:hlinkClick r:id="rId3" tooltip="1650"/>
              </a:rPr>
              <a:t>1650</a:t>
            </a:r>
            <a:r>
              <a:rPr lang="fr-FR" dirty="0" smtClean="0"/>
              <a:t> dans le hameau de </a:t>
            </a:r>
            <a:r>
              <a:rPr lang="fr-FR" dirty="0" err="1" smtClean="0"/>
              <a:t>Majestavols</a:t>
            </a:r>
            <a:r>
              <a:rPr lang="fr-FR" dirty="0" smtClean="0"/>
              <a:t> (commune de </a:t>
            </a:r>
            <a:r>
              <a:rPr lang="fr-FR" dirty="0" err="1" smtClean="0"/>
              <a:t>Cassagnas</a:t>
            </a:r>
            <a:r>
              <a:rPr lang="fr-FR" dirty="0" smtClean="0"/>
              <a:t>, Lozère). Célèbre chef camisard, il fut, avec Abraham </a:t>
            </a:r>
            <a:r>
              <a:rPr lang="fr-FR" dirty="0" err="1" smtClean="0"/>
              <a:t>Mazel</a:t>
            </a:r>
            <a:r>
              <a:rPr lang="fr-FR" dirty="0" smtClean="0"/>
              <a:t> et quelques autres moins connus, à la tête de la première insurrection </a:t>
            </a:r>
            <a:r>
              <a:rPr lang="fr-FR" dirty="0" err="1" smtClean="0"/>
              <a:t>camisarde</a:t>
            </a:r>
            <a:r>
              <a:rPr lang="fr-FR" dirty="0" smtClean="0"/>
              <a:t>, qui mit fin à la vie de l'abbé du </a:t>
            </a:r>
            <a:r>
              <a:rPr lang="fr-FR" dirty="0" err="1" smtClean="0"/>
              <a:t>Chayla</a:t>
            </a:r>
            <a:r>
              <a:rPr lang="fr-FR" dirty="0" smtClean="0"/>
              <a:t>, au Pont-de-</a:t>
            </a:r>
            <a:r>
              <a:rPr lang="fr-FR" dirty="0" err="1" smtClean="0"/>
              <a:t>Montvert</a:t>
            </a:r>
            <a:r>
              <a:rPr lang="fr-FR" dirty="0" smtClean="0"/>
              <a:t>, le 24 juillet 1702. Esprit Séguier fut brûlé vif dans cette même ville, le 12 août 1702 en représailles à l'assassinat de l'</a:t>
            </a:r>
            <a:r>
              <a:rPr lang="fr-FR" dirty="0" smtClean="0">
                <a:hlinkClick r:id="rId4" tooltip="François de Langlade du Chayla"/>
              </a:rPr>
              <a:t>abbé du </a:t>
            </a:r>
            <a:r>
              <a:rPr lang="fr-FR" dirty="0" err="1" smtClean="0">
                <a:hlinkClick r:id="rId4" tooltip="François de Langlade du Chayla"/>
              </a:rPr>
              <a:t>Chayla</a:t>
            </a:r>
            <a:endParaRPr lang="fr-FR"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Ã©sultat de recherche d'images pour &quot;maison de pierre segui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35918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tourdeconstance.com/wp-content/uploads/2012/09/Mazel-17.jpg"/>
          <p:cNvPicPr>
            <a:picLocks noChangeAspect="1" noChangeArrowheads="1"/>
          </p:cNvPicPr>
          <p:nvPr/>
        </p:nvPicPr>
        <p:blipFill>
          <a:blip r:embed="rId2" cstate="email"/>
          <a:srcRect/>
          <a:stretch>
            <a:fillRect/>
          </a:stretch>
        </p:blipFill>
        <p:spPr bwMode="auto">
          <a:xfrm>
            <a:off x="1" y="0"/>
            <a:ext cx="9144000" cy="6858000"/>
          </a:xfrm>
          <a:prstGeom prst="rect">
            <a:avLst/>
          </a:prstGeom>
          <a:noFill/>
        </p:spPr>
      </p:pic>
      <p:sp>
        <p:nvSpPr>
          <p:cNvPr id="3" name="Rectangle 2"/>
          <p:cNvSpPr/>
          <p:nvPr/>
        </p:nvSpPr>
        <p:spPr>
          <a:xfrm>
            <a:off x="0" y="5589240"/>
            <a:ext cx="9144000" cy="1015663"/>
          </a:xfrm>
          <a:prstGeom prst="rect">
            <a:avLst/>
          </a:prstGeom>
        </p:spPr>
        <p:txBody>
          <a:bodyPr wrap="square">
            <a:spAutoFit/>
          </a:bodyPr>
          <a:lstStyle/>
          <a:p>
            <a:r>
              <a:rPr lang="fr-FR" sz="2000" b="1" dirty="0" smtClean="0">
                <a:solidFill>
                  <a:schemeClr val="bg1">
                    <a:lumMod val="95000"/>
                  </a:schemeClr>
                </a:solidFill>
              </a:rPr>
              <a:t>Maison natale d’Abraham </a:t>
            </a:r>
            <a:r>
              <a:rPr lang="fr-FR" sz="2000" b="1" dirty="0" err="1" smtClean="0">
                <a:solidFill>
                  <a:schemeClr val="bg1">
                    <a:lumMod val="95000"/>
                  </a:schemeClr>
                </a:solidFill>
              </a:rPr>
              <a:t>Mazel</a:t>
            </a:r>
            <a:r>
              <a:rPr lang="fr-FR" sz="2000" b="1" dirty="0" smtClean="0">
                <a:solidFill>
                  <a:schemeClr val="bg1">
                    <a:lumMod val="95000"/>
                  </a:schemeClr>
                </a:solidFill>
              </a:rPr>
              <a:t>, située dans le Hameau de </a:t>
            </a:r>
            <a:r>
              <a:rPr lang="fr-FR" sz="2000" b="1" dirty="0" err="1" smtClean="0">
                <a:solidFill>
                  <a:schemeClr val="bg1">
                    <a:lumMod val="95000"/>
                  </a:schemeClr>
                </a:solidFill>
              </a:rPr>
              <a:t>Falguières</a:t>
            </a:r>
            <a:r>
              <a:rPr lang="fr-FR" sz="2000" b="1" dirty="0" smtClean="0">
                <a:solidFill>
                  <a:schemeClr val="bg1">
                    <a:lumMod val="95000"/>
                  </a:schemeClr>
                </a:solidFill>
              </a:rPr>
              <a:t>, près de St-Jean-du-Gard.et </a:t>
            </a:r>
            <a:r>
              <a:rPr lang="fr-FR" sz="2000" i="1" dirty="0" smtClean="0">
                <a:solidFill>
                  <a:schemeClr val="bg1">
                    <a:lumMod val="95000"/>
                  </a:schemeClr>
                </a:solidFill>
              </a:rPr>
              <a:t>l</a:t>
            </a:r>
            <a:r>
              <a:rPr lang="fr-FR" sz="2000" b="1" i="1" dirty="0" smtClean="0">
                <a:solidFill>
                  <a:schemeClr val="bg1">
                    <a:lumMod val="95000"/>
                  </a:schemeClr>
                </a:solidFill>
              </a:rPr>
              <a:t>a fenêtre d'où il sauta pour échapper aux soldats qui venaient l'arrêter en janvier 1705</a:t>
            </a:r>
            <a:endParaRPr lang="fr-FR" sz="2000" b="1" dirty="0">
              <a:solidFill>
                <a:schemeClr val="bg1">
                  <a:lumMod val="95000"/>
                </a:schemeClr>
              </a:solidFill>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ndex.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tourdeconstance.com/wp-content/uploads/2012/09/Mazel-02.jpg"/>
          <p:cNvPicPr>
            <a:picLocks noChangeAspect="1" noChangeArrowheads="1"/>
          </p:cNvPicPr>
          <p:nvPr/>
        </p:nvPicPr>
        <p:blipFill>
          <a:blip r:embed="rId2" cstate="email"/>
          <a:srcRect/>
          <a:stretch>
            <a:fillRect/>
          </a:stretch>
        </p:blipFill>
        <p:spPr bwMode="auto">
          <a:xfrm>
            <a:off x="0" y="0"/>
            <a:ext cx="9144000" cy="4448175"/>
          </a:xfrm>
          <a:prstGeom prst="rect">
            <a:avLst/>
          </a:prstGeom>
          <a:noFill/>
        </p:spPr>
      </p:pic>
      <p:sp>
        <p:nvSpPr>
          <p:cNvPr id="3" name="Rectangle 2"/>
          <p:cNvSpPr/>
          <p:nvPr/>
        </p:nvSpPr>
        <p:spPr>
          <a:xfrm>
            <a:off x="0" y="4549676"/>
            <a:ext cx="9144000" cy="2308324"/>
          </a:xfrm>
          <a:prstGeom prst="rect">
            <a:avLst/>
          </a:prstGeom>
        </p:spPr>
        <p:txBody>
          <a:bodyPr wrap="square">
            <a:spAutoFit/>
          </a:bodyPr>
          <a:lstStyle/>
          <a:p>
            <a:r>
              <a:rPr lang="fr-FR" dirty="0" smtClean="0"/>
              <a:t>Les différentes parties de cette maison (base de tour, dépendances…) montrent qu'elle a été considérablement modifiée et adaptée aux familles qui l'ont successivement habitée. A l'intérieur de la maison on peut voir encore la trappe qui permettait, comme dans toutes les demeures cévenoles, de rapidement gagner la cave pour s'enfuir si cela était nécessaire. Les voûtes intactes de la cave ainsi que la fenêtre de laquelle Abraham </a:t>
            </a:r>
            <a:r>
              <a:rPr lang="fr-FR" dirty="0" err="1" smtClean="0"/>
              <a:t>Mazel</a:t>
            </a:r>
            <a:r>
              <a:rPr lang="fr-FR" dirty="0" smtClean="0"/>
              <a:t> sauta en décembre 1704 pour échapper aux soldats venus l'arrêter, sont les témoins de cet épisode camisard. A la suite de la mort de </a:t>
            </a:r>
            <a:r>
              <a:rPr lang="fr-FR" dirty="0" err="1" smtClean="0"/>
              <a:t>Mazel</a:t>
            </a:r>
            <a:r>
              <a:rPr lang="fr-FR" dirty="0" smtClean="0"/>
              <a:t> (Uzès 14 octobre 1710) et de son jugement (post mortem - 18 octobre 1710), la maison fut incendiée, entraînant la destruction de la partie haute.</a:t>
            </a:r>
            <a:endParaRPr lang="fr-FR"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tourdeconstance.com/wp-content/uploads/2012/09/Mazel-34.jpg"/>
          <p:cNvPicPr>
            <a:picLocks noChangeAspect="1" noChangeArrowheads="1"/>
          </p:cNvPicPr>
          <p:nvPr/>
        </p:nvPicPr>
        <p:blipFill>
          <a:blip r:embed="rId2" cstate="email"/>
          <a:srcRect/>
          <a:stretch>
            <a:fillRect/>
          </a:stretch>
        </p:blipFill>
        <p:spPr bwMode="auto">
          <a:xfrm>
            <a:off x="0" y="1"/>
            <a:ext cx="9144000" cy="6858000"/>
          </a:xfrm>
          <a:prstGeom prst="rect">
            <a:avLst/>
          </a:prstGeom>
          <a:noFill/>
        </p:spPr>
      </p:pic>
      <p:sp>
        <p:nvSpPr>
          <p:cNvPr id="3" name="Rectangle 2"/>
          <p:cNvSpPr/>
          <p:nvPr/>
        </p:nvSpPr>
        <p:spPr>
          <a:xfrm>
            <a:off x="179512" y="6021288"/>
            <a:ext cx="8712968" cy="646331"/>
          </a:xfrm>
          <a:prstGeom prst="rect">
            <a:avLst/>
          </a:prstGeom>
        </p:spPr>
        <p:txBody>
          <a:bodyPr wrap="square">
            <a:spAutoFit/>
          </a:bodyPr>
          <a:lstStyle/>
          <a:p>
            <a:r>
              <a:rPr lang="fr-FR" dirty="0" smtClean="0"/>
              <a:t>Le </a:t>
            </a:r>
            <a:r>
              <a:rPr lang="fr-FR" b="1" dirty="0" smtClean="0"/>
              <a:t>Pont des Camisards</a:t>
            </a:r>
            <a:r>
              <a:rPr lang="fr-FR" dirty="0" smtClean="0"/>
              <a:t> traverse le Gardon, une rivière située dans le département du Gard, dans la région Languedoc-Roussillon, non loin de la localité de </a:t>
            </a:r>
            <a:r>
              <a:rPr lang="fr-FR" dirty="0" err="1" smtClean="0"/>
              <a:t>Mialet</a:t>
            </a:r>
            <a:r>
              <a:rPr lang="fr-FR" dirty="0" smtClean="0"/>
              <a:t>.</a:t>
            </a:r>
            <a:endParaRPr lang="fr-FR" dirty="0"/>
          </a:p>
        </p:txBody>
      </p:sp>
      <p:pic>
        <p:nvPicPr>
          <p:cNvPr id="4100" name="Picture 4" descr="http://www.museeprotestant.org/Media/Image/PHO/0000000523P.jpg"/>
          <p:cNvPicPr>
            <a:picLocks noChangeAspect="1" noChangeArrowheads="1"/>
          </p:cNvPicPr>
          <p:nvPr/>
        </p:nvPicPr>
        <p:blipFill>
          <a:blip r:embed="rId3" cstate="email"/>
          <a:srcRect/>
          <a:stretch>
            <a:fillRect/>
          </a:stretch>
        </p:blipFill>
        <p:spPr bwMode="auto">
          <a:xfrm>
            <a:off x="0" y="0"/>
            <a:ext cx="2339752" cy="2664296"/>
          </a:xfrm>
          <a:prstGeom prst="rect">
            <a:avLst/>
          </a:prstGeom>
          <a:noFill/>
        </p:spPr>
      </p:pic>
      <p:sp>
        <p:nvSpPr>
          <p:cNvPr id="5" name="Rectangle 4"/>
          <p:cNvSpPr/>
          <p:nvPr/>
        </p:nvSpPr>
        <p:spPr>
          <a:xfrm>
            <a:off x="0" y="2708920"/>
            <a:ext cx="2411760" cy="2031325"/>
          </a:xfrm>
          <a:prstGeom prst="rect">
            <a:avLst/>
          </a:prstGeom>
        </p:spPr>
        <p:txBody>
          <a:bodyPr wrap="square">
            <a:spAutoFit/>
          </a:bodyPr>
          <a:lstStyle/>
          <a:p>
            <a:r>
              <a:rPr lang="fr-FR" b="1" dirty="0" smtClean="0">
                <a:solidFill>
                  <a:schemeClr val="bg1">
                    <a:lumMod val="95000"/>
                  </a:schemeClr>
                </a:solidFill>
              </a:rPr>
              <a:t>Plaque rappelant la déportation en 1703 des habitants de </a:t>
            </a:r>
            <a:r>
              <a:rPr lang="fr-FR" b="1" dirty="0" err="1" smtClean="0">
                <a:solidFill>
                  <a:schemeClr val="bg1">
                    <a:lumMod val="95000"/>
                  </a:schemeClr>
                </a:solidFill>
              </a:rPr>
              <a:t>Mialet</a:t>
            </a:r>
            <a:r>
              <a:rPr lang="fr-FR" b="1" dirty="0" smtClean="0">
                <a:solidFill>
                  <a:schemeClr val="bg1">
                    <a:lumMod val="95000"/>
                  </a:schemeClr>
                </a:solidFill>
              </a:rPr>
              <a:t> (30), </a:t>
            </a:r>
            <a:br>
              <a:rPr lang="fr-FR" b="1" dirty="0" smtClean="0">
                <a:solidFill>
                  <a:schemeClr val="bg1">
                    <a:lumMod val="95000"/>
                  </a:schemeClr>
                </a:solidFill>
              </a:rPr>
            </a:br>
            <a:r>
              <a:rPr lang="fr-FR" b="1" dirty="0" smtClean="0">
                <a:solidFill>
                  <a:schemeClr val="bg1">
                    <a:lumMod val="95000"/>
                  </a:schemeClr>
                </a:solidFill>
              </a:rPr>
              <a:t>Pendant la guerre des camisards, sur le mur du temple de </a:t>
            </a:r>
            <a:r>
              <a:rPr lang="fr-FR" b="1" dirty="0" err="1" smtClean="0">
                <a:solidFill>
                  <a:schemeClr val="bg1">
                    <a:lumMod val="95000"/>
                  </a:schemeClr>
                </a:solidFill>
              </a:rPr>
              <a:t>Mialet</a:t>
            </a:r>
            <a:r>
              <a:rPr lang="fr-FR" b="1" dirty="0" smtClean="0"/>
              <a:t>.</a:t>
            </a:r>
            <a:endParaRPr lang="fr-FR" b="1"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56792"/>
            <a:ext cx="2915816" cy="4801314"/>
          </a:xfrm>
          <a:prstGeom prst="rect">
            <a:avLst/>
          </a:prstGeom>
        </p:spPr>
        <p:txBody>
          <a:bodyPr wrap="square">
            <a:spAutoFit/>
          </a:bodyPr>
          <a:lstStyle/>
          <a:p>
            <a:r>
              <a:rPr lang="fr-FR" dirty="0" smtClean="0"/>
              <a:t>Après la mort de Pierre Laporte au château de Castelnau-Valence, et la reddition des camisards, deux de ses frères s'exilèrent en Hollande, ses parents et ses frères et sœurs demeurant au Mas </a:t>
            </a:r>
            <a:r>
              <a:rPr lang="fr-FR" dirty="0" err="1" smtClean="0"/>
              <a:t>Soubeyran</a:t>
            </a:r>
            <a:r>
              <a:rPr lang="fr-FR" dirty="0" smtClean="0"/>
              <a:t> (après leur libération, pour plusieurs d'entre eux, de la prison de Perpignan). Depuis, la maison natale de Rolland était toujours restée la propriété des Laporte, et régulièrement visitée au 19e siècle.</a:t>
            </a:r>
            <a:endParaRPr lang="fr-FR" dirty="0"/>
          </a:p>
        </p:txBody>
      </p:sp>
      <p:pic>
        <p:nvPicPr>
          <p:cNvPr id="3" name="Image 2" descr="PICT0022.JPG"/>
          <p:cNvPicPr>
            <a:picLocks noChangeAspect="1"/>
          </p:cNvPicPr>
          <p:nvPr/>
        </p:nvPicPr>
        <p:blipFill>
          <a:blip r:embed="rId2" cstate="email"/>
          <a:stretch>
            <a:fillRect/>
          </a:stretch>
        </p:blipFill>
        <p:spPr>
          <a:xfrm>
            <a:off x="2987824" y="0"/>
            <a:ext cx="6156176" cy="6858000"/>
          </a:xfrm>
          <a:prstGeom prst="rect">
            <a:avLst/>
          </a:prstGeom>
        </p:spPr>
      </p:pic>
      <p:sp>
        <p:nvSpPr>
          <p:cNvPr id="4" name="Rectangle 3"/>
          <p:cNvSpPr/>
          <p:nvPr/>
        </p:nvSpPr>
        <p:spPr>
          <a:xfrm>
            <a:off x="0" y="188640"/>
            <a:ext cx="2987824" cy="1200329"/>
          </a:xfrm>
          <a:prstGeom prst="rect">
            <a:avLst/>
          </a:prstGeom>
        </p:spPr>
        <p:txBody>
          <a:bodyPr wrap="square">
            <a:spAutoFit/>
          </a:bodyPr>
          <a:lstStyle/>
          <a:p>
            <a:r>
              <a:rPr lang="fr-FR" b="1" dirty="0" smtClean="0"/>
              <a:t>La maison natale de Pierre LAPORTE dit Rolland,</a:t>
            </a:r>
            <a:br>
              <a:rPr lang="fr-FR" b="1" dirty="0" smtClean="0"/>
            </a:br>
            <a:r>
              <a:rPr lang="fr-FR" b="1" dirty="0" smtClean="0"/>
              <a:t>et le Musée du Désert au Mas </a:t>
            </a:r>
            <a:r>
              <a:rPr lang="fr-FR" b="1" dirty="0" err="1" smtClean="0"/>
              <a:t>Soubeyran</a:t>
            </a:r>
            <a:r>
              <a:rPr lang="fr-FR" b="1" dirty="0" smtClean="0"/>
              <a:t> à </a:t>
            </a:r>
            <a:r>
              <a:rPr lang="fr-FR" b="1" dirty="0" err="1" smtClean="0"/>
              <a:t>Mialet</a:t>
            </a:r>
            <a:r>
              <a:rPr lang="fr-FR" b="1" dirty="0" smtClean="0"/>
              <a:t>.</a:t>
            </a:r>
            <a:endParaRPr lang="fr-FR" dirty="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ebayimg.com/images/g/jioAAOSwdGFYz7MT/s-l1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73159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4.JPG"/>
          <p:cNvPicPr>
            <a:picLocks noChangeAspect="1"/>
          </p:cNvPicPr>
          <p:nvPr/>
        </p:nvPicPr>
        <p:blipFill>
          <a:blip r:embed="rId2" cstate="email">
            <a:lum bright="20000" contras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9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9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8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9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5001.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88.jpg"/>
          <p:cNvPicPr>
            <a:picLocks noChangeAspect="1"/>
          </p:cNvPicPr>
          <p:nvPr/>
        </p:nvPicPr>
        <p:blipFill>
          <a:blip r:embed="rId3" cstate="email">
            <a:lum bright="10000"/>
          </a:blip>
          <a:stretch>
            <a:fillRect/>
          </a:stretch>
        </p:blipFill>
        <p:spPr>
          <a:xfrm>
            <a:off x="3059832" y="0"/>
            <a:ext cx="6084168" cy="6858000"/>
          </a:xfrm>
          <a:prstGeom prst="rect">
            <a:avLst/>
          </a:prstGeom>
        </p:spPr>
      </p:pic>
      <p:sp>
        <p:nvSpPr>
          <p:cNvPr id="3" name="Rectangle 2"/>
          <p:cNvSpPr/>
          <p:nvPr/>
        </p:nvSpPr>
        <p:spPr>
          <a:xfrm>
            <a:off x="0" y="836712"/>
            <a:ext cx="2987824" cy="4247317"/>
          </a:xfrm>
          <a:prstGeom prst="rect">
            <a:avLst/>
          </a:prstGeom>
        </p:spPr>
        <p:txBody>
          <a:bodyPr wrap="square">
            <a:spAutoFit/>
          </a:bodyPr>
          <a:lstStyle/>
          <a:p>
            <a:r>
              <a:rPr lang="fr-FR" dirty="0" smtClean="0"/>
              <a:t>Le matin a lieu le culte, sous les chênes et les châtaigniers, terminé par la sainte Cène, puis, après le pique-nique champêtre, l'après-midi est consacré à des exposés érudits d'historiens touchant l'histoire protestante (André Chamson y prit sept fois la parole), à la visite du Musée, à l'achat de livres ou de souvenirs. La Cévenole, l'hymne composé en 1885 par Ruben </a:t>
            </a:r>
            <a:r>
              <a:rPr lang="fr-FR" dirty="0" err="1" smtClean="0"/>
              <a:t>Saillens</a:t>
            </a:r>
            <a:r>
              <a:rPr lang="fr-FR" dirty="0" smtClean="0"/>
              <a:t>, clôt la journée.</a:t>
            </a:r>
            <a:endParaRPr lang="fr-FR" dirty="0"/>
          </a:p>
        </p:txBody>
      </p:sp>
    </p:spTree>
  </p:cSld>
  <p:clrMapOvr>
    <a:masterClrMapping/>
  </p:clrMapOvr>
  <p:transition>
    <p:sndAc>
      <p:stSnd>
        <p:snd r:embed="rId2" name="LA CEVENOLE 0001.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17693"/>
            <a:ext cx="4067944" cy="7017306"/>
          </a:xfrm>
          <a:prstGeom prst="rect">
            <a:avLst/>
          </a:prstGeom>
        </p:spPr>
        <p:txBody>
          <a:bodyPr wrap="square">
            <a:spAutoFit/>
          </a:bodyPr>
          <a:lstStyle/>
          <a:p>
            <a:r>
              <a:rPr lang="fr-FR" b="1" dirty="0" smtClean="0"/>
              <a:t>LA CEVENOLE </a:t>
            </a:r>
            <a:r>
              <a:rPr lang="fr-FR" dirty="0" smtClean="0"/>
              <a:t>(chanson des  Camisards)</a:t>
            </a:r>
          </a:p>
          <a:p>
            <a:r>
              <a:rPr lang="fr-FR" dirty="0" smtClean="0"/>
              <a:t>Salut montagnes bien aimées, </a:t>
            </a:r>
            <a:br>
              <a:rPr lang="fr-FR" dirty="0" smtClean="0"/>
            </a:br>
            <a:r>
              <a:rPr lang="fr-FR" dirty="0" smtClean="0"/>
              <a:t>Pays sacré de nos aïeux. </a:t>
            </a:r>
            <a:br>
              <a:rPr lang="fr-FR" dirty="0" smtClean="0"/>
            </a:br>
            <a:r>
              <a:rPr lang="fr-FR" dirty="0" smtClean="0"/>
              <a:t>Vos vertes cimes sont semées, </a:t>
            </a:r>
            <a:br>
              <a:rPr lang="fr-FR" dirty="0" smtClean="0"/>
            </a:br>
            <a:r>
              <a:rPr lang="fr-FR" dirty="0" smtClean="0"/>
              <a:t>De leur souvenir glorieux. </a:t>
            </a:r>
            <a:br>
              <a:rPr lang="fr-FR" dirty="0" smtClean="0"/>
            </a:br>
            <a:r>
              <a:rPr lang="fr-FR" dirty="0" smtClean="0"/>
              <a:t>Élevez vos têtes chenues </a:t>
            </a:r>
            <a:br>
              <a:rPr lang="fr-FR" dirty="0" smtClean="0"/>
            </a:br>
            <a:r>
              <a:rPr lang="fr-FR" dirty="0" smtClean="0"/>
              <a:t>Espérou, </a:t>
            </a:r>
            <a:r>
              <a:rPr lang="fr-FR" dirty="0" err="1" smtClean="0"/>
              <a:t>Bougès</a:t>
            </a:r>
            <a:r>
              <a:rPr lang="fr-FR" dirty="0" smtClean="0"/>
              <a:t>, Aigoual, </a:t>
            </a:r>
            <a:br>
              <a:rPr lang="fr-FR" dirty="0" smtClean="0"/>
            </a:br>
            <a:r>
              <a:rPr lang="fr-FR" dirty="0" smtClean="0"/>
              <a:t>De leur gloire qui monte aux nues, </a:t>
            </a:r>
            <a:br>
              <a:rPr lang="fr-FR" dirty="0" smtClean="0"/>
            </a:br>
            <a:r>
              <a:rPr lang="fr-FR" dirty="0" smtClean="0"/>
              <a:t>Vous n’êtes que le piédestal.</a:t>
            </a:r>
          </a:p>
          <a:p>
            <a:r>
              <a:rPr lang="fr-FR" i="1" dirty="0" smtClean="0"/>
              <a:t>Refrain</a:t>
            </a:r>
            <a:r>
              <a:rPr lang="fr-FR" dirty="0" smtClean="0"/>
              <a:t> </a:t>
            </a:r>
            <a:br>
              <a:rPr lang="fr-FR" dirty="0" smtClean="0"/>
            </a:br>
            <a:r>
              <a:rPr lang="fr-FR" dirty="0" smtClean="0"/>
              <a:t>Esprit qui les fis vivre, </a:t>
            </a:r>
            <a:br>
              <a:rPr lang="fr-FR" dirty="0" smtClean="0"/>
            </a:br>
            <a:r>
              <a:rPr lang="fr-FR" dirty="0" smtClean="0"/>
              <a:t>Anime leurs enfants ,Anime leurs enfants </a:t>
            </a:r>
            <a:br>
              <a:rPr lang="fr-FR" dirty="0" smtClean="0"/>
            </a:br>
            <a:r>
              <a:rPr lang="fr-FR" dirty="0" smtClean="0"/>
              <a:t>Pour qu’ils sachent les suivre.</a:t>
            </a:r>
          </a:p>
          <a:p>
            <a:r>
              <a:rPr lang="fr-FR" dirty="0" smtClean="0"/>
              <a:t>Redites-nous, grottes profondes, </a:t>
            </a:r>
            <a:br>
              <a:rPr lang="fr-FR" dirty="0" smtClean="0"/>
            </a:br>
            <a:r>
              <a:rPr lang="fr-FR" dirty="0" smtClean="0"/>
              <a:t>L’écho de leurs chants d’autrefois ; </a:t>
            </a:r>
            <a:br>
              <a:rPr lang="fr-FR" dirty="0" smtClean="0"/>
            </a:br>
            <a:r>
              <a:rPr lang="fr-FR" dirty="0" smtClean="0"/>
              <a:t>Et vous, torrents, qui, dans vos ondes, </a:t>
            </a:r>
            <a:br>
              <a:rPr lang="fr-FR" dirty="0" smtClean="0"/>
            </a:br>
            <a:r>
              <a:rPr lang="fr-FR" dirty="0" smtClean="0"/>
              <a:t>Emportiez le bruit de leur voix. </a:t>
            </a:r>
            <a:br>
              <a:rPr lang="fr-FR" dirty="0" smtClean="0"/>
            </a:br>
            <a:r>
              <a:rPr lang="fr-FR" dirty="0" smtClean="0"/>
              <a:t>Les uns, traqués de cime en cimes, </a:t>
            </a:r>
            <a:br>
              <a:rPr lang="fr-FR" dirty="0" smtClean="0"/>
            </a:br>
            <a:r>
              <a:rPr lang="fr-FR" dirty="0" smtClean="0"/>
              <a:t>En vrai lions surent lutter ; </a:t>
            </a:r>
            <a:br>
              <a:rPr lang="fr-FR" dirty="0" smtClean="0"/>
            </a:br>
            <a:r>
              <a:rPr lang="fr-FR" dirty="0" smtClean="0"/>
              <a:t>D’autres - ceux-là furent sublimes - </a:t>
            </a:r>
            <a:br>
              <a:rPr lang="fr-FR" dirty="0" smtClean="0"/>
            </a:br>
            <a:r>
              <a:rPr lang="fr-FR" dirty="0" smtClean="0"/>
              <a:t>Surent mourir sans résister. </a:t>
            </a:r>
          </a:p>
          <a:p>
            <a:r>
              <a:rPr lang="fr-FR" i="1" dirty="0" smtClean="0"/>
              <a:t>Refrain</a:t>
            </a:r>
            <a:endParaRPr lang="fr-FR" dirty="0" smtClean="0"/>
          </a:p>
          <a:p>
            <a:r>
              <a:rPr lang="fr-FR" dirty="0" smtClean="0"/>
              <a:t>O vétérans de nos vallées, </a:t>
            </a:r>
            <a:br>
              <a:rPr lang="fr-FR" dirty="0" smtClean="0"/>
            </a:br>
            <a:r>
              <a:rPr lang="fr-FR" dirty="0" smtClean="0"/>
              <a:t>Vieux châtaigniers aux bras tordus, </a:t>
            </a:r>
            <a:br>
              <a:rPr lang="fr-FR" dirty="0" smtClean="0"/>
            </a:br>
            <a:endParaRPr lang="fr-FR" dirty="0"/>
          </a:p>
        </p:txBody>
      </p:sp>
      <p:sp>
        <p:nvSpPr>
          <p:cNvPr id="5" name="Rectangle 4"/>
          <p:cNvSpPr/>
          <p:nvPr/>
        </p:nvSpPr>
        <p:spPr>
          <a:xfrm>
            <a:off x="4067944" y="1"/>
            <a:ext cx="5076056" cy="7294305"/>
          </a:xfrm>
          <a:prstGeom prst="rect">
            <a:avLst/>
          </a:prstGeom>
        </p:spPr>
        <p:txBody>
          <a:bodyPr wrap="square">
            <a:spAutoFit/>
          </a:bodyPr>
          <a:lstStyle/>
          <a:p>
            <a:r>
              <a:rPr lang="fr-FR" dirty="0" smtClean="0"/>
              <a:t>Les cris des mères désolées,</a:t>
            </a:r>
          </a:p>
          <a:p>
            <a:r>
              <a:rPr lang="fr-FR" dirty="0" smtClean="0"/>
              <a:t>O vétérans de nos vallées, Vieux châtaigniers aux bras tordus, Les cris des mères désolées, Vous seuls les avez entendus. Suspendus aux flancs des collines, Vous seuls savez que d’ossements </a:t>
            </a:r>
            <a:br>
              <a:rPr lang="fr-FR" dirty="0" smtClean="0"/>
            </a:br>
            <a:r>
              <a:rPr lang="fr-FR" dirty="0" smtClean="0"/>
              <a:t>Dorment là-bas dans les ravines, </a:t>
            </a:r>
          </a:p>
          <a:p>
            <a:r>
              <a:rPr lang="fr-FR" dirty="0" smtClean="0"/>
              <a:t>Jusqu’au grand jour des jugements. </a:t>
            </a:r>
            <a:br>
              <a:rPr lang="fr-FR" dirty="0" smtClean="0"/>
            </a:br>
            <a:r>
              <a:rPr lang="fr-FR" i="1" dirty="0" smtClean="0"/>
              <a:t>Refrain</a:t>
            </a:r>
          </a:p>
          <a:p>
            <a:r>
              <a:rPr lang="fr-FR" dirty="0" smtClean="0"/>
              <a:t>Dans quel granit, ô mes Cévennes, </a:t>
            </a:r>
            <a:br>
              <a:rPr lang="fr-FR" dirty="0" smtClean="0"/>
            </a:br>
            <a:r>
              <a:rPr lang="fr-FR" dirty="0" smtClean="0"/>
              <a:t>Fut taillé ce peuple vainqueur ? </a:t>
            </a:r>
            <a:br>
              <a:rPr lang="fr-FR" dirty="0" smtClean="0"/>
            </a:br>
            <a:r>
              <a:rPr lang="fr-FR" dirty="0" smtClean="0"/>
              <a:t>Quel sang avaient-ils dans les veines ? </a:t>
            </a:r>
            <a:br>
              <a:rPr lang="fr-FR" dirty="0" smtClean="0"/>
            </a:br>
            <a:r>
              <a:rPr lang="fr-FR" dirty="0" smtClean="0"/>
              <a:t>Quel amour avaient-ils au cœur ? </a:t>
            </a:r>
            <a:br>
              <a:rPr lang="fr-FR" dirty="0" smtClean="0"/>
            </a:br>
            <a:r>
              <a:rPr lang="fr-FR" dirty="0" smtClean="0"/>
              <a:t>l’Esprit de Christ était la vie </a:t>
            </a:r>
            <a:br>
              <a:rPr lang="fr-FR" dirty="0" smtClean="0"/>
            </a:br>
            <a:r>
              <a:rPr lang="fr-FR" dirty="0" smtClean="0"/>
              <a:t>De ces pâtres émancipés, Et dans le sang qui purifie Leurs courages étaient trempés. </a:t>
            </a:r>
            <a:br>
              <a:rPr lang="fr-FR" dirty="0" smtClean="0"/>
            </a:br>
            <a:r>
              <a:rPr lang="fr-FR" i="1" dirty="0" smtClean="0"/>
              <a:t>Refrain</a:t>
            </a:r>
          </a:p>
          <a:p>
            <a:r>
              <a:rPr lang="fr-FR" dirty="0" smtClean="0"/>
              <a:t>Cévenols, le Dieu de nos pères </a:t>
            </a:r>
            <a:br>
              <a:rPr lang="fr-FR" dirty="0" smtClean="0"/>
            </a:br>
            <a:r>
              <a:rPr lang="fr-FR" dirty="0" smtClean="0"/>
              <a:t>N’est-il pas notre Dieu toujours ? </a:t>
            </a:r>
            <a:br>
              <a:rPr lang="fr-FR" dirty="0" smtClean="0"/>
            </a:br>
            <a:r>
              <a:rPr lang="fr-FR" dirty="0" smtClean="0"/>
              <a:t>Servons-le dans les jours prospères </a:t>
            </a:r>
            <a:br>
              <a:rPr lang="fr-FR" dirty="0" smtClean="0"/>
            </a:br>
            <a:r>
              <a:rPr lang="fr-FR" dirty="0" smtClean="0"/>
              <a:t>Comme ils firent aux mauvais jours ; </a:t>
            </a:r>
            <a:br>
              <a:rPr lang="fr-FR" dirty="0" smtClean="0"/>
            </a:br>
            <a:r>
              <a:rPr lang="fr-FR" dirty="0" smtClean="0"/>
              <a:t>Et, vaillants comme ils surent l’être, </a:t>
            </a:r>
            <a:br>
              <a:rPr lang="fr-FR" dirty="0" smtClean="0"/>
            </a:br>
            <a:r>
              <a:rPr lang="fr-FR" dirty="0" smtClean="0"/>
              <a:t>Nourris comme eux du pain des forts, </a:t>
            </a:r>
            <a:br>
              <a:rPr lang="fr-FR" dirty="0" smtClean="0"/>
            </a:br>
            <a:r>
              <a:rPr lang="fr-FR" dirty="0" smtClean="0"/>
              <a:t>Donnons notre vie à ce Maître </a:t>
            </a:r>
            <a:br>
              <a:rPr lang="fr-FR" dirty="0" smtClean="0"/>
            </a:br>
            <a:r>
              <a:rPr lang="fr-FR" dirty="0" smtClean="0"/>
              <a:t>Pour lequel nos aïeux sont morts. </a:t>
            </a:r>
            <a:br>
              <a:rPr lang="fr-FR" dirty="0" smtClean="0"/>
            </a:br>
            <a:endParaRPr lang="fr-FR" dirty="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031.JPG"/>
          <p:cNvPicPr>
            <a:picLocks noChangeAspect="1"/>
          </p:cNvPicPr>
          <p:nvPr/>
        </p:nvPicPr>
        <p:blipFill>
          <a:blip r:embed="rId2" cstate="print"/>
          <a:stretch>
            <a:fillRect/>
          </a:stretch>
        </p:blipFill>
        <p:spPr>
          <a:xfrm>
            <a:off x="4000500" y="0"/>
            <a:ext cx="5143500" cy="6858000"/>
          </a:xfrm>
          <a:prstGeom prst="rect">
            <a:avLst/>
          </a:prstGeom>
        </p:spPr>
      </p:pic>
      <p:pic>
        <p:nvPicPr>
          <p:cNvPr id="1026" name="Picture 2" descr="https://www.museeprotestant.org/wp-content/uploads/2013/12/0000000814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00"/>
            <a:ext cx="3851920" cy="6869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encrypted-tbn0.gstatic.com/images?q=tbn:ANd9GcQ88H5Tu8y-tax4XFGYnhIHAteW0YxuAUlZeZRraXZfF7Sn_p0mMg"/>
          <p:cNvPicPr>
            <a:picLocks noChangeAspect="1" noChangeArrowheads="1"/>
          </p:cNvPicPr>
          <p:nvPr/>
        </p:nvPicPr>
        <p:blipFill>
          <a:blip r:embed="rId2" cstate="email">
            <a:lum bright="10000"/>
          </a:blip>
          <a:srcRect/>
          <a:stretch>
            <a:fillRect/>
          </a:stretch>
        </p:blipFill>
        <p:spPr bwMode="auto">
          <a:xfrm>
            <a:off x="5580112" y="332656"/>
            <a:ext cx="3312368" cy="4752528"/>
          </a:xfrm>
          <a:prstGeom prst="rect">
            <a:avLst/>
          </a:prstGeom>
          <a:noFill/>
        </p:spPr>
      </p:pic>
      <p:pic>
        <p:nvPicPr>
          <p:cNvPr id="33796" name="Picture 4" descr="http://mike.blog.lemonde.fr/files/2008/11/26-11-2006-16-34-16.1226947792.thumbnail.JPG"/>
          <p:cNvPicPr>
            <a:picLocks noChangeAspect="1" noChangeArrowheads="1"/>
          </p:cNvPicPr>
          <p:nvPr/>
        </p:nvPicPr>
        <p:blipFill>
          <a:blip r:embed="rId3" cstate="email"/>
          <a:srcRect/>
          <a:stretch>
            <a:fillRect/>
          </a:stretch>
        </p:blipFill>
        <p:spPr bwMode="auto">
          <a:xfrm>
            <a:off x="467544" y="332656"/>
            <a:ext cx="4824536" cy="4752528"/>
          </a:xfrm>
          <a:prstGeom prst="rect">
            <a:avLst/>
          </a:prstGeom>
          <a:noFill/>
        </p:spPr>
      </p:pic>
      <p:sp>
        <p:nvSpPr>
          <p:cNvPr id="4" name="Rectangle 3"/>
          <p:cNvSpPr/>
          <p:nvPr/>
        </p:nvSpPr>
        <p:spPr>
          <a:xfrm>
            <a:off x="0" y="5085184"/>
            <a:ext cx="9144000" cy="2031325"/>
          </a:xfrm>
          <a:prstGeom prst="rect">
            <a:avLst/>
          </a:prstGeom>
        </p:spPr>
        <p:txBody>
          <a:bodyPr wrap="square">
            <a:spAutoFit/>
          </a:bodyPr>
          <a:lstStyle/>
          <a:p>
            <a:r>
              <a:rPr lang="fr-FR" dirty="0" smtClean="0"/>
              <a:t>Avec l'interdiction aux protestants d'être enterrés aux cimetières publics sont apparus les cimetières familiales à proximité du mas,(ou parfois même dans la cour).</a:t>
            </a:r>
          </a:p>
          <a:p>
            <a:r>
              <a:rPr lang="fr-FR" dirty="0" smtClean="0"/>
              <a:t>Les sépultures traditionnelles sont marquées par deux lauzes et, à partir du 19ème siècle, souvent par un cyprès qui symbolise la flamme d'éternité.</a:t>
            </a:r>
          </a:p>
          <a:p>
            <a:r>
              <a:rPr lang="fr-FR" dirty="0" smtClean="0"/>
              <a:t>Encore aujourd'hui,  la plupart des protestants préfère être enterré à côté de la famille plutôt qu'au cimetière communal.</a:t>
            </a:r>
            <a:br>
              <a:rPr lang="fr-FR" dirty="0" smtClean="0"/>
            </a:br>
            <a:endParaRPr lang="fr-FR"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88640"/>
            <a:ext cx="9144000" cy="6463308"/>
          </a:xfrm>
          <a:prstGeom prst="rect">
            <a:avLst/>
          </a:prstGeom>
        </p:spPr>
        <p:txBody>
          <a:bodyPr wrap="square">
            <a:spAutoFit/>
          </a:bodyPr>
          <a:lstStyle/>
          <a:p>
            <a:r>
              <a:rPr lang="fr-FR" dirty="0" smtClean="0"/>
              <a:t>Parmi les différentes espèces de croix (latine, grecque, de St-André, de Lorraine, gammée), </a:t>
            </a:r>
            <a:r>
              <a:rPr lang="fr-FR" b="1" dirty="0" smtClean="0"/>
              <a:t>la croix huguenote</a:t>
            </a:r>
            <a:r>
              <a:rPr lang="fr-FR" dirty="0" smtClean="0"/>
              <a:t> semble avoir eu pour modèle la croix de Malte, avec emprunt à la croix du Languedoc des boules ou perles qui en garnissent les pointes.</a:t>
            </a:r>
          </a:p>
          <a:p>
            <a:r>
              <a:rPr lang="fr-FR" dirty="0" smtClean="0"/>
              <a:t>La date et les causes exactes de son apparition ne sont qu’imparfaitement connues. Elle parut d’abord en bijou et les premiers fabricants furent, au XVIIe siècle, un inconnu de Lyon et des joailliers de Nîmes.</a:t>
            </a:r>
          </a:p>
          <a:p>
            <a:endParaRPr lang="fr-FR" dirty="0"/>
          </a:p>
          <a:p>
            <a:endParaRPr lang="fr-FR" dirty="0" smtClean="0"/>
          </a:p>
          <a:p>
            <a:endParaRPr lang="fr-FR" dirty="0"/>
          </a:p>
          <a:p>
            <a:endParaRPr lang="fr-FR" dirty="0" smtClean="0"/>
          </a:p>
          <a:p>
            <a:endParaRPr lang="fr-FR" dirty="0" smtClean="0"/>
          </a:p>
          <a:p>
            <a:endParaRPr lang="fr-FR" dirty="0" smtClean="0"/>
          </a:p>
          <a:p>
            <a:endParaRPr lang="fr-FR" dirty="0"/>
          </a:p>
          <a:p>
            <a:r>
              <a:rPr lang="fr-FR" dirty="0" err="1" smtClean="0"/>
              <a:t>lle</a:t>
            </a:r>
            <a:r>
              <a:rPr lang="fr-FR" dirty="0" smtClean="0"/>
              <a:t> avait tous les éléments de la décoration de l’Ordre de Chevalerie du Saint-Esprit, créé par Henri III en 1578, et dont les huguenots étaient évincés. On peut supposer que c’est pour répondre à cet ostracisme que vint l’idée de créer un bijou, emblème huguenot, qui serait inspiré de cette décoration.</a:t>
            </a:r>
          </a:p>
          <a:p>
            <a:r>
              <a:rPr lang="fr-FR" dirty="0" smtClean="0"/>
              <a:t>Adoptée comme attribut par l’Eglise française de Londres, on la trouve également dans des temples hollandais, où elle fut apportée par les émigrés français.</a:t>
            </a:r>
          </a:p>
          <a:p>
            <a:r>
              <a:rPr lang="fr-FR" dirty="0" smtClean="0"/>
              <a:t>Elle eut des fortunes diverses. Son renouveau date de 1910 (fondation du Musée du Désert) et la Croix Huguenote, sous diverses formes ou matériaux, est bien toujours le signe de ralliement et d’affirmation de la foi protestante.</a:t>
            </a:r>
          </a:p>
          <a:p>
            <a:endParaRPr lang="fr-FR" dirty="0"/>
          </a:p>
        </p:txBody>
      </p:sp>
      <p:pic>
        <p:nvPicPr>
          <p:cNvPr id="6" name="Picture 3" descr="Croix huguenote ciselée. © Musée du Désert"/>
          <p:cNvPicPr>
            <a:picLocks noChangeAspect="1" noChangeArrowheads="1"/>
          </p:cNvPicPr>
          <p:nvPr/>
        </p:nvPicPr>
        <p:blipFill>
          <a:blip r:embed="rId2" cstate="email"/>
          <a:srcRect/>
          <a:stretch>
            <a:fillRect/>
          </a:stretch>
        </p:blipFill>
        <p:spPr bwMode="auto">
          <a:xfrm>
            <a:off x="3491880" y="1628800"/>
            <a:ext cx="1656184" cy="2160240"/>
          </a:xfrm>
          <a:prstGeom prst="rect">
            <a:avLst/>
          </a:prstGeom>
          <a:noFill/>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6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69.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539552" y="4725144"/>
            <a:ext cx="4572000" cy="2031325"/>
          </a:xfrm>
          <a:prstGeom prst="rect">
            <a:avLst/>
          </a:prstGeom>
        </p:spPr>
        <p:txBody>
          <a:bodyPr>
            <a:spAutoFit/>
          </a:bodyPr>
          <a:lstStyle/>
          <a:p>
            <a:r>
              <a:rPr lang="fr-FR" dirty="0">
                <a:solidFill>
                  <a:schemeClr val="bg1"/>
                </a:solidFill>
              </a:rPr>
              <a:t>On la trouve à cette époque soit avec la larme (le pilon ou </a:t>
            </a:r>
            <a:r>
              <a:rPr lang="fr-FR" dirty="0" err="1">
                <a:solidFill>
                  <a:schemeClr val="bg1"/>
                </a:solidFill>
              </a:rPr>
              <a:t>trissou</a:t>
            </a:r>
            <a:r>
              <a:rPr lang="fr-FR" dirty="0">
                <a:solidFill>
                  <a:schemeClr val="bg1"/>
                </a:solidFill>
              </a:rPr>
              <a:t> nîmois), soit avec la colombe, symbole de l’Esprit-Saint, suivant le modèle créé par </a:t>
            </a:r>
            <a:r>
              <a:rPr lang="fr-FR" dirty="0" err="1">
                <a:solidFill>
                  <a:schemeClr val="bg1"/>
                </a:solidFill>
              </a:rPr>
              <a:t>Maystre</a:t>
            </a:r>
            <a:r>
              <a:rPr lang="fr-FR" dirty="0">
                <a:solidFill>
                  <a:schemeClr val="bg1"/>
                </a:solidFill>
              </a:rPr>
              <a:t>. On croit que la larme peut aussi représenter l’ampoule (fiole) qui contenait l’huile du sacre des rois de France.</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4568954" cy="6845099"/>
          </a:xfrm>
          <a:prstGeom prst="rect">
            <a:avLst/>
          </a:prstGeom>
        </p:spPr>
      </p:pic>
      <p:pic>
        <p:nvPicPr>
          <p:cNvPr id="2" name="Image 1" descr="150920134970.jpg"/>
          <p:cNvPicPr>
            <a:picLocks noChangeAspect="1"/>
          </p:cNvPicPr>
          <p:nvPr/>
        </p:nvPicPr>
        <p:blipFill>
          <a:blip r:embed="rId3" cstate="email"/>
          <a:stretch>
            <a:fillRect/>
          </a:stretch>
        </p:blipFill>
        <p:spPr>
          <a:xfrm>
            <a:off x="4568954" y="0"/>
            <a:ext cx="4575046" cy="6858000"/>
          </a:xfrm>
          <a:prstGeom prst="rect">
            <a:avLst/>
          </a:prstGeom>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2699792" cy="3416320"/>
          </a:xfrm>
          <a:prstGeom prst="rect">
            <a:avLst/>
          </a:prstGeom>
        </p:spPr>
        <p:txBody>
          <a:bodyPr wrap="square">
            <a:spAutoFit/>
          </a:bodyPr>
          <a:lstStyle/>
          <a:p>
            <a:r>
              <a:rPr lang="fr-FR" dirty="0" smtClean="0"/>
              <a:t>L'arrière petit-neveu de Rolland, Jean </a:t>
            </a:r>
            <a:r>
              <a:rPr lang="fr-FR" dirty="0" err="1" smtClean="0"/>
              <a:t>Laporte,y</a:t>
            </a:r>
            <a:r>
              <a:rPr lang="fr-FR" dirty="0" smtClean="0"/>
              <a:t> montrait quelques souvenirs pieusement conservés: la Bible de Rolland, une Bible du 16e siècle, une hallebarde. Il montrait également la cachette dont l'accès était dissimulé dans une armoire qui servit d'après la tradition à Rolland. </a:t>
            </a:r>
            <a:endParaRPr lang="fr-FR" dirty="0"/>
          </a:p>
        </p:txBody>
      </p:sp>
      <p:pic>
        <p:nvPicPr>
          <p:cNvPr id="4" name="Image 3" descr="150920134923.jpg"/>
          <p:cNvPicPr>
            <a:picLocks noChangeAspect="1"/>
          </p:cNvPicPr>
          <p:nvPr/>
        </p:nvPicPr>
        <p:blipFill>
          <a:blip r:embed="rId2" cstate="email">
            <a:lum bright="10000" contrast="10000"/>
          </a:blip>
          <a:stretch>
            <a:fillRect/>
          </a:stretch>
        </p:blipFill>
        <p:spPr>
          <a:xfrm>
            <a:off x="4000500" y="0"/>
            <a:ext cx="5143500" cy="6858000"/>
          </a:xfrm>
          <a:prstGeom prst="rect">
            <a:avLst/>
          </a:prstGeom>
        </p:spPr>
      </p:pic>
      <p:pic>
        <p:nvPicPr>
          <p:cNvPr id="35842" name="Picture 2" descr="File:Statenbijbel.jpg"/>
          <p:cNvPicPr>
            <a:picLocks noChangeAspect="1" noChangeArrowheads="1"/>
          </p:cNvPicPr>
          <p:nvPr/>
        </p:nvPicPr>
        <p:blipFill>
          <a:blip r:embed="rId3" cstate="email">
            <a:lum bright="10000"/>
          </a:blip>
          <a:srcRect/>
          <a:stretch>
            <a:fillRect/>
          </a:stretch>
        </p:blipFill>
        <p:spPr bwMode="auto">
          <a:xfrm>
            <a:off x="0" y="3501008"/>
            <a:ext cx="3923928" cy="3356992"/>
          </a:xfrm>
          <a:prstGeom prst="rect">
            <a:avLst/>
          </a:prstGeom>
          <a:noFill/>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25.jpg"/>
          <p:cNvPicPr>
            <a:picLocks noChangeAspect="1"/>
          </p:cNvPicPr>
          <p:nvPr/>
        </p:nvPicPr>
        <p:blipFill>
          <a:blip r:embed="rId2" cstate="email">
            <a:lum bright="10000" contras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5.JPG"/>
          <p:cNvPicPr>
            <a:picLocks noChangeAspect="1"/>
          </p:cNvPicPr>
          <p:nvPr/>
        </p:nvPicPr>
        <p:blipFill>
          <a:blip r:embed="rId2" cstate="email"/>
          <a:stretch>
            <a:fillRect/>
          </a:stretch>
        </p:blipFill>
        <p:spPr>
          <a:xfrm>
            <a:off x="4788024" y="0"/>
            <a:ext cx="4355976" cy="6858000"/>
          </a:xfrm>
          <a:prstGeom prst="rect">
            <a:avLst/>
          </a:prstGeom>
        </p:spPr>
      </p:pic>
      <p:pic>
        <p:nvPicPr>
          <p:cNvPr id="3" name="Image 2" descr="PICT0026.JPG"/>
          <p:cNvPicPr>
            <a:picLocks noChangeAspect="1"/>
          </p:cNvPicPr>
          <p:nvPr/>
        </p:nvPicPr>
        <p:blipFill>
          <a:blip r:embed="rId3" cstate="email"/>
          <a:stretch>
            <a:fillRect/>
          </a:stretch>
        </p:blipFill>
        <p:spPr>
          <a:xfrm>
            <a:off x="0" y="0"/>
            <a:ext cx="4644008" cy="6858000"/>
          </a:xfrm>
          <a:prstGeom prst="rect">
            <a:avLst/>
          </a:prstGeom>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50920134890.jpg"/>
          <p:cNvPicPr>
            <a:picLocks noChangeAspect="1"/>
          </p:cNvPicPr>
          <p:nvPr/>
        </p:nvPicPr>
        <p:blipFill>
          <a:blip r:embed="rId2" cstate="email"/>
          <a:stretch>
            <a:fillRect/>
          </a:stretch>
        </p:blipFill>
        <p:spPr>
          <a:xfrm>
            <a:off x="4716016" y="0"/>
            <a:ext cx="4427984" cy="6858000"/>
          </a:xfrm>
          <a:prstGeom prst="rect">
            <a:avLst/>
          </a:prstGeom>
        </p:spPr>
      </p:pic>
      <p:pic>
        <p:nvPicPr>
          <p:cNvPr id="4" name="Image 3" descr="150920134891.jpg"/>
          <p:cNvPicPr>
            <a:picLocks noChangeAspect="1"/>
          </p:cNvPicPr>
          <p:nvPr/>
        </p:nvPicPr>
        <p:blipFill>
          <a:blip r:embed="rId3" cstate="email"/>
          <a:stretch>
            <a:fillRect/>
          </a:stretch>
        </p:blipFill>
        <p:spPr>
          <a:xfrm>
            <a:off x="0" y="0"/>
            <a:ext cx="4644008" cy="6858000"/>
          </a:xfrm>
          <a:prstGeom prst="rect">
            <a:avLst/>
          </a:prstGeom>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897.jpg"/>
          <p:cNvPicPr>
            <a:picLocks noChangeAspect="1"/>
          </p:cNvPicPr>
          <p:nvPr/>
        </p:nvPicPr>
        <p:blipFill>
          <a:blip r:embed="rId2" cstate="email"/>
          <a:stretch>
            <a:fillRect/>
          </a:stretch>
        </p:blipFill>
        <p:spPr>
          <a:xfrm>
            <a:off x="2123728" y="0"/>
            <a:ext cx="7020272" cy="6858000"/>
          </a:xfrm>
          <a:prstGeom prst="rect">
            <a:avLst/>
          </a:prstGeom>
        </p:spPr>
      </p:pic>
      <p:sp>
        <p:nvSpPr>
          <p:cNvPr id="4" name="ZoneTexte 3"/>
          <p:cNvSpPr txBox="1"/>
          <p:nvPr/>
        </p:nvSpPr>
        <p:spPr>
          <a:xfrm>
            <a:off x="0" y="908720"/>
            <a:ext cx="2051720" cy="2862322"/>
          </a:xfrm>
          <a:prstGeom prst="rect">
            <a:avLst/>
          </a:prstGeom>
          <a:noFill/>
        </p:spPr>
        <p:txBody>
          <a:bodyPr wrap="square" rtlCol="0">
            <a:spAutoFit/>
          </a:bodyPr>
          <a:lstStyle/>
          <a:p>
            <a:r>
              <a:rPr lang="fr-FR" b="1" dirty="0" smtClean="0"/>
              <a:t>LA SOUILLARDE</a:t>
            </a:r>
          </a:p>
          <a:p>
            <a:endParaRPr lang="fr-FR" b="1" dirty="0" smtClean="0"/>
          </a:p>
          <a:p>
            <a:r>
              <a:rPr lang="fr-FR" dirty="0" smtClean="0"/>
              <a:t>De l’occitan&lt;</a:t>
            </a:r>
            <a:r>
              <a:rPr lang="fr-FR" dirty="0" err="1" smtClean="0"/>
              <a:t>Solharda</a:t>
            </a:r>
            <a:r>
              <a:rPr lang="fr-FR" dirty="0" smtClean="0"/>
              <a:t>&lt; espace autour du </a:t>
            </a:r>
            <a:r>
              <a:rPr lang="fr-FR" dirty="0" err="1" smtClean="0"/>
              <a:t>solhar</a:t>
            </a:r>
            <a:r>
              <a:rPr lang="fr-FR" dirty="0" smtClean="0"/>
              <a:t> (évier donnant comme ici sur l’extérieur) ou l’on fessait la vaisselle.</a:t>
            </a:r>
            <a:endParaRPr lang="fr-FR" dirty="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15092013491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89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28.jpg"/>
          <p:cNvPicPr>
            <a:picLocks noChangeAspect="1"/>
          </p:cNvPicPr>
          <p:nvPr/>
        </p:nvPicPr>
        <p:blipFill>
          <a:blip r:embed="rId2" cstate="email"/>
          <a:stretch>
            <a:fillRect/>
          </a:stretch>
        </p:blipFill>
        <p:spPr>
          <a:xfrm>
            <a:off x="4000500" y="0"/>
            <a:ext cx="5143500" cy="6858000"/>
          </a:xfrm>
          <a:prstGeom prst="rect">
            <a:avLst/>
          </a:prstGeom>
        </p:spPr>
      </p:pic>
      <p:sp>
        <p:nvSpPr>
          <p:cNvPr id="3" name="Rectangle 2"/>
          <p:cNvSpPr/>
          <p:nvPr/>
        </p:nvSpPr>
        <p:spPr>
          <a:xfrm>
            <a:off x="0" y="404664"/>
            <a:ext cx="3851920" cy="3139321"/>
          </a:xfrm>
          <a:prstGeom prst="rect">
            <a:avLst/>
          </a:prstGeom>
        </p:spPr>
        <p:txBody>
          <a:bodyPr wrap="square">
            <a:spAutoFit/>
          </a:bodyPr>
          <a:lstStyle/>
          <a:p>
            <a:r>
              <a:rPr lang="fr-FR" dirty="0" smtClean="0"/>
              <a:t>des bibles minuscules, dites « bibles de chignon » faciles à camoufler, des chaires repliables sous forme de tonneau à grain, des armes et des manuscrits. </a:t>
            </a:r>
            <a:r>
              <a:rPr lang="fr-FR" i="1" dirty="0" smtClean="0"/>
              <a:t>« Mais, aujourd'hui encore, des documents nous parviennent</a:t>
            </a:r>
            <a:r>
              <a:rPr lang="fr-FR" dirty="0" smtClean="0"/>
              <a:t> : </a:t>
            </a:r>
            <a:r>
              <a:rPr lang="fr-FR" i="1" dirty="0" smtClean="0"/>
              <a:t>lors de certains travaux de restauration sur des maisons, dans les greniers par exemple, des bibles ou des correspondances qui avaient été enfouies ou emmurées refont surface.</a:t>
            </a:r>
            <a:r>
              <a:rPr lang="fr-FR" dirty="0" smtClean="0"/>
              <a:t> </a:t>
            </a:r>
            <a:r>
              <a:rPr lang="fr-FR" i="1" dirty="0" smtClean="0"/>
              <a:t>»</a:t>
            </a:r>
            <a:endParaRPr lang="fr-FR" dirty="0"/>
          </a:p>
        </p:txBody>
      </p:sp>
      <p:pic>
        <p:nvPicPr>
          <p:cNvPr id="72706" name="Picture 2" descr="Deux Bibles de chignon. Musée du Désert. ©"/>
          <p:cNvPicPr>
            <a:picLocks noChangeAspect="1" noChangeArrowheads="1"/>
          </p:cNvPicPr>
          <p:nvPr/>
        </p:nvPicPr>
        <p:blipFill>
          <a:blip r:embed="rId3" cstate="email"/>
          <a:srcRect/>
          <a:stretch>
            <a:fillRect/>
          </a:stretch>
        </p:blipFill>
        <p:spPr bwMode="auto">
          <a:xfrm>
            <a:off x="1" y="3501008"/>
            <a:ext cx="3923928" cy="3356992"/>
          </a:xfrm>
          <a:prstGeom prst="rect">
            <a:avLst/>
          </a:prstGeom>
          <a:noFill/>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2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2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20.jpg"/>
          <p:cNvPicPr>
            <a:picLocks noChangeAspect="1"/>
          </p:cNvPicPr>
          <p:nvPr/>
        </p:nvPicPr>
        <p:blipFill>
          <a:blip r:embed="rId2" cstate="email">
            <a:lum bright="10000"/>
          </a:blip>
          <a:stretch>
            <a:fillRect/>
          </a:stretch>
        </p:blipFill>
        <p:spPr>
          <a:xfrm>
            <a:off x="4572000" y="0"/>
            <a:ext cx="4572000" cy="6858000"/>
          </a:xfrm>
          <a:prstGeom prst="rect">
            <a:avLst/>
          </a:prstGeom>
        </p:spPr>
      </p:pic>
      <p:pic>
        <p:nvPicPr>
          <p:cNvPr id="3" name="Image 2" descr="150920134911.jpg"/>
          <p:cNvPicPr>
            <a:picLocks noChangeAspect="1"/>
          </p:cNvPicPr>
          <p:nvPr/>
        </p:nvPicPr>
        <p:blipFill>
          <a:blip r:embed="rId3" cstate="email">
            <a:lum bright="10000"/>
          </a:blip>
          <a:stretch>
            <a:fillRect/>
          </a:stretch>
        </p:blipFill>
        <p:spPr>
          <a:xfrm>
            <a:off x="0" y="0"/>
            <a:ext cx="4427984" cy="6858000"/>
          </a:xfrm>
          <a:prstGeom prst="rect">
            <a:avLst/>
          </a:prstGeom>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3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3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42.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3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50920134952.jpg"/>
          <p:cNvPicPr>
            <a:picLocks noChangeAspect="1"/>
          </p:cNvPicPr>
          <p:nvPr/>
        </p:nvPicPr>
        <p:blipFill>
          <a:blip r:embed="rId2" cstate="email"/>
          <a:stretch>
            <a:fillRect/>
          </a:stretch>
        </p:blipFill>
        <p:spPr>
          <a:xfrm>
            <a:off x="4644008" y="0"/>
            <a:ext cx="4499992" cy="6858000"/>
          </a:xfrm>
          <a:prstGeom prst="rect">
            <a:avLst/>
          </a:prstGeom>
        </p:spPr>
      </p:pic>
      <p:pic>
        <p:nvPicPr>
          <p:cNvPr id="5" name="Image 4" descr="150920134953.jpg"/>
          <p:cNvPicPr>
            <a:picLocks noChangeAspect="1"/>
          </p:cNvPicPr>
          <p:nvPr/>
        </p:nvPicPr>
        <p:blipFill>
          <a:blip r:embed="rId3" cstate="email">
            <a:lum bright="10000" contrast="10000"/>
          </a:blip>
          <a:stretch>
            <a:fillRect/>
          </a:stretch>
        </p:blipFill>
        <p:spPr>
          <a:xfrm>
            <a:off x="0" y="0"/>
            <a:ext cx="4716016" cy="6858000"/>
          </a:xfrm>
          <a:prstGeom prst="rect">
            <a:avLst/>
          </a:prstGeom>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47.jpg"/>
          <p:cNvPicPr>
            <a:picLocks noChangeAspect="1"/>
          </p:cNvPicPr>
          <p:nvPr/>
        </p:nvPicPr>
        <p:blipFill>
          <a:blip r:embed="rId2" cstate="email"/>
          <a:stretch>
            <a:fillRect/>
          </a:stretch>
        </p:blipFill>
        <p:spPr>
          <a:xfrm>
            <a:off x="4572000" y="0"/>
            <a:ext cx="4572000" cy="6858000"/>
          </a:xfrm>
          <a:prstGeom prst="rect">
            <a:avLst/>
          </a:prstGeom>
        </p:spPr>
      </p:pic>
      <p:pic>
        <p:nvPicPr>
          <p:cNvPr id="3" name="Image 2" descr="150920134954.jpg"/>
          <p:cNvPicPr>
            <a:picLocks noChangeAspect="1"/>
          </p:cNvPicPr>
          <p:nvPr/>
        </p:nvPicPr>
        <p:blipFill>
          <a:blip r:embed="rId3" cstate="email"/>
          <a:stretch>
            <a:fillRect/>
          </a:stretch>
        </p:blipFill>
        <p:spPr>
          <a:xfrm>
            <a:off x="0" y="0"/>
            <a:ext cx="4499992" cy="6858000"/>
          </a:xfrm>
          <a:prstGeom prst="rect">
            <a:avLst/>
          </a:prstGeom>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50920134950.jpg"/>
          <p:cNvPicPr>
            <a:picLocks noChangeAspect="1"/>
          </p:cNvPicPr>
          <p:nvPr/>
        </p:nvPicPr>
        <p:blipFill>
          <a:blip r:embed="rId2" cstate="email"/>
          <a:stretch>
            <a:fillRect/>
          </a:stretch>
        </p:blipFill>
        <p:spPr>
          <a:xfrm>
            <a:off x="3131840" y="0"/>
            <a:ext cx="6012160" cy="6858000"/>
          </a:xfrm>
          <a:prstGeom prst="rect">
            <a:avLst/>
          </a:prstGeom>
        </p:spPr>
      </p:pic>
      <p:pic>
        <p:nvPicPr>
          <p:cNvPr id="4" name="Image 3" descr="150920134958.jpg"/>
          <p:cNvPicPr>
            <a:picLocks noChangeAspect="1"/>
          </p:cNvPicPr>
          <p:nvPr/>
        </p:nvPicPr>
        <p:blipFill>
          <a:blip r:embed="rId3" cstate="email"/>
          <a:stretch>
            <a:fillRect/>
          </a:stretch>
        </p:blipFill>
        <p:spPr>
          <a:xfrm>
            <a:off x="0" y="0"/>
            <a:ext cx="3131840" cy="6858000"/>
          </a:xfrm>
          <a:prstGeom prst="rect">
            <a:avLst/>
          </a:prstGeom>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60.jpg"/>
          <p:cNvPicPr>
            <a:picLocks noChangeAspect="1"/>
          </p:cNvPicPr>
          <p:nvPr/>
        </p:nvPicPr>
        <p:blipFill>
          <a:blip r:embed="rId2" cstate="email">
            <a:lum bright="10000"/>
          </a:blip>
          <a:stretch>
            <a:fillRect/>
          </a:stretch>
        </p:blipFill>
        <p:spPr>
          <a:xfrm>
            <a:off x="1907704" y="0"/>
            <a:ext cx="7236296" cy="6858000"/>
          </a:xfrm>
          <a:prstGeom prst="rect">
            <a:avLst/>
          </a:prstGeom>
        </p:spPr>
      </p:pic>
      <p:sp>
        <p:nvSpPr>
          <p:cNvPr id="3" name="Rectangle 2"/>
          <p:cNvSpPr/>
          <p:nvPr/>
        </p:nvSpPr>
        <p:spPr>
          <a:xfrm>
            <a:off x="0" y="1268760"/>
            <a:ext cx="1907704" cy="1477328"/>
          </a:xfrm>
          <a:prstGeom prst="rect">
            <a:avLst/>
          </a:prstGeom>
        </p:spPr>
        <p:txBody>
          <a:bodyPr wrap="square">
            <a:spAutoFit/>
          </a:bodyPr>
          <a:lstStyle/>
          <a:p>
            <a:r>
              <a:rPr lang="fr-FR" dirty="0" smtClean="0"/>
              <a:t>Les galères</a:t>
            </a:r>
          </a:p>
          <a:p>
            <a:endParaRPr lang="fr-FR" dirty="0" smtClean="0"/>
          </a:p>
          <a:p>
            <a:r>
              <a:rPr lang="fr-FR" dirty="0" smtClean="0"/>
              <a:t>5 personnes par rames de 10 m soit 300 kg.</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50920134955.jpg"/>
          <p:cNvPicPr>
            <a:picLocks noChangeAspect="1"/>
          </p:cNvPicPr>
          <p:nvPr/>
        </p:nvPicPr>
        <p:blipFill>
          <a:blip r:embed="rId2" cstate="email">
            <a:lum bright="10000"/>
          </a:blip>
          <a:stretch>
            <a:fillRect/>
          </a:stretch>
        </p:blipFill>
        <p:spPr>
          <a:xfrm>
            <a:off x="2123728" y="0"/>
            <a:ext cx="7020272" cy="6858000"/>
          </a:xfrm>
          <a:prstGeom prst="rect">
            <a:avLst/>
          </a:prstGeom>
        </p:spPr>
      </p:pic>
      <p:sp>
        <p:nvSpPr>
          <p:cNvPr id="4" name="ZoneTexte 3"/>
          <p:cNvSpPr txBox="1"/>
          <p:nvPr/>
        </p:nvSpPr>
        <p:spPr>
          <a:xfrm>
            <a:off x="0" y="908720"/>
            <a:ext cx="1907704" cy="3693319"/>
          </a:xfrm>
          <a:prstGeom prst="rect">
            <a:avLst/>
          </a:prstGeom>
          <a:noFill/>
        </p:spPr>
        <p:txBody>
          <a:bodyPr wrap="square" rtlCol="0">
            <a:spAutoFit/>
          </a:bodyPr>
          <a:lstStyle/>
          <a:p>
            <a:r>
              <a:rPr lang="fr-FR" b="1" dirty="0" smtClean="0"/>
              <a:t>Tenue de galérien</a:t>
            </a:r>
          </a:p>
          <a:p>
            <a:r>
              <a:rPr lang="fr-FR" dirty="0" smtClean="0"/>
              <a:t>Ils étaient enchaînés aux bancs pendant 6 mois, nuit et jour , d'avril à Toussaint. Ils passaient l'hiver aux arsenaux de Marseille à l'usine de poudre à la Canebière</a:t>
            </a:r>
          </a:p>
          <a:p>
            <a:endParaRPr lang="fr-FR" b="1" dirty="0"/>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56.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0920134957.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tourdeconstance.com/wp-content/uploads/2012/09/02Bagard-dAl%C3%A8s-2.jpg"/>
          <p:cNvPicPr>
            <a:picLocks noChangeAspect="1" noChangeArrowheads="1"/>
          </p:cNvPicPr>
          <p:nvPr/>
        </p:nvPicPr>
        <p:blipFill>
          <a:blip r:embed="rId2" cstate="email">
            <a:lum bright="10000"/>
          </a:blip>
          <a:srcRect/>
          <a:stretch>
            <a:fillRect/>
          </a:stretch>
        </p:blipFill>
        <p:spPr bwMode="auto">
          <a:xfrm>
            <a:off x="1" y="0"/>
            <a:ext cx="9144000" cy="5805263"/>
          </a:xfrm>
          <a:prstGeom prst="rect">
            <a:avLst/>
          </a:prstGeom>
          <a:noFill/>
        </p:spPr>
      </p:pic>
      <p:sp>
        <p:nvSpPr>
          <p:cNvPr id="4" name="Rectangle 3"/>
          <p:cNvSpPr/>
          <p:nvPr/>
        </p:nvSpPr>
        <p:spPr>
          <a:xfrm>
            <a:off x="0" y="5934670"/>
            <a:ext cx="9144000" cy="923330"/>
          </a:xfrm>
          <a:prstGeom prst="rect">
            <a:avLst/>
          </a:prstGeom>
        </p:spPr>
        <p:txBody>
          <a:bodyPr wrap="square">
            <a:spAutoFit/>
          </a:bodyPr>
          <a:lstStyle/>
          <a:p>
            <a:r>
              <a:rPr lang="fr-FR" dirty="0" smtClean="0"/>
              <a:t>Cet endroit, connu sous le nom de </a:t>
            </a:r>
            <a:r>
              <a:rPr lang="fr-FR" b="1" dirty="0" smtClean="0"/>
              <a:t>Tour de Billot</a:t>
            </a:r>
            <a:r>
              <a:rPr lang="fr-FR" dirty="0" smtClean="0"/>
              <a:t>, est situé à </a:t>
            </a:r>
            <a:r>
              <a:rPr lang="fr-FR" dirty="0" err="1" smtClean="0"/>
              <a:t>Bagard</a:t>
            </a:r>
            <a:r>
              <a:rPr lang="fr-FR" dirty="0" smtClean="0"/>
              <a:t>, tout près d’Alès. Une plaque qui a été apposée contre cette maison commémore l’une des plus grandes défaites des Camisards.</a:t>
            </a:r>
            <a:endParaRPr lang="fr-FR" dirty="0"/>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tourdeconstance.com/wp-content/uploads/2012/09/03Bagard-dAl%C3%A8s.jpg"/>
          <p:cNvPicPr>
            <a:picLocks noChangeAspect="1" noChangeArrowheads="1"/>
          </p:cNvPicPr>
          <p:nvPr/>
        </p:nvPicPr>
        <p:blipFill>
          <a:blip r:embed="rId2" cstate="email">
            <a:lum bright="10000"/>
          </a:blip>
          <a:srcRect/>
          <a:stretch>
            <a:fillRect/>
          </a:stretch>
        </p:blipFill>
        <p:spPr bwMode="auto">
          <a:xfrm>
            <a:off x="0" y="0"/>
            <a:ext cx="9144000" cy="6858000"/>
          </a:xfrm>
          <a:prstGeom prst="rect">
            <a:avLst/>
          </a:prstGeom>
          <a:noFill/>
        </p:spPr>
      </p:pic>
      <p:sp>
        <p:nvSpPr>
          <p:cNvPr id="4" name="Rectangle 3"/>
          <p:cNvSpPr/>
          <p:nvPr/>
        </p:nvSpPr>
        <p:spPr>
          <a:xfrm>
            <a:off x="0" y="908720"/>
            <a:ext cx="2915816" cy="4801314"/>
          </a:xfrm>
          <a:prstGeom prst="rect">
            <a:avLst/>
          </a:prstGeom>
        </p:spPr>
        <p:txBody>
          <a:bodyPr wrap="square">
            <a:spAutoFit/>
          </a:bodyPr>
          <a:lstStyle/>
          <a:p>
            <a:r>
              <a:rPr lang="fr-FR" dirty="0" smtClean="0"/>
              <a:t>À la fin du mois d'avril 1703, le chef camisard </a:t>
            </a:r>
            <a:r>
              <a:rPr lang="fr-FR" dirty="0" smtClean="0">
                <a:hlinkClick r:id="rId3" tooltip="Jean Cavalier"/>
              </a:rPr>
              <a:t>Jean Cavalier</a:t>
            </a:r>
            <a:r>
              <a:rPr lang="fr-FR" dirty="0" smtClean="0"/>
              <a:t> décide de mener une expédition punitive contre les « Florentins », une milice catholique de </a:t>
            </a:r>
            <a:r>
              <a:rPr lang="fr-FR" dirty="0" smtClean="0">
                <a:hlinkClick r:id="rId4" tooltip="Saint-Florent-sur-Auzonnet"/>
              </a:rPr>
              <a:t>Saint-Florent-sur-</a:t>
            </a:r>
            <a:r>
              <a:rPr lang="fr-FR" dirty="0" err="1" smtClean="0">
                <a:hlinkClick r:id="rId4" tooltip="Saint-Florent-sur-Auzonnet"/>
              </a:rPr>
              <a:t>Auzonnet</a:t>
            </a:r>
            <a:r>
              <a:rPr lang="fr-FR" dirty="0" smtClean="0"/>
              <a:t>, en représailles à des exactions commises ,contre des protestants. Il réunit ses forces à celles de Salomon Couderc, et forme ainsi une troupe de 1 200 hommes, avec laquelle il se porte au château de la tour de Billot, dans une plaine située entre Alès et Anduze. </a:t>
            </a:r>
            <a:endParaRPr lang="fr-FR" dirty="0"/>
          </a:p>
        </p:txBody>
      </p:sp>
      <p:sp>
        <p:nvSpPr>
          <p:cNvPr id="6" name="Rectangle 5"/>
          <p:cNvSpPr/>
          <p:nvPr/>
        </p:nvSpPr>
        <p:spPr>
          <a:xfrm>
            <a:off x="6444208" y="908720"/>
            <a:ext cx="2699792" cy="4524315"/>
          </a:xfrm>
          <a:prstGeom prst="rect">
            <a:avLst/>
          </a:prstGeom>
        </p:spPr>
        <p:txBody>
          <a:bodyPr wrap="square">
            <a:spAutoFit/>
          </a:bodyPr>
          <a:lstStyle/>
          <a:p>
            <a:r>
              <a:rPr lang="fr-FR" dirty="0" smtClean="0"/>
              <a:t>Mais la présence des camisards à la tour de Billot est dénoncée au maréchal de </a:t>
            </a:r>
            <a:r>
              <a:rPr lang="fr-FR" dirty="0" err="1" smtClean="0">
                <a:hlinkClick r:id="rId5" tooltip="Nicolas Auguste de La Baume"/>
              </a:rPr>
              <a:t>Montrevel</a:t>
            </a:r>
            <a:r>
              <a:rPr lang="fr-FR" dirty="0" smtClean="0"/>
              <a:t> par un meunier que Cavalier fera exécuter. Le soir du 29 avril, Leurs pertes sont évaluées à trois cents victimes restées sur place ou davantage suivant certaines estimations. Les troupes royales eurent huit officiers et douze soldats tués et de nombreux blessés.</a:t>
            </a:r>
            <a:endParaRPr lang="fr-FR" dirty="0"/>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7.JPG"/>
          <p:cNvPicPr>
            <a:picLocks noChangeAspect="1"/>
          </p:cNvPicPr>
          <p:nvPr/>
        </p:nvPicPr>
        <p:blipFill>
          <a:blip r:embed="rId2" cstate="email"/>
          <a:stretch>
            <a:fillRect/>
          </a:stretch>
        </p:blipFill>
        <p:spPr>
          <a:xfrm>
            <a:off x="2987824" y="0"/>
            <a:ext cx="6156176" cy="6858000"/>
          </a:xfrm>
          <a:prstGeom prst="rect">
            <a:avLst/>
          </a:prstGeom>
        </p:spPr>
      </p:pic>
      <p:sp>
        <p:nvSpPr>
          <p:cNvPr id="3" name="Rectangle 2"/>
          <p:cNvSpPr/>
          <p:nvPr/>
        </p:nvSpPr>
        <p:spPr>
          <a:xfrm>
            <a:off x="0" y="0"/>
            <a:ext cx="2915816" cy="6740307"/>
          </a:xfrm>
          <a:prstGeom prst="rect">
            <a:avLst/>
          </a:prstGeom>
        </p:spPr>
        <p:txBody>
          <a:bodyPr wrap="square">
            <a:spAutoFit/>
          </a:bodyPr>
          <a:lstStyle/>
          <a:p>
            <a:r>
              <a:rPr lang="fr-FR" dirty="0" smtClean="0"/>
              <a:t>Le stupéfiant château de Castelnau, autrefois appelé château de Châteauneuf de la Garde, est de nos jours une possession de la famille des </a:t>
            </a:r>
            <a:r>
              <a:rPr lang="fr-FR" dirty="0" err="1" smtClean="0"/>
              <a:t>Valfons</a:t>
            </a:r>
            <a:r>
              <a:rPr lang="fr-FR" dirty="0" smtClean="0"/>
              <a:t>. Restauré au 19e s., il constitue un magnifique exemple des châteaux forts des 12e t 13e s. Quelques unes de ses parties remonteraient même au 9e s. Le bâtiment est un superbe quadrilatère à 4 tours : 2 rondes et 2 carrées qui ont par ailleurs été surélevées et crénelées avec l'ensemble des défenses au 19e s. puis à nouveau aux alentours de 1910. Dans le vallon, vous y trouverez une stèle à la mémoire du chef camisard Roland tué à cet endroit, suite à une trahison. </a:t>
            </a:r>
            <a:endParaRPr lang="fr-FR" dirty="0"/>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chateau.jpg"/>
          <p:cNvPicPr>
            <a:picLocks noChangeAspect="1"/>
          </p:cNvPicPr>
          <p:nvPr/>
        </p:nvPicPr>
        <p:blipFill>
          <a:blip r:embed="rId2" cstate="email"/>
          <a:stretch>
            <a:fillRect/>
          </a:stretch>
        </p:blipFill>
        <p:spPr>
          <a:xfrm>
            <a:off x="0" y="0"/>
            <a:ext cx="9143999" cy="6858000"/>
          </a:xfrm>
          <a:prstGeom prst="rect">
            <a:avLst/>
          </a:prstGeom>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6.JPG"/>
          <p:cNvPicPr>
            <a:picLocks noChangeAspect="1"/>
          </p:cNvPicPr>
          <p:nvPr/>
        </p:nvPicPr>
        <p:blipFill>
          <a:blip r:embed="rId2" cstate="email">
            <a:lum bright="10000" contrast="30000"/>
          </a:blip>
          <a:stretch>
            <a:fillRect/>
          </a:stretch>
        </p:blipFill>
        <p:spPr>
          <a:xfrm>
            <a:off x="2555776" y="0"/>
            <a:ext cx="6588224" cy="6858000"/>
          </a:xfrm>
          <a:prstGeom prst="rect">
            <a:avLst/>
          </a:prstGeom>
        </p:spPr>
      </p:pic>
      <p:sp>
        <p:nvSpPr>
          <p:cNvPr id="3" name="Rectangle 2"/>
          <p:cNvSpPr/>
          <p:nvPr/>
        </p:nvSpPr>
        <p:spPr>
          <a:xfrm>
            <a:off x="0" y="260648"/>
            <a:ext cx="2555776" cy="5909310"/>
          </a:xfrm>
          <a:prstGeom prst="rect">
            <a:avLst/>
          </a:prstGeom>
        </p:spPr>
        <p:txBody>
          <a:bodyPr wrap="square">
            <a:spAutoFit/>
          </a:bodyPr>
          <a:lstStyle/>
          <a:p>
            <a:r>
              <a:rPr lang="fr-FR" dirty="0" smtClean="0"/>
              <a:t>Sur le circuit proposé, nous croisons un mémorial du protestantisme. On l'appelle ici la </a:t>
            </a:r>
            <a:r>
              <a:rPr lang="fr-FR" i="1" dirty="0" smtClean="0"/>
              <a:t>Pierre de Rolland</a:t>
            </a:r>
            <a:r>
              <a:rPr lang="fr-FR" dirty="0" smtClean="0"/>
              <a:t>. C'est en effet en ces lieux que le fameux Chef Camisard Pierre Laporte, dit Rolland, ayant donné secrètement rendez-vous à son épouse, fut surpris par la soldatesque suite à une dénonciation de l'un de ses compagnons. C'est en tentant de fuir avec 5 de ses frères de combat qu'il fut tué sur le chemin de </a:t>
            </a:r>
            <a:r>
              <a:rPr lang="fr-FR" dirty="0" err="1" smtClean="0"/>
              <a:t>Brignon</a:t>
            </a:r>
            <a:r>
              <a:rPr lang="fr-FR" dirty="0" smtClean="0"/>
              <a:t>. Ce monument fut érigé en 1927.  </a:t>
            </a:r>
            <a:endParaRPr lang="fr-FR" dirty="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124744"/>
            <a:ext cx="4644008" cy="3139321"/>
          </a:xfrm>
          <a:prstGeom prst="rect">
            <a:avLst/>
          </a:prstGeom>
        </p:spPr>
        <p:txBody>
          <a:bodyPr wrap="square">
            <a:spAutoFit/>
          </a:bodyPr>
          <a:lstStyle/>
          <a:p>
            <a:r>
              <a:rPr lang="fr-FR" dirty="0" smtClean="0"/>
              <a:t>, le </a:t>
            </a:r>
            <a:r>
              <a:rPr lang="fr-FR" dirty="0" smtClean="0">
                <a:hlinkClick r:id="rId2" tooltip="14 mars"/>
              </a:rPr>
              <a:t>14 mars</a:t>
            </a:r>
            <a:r>
              <a:rPr lang="fr-FR" dirty="0" smtClean="0"/>
              <a:t> </a:t>
            </a:r>
            <a:r>
              <a:rPr lang="fr-FR" dirty="0" smtClean="0">
                <a:hlinkClick r:id="rId3" tooltip="1704"/>
              </a:rPr>
              <a:t>1704</a:t>
            </a:r>
            <a:r>
              <a:rPr lang="fr-FR" dirty="0" smtClean="0"/>
              <a:t>, 1 100 Camisards commandés par </a:t>
            </a:r>
            <a:r>
              <a:rPr lang="fr-FR" dirty="0" smtClean="0">
                <a:hlinkClick r:id="rId4" tooltip="Jean Cavalier"/>
              </a:rPr>
              <a:t>Jean Cavalier</a:t>
            </a:r>
            <a:r>
              <a:rPr lang="fr-FR" dirty="0" smtClean="0"/>
              <a:t> remportent leur plus grande victoire, 400 à 600 soldats d'élite de la marine et 60 dragons sont mis en déroute à </a:t>
            </a:r>
            <a:r>
              <a:rPr lang="fr-FR" dirty="0" err="1" smtClean="0">
                <a:hlinkClick r:id="rId5" tooltip="Martignargues"/>
              </a:rPr>
              <a:t>Martignargues</a:t>
            </a:r>
            <a:r>
              <a:rPr lang="fr-FR" dirty="0" smtClean="0"/>
              <a:t>, entre 180 et 350 soldats royaux sont tués lors de l'affrontement contre une vingtaine de morts pour les Camisards. À l'annonce de cette nouvelle, </a:t>
            </a:r>
            <a:r>
              <a:rPr lang="fr-FR" dirty="0" smtClean="0">
                <a:hlinkClick r:id="rId6" tooltip="Louis XIV"/>
              </a:rPr>
              <a:t>Louis XIV</a:t>
            </a:r>
            <a:r>
              <a:rPr lang="fr-FR" dirty="0" smtClean="0"/>
              <a:t> renvoie </a:t>
            </a:r>
            <a:r>
              <a:rPr lang="fr-FR" dirty="0" err="1" smtClean="0"/>
              <a:t>Montrevel</a:t>
            </a:r>
            <a:r>
              <a:rPr lang="fr-FR" dirty="0" smtClean="0"/>
              <a:t> et nomme un autre </a:t>
            </a:r>
            <a:r>
              <a:rPr lang="fr-FR" dirty="0" smtClean="0">
                <a:hlinkClick r:id="rId7" tooltip="Maréchal de France"/>
              </a:rPr>
              <a:t>maréchal de France</a:t>
            </a:r>
            <a:r>
              <a:rPr lang="fr-FR" dirty="0" smtClean="0"/>
              <a:t> </a:t>
            </a:r>
            <a:r>
              <a:rPr lang="fr-FR" dirty="0" smtClean="0">
                <a:hlinkClick r:id="rId8" tooltip="Claude Louis Hector de Villars"/>
              </a:rPr>
              <a:t>Claude Louis Hector de Villars</a:t>
            </a:r>
            <a:r>
              <a:rPr lang="fr-FR" dirty="0" smtClean="0"/>
              <a:t> pour le remplacer.</a:t>
            </a:r>
            <a:endParaRPr lang="fr-FR" dirty="0"/>
          </a:p>
        </p:txBody>
      </p:sp>
      <p:pic>
        <p:nvPicPr>
          <p:cNvPr id="2" name="Imag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44008" y="0"/>
            <a:ext cx="4479262" cy="6858000"/>
          </a:xfrm>
          <a:prstGeom prst="rect">
            <a:avLst/>
          </a:prstGeom>
        </p:spPr>
      </p:pic>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5776" y="188640"/>
            <a:ext cx="5580112" cy="2031325"/>
          </a:xfrm>
          <a:prstGeom prst="rect">
            <a:avLst/>
          </a:prstGeom>
        </p:spPr>
        <p:txBody>
          <a:bodyPr wrap="square">
            <a:spAutoFit/>
          </a:bodyPr>
          <a:lstStyle/>
          <a:p>
            <a:r>
              <a:rPr lang="fr-FR" dirty="0" smtClean="0"/>
              <a:t>Né à Ribaute (mas Roux), né le 28 novembre 1681. Fils d'Antoine Cavalier et d'Elisabeth </a:t>
            </a:r>
            <a:r>
              <a:rPr lang="fr-FR" dirty="0" err="1" smtClean="0"/>
              <a:t>Granier</a:t>
            </a:r>
            <a:r>
              <a:rPr lang="fr-FR" dirty="0" smtClean="0"/>
              <a:t>. Goujat de ferme de son oncle LACOMBE de </a:t>
            </a:r>
            <a:r>
              <a:rPr lang="fr-FR" dirty="0" err="1" smtClean="0"/>
              <a:t>Vézenobre</a:t>
            </a:r>
            <a:r>
              <a:rPr lang="fr-FR" dirty="0" smtClean="0"/>
              <a:t>,  mitron à Anduze. En 1701 puis chef camisard</a:t>
            </a:r>
          </a:p>
          <a:p>
            <a:r>
              <a:rPr lang="fr-FR" dirty="0" smtClean="0"/>
              <a:t>Il meurt à Chelsea le 17 mai 1740 est enterré dans le cimetière un faubourg ouest de Londres</a:t>
            </a:r>
          </a:p>
          <a:p>
            <a:r>
              <a:rPr lang="fr-FR" dirty="0" smtClean="0"/>
              <a:t> </a:t>
            </a:r>
            <a:endParaRPr lang="fr-FR" dirty="0"/>
          </a:p>
        </p:txBody>
      </p:sp>
      <p:pic>
        <p:nvPicPr>
          <p:cNvPr id="78850" name="Picture 2" descr="http://upload.wikimedia.org/wikipedia/commons/thumb/7/79/Jean-cavalier.jpg/220px-Jean-cavalier.jpg"/>
          <p:cNvPicPr>
            <a:picLocks noChangeAspect="1" noChangeArrowheads="1"/>
          </p:cNvPicPr>
          <p:nvPr/>
        </p:nvPicPr>
        <p:blipFill>
          <a:blip r:embed="rId2" cstate="email"/>
          <a:srcRect/>
          <a:stretch>
            <a:fillRect/>
          </a:stretch>
        </p:blipFill>
        <p:spPr bwMode="auto">
          <a:xfrm>
            <a:off x="179512" y="188640"/>
            <a:ext cx="2095500" cy="2060848"/>
          </a:xfrm>
          <a:prstGeom prst="rect">
            <a:avLst/>
          </a:prstGeom>
          <a:noFill/>
        </p:spPr>
      </p:pic>
      <p:sp>
        <p:nvSpPr>
          <p:cNvPr id="78854" name="AutoShape 6" descr="data:image/jpeg;base64,/9j/4AAQSkZJRgABAQAAAQABAAD/2wCEAAkGBhQSERQUExQVFRQWFhwYGRgXGBgYFxgeGhsVHBocFxUXGyYfGB0kGRcYHzAgIycqLCwsGh4xNTAqNSYrLCkBCQoKDgwOGg8PGi8kHCQsKiwsLCwsLCwpLCwsLCwsLCwsKSwqLCwsLCwpLCwsLCwsLCwsLCwsLCksLCwsLCwsLP/AABEIAMIBAwMBIgACEQEDEQH/xAAbAAACAwEBAQAAAAAAAAAAAAADBAACBQYBB//EAEAQAAIBAwIEAwUFBgUEAgMAAAECEQADIRIxBAUiQRNRYQYycYGRI0KhsfAVM1JiwdEUQ4Lh8RZykuJTojVEY//EABkBAAMBAQEAAAAAAAAAAAAAAAABAgMFBP/EAC0RAAIBAgQEBQUAAwAAAAAAAAABEQIhAxIxUQQiQXETFFJhgTJCkaGxM2Lw/9oADAMBAAIRAxEAPwAnFcv4IIUXi7WokEvpvE4nCqF0x8Sflik05TwoP/5C3n/+V0/jtXJKybk58oJrxnWcHHxX8prWG+pMpHe2uF4PTP8AjVPn9k+PX+sb9omluYtwvhSnE6230m06T59WYn1rjU0+vy0x+dercA2n6j+s1PhlZxprox5jHnv3pTwiRDO2/wCgRRhxhiVnt5foVS5eZt1Yx+vKqVJLaBX+E1EarxMekRG3enX4wAAGMd+5x5f1pbR/KZ+WPxohKHe25/XxouEIo/EoAQGYz6Uq95e+o/GKM1rYi00H4z+AovD6xjw2z8RSCwNuHLLIDET2IkfECgCyvefy/pTy+KTJRiPTV+dFIuEYs3PqaTKsZacKo/iI9M1VrOQApgnvIrTfhrh/ymj9edVbgLva234Up9/4EAf2d2wPQsd/1+VUflfeFJ+NFHLLsz4R+kf0o/D8DdX/ACfxOKnNTuv0OPb+ia8Ax7bev+1E/Z9w9gPU/wDFaK2704s//Zqpc4DiX/y4AySJn6najNTuvyEPYzv2eSMkT6CRVG5QJBJA7zp/uc0+OU8R/C0epNS5yfiDup+p/vU+JR6l+UPK9hb9mACSfgBEn6xQ2spBMn4En8gMUwvs/fnK/j/vV09nb47AfIUeJR6l+Qyv0md/hyfUHtJj6UwOERRkLt3YE/IdqaPIuIO8fUR9Jio/s5fO8fgB9AaTxsP1L8jyVbCdxbc9Kgf0+lCax5Rjy3rQ/wCm73oT/p/Mmrj2f4jb8JUUvGw19y/IZKtjOHBiATA+I3+dO8PbtgCTn0/tvUb2cvekfFf7Vf8A6cu9mj/VUvHw/Uh5Ktj2/wCDpMMSewiPp05rMu6ScAj5f7CtA+zF0nLf/b/avG9lnnLCPVv/AFo8xhL7gyVbAbXCWyu6z6k/j5VS5wttQAYJ81OPoaNc9mX7Mv1/9Ki+ztzs4H+r+y1PmML1Bkq2FX4VSZDAfr41KdHs5d/+QD5t/apR4+F6v6GSrYQ5esM0GPiJ/pXacPaTw1OhJjfSJP4Vx/DYYz+tq6birjLwjMu4tyP18KninVNKTgqjRsLxPE27ZGoW1nMQv4+VNcLxIAwts/FEP5ivnquXE/o10XspdaGU7A4qeIw3hqaa2GHW6tUdQ/FkgiLYnytoPxC0IOfT6CvIr0Vz3VU9W/ybkDH9Cj+F0SWz2FBC4ols5E7UpGUDepr3VVrkajG1VqGM9M+dQj40W1Z1ETiaspGoBtlJogJBtnftVFWj3rgMQPjWU3MHAusoXTbZhBmToUmZB/ijEbZmmqZCR2KgFLJzVS2gK5aJYROnb3iDAmf+IofC83V2RdLLrXWurTkZiIYyYzA2kTFDw2ugKpGhpo1pz56Qd8nPp61lcXzjQbq6TKIXnB6dJOoCRIkREjNPcDfDN1BgFeCDEsAHOM4B04P6FU0tD1NCyod8ToQQJ+v4kk1Ti+G7ii8dzK2k+GjaQsnyEjUBP/aaDd5nkgITGsmCPuGDHnJI+tN0MtKwmRVhmiLeFxQw7/hkj+lDRoNZxFiWEucNBGdxQnHaiXr2o1QipepJSqk7Ve6sUILSAj0OKMq7+deKmamRAgalzc1YrVXNAGPznmQtAAZY+dc6PaW6jy0MPKI+hFbPtJy4tpZROncD1rnxy1rpCqpnzggD411eHWD4XMlPU89aqzWO14e+HVWGQwBHzqVXg+H0W1QfdUD6VK5j1sbQzl+DbJ33/CPWuy4HNpfKK43g/eaux5f+6X4V1uN0RlhdTI4rkFtZIbQpOxIj5E7Vo8Hwi2wFGJ+p/vROZWS1shRJlTEgbMpOT6ClrHDXQ6lp99tXXIIIeCF7brj0+viqdVavUaqFojUWvYrKv8FdLuwJIlSo1wsA2yV0xg9LZn71E5ZwLo0v3QL7xbIZz336WXPpSyqJkJH7F9W2IOJwZ7kfmCPlV6yrvs/d8MkkKCSdOsjUDddtwp09LDMdqJwPKriXQxgr1RliTqFrzGYZCZn7003StwTNW0sqWnAOn5jelr3FopgtnBjJOTAgDJk4AoPH8Jce6pJXQrEhQzCPcIOBk9LCNoO+4NOJ5eXu6gB7ihckMGViwPukRn1+FS1TOo02a7cYrqpQ9IXf4flml7fEKyhgwIYagZ3G80ja5cy2DaDSzE6mM/fYlowcwSBNBTkZCqpIhLjFMSdDTqRsAZk7enlSeV6sLmhxPFrbBLHABJgExpBJmNsCluOSyMuM3JwNXVCNMKDvoBE79qUv8hJBAKAlrxJ0mYuhgPpq/CtC7whY2TI+zbUcHPSywPL3iaOVaMdxPxrGosLdzXLYKvqwqFjBOwGj5xGaY4UWPEtqgBbwwyRJhBgHP/eQO8E17+yyApVxrXxJYrIIuNqOARkECM9qHwXIVt3bTKzQi6YJJ1SFEkzAEIuI/IVU0vqwuPpYt3GYOuPcaRAI6TpnuDr+ea0kW1IjRJyMiTvkeff8aCOB6W6veZXGNtOiO+fcHlVbXLYjrmI7fwsx3B/mj5UW3NkHexbIkBCACs4iPKfKKDYNozAQZZdlE7THmDij2uEXwik4IiQAMRA23Md6CvBKJZnBOokkhYyRgTgGRTUbgAZraKXBVV7sIAxjJpFebWywAYQQCG+6ZbQB5zqxV+YcJ9g9pWHVIBYwBqIgegnYUs/JhLMXIJ6iekZFwXNWRG4GNoqYp6szqnoP8NxttyArAkrOPLzoXE8zRVfIJTtMd43Pl3iYqvAcpVCrBmJVSonTkEzkqBO+KKOTg6jqaNZcDphS0zAK5mTvO+KmKJIbYsebLIHm5T3hmNMMPMEso+Y+FUs84tuitJBYgaYYsCQSBgZ2OdsHyoy8pVX1S06ie2Z04226B675zQV5UiFDqboI0yRtDKq7ZH2h9ZO9NrDFzEsc2tOwVXDEmAACdo9NsjO2a9ucyC3fDbEqpBzBLFhBgQuV7nM17Y5Mq6ILwhBWTtEQNthHx3BJmrcXytHbUdR2GDAOkkrPqCxOP6VEYcjuCHO7bAQSZ1fdbGgAtOJGCPrSt/nKgSvUIJzIOHRD2jBbz8vjRLXJLWVGvEzk/fQKe3dQNq8bkloADrzIGT95gx7Y6lBqksP3Fcq3NkjqwZfABaAjOsmB30Gj8NDIHX3W2qw5Wo/izMwzCdRZswROWYjymrcKiKg8P3TJG/cmd/WairJFgU9SaalEipWcFHF8IYbbt6V2PL/3S/CuP4MEtA/WD3rsuUsRZWuxxuiMcIrx/EeGmrG4EnYSQJPoJmlOT80nw1cyWUZgyZViSe3vLHzrYER60jxfMtDKgBYllB/lDEgEnzJBgV4KWoiDRid/nDrcuLCgK2GIYiNLEBoO5YARjfvIoq8zZtWvBDCFAIPvWo1NtGlzI7xTfCcwW4CVkQAciMMJH4Uu/PQrLKvoKkzGceHBGY0kPvv6Vaf+oR7lbPML7+GTEM5UiGPh4ByWjaGHfJFUuc7vsFJKrGrHhuSI0DTmM5bInai/trWUFtT1OV1OCFgAtIzmQP8AbaWOI48pcAKkppnUOxLqonO3UPWiXOgoM67zS+EJAE+Gf8tySQWEgDA2XE9+9M8q4u4bvUTp0sB0FQStxgDtglNJj1ol7ntsWw2lySFIHT94OYkmJ6GETvAG9WTmQ6pRhpJGYywNsBQJ3PiL+NJzFkNRuJ3+Y3o1Q5c3YKi0dIUGCAwHUCsGfx7V5ePEq4ksVJMfZYj7YDIWYEWj66jT/G8yW3cFshjgaiIgEi4YiZOLbdvKq/tlnuJbNtgxgQSOlShcHG+AZHaPhRdfaHyZN3iuLCHSjk6U0wgAEIZUgifeAz8umvePF9kcRcYM7gAKoIAKm32B0kTJ8wMitrjGYPaCtGpyrYB+4zDfbYfWs7gePunh9bnrZBoBVck41AJkrqYYiek+dCqeqSHHQ0+LYvbKhW+0lD20hiQSY2Gmc/ClrHD3H4dVYEXF0Az3KOvUPiFn50pe5u+i1dHu+GxuqB1KVKqzLjdGJkeQNaFzi2KcONUeJpVngTlC3cQCWAXbvUpNJdylDZp8EbhD+IGGemYn1gj1qnCWbiogAI6VkY3nr1efTtUHHlfDGrWAYdo/ikKSRgZFDbibguMpLQhLloABQgaQTHnq/wDGrbepolaCvLeMug6biEAIu5X3gFmAp+PYfOcZos3ijKUbTnp1JuTejTmABNskfHfIKzc3uMjayUuC9bxAU+HddYww8iyz5rNaPMrreFdZLkQqkQRE+JpbJB7CKfNPQlC1m5dJaAzFXAYkwpg2SdCsRA/eZ+Az2Xfg+I6RBK6XVpuA6tXjDYn1tn+0ZDzHj7iaAtwk6bmqGVghDWyC3T1qgczAkgehja4niM2tJBVrkEiCI0vAkebACh1VKNCBe9wtwrYCkjTGsKwU4UAdUEEAg47zRxwVz/D+HkPO4c5GufemRK9qte4G+ztpYKn2e+IBNzWcZE9An17b0Ei+HUwYlRAaZHWCwB95fdYk5EfVKmppCaFOM5dckzrYG6AALjAFeqAYEqACASSZihJyviA2W1fu862E6GtkmI7gOPnWjb45v8Kje9cZVAnu7QM/6t/ga849mtpaGs/vLakk5YT1En13NCqq0FCBcDypl8PUcrJPW25Y5yOqVgRjaluP5a9y7cKgjpADFmAMo6kCO2oqSf5aji4lu8UNwwSgLOWKhFywDnJLSMenlBrw152gkuLmu3pWTBSE1yB0n75JOQY9Kd9SbAuL5I7SFChew1Nj7Jk8uzkN8qMOVPq1HST4gYmW1EdXSREYmB/Snjci8RJ0lVA3jVNw4/0jPwFB4vj3GsKuVIA6GPSdHXqAzEvjJ6fjWaqqdhtIz+E5Lc02z0pBRiucFRbnMbnS0/EZOZ0+C4YpbCkgkTtMZYnv8aFy+/dZyLm2gEEIyiYWfeE5k4/KDLzCoxKm7MdKXQpFSrRUrEo4nhcnPn/eu05PaJsrGw79vrXE8IZOfT+tdryZvsFE4rscb9K7mOEMUrd4G2zh294ERDESQSRIBgwSd/M00x8q57lHIHAXxAo0sTsNWUCgggkYgEHcxJzXOo3mDZmtw/DWrUhYAbGWJnSDjqPYTivf2Xw+kAQQFOdbRpOnY6tulc+gilLPs/Gkkp0wICYICMkxPvHVJPoK9X2d6dJZD0KvusI0gDEOIGJ8571cr1C+AycqVbyuG021Mqs+8xkdztBICjzNN8T4be8ViY96BIIMYOTIH4UHiOWaktLrg2yDq05wIwAYE/MelD4TknhshBU6SfuZMiBJ1ZPefwFKd2OPYI/KuFa02FyR1AqRmdPvSO5j8Kta4exEEIN16iJbSAp3OcKPXGava5agsm0XOnUxVew1bAZGF2ArzhfZrW5bWDlmMoI6mLCM4IJOfy3qm5tmF8A7R4bUhXwydQVSpB6lBIAIO4BP19avdeyjohC6meQIEgw3Ue4wCJoHD8i8Mr1+4ykDSI6bZtxv3XM+de8RyhbrFvEOlokDSQSodRDbjDsMVEqdXA7jWu0QbsoRBBfGB3BalBc4VBI8IQA4gCcGAQAJ+9+PrTFnk48F7OrBUgkKqnIC4CgCYq9z2cDm4xJ6gNWFkEBRIJE7KMTFJRux3F14nhkJINoMrEEgAQTkgkDvpM/DNMPzK0eltIA1AgwVi3Ez2ESMGh3/AGcS6lwPceGdnxpGWEHEQY3HrQb/ACu1LB7p69UiVE+LoGBH8SLHrj0p8u4XNy09o29Y0FWjMTMdIERJIOI+VHTjLcZKkFZzsRBIzEbTS3LuXq1soXJCkE+6DvqggCAD5REUnzNF1BWuaUIVEEgEsNUZjJ6sD0G9NZdWapl73PeCDAnR1IWkrmAD2InIVo84xiq3+KAto/hkq7Io+5h2CzDDsTtSS8vsowBZtRthANQ6xbBEkaeohScD5gxRrqpct2lNxmBKshJy2g6wBIjSI2AAAECBTmmE7mbbPLHO+HZ1CMCSdIAUnymIGB1DO2a0LfMbNu6A3lMQYXDESQIHutHwrB/wvDrANxiLJLAFmKroiQDH3YGxkZBOTWtwVuwzNdZj7ukjqAICyCyxOA8ztkelEKbSCbOgu8SsZYgfAz2mfLBFL3eORIyYg5zghguRGBJ3rP4uyrd2zOdWTIAz8gKX/Zyk51HJOWOdTBiCO41AGKeegpgrnO0L41E+JoPScHSWyPKFNF4PjFuoHUnSdu1KNyyzbidQ1OsdTnq6lXvjDEUxwnBLb9yRJkyxMnzMnf13xUVZYtJneRa3xzlFuwotEajk6lXf5mPL8ao/PrYUmHnSz6SIMLM7nO24nt501c4e2lt5HRpYkSSApywVew9BQX5ZaME9WCBLMZkMDucmGInenybCuX4rjwihmVjq2VRLbE7D0BqtjmKu5SGBGrJAg6SoaMz94bgb1RLlm8oGSFCsJ1KRqBCnUYORI39DUuWbVpg0HWzMABqYktBbpn+UHbsKmKVaHIXB3edoCy6XLK2nSACWMMcCZiFJk79qcAkTSnEcLYMltGSCSW7kkCDOJJbbeTTYFRVHQFJWKlWzUrMo4Pgz1ZrteS/uB8f6muL4cdX6867LkY+wB9T+Zrscd9K7mGEN1kE39Qy8G409CmACNAjp6Ssy0mtPiruhGYDVpExtPpWd+3pE6RET7+/2ZfYrP3Sv6iudQnqkbMrw9ziJnr9AyKB/m7kAEDFs/M/K6WOIKEzdJ8NowinVKECAT21AGmrvPNPT4WAoYtrz1K7AAadugiai+0BtmSgz4f3pChw+fck7Dt9BWl9kTYoFvF3B1qhZdJGksBqEn4FfSmeD4d/EyXYaAoJgAsGeekdyukzVeP5ubbhdIMgEnVB99UMCMnqB3HeleD58bhQKq9TkTrxAQPK9MnBPltSu1oPqW/Z13xLmterQYfUsagzlNEGRCsNxvNJvb4oqY8VT1EQ6b+GmmerbxAxj1prmPNmtXWAhpVNIZlUAsbsksdpCgZ7xTvA8Yz+KHTQ6RpEyCDMGQI3B2/5JqiYUBbQX5eL3i3GuFtJJ0glSsTjSBkHTgz3896R4Tgr6aAAwXUJAcAKBduMcBu9tht5egqWefuVBi2fsrbmGODcYrnGFWJNWT2iOtFIQamVQZPVNx7ZKHuMBvn8DRFcuyHY9s8DfCj3wfDVTFzMrcJaCSYLLsflitHiLV1rdoSxZXQv1wSACDLCA24PrBrKte07kA6LfVGdZCCQ5KsT9/p29RjsdDhecM9u85UFrZbpXIMCRDZk/l5ClUq1doFAG1wF0tbLF8ai322CdKwQBHTqBIBmJodnkN1lS31ElLeubrGXW4rOQZJEqDkR22oC+0TqHbUjjVc0mG09K2SqrB2Op/XHxrrlsMmm6JJz0g7gx27nvVc8gkmI8w4G4lsIhwAoMPpZo1jLwTiVMxmKzeecHeu+H4ZHSZMsVyChGwIOzbjv8afsf4hhbB0nUzai0z77AaYOBEH+1BWzxQ8Msts6tBOkH7zhWUS2CqyZO8jHmNVzJo4iCnNeXG6ydtOohwco3SUIEZyufQkd6RvcpvHwmBXVYFvRnpYjF2TplQV6RFTiOZXgwDrpOq391wJLXQwlTnCoYz73fsfh+aXDwpuFesGDCmPeALBZlgFJPrB2qYrpSX/XIcNgW5Re8M2wy6NF5Rk9RuElSw0Y06jMHOKa4flF1wqDSmGAIuXNSkwdWvT1CZ6Djb5J8u5ldL20+4S0syXJceJdGMQsKEPUdmp7huOFvi7hOqClsDDESS+qIwMaSfSm3UnAKNTe4jlKhQxi46qd/Mx1KNgcfiaS5jw3iMx6YM+cmWRoJGw6SMedZXjX+IF63BGtVuoerALQVJAwYAOnfJpznPDXoBtCdDazBI1BSIUAjMgnHpVrMoSKCcRyvVZtqhAKMh3OymcEyT5ZpblXKfCttbYA6hBjV1dOmTqJydzH41a1wFzxGcBvDa4kqwIiAh1AH/UD8vKsa9wrG02hbgOm6GGlxJ1jw4EZMbRsKUOIkio0rvI1OBpA8PRgN0nS6kqAQM6iTI/PC6+z8MrdGGnTDaV/dwUAYQejM+e2Kf5e4A0gEQSZ0MinaSAdt9vQ1nW7vEdzcMLePuLlg32YB0xBUyIOYpZ673JhA/wDp1gqhmUwqCNLaToW4uQGB2uTv2rQvcJLWmkfZknI3lSuM43n5Vku/EEo5FzWocHo94eLb0g9PdNRkAHHamXvOnCE5Rwf4VBzc/hIjKny70q81rgoK/sEyesbqQNG2m613PVn3iO1a0VkhuIDKCHK9UmEkj7XSSAMNi3P5b1pcBq8NNZOrSC2qJkjIwBscVniZurGgoJqV7NSsijguGXq/XmK7X2dg2YM+8dq4vgiQe36IrtPZy59kdveNdjjfpXcwwjTfgg/SFEd9WR8waT4ngLae8tvA0zpGBsBttn8aOGpXigjqUZ/eOnBE6hmB6iJrlpm4e3YVQWkAOAue4BKgQRgTIiluGv2rgLJpYLvpWSNIxAiTA2j5UNeVCB9pcMZyVI9/xP4f4vwprlYFjoQkxGGgwMgDYeR9cVTdO7EkxO/xtnxA7YKq3UdQgdBMKRmdS+varHj7UBraBlkQQIglHbuuPcIol3lauACWAGqIIHvEGZjcECPh3pm7wQKaSbkLBxByAwk9OcMaadHuDkV4bmFq4QAV1lAxG5ghTExmNQ+ory77Qr1m70otworGZYidXTpwBEznHlROG5Wto9JbYCCcYAEx5woz/vQxyy2ZEvi4zEhipDMOqCAMEGpTp+BwwY5zZ16BM6tPuNE6tPvaYjUQJ2kivLXPbLMFBYZiSjqPvD3iIGUYf6TRW5Bb16pfJ1e9idYfy/iUGin2cswCC0gzBbGC5yO+bjY9acYfuFwHLuPsiyWtmLST2IiM7HOxB+fyoNznbBGcW4AueH1FpnWF90CdjMfKnE5cgtm11MjCOpmYxAEAkyABERVRylNGjrjWHJ1sWLAgyWJncA0k6Oo7nn+PeSNK/ufFGWydRAHwIE+ea6niuNa2rGFhULd+wwD8Y28q57heWIXT3pkidbSwJ1EMZ6hI2NdItlSDqJ6pJEmDiD+FaUOkakwL/tLdCIwVAGdVzqHvMq4U5gEn4gDzo/G84uC0WhSQNRBkrgEmPPIgU/xK2cAgbjc5JXaD6eVLW+LtXUOhNatqkkHzIbfIzIqanF5GJ2favC+IplghJTKjxMIGJOCTI79iYml+C55bumdDw2kgmBGtWYd+wUz8Ks3L7LaHCqIVSOojpXKEqTmCcatqGvLLKAdIUSpHU24kLEt5EiPWKTqo6pjuVPOrZZFUXB4hhSywDgEEEnMg9pO/lQeL5z4VxlKlgAmkICXYt4pIiewtk0UcBw6QYQBGxL4UiMGWjECAdoERVeJsWHaWCtqwW1YHhhjkhumAW28zO9TyToyXJqcr5ujI2kMGVoIOG7x0zIwMT50jb9q9ZSLdyGGs9Oo6dlPS0LJkZ8qrw62ULFCg1DUYYe7nO+FknbGTQEThdVpItnpbRkEBQCxzPu4Mdpq01OjFccHtWjLKo7dJYwAdPvwGMwD0EZ/4Ha58AoVrZUuNYkqTp3Y48lEx6ih3uA4dV1abekAw2Ihpnq7zJ+vrU4HmNg6MAL4WtS0AKpgR70jAG0jGe1OU9EJyDXnILWwbbr4mxaANgR8yDt8YmqcXzF0e5gaLVsOR3bVr7/djT6znzw6LHCgBk8JQsEGUAlsiDuNu/wAqX4u9aUyQrG4RbJlcjyYkwQJ/H1pOlJ6Ep21F7nPApMoYXxSxBGBaIDEDvMjGKqOfQVm0w2mWGAXRJgb5dT2pmwtjSXQWtI1AsAsCY1SR6RPyoXDpwznSi2jCyAFXC6j6fxKceYpcvpC+41wXGG6uoqF6mWAZ91mXyHlRiKTs8faE5W3LuIMLJUwxx5nuaatXVdQymQe9RUr6FI9AqVaKlQM4DhhJ/XmK7H2eMWm/7q4zhWg/r0rsvZ9ptt56v7V2OO+j5PPhajnE2yUYKdJKkA+RIwfrWTY5Nc1KTpVQxJVXfE6MzplvdYRjffeti/c0qzDcAnO2B39KxuE5tfurqGmdDHT4ZEkFQAereG1QN4rm4eaLG9UHlnkjhYhdQS2F6mIlGlu2AwjOavY5RdlJ0HQUMamiVa4TEr/C4/8AGr8Rd4jXEkDpg+Hhh4sFvTozHzpnhbXF61LKpTWdQVWlR2EnBjuR+O1ac5NhTh+R3Ee0xYdLEsdTHVIAJ0kQCYnG3m0mjcby28blxkZQr2yg6mB2EEwDswnfvtMyxx3MW8YjSyqCg9xmkEpJBAju2JnG3nOacfptI6ErqdFMoSQCYMJvPfak80zYLGdf9m7jC4ekeIWM6m7ujLMrGII7jNOjlLi1dQsAbhJDCYEqo23GQTA86S/a/EmQVZMJ/lkwSbYeMQcMx37dory5xV9WPvMQbgk2zhfEtQRpEN0aiBnbvtTeZ2kFB5Z5LcYHCIQ7wM6YNy06lIzHQRBjen+X8qZEuqSCXnMvmdWWk4Oc6fLfypz29cNhdKvqZCG0KdU6Dp6clZbc9vSgcPZvm47DUB4kkeGfdC3AuTOoYQwNiTS5qlqOyL8F7Otb0SyGAsYyoVnbSuIhg0MYHzrbs8EqWwqKqwADA2IEE9pzWHw/+JISS8MilybYAUkXdamFmQfDgbn60a299QoVnKyk/ZGF+zTABAwW1SZxjaq5mnLQrBuQ+zpR11FGC6yOk41IiY8srPbetTiuUNpPUvuFRg4nXEQR/FmfKlvZzibhA8UNqkiSukESIxGPKPxIgkfNOKui0iWw6kHqOjVHvRCsRMmJPae1Gaq9y1EGVd9nnJWLiDTc1jpPbwfURm0f/L0re9muDe2roxUjJEAg9T3GMyf5lHyNIcct3xLWhiEJh4jAw2oSD/CU/wBQ8qW9mrV0XJNtwdCfd0iQl8bbDJT61lU3VTdidjT4j2bkQSs6VE6WkQFGCGwOkH40vxvKiwtgsJTB1IGVgV0npkAGMjsPKn7vEXZRchs9lzltMjuPd22zRBbu+FkkvIyVUPEiYEkTGqKzz1WljzSc03s6Rqm6hlw/Unl4nbXH+Z2jb1qqezcKFNxIEiNHnZW1Ea/5dXxp7i/Z6UsyrFgW19KsSNLAAhsZBAx+EUOzy863m0YN0XfunHghSsz72qR+M1sq6n936RNthNvZ7Bm+DNtreVH3l0768xAOc4yTWnY5OrO58Rc/d0g58PQfvbRBj45rOHLmKpNllJcu8KmJR1CKpMFVGhfWSfWn+A4XTeZvC0KbaEbYabuoSDvDxPxq6qmr5v4C7BOI5f8AZoniEFGDBiJyCYBBOd43nbNZy+zKqP3myqNRVZBQKAdR2EKJX8c0QWLxe5OojrKaypUMrKbJAGR3/rSzcHxDIyt4jA2mABa3uRcBDiTqBlYyYjcVKlfcgcbD68pkkm5homEXsrrsCB98n5D41b/p1CFJeSpG6qRGm2uA0gfu1z2zWZascSrL7/hqxkl1J0kdxqzByN9sRGRcKvEMlpQ12biyNTxDC2mXPZfEk6T6iMxVrNpmRLjY1V5EEtXLLMxDzOwiQPdGw2mNpJx2q/B8uFttQaZXSRpVQYZmkBQIyx2pU8JxGtQ7XDpdi32gC4D6YAyFnR0mdjjzpwtu8vDXhc1a4YrDFm9wRBBJnXNZ1J+oa7B/2KuotqaSWJwh95i0CVMQScj4GmuB4MWkCAkgTv6kmABgDyA2rKt8HflCCwWSYNw6gGEQZmT37xMYjOlyyy6WlW4ZYTmZO5iTJzHlilXpqC7DU1K8qVgWfP8AhDmPKfhXYezLdDz5/wBq47hBDH512Ps3hXnz/tXY436DDB1NW4uKyuE5lHDm4qqCrRAGlfeA2B8jODWs2RWZb4jhlTSTaVWGoqWUT6mDnb8K5ag9DGOH5yHW64DHwiZGDMCcZjb1oCe0rqzAW30dAAEe+5XBctp2dcfGr+Nw6FkDWkLYZZUEz2I74b8aDxtnhjIdrakFVOVB6TKqSf8At29KtQnoyYZE9qAci07AkKMKSZTWcAzhe9L3PaJSCNDT1Eagpgp2gkdUZjyyJFN3bfDgNqFoAFSZ0wCBC+k6dvSqcRwvDJGtbK6pidImd486XLOjHDI/tAFP7tjnpyuQC6k5OMocHO3yY4jmoUW2Cki4C2IGlQuskg79PYUG6eFkhvCnUAZ0zq6on1978fWjcPcsuLenQYkW/SAVIXywCPlSaWzC4L9v+6PDMswUCR7zKrKJE7q3yg01wnNw2QdMFhGDr6ZGk7fnUXhLK51KnhHVpEAS2AWUd84+NeNwthIlbalpjCifP8DHzqlltYTncJxfMD4JuBdJAwrfdlguY8tz8KW43mpstbUkPNyHIHuqYUatOAdTr5Ymi2eOsBYm2oKBivTEaRvGCNMfKKngcOyyBa0EadlgwZ0+vVmPOmuwC/DcxcPdVzPg6mbpA1KQptRHeNW3da84fmz3DZ1kLIui6IgarYHmJUZn4EUynFWLkAMja4jY6tMx8Ygx8DFU4gcOGYOLWr3mlQT1QJONyYHmcVLa0aHfczrfMLpuKNfTN3UYSALd1VBM9tJgxnIPatH2T5m73riuZ0zEhVOLl1enTuulBn+IGpct8MqC4y2gu4bSp94giMbkwaJwfFcOrjT4epCcKBqBaZAxuYMx5GdqVTTTin9CvubV3msE9GZgZGeorny2q/F8w0aSRhgTv5CY+f0ob8Vb0g6VypY4GMB4Y/SjjirZPbBIJPaBJifTyrD4JE+P5gVtBgo1M6oAWxLNpHUAfyrAu+0hC6hbES0TcEkKGJwASD0nBrb5px9kFEYr5gFdojtHTGoeUTSPMeKs248TQJJOVnYDUcA9ok1rhwtaR33Er/P2COwtr0KxMviVN0QuJYfZknbcV4eeMCwK24U3JOs7WlRp93c6qbXmlgSgZcErAWcnVIwIzpYfEEb1e9xVpbYunSFIBDaexE9hMaR9BWtvSF9xNOal+Fe8BBVXwCMFNQwSD5TkHes+97WdLlVQ6WIy8SAlx52mfsyPiRWhxnMeHIe256QOoQ4GAGIlRB6SDAOR6UK5zyyHKtpAChsg6pJXpNsrIPWp+eYopS9LB9xc+02VUhJYuph9iusAgkbEr+O3m5yjm3iK8+8iK2Dq1ArO4xqmRECi8fzC3Zt622OwCmSYJiAMYHeKzuV+0odA7qEVn0DTJ0+7GuQI94ZGMinCdMqkPkpwftAzuB0NrcZ1QFBSwdCn7zAu2P5T8nOO5k6M4VVOgKckzDR1+WhZz8DkUV+d2gGJLQpYHob7nvkYyF2Jo1rndtWaS0qHnpP3NII+rr9fjRq5yi06mOeeXRmEMH3V1En7DxAAe+ppAMZ8jWry7ijcthm0yZ9wkqcmCCfT/moOd220AFiX0kHSY6yVWTECWBFE4TjBdRXUEBhIkQamvTSBruFqV5UrEs+ecKTP1rsPZw4f+vyrjuBbJ+f5Guu9mm9/5flXX4z/ABnnwdTZrI/6fGPtDgAe6Owuj8rp+grVmoDXJVTp0PTCZl3eQTP2hyI90fwIn5IPxq45GAZDkdZf3UnOuQTEnNw7nyrTivRR4lW4ZUK8Ry8OgUtOFk6UIJURJUggmK9v8tF0oC2lVVwTiYZdMDEbU0a8in4lUyxZUJcNyJUYFWgC5rGF768EgSR1ncntTnL+WCyYViwA2YLtLMMxIgscjejMsbjei2bsT5x/amq6uooRm8RydWNxtZUOBq90AaQvVqIkABRiYxTPF8Alwo2t5QyCoUScdzmDHaJBNK824W67l7ZjoZSuoqCSjwwHYhyv5+gTPL75LGWGoEfvdum1EAyB1K/1+mqXuT8A7fs71sPF6PD8MjGoDQq5EQCQAdXcACK0zyxSQwcnJaYQgliGJyD37iDGK95Rw9y2rtdySF0DUSJCAMc7CR9TSfKOX3bbLrJgW1WA8qIVQRo05OoFtU96HU4dwSWxc8qtq1om6ZsoIBKbJqGogjAhoJEdvKq8dy23cJum4VDKqyCoUiVIkkdQJjBkZPnSvF8pvs7nGQwnWZZTctsFAKkJ0KV+c1LvKbxVgeokJpLXSYA8MlWGkBjKMdXrU7PMP4NGxy5fBS2rsVQrDDST9m4IBxGGWDjtUs8mtq4bWyzc1DKCGfUCASsnVrYQZ3xFJLwF/VOcEkfat/8APr22P2Ur+FO8XwVx71srBUFTliukq4YmADqlRGdvnUOz+oOmhvryldJGpo0xGO6hSdv4QK9HL1O5O5Pb7y6T2xtVeB4R1VgzHUe+rVmDmIx2MZoNvgmDqSYA3AdsHucjM+WPxrFdyYM/mfKFdmJZ5YMCQVk6ggP3fJFGPWhcx5WbxSWIUBw0bsHXSRMYx6fCKpzXl925dfSwAKAK2tgVMNqGkCCGJmZkfECluI5NdJlSB7xVfEeElrRUAxmAr/8AnFb0rTmKfYI3AWBKC4Vh5Chh0t1khcer7z8oo9zlNu5YW3LG2AIg5ICwJMZ6T5eR7UC5yp9MAKPt7lz3iMOLgGY36x9KNyrl72p1aSWFsMdRJlbYU7rmWE/M/O3pKqEuwr/06p8QOzFWwBtp+zW2TPdiqxPqcUxf5MjF5L9cagG6SQFElYgkhQDOPStCK8rHPVuVCEOJ5Sj20tmdCQAAfJSuSZnpJpKz7KWVTTNwgMWHXG4Udo7Iv0+NbdeGhYlS0YQjK4zkKPbZQWUnWQ0mR4mX2IkE5g4q1zkltiWIaWkmGYCToJIAMCSin5VomvKfiVbhlQla5LbERq6dMdbfdYuu57MxNHs8MttQq4UbCSY+vajSO5iqvfEQM+v9qHU3qwiDwGpVAa9qRnzrhT1/I/ka7D2bWC2IwPyrj+FTqE+v5Gu09jrQZ2iPdB3nzrr8Z/jZ58HU95pzVbW5z5DeluWe0C3G07H1rC9pbT/424pESRHlpgRH686HyfgmPEJHaSfh/wA1i+GoWFmm8SNYlWeDvhVxVVFOcLwwYVzkpPSxUioRT1zl4GNQmlm4cgxTqodOok5F/wBqKxKFsrjMiI09yIPvLt5ijeIM5GN8jHx8qyb/ALPoxJZnJLMw93Gr3oGnygSZIgRFFs8hRUuKC0XIJPTOCTjpzknefKq5dxXHhxaMuoMCsEz6CZPwwfpXtni0bZhEFvLAME59cUpwvs4ircALDWulmOmQIjB0/hn0Aqcw5MlwnqcAgqY05HTiCDEacd8mqijcmWPPxAJ3HkBI7dvlQ/8AFJnqGNzONgdz2ggzWUPZe1nL5k7rvn+X1ONjiZr1/Zq2SSWfOrHQB1CDgLGwA+VKKN/0O+xpjiF/iHfvGxg79p714/EqCAWA1AkeoESZ27j61mv7N2zuzbz9zfVq207em2TiTROJ9n7brbRi2m2gUDpggaNwVIJ6B6VDVE6juP3uMRSFLQTHn3kAkgQux3jY14eORVLlgFXduwj8/lQOK5Qr6pLAMFDARBCzAMg4gkRQ73I0ZAhLQHZ8aRJfVII0xHURtilFG4XOmt8UNIad4HzMAfiapxnEqgknB2iTOCcASTgH8aW4TlKi0tsFgJmcSfiYz2zvir8Ty9QiqCw0TBBE5Bnt60opki4na41GyGGfMx3jY53xRLV9W2IJBIjv0kqcb7giax7XskktLuQ0Y6QceZjMnOw7bxT/AAnKEtuXBYsdydOZyc6Z3zHmPjOzpoSswlljzG2W06urUyxB3QAtPkACM7ZFS1x6NGkyCniTBjSdjMehxvS7ez1vUzy0tOrI6tRBIONjEY7TRuG5StsEKziVCgyJUAsRpOnGWP4eVNqjoEsWfnlkTLRBhpVhpOYDSOkmDE71LXObbOLYJ1+Wkgjf3p93bvVbns5agqdRBgkatyNUNtuNRjt3ic1H5JbMyXySZ1QdTAgtI2aCR5Z2pPw/cOYfqpr1UgAeQj/mpWJZU1U1eqmkMxOfc28ICNzWDw3tWQw8QdPmNx/etb2t5UzBXUSFmY7T3rlb/LpIAkt5DO/aunw+Dh1YfNqebEqqVVj6JaeVBGQRINSh8p4Y27FtG3VQDUrm1KHCN1JwlodQ/XY11fsxxi22JcgSoiubs8MzHCk+tN9QUKbcwPP/AGruY1Krpys8+HU6XKOr5jdsXYLgEjYnBHwND4O9w9sdMDzP+9cxDGOgj4mppfsB8j+ec14nw9suZwejxrzCOx/alo96d4Pn1kAAsBXArZuA5QfOPyr11ef3efj/AGpU4CT1FVXPQ+hXef2Ozr/X8aRfmtv+IH4Vxw4Zt/D/ABFE4RH7WgfmB/StK6FVqSnB055mlXtc7AwG/GsDw7ufsh22IoT2Lg6vC8t2U/8AFYrh1uPMzpH5up3P1NV/aieY+tcxcVv4Nv5v9qC5c/cPyj84o8un1DMdaeZp514OZp51zMdMBD69QmvFDRhDn+Yf1o8stx5jqP2mnnXv7TTzrl2ttBHhgz31LP4VU2W7oAY/iB8qXlluGZnWjmKRuMV4vMkPcVy622IB8Of9fl8MUZeFeJNsR8R/an5ancWZnaLzm1jqFecTzi32YGuORLu+jttInv5UVbDkZXOe5P8AT9TR5WncWY6Ec1Tzrz9r2/P8q542HH+XM/zf7UBuFYEnwxj1/v8ArFWuHp3FmZ1B5sleftdK5s3niPC/HH5VR1c/cH1/2p+WW4Zjom5slUPNkrm/EYY8NRnfUB28oqpa5v4Y+Tf7UvKrcM50n7YSqnnCVzdziGH3RtjJ/Qpa7daYKrPlq3+VLyy3HmOpPPrfmPqP715+37XmPqK5MoxmUX9eRqtnhWOyj5E0/LU7izs68c/teY+tCXmVgGVCg+YAn6iudTgyOy/jXp4RvNQPjTXDU7i8RnWJzizHvVK5T/CN/L+vnXlPy1IeIy3LvdPypu0v9KlSvZXqZrQ8fYfAV5YPUfjUqVmUjYtoJGBt/SvLtoQxgfSpUrFal9DN7N8f60NHPmf0KlStiRhR+X9KEzGKlSpeg1qaNse7Q0QHcDepUrLoUy3EiBjGO1H5aoKmRPxqVKfQDRWys7DbyFIcdaEHA3Pb1r2pSQjzl9sQMDc9qLxFseQ+lSpQAKwgjYb/ANDVbw2/XnUqVSAtoEbCg3huKlStET0Mr/8AbUdtJx279q2LqjGP1ipUq30JKBRO3eq3LY8h9K9qVm9S1oe27KlsqDAxIGKy+JGX+P8AepUrMpCGo4zV7twjudq8qVuZlw507mvNR86lSghnninzP1qVKlUI/9k="/>
          <p:cNvSpPr>
            <a:spLocks noChangeAspect="1" noChangeArrowheads="1"/>
          </p:cNvSpPr>
          <p:nvPr/>
        </p:nvSpPr>
        <p:spPr bwMode="auto">
          <a:xfrm>
            <a:off x="155575"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78856" name="Picture 8" descr="http://sportevasion.niloo.fr/wp-content/uploads/plaque1.jpg"/>
          <p:cNvPicPr>
            <a:picLocks noChangeAspect="1" noChangeArrowheads="1"/>
          </p:cNvPicPr>
          <p:nvPr/>
        </p:nvPicPr>
        <p:blipFill>
          <a:blip r:embed="rId3" cstate="email"/>
          <a:srcRect/>
          <a:stretch>
            <a:fillRect/>
          </a:stretch>
        </p:blipFill>
        <p:spPr bwMode="auto">
          <a:xfrm>
            <a:off x="0" y="2348880"/>
            <a:ext cx="4716016" cy="4509120"/>
          </a:xfrm>
          <a:prstGeom prst="rect">
            <a:avLst/>
          </a:prstGeom>
          <a:noFill/>
        </p:spPr>
      </p:pic>
      <p:pic>
        <p:nvPicPr>
          <p:cNvPr id="78858" name="Picture 10" descr="http://www.payscevennes.fr/resources/medias/communes/ribaute-les-tavernes/ribautes-les-tavernes-03.jpg"/>
          <p:cNvPicPr>
            <a:picLocks noChangeAspect="1" noChangeArrowheads="1"/>
          </p:cNvPicPr>
          <p:nvPr/>
        </p:nvPicPr>
        <p:blipFill>
          <a:blip r:embed="rId4" cstate="email"/>
          <a:srcRect/>
          <a:stretch>
            <a:fillRect/>
          </a:stretch>
        </p:blipFill>
        <p:spPr bwMode="auto">
          <a:xfrm>
            <a:off x="4788024" y="2348880"/>
            <a:ext cx="4355976" cy="4210050"/>
          </a:xfrm>
          <a:prstGeom prst="rect">
            <a:avLst/>
          </a:prstGeom>
          <a:noFill/>
        </p:spPr>
      </p:pic>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entrée de la grotte"/>
          <p:cNvPicPr>
            <a:picLocks noChangeAspect="1" noChangeArrowheads="1"/>
          </p:cNvPicPr>
          <p:nvPr/>
        </p:nvPicPr>
        <p:blipFill>
          <a:blip r:embed="rId2" cstate="email">
            <a:lum bright="20000"/>
          </a:blip>
          <a:srcRect/>
          <a:stretch>
            <a:fillRect/>
          </a:stretch>
        </p:blipFill>
        <p:spPr bwMode="auto">
          <a:xfrm>
            <a:off x="3203848" y="0"/>
            <a:ext cx="5940152" cy="6858000"/>
          </a:xfrm>
          <a:prstGeom prst="rect">
            <a:avLst/>
          </a:prstGeom>
          <a:noFill/>
        </p:spPr>
      </p:pic>
      <p:sp>
        <p:nvSpPr>
          <p:cNvPr id="3" name="Rectangle 2"/>
          <p:cNvSpPr/>
          <p:nvPr/>
        </p:nvSpPr>
        <p:spPr>
          <a:xfrm>
            <a:off x="0" y="117693"/>
            <a:ext cx="3203848" cy="6740307"/>
          </a:xfrm>
          <a:prstGeom prst="rect">
            <a:avLst/>
          </a:prstGeom>
        </p:spPr>
        <p:txBody>
          <a:bodyPr wrap="square">
            <a:spAutoFit/>
          </a:bodyPr>
          <a:lstStyle/>
          <a:p>
            <a:r>
              <a:rPr lang="fr-FR" dirty="0" smtClean="0"/>
              <a:t>Jean Cavalier.  avait aménagé, dans les vastes cavernes situées dans les bois d'</a:t>
            </a:r>
            <a:r>
              <a:rPr lang="fr-FR" dirty="0" err="1" smtClean="0"/>
              <a:t>Euzet</a:t>
            </a:r>
            <a:r>
              <a:rPr lang="fr-FR" dirty="0" smtClean="0"/>
              <a:t> les Bains (près d’Ales)un important réseau de caches d'armes et d'équipement. Certaines de ces caches, soigneusement dissimulées dans les chaos rocheux, seraient restées inviolées jusqu'à nos jours. Au XVIII</a:t>
            </a:r>
            <a:r>
              <a:rPr lang="fr-FR" baseline="30000" dirty="0" smtClean="0"/>
              <a:t>e</a:t>
            </a:r>
            <a:r>
              <a:rPr lang="fr-FR" dirty="0" smtClean="0"/>
              <a:t> siècle, </a:t>
            </a:r>
            <a:r>
              <a:rPr lang="fr-FR" dirty="0" smtClean="0">
                <a:hlinkClick r:id="rId3" tooltip="Jean Cavalier"/>
              </a:rPr>
              <a:t>Jean Cavalier</a:t>
            </a:r>
            <a:r>
              <a:rPr lang="fr-FR" dirty="0" smtClean="0"/>
              <a:t>, chef des </a:t>
            </a:r>
            <a:r>
              <a:rPr lang="fr-FR" dirty="0" smtClean="0">
                <a:hlinkClick r:id="rId4" tooltip="Camisard"/>
              </a:rPr>
              <a:t>Camisards</a:t>
            </a:r>
            <a:r>
              <a:rPr lang="fr-FR" dirty="0" smtClean="0"/>
              <a:t>, utilise les grottes d’</a:t>
            </a:r>
            <a:r>
              <a:rPr lang="fr-FR" dirty="0" err="1" smtClean="0"/>
              <a:t>Euzet</a:t>
            </a:r>
            <a:r>
              <a:rPr lang="fr-FR" dirty="0" smtClean="0"/>
              <a:t> comme refuge et infirmerie pour ses troupes. Il y stocke aussi les vivres et les munitions. En avril 1704, 700 à 800 soldats envahissent </a:t>
            </a:r>
            <a:r>
              <a:rPr lang="fr-FR" dirty="0" err="1" smtClean="0"/>
              <a:t>Euzet</a:t>
            </a:r>
            <a:r>
              <a:rPr lang="fr-FR" dirty="0" smtClean="0"/>
              <a:t> et brûlent le village en le quittant. Elles sont difficilement accessibles, tant le terrain est tourmenté, ce qui permet de penser que la plupart de ces multiples caches sont restées vraisemblablement intactes.</a:t>
            </a:r>
            <a:endParaRPr lang="fr-FR" dirty="0"/>
          </a:p>
        </p:txBody>
      </p:sp>
      <p:pic>
        <p:nvPicPr>
          <p:cNvPr id="76804" name="Picture 4" descr="Blason de Euzet"/>
          <p:cNvPicPr>
            <a:picLocks noChangeAspect="1" noChangeArrowheads="1"/>
          </p:cNvPicPr>
          <p:nvPr/>
        </p:nvPicPr>
        <p:blipFill>
          <a:blip r:embed="rId5" cstate="email"/>
          <a:srcRect/>
          <a:stretch>
            <a:fillRect/>
          </a:stretch>
        </p:blipFill>
        <p:spPr bwMode="auto">
          <a:xfrm>
            <a:off x="7956376" y="5810249"/>
            <a:ext cx="952500" cy="1047751"/>
          </a:xfrm>
          <a:prstGeom prst="rect">
            <a:avLst/>
          </a:prstGeom>
          <a:noFill/>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img.geocaching.com/cache/large/71c2835f-e45b-4889-aa0f-b7ba05968d67.jpg"/>
          <p:cNvPicPr>
            <a:picLocks noChangeAspect="1" noChangeArrowheads="1"/>
          </p:cNvPicPr>
          <p:nvPr/>
        </p:nvPicPr>
        <p:blipFill>
          <a:blip r:embed="rId2" cstate="email">
            <a:lum bright="10000"/>
          </a:blip>
          <a:srcRect/>
          <a:stretch>
            <a:fillRect/>
          </a:stretch>
        </p:blipFill>
        <p:spPr bwMode="auto">
          <a:xfrm>
            <a:off x="5868144" y="0"/>
            <a:ext cx="3275856" cy="6858000"/>
          </a:xfrm>
          <a:prstGeom prst="rect">
            <a:avLst/>
          </a:prstGeom>
          <a:noFill/>
        </p:spPr>
      </p:pic>
      <p:sp>
        <p:nvSpPr>
          <p:cNvPr id="3" name="Rectangle 2"/>
          <p:cNvSpPr/>
          <p:nvPr/>
        </p:nvSpPr>
        <p:spPr>
          <a:xfrm>
            <a:off x="0" y="0"/>
            <a:ext cx="5868144" cy="5909310"/>
          </a:xfrm>
          <a:prstGeom prst="rect">
            <a:avLst/>
          </a:prstGeom>
        </p:spPr>
        <p:txBody>
          <a:bodyPr wrap="square">
            <a:spAutoFit/>
          </a:bodyPr>
          <a:lstStyle/>
          <a:p>
            <a:r>
              <a:rPr lang="fr-FR" dirty="0" smtClean="0"/>
              <a:t>Le 23 décembre 1702, Cavalier*, et sa troupe, décident de célébrer Noël par une assemblée dans la prairie d'Alès.</a:t>
            </a:r>
          </a:p>
          <a:p>
            <a:r>
              <a:rPr lang="fr-FR" dirty="0" smtClean="0"/>
              <a:t/>
            </a:r>
            <a:br>
              <a:rPr lang="fr-FR" dirty="0" smtClean="0"/>
            </a:br>
            <a:r>
              <a:rPr lang="fr-FR" dirty="0" smtClean="0"/>
              <a:t>Après avoir brûlé quelque église ou plutôt des forts , car elles servais de dépôt d'arme et de forts au solda du roi  . Ils s'installent à proximité du mas </a:t>
            </a:r>
            <a:r>
              <a:rPr lang="fr-FR" dirty="0" err="1" smtClean="0"/>
              <a:t>Cauvy</a:t>
            </a:r>
            <a:r>
              <a:rPr lang="fr-FR" dirty="0" smtClean="0"/>
              <a:t> et du mas Rouge.</a:t>
            </a:r>
          </a:p>
          <a:p>
            <a:r>
              <a:rPr lang="fr-FR" dirty="0" smtClean="0"/>
              <a:t/>
            </a:r>
            <a:br>
              <a:rPr lang="fr-FR" dirty="0" smtClean="0"/>
            </a:br>
            <a:r>
              <a:rPr lang="fr-FR" dirty="0" smtClean="0"/>
              <a:t>Le gouverneur d'Alès et le chevalier d'</a:t>
            </a:r>
            <a:r>
              <a:rPr lang="fr-FR" dirty="0" err="1" smtClean="0"/>
              <a:t>Aiguines</a:t>
            </a:r>
            <a:r>
              <a:rPr lang="fr-FR" dirty="0" smtClean="0"/>
              <a:t>, réunit alors toutes les troupes et soldats de la bourgeoisie.</a:t>
            </a:r>
            <a:br>
              <a:rPr lang="fr-FR" dirty="0" smtClean="0"/>
            </a:br>
            <a:r>
              <a:rPr lang="fr-FR" dirty="0" smtClean="0"/>
              <a:t>60 cavaliers et 400 fantassins, se dirige donc vers les camisards.</a:t>
            </a:r>
            <a:br>
              <a:rPr lang="fr-FR" dirty="0" smtClean="0"/>
            </a:br>
            <a:r>
              <a:rPr lang="fr-FR" dirty="0" smtClean="0"/>
              <a:t>Cavalier, qui aurait eu largement le temps de s'enfuir, décide de combattre avec 60 camisards seulement.</a:t>
            </a:r>
            <a:br>
              <a:rPr lang="fr-FR" dirty="0" smtClean="0"/>
            </a:br>
            <a:r>
              <a:rPr lang="fr-FR" dirty="0" smtClean="0"/>
              <a:t>Les camisards embusqués tirent à feu nourri sur les troupes royales ,pendant que d’autre chargent en chantant des psaumes .</a:t>
            </a:r>
            <a:br>
              <a:rPr lang="fr-FR" dirty="0" smtClean="0"/>
            </a:br>
            <a:r>
              <a:rPr lang="fr-FR" dirty="0" smtClean="0"/>
              <a:t>Des camisards tellement déterminés qu’ils inspiraient aux soldats une terreur panique .</a:t>
            </a:r>
            <a:br>
              <a:rPr lang="fr-FR" dirty="0" smtClean="0"/>
            </a:br>
            <a:r>
              <a:rPr lang="fr-FR" dirty="0" smtClean="0"/>
              <a:t>Les dragons poursuivis par les camisards se réfugient au château de </a:t>
            </a:r>
            <a:r>
              <a:rPr lang="fr-FR" dirty="0" err="1" smtClean="0"/>
              <a:t>Montmoirac</a:t>
            </a:r>
            <a:r>
              <a:rPr lang="fr-FR" dirty="0" smtClean="0"/>
              <a:t>, au château de St-</a:t>
            </a:r>
            <a:r>
              <a:rPr lang="fr-FR" dirty="0" err="1" smtClean="0"/>
              <a:t>Christol</a:t>
            </a:r>
            <a:r>
              <a:rPr lang="fr-FR" dirty="0" smtClean="0"/>
              <a:t> et d'autres enfin courent jusqu'à Alès.</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12776"/>
            <a:ext cx="1691680" cy="2862322"/>
          </a:xfrm>
          <a:prstGeom prst="rect">
            <a:avLst/>
          </a:prstGeom>
        </p:spPr>
        <p:txBody>
          <a:bodyPr wrap="square">
            <a:spAutoFit/>
          </a:bodyPr>
          <a:lstStyle/>
          <a:p>
            <a:r>
              <a:rPr lang="fr-FR" dirty="0" smtClean="0"/>
              <a:t>Situé sur la commune de St </a:t>
            </a:r>
            <a:r>
              <a:rPr lang="fr-FR" dirty="0" err="1" smtClean="0"/>
              <a:t>Christol</a:t>
            </a:r>
            <a:r>
              <a:rPr lang="fr-FR" dirty="0" smtClean="0"/>
              <a:t> </a:t>
            </a:r>
            <a:r>
              <a:rPr lang="fr-FR" dirty="0" err="1" smtClean="0"/>
              <a:t>lèz</a:t>
            </a:r>
            <a:r>
              <a:rPr lang="fr-FR" dirty="0" smtClean="0"/>
              <a:t> Alès (30) c'est un château fort du XIIe siècle, situé sur un promontoire d'où on a une vue superbe </a:t>
            </a:r>
            <a:endParaRPr lang="fr-FR" dirty="0"/>
          </a:p>
        </p:txBody>
      </p:sp>
      <p:pic>
        <p:nvPicPr>
          <p:cNvPr id="79877" name="Picture 5"/>
          <p:cNvPicPr>
            <a:picLocks noChangeAspect="1" noChangeArrowheads="1"/>
          </p:cNvPicPr>
          <p:nvPr/>
        </p:nvPicPr>
        <p:blipFill>
          <a:blip r:embed="rId2" cstate="email"/>
          <a:srcRect/>
          <a:stretch>
            <a:fillRect/>
          </a:stretch>
        </p:blipFill>
        <p:spPr bwMode="auto">
          <a:xfrm>
            <a:off x="1691680" y="0"/>
            <a:ext cx="7452319" cy="6858000"/>
          </a:xfrm>
          <a:prstGeom prst="rect">
            <a:avLst/>
          </a:prstGeom>
          <a:noFill/>
          <a:ln w="9525">
            <a:noFill/>
            <a:miter lim="800000"/>
            <a:headEnd/>
            <a:tailEnd/>
          </a:ln>
        </p:spPr>
      </p:pic>
      <p:sp>
        <p:nvSpPr>
          <p:cNvPr id="4" name="ZoneTexte 3"/>
          <p:cNvSpPr txBox="1"/>
          <p:nvPr/>
        </p:nvSpPr>
        <p:spPr>
          <a:xfrm>
            <a:off x="0" y="260648"/>
            <a:ext cx="1547664" cy="646331"/>
          </a:xfrm>
          <a:prstGeom prst="rect">
            <a:avLst/>
          </a:prstGeom>
          <a:noFill/>
        </p:spPr>
        <p:txBody>
          <a:bodyPr wrap="square" rtlCol="0">
            <a:spAutoFit/>
          </a:bodyPr>
          <a:lstStyle/>
          <a:p>
            <a:r>
              <a:rPr lang="fr-FR" dirty="0" smtClean="0"/>
              <a:t>Château de </a:t>
            </a:r>
            <a:r>
              <a:rPr lang="fr-FR" dirty="0" err="1" smtClean="0"/>
              <a:t>Montmoirac</a:t>
            </a:r>
            <a:endParaRPr lang="fr-FR" dirty="0"/>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692696"/>
            <a:ext cx="411651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ZoneTexte 3"/>
          <p:cNvSpPr txBox="1"/>
          <p:nvPr/>
        </p:nvSpPr>
        <p:spPr>
          <a:xfrm>
            <a:off x="467544" y="2636912"/>
            <a:ext cx="5544616" cy="369332"/>
          </a:xfrm>
          <a:prstGeom prst="rect">
            <a:avLst/>
          </a:prstGeom>
          <a:noFill/>
        </p:spPr>
        <p:txBody>
          <a:bodyPr wrap="square" rtlCol="0">
            <a:spAutoFit/>
          </a:bodyPr>
          <a:lstStyle/>
          <a:p>
            <a:r>
              <a:rPr lang="fr-FR" dirty="0" smtClean="0"/>
              <a:t>Commentaires et certaines photos du NET: photos perso</a:t>
            </a:r>
            <a:endParaRPr lang="fr-FR" dirty="0"/>
          </a:p>
        </p:txBody>
      </p:sp>
      <p:pic>
        <p:nvPicPr>
          <p:cNvPr id="8" name="Image 7" descr="oie_718626mVJ70qx1.jpg"/>
          <p:cNvPicPr>
            <a:picLocks noChangeAspect="1"/>
          </p:cNvPicPr>
          <p:nvPr/>
        </p:nvPicPr>
        <p:blipFill>
          <a:blip r:embed="rId2" cstate="email"/>
          <a:stretch>
            <a:fillRect/>
          </a:stretch>
        </p:blipFill>
        <p:spPr>
          <a:xfrm>
            <a:off x="6804248" y="4581128"/>
            <a:ext cx="1298448" cy="1444752"/>
          </a:xfrm>
          <a:prstGeom prst="rect">
            <a:avLst/>
          </a:prstGeom>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3054</Words>
  <Application>Microsoft Office PowerPoint</Application>
  <PresentationFormat>Affichage à l'écran (4:3)</PresentationFormat>
  <Paragraphs>92</Paragraphs>
  <Slides>72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72</vt:i4>
      </vt:variant>
    </vt:vector>
  </HeadingPairs>
  <TitlesOfParts>
    <vt:vector size="76" baseType="lpstr">
      <vt:lpstr>Arial</vt:lpstr>
      <vt:lpstr>Blackadder ITC</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PC</cp:lastModifiedBy>
  <cp:revision>11</cp:revision>
  <dcterms:created xsi:type="dcterms:W3CDTF">2013-09-18T12:32:27Z</dcterms:created>
  <dcterms:modified xsi:type="dcterms:W3CDTF">2023-07-27T11:39:08Z</dcterms:modified>
</cp:coreProperties>
</file>