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4" r:id="rId2"/>
    <p:sldId id="308" r:id="rId3"/>
    <p:sldId id="262" r:id="rId4"/>
    <p:sldId id="266" r:id="rId5"/>
    <p:sldId id="263" r:id="rId6"/>
    <p:sldId id="310" r:id="rId7"/>
    <p:sldId id="258" r:id="rId8"/>
    <p:sldId id="260" r:id="rId9"/>
    <p:sldId id="257" r:id="rId10"/>
    <p:sldId id="311" r:id="rId11"/>
    <p:sldId id="286" r:id="rId12"/>
    <p:sldId id="287" r:id="rId13"/>
    <p:sldId id="288" r:id="rId14"/>
    <p:sldId id="259" r:id="rId15"/>
    <p:sldId id="267" r:id="rId16"/>
    <p:sldId id="265" r:id="rId17"/>
    <p:sldId id="317" r:id="rId18"/>
    <p:sldId id="268" r:id="rId19"/>
    <p:sldId id="264" r:id="rId20"/>
    <p:sldId id="269" r:id="rId21"/>
    <p:sldId id="326" r:id="rId22"/>
    <p:sldId id="270" r:id="rId23"/>
    <p:sldId id="318" r:id="rId24"/>
    <p:sldId id="327" r:id="rId25"/>
    <p:sldId id="289" r:id="rId26"/>
    <p:sldId id="295" r:id="rId27"/>
    <p:sldId id="312" r:id="rId28"/>
    <p:sldId id="320" r:id="rId29"/>
    <p:sldId id="313" r:id="rId30"/>
    <p:sldId id="271" r:id="rId31"/>
    <p:sldId id="328" r:id="rId32"/>
    <p:sldId id="285" r:id="rId33"/>
    <p:sldId id="272" r:id="rId34"/>
    <p:sldId id="273" r:id="rId35"/>
    <p:sldId id="274" r:id="rId36"/>
    <p:sldId id="275" r:id="rId37"/>
    <p:sldId id="319" r:id="rId38"/>
    <p:sldId id="276" r:id="rId39"/>
    <p:sldId id="281" r:id="rId40"/>
    <p:sldId id="277" r:id="rId41"/>
    <p:sldId id="283" r:id="rId42"/>
    <p:sldId id="278" r:id="rId43"/>
    <p:sldId id="279" r:id="rId44"/>
    <p:sldId id="280" r:id="rId45"/>
    <p:sldId id="282" r:id="rId46"/>
    <p:sldId id="284" r:id="rId47"/>
    <p:sldId id="316" r:id="rId48"/>
    <p:sldId id="290" r:id="rId49"/>
    <p:sldId id="324" r:id="rId50"/>
    <p:sldId id="323" r:id="rId51"/>
    <p:sldId id="322" r:id="rId52"/>
    <p:sldId id="292" r:id="rId53"/>
    <p:sldId id="299" r:id="rId54"/>
    <p:sldId id="291" r:id="rId55"/>
    <p:sldId id="293" r:id="rId56"/>
    <p:sldId id="294" r:id="rId57"/>
    <p:sldId id="296" r:id="rId58"/>
    <p:sldId id="297" r:id="rId59"/>
    <p:sldId id="298" r:id="rId60"/>
    <p:sldId id="321" r:id="rId61"/>
    <p:sldId id="300" r:id="rId62"/>
    <p:sldId id="306" r:id="rId63"/>
    <p:sldId id="301" r:id="rId64"/>
    <p:sldId id="325" r:id="rId65"/>
    <p:sldId id="302" r:id="rId66"/>
    <p:sldId id="303" r:id="rId67"/>
    <p:sldId id="304" r:id="rId68"/>
    <p:sldId id="305" r:id="rId69"/>
    <p:sldId id="261" r:id="rId70"/>
    <p:sldId id="315" r:id="rId7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0fds6WnEMb/ZWKfC3qW+A==" hashData="J6+IMscUcgDCNR4v2N9tMbDahqMB+ENwxY9iOrsp3XPn3UDQEzu7ad56Zf3E5vGPhmKjV4OJEKjFzGidbff2p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512B22-4F27-4CCE-8F05-C9D73F06F3E9}"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AD17F-CBC8-4A1D-B5C3-BB2B134784C9}" type="datetimeFigureOut">
              <a:rPr lang="fr-FR" smtClean="0"/>
              <a:pPr/>
              <a:t>25/07/2023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512B22-4F27-4CCE-8F05-C9D73F06F3E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Arrondissement_fran%C3%A7ais" TargetMode="External"/><Relationship Id="rId13" Type="http://schemas.openxmlformats.org/officeDocument/2006/relationships/hyperlink" Target="http://fr.wikipedia.org/wiki/Communaut%C3%A9_de_communes_Vienne-Glane" TargetMode="External"/><Relationship Id="rId18" Type="http://schemas.openxmlformats.org/officeDocument/2006/relationships/hyperlink" Target="http://fr.wikipedia.org/wiki/Code_postal" TargetMode="External"/><Relationship Id="rId3" Type="http://schemas.openxmlformats.org/officeDocument/2006/relationships/hyperlink" Target="http://fr.wikipedia.org/wiki/France" TargetMode="External"/><Relationship Id="rId21" Type="http://schemas.openxmlformats.org/officeDocument/2006/relationships/hyperlink" Target="http://fr.wikipedia.org/wiki/Chiffres_de_population_de_la_France" TargetMode="External"/><Relationship Id="rId7" Type="http://schemas.openxmlformats.org/officeDocument/2006/relationships/hyperlink" Target="http://fr.wikipedia.org/wiki/Haute-Vienne" TargetMode="External"/><Relationship Id="rId12" Type="http://schemas.openxmlformats.org/officeDocument/2006/relationships/hyperlink" Target="http://fr.wikipedia.org/wiki/Intercommunalit%C3%A9_en_France" TargetMode="External"/><Relationship Id="rId17" Type="http://schemas.openxmlformats.org/officeDocument/2006/relationships/hyperlink" Target="http://fr.wikipedia.org/wiki/2014" TargetMode="External"/><Relationship Id="rId2" Type="http://schemas.openxmlformats.org/officeDocument/2006/relationships/hyperlink" Target="http://fr.wikipedia.org/wiki/Liste_des_pays_du_monde" TargetMode="External"/><Relationship Id="rId16" Type="http://schemas.openxmlformats.org/officeDocument/2006/relationships/hyperlink" Target="http://fr.wikipedia.org/wiki/2008" TargetMode="External"/><Relationship Id="rId20" Type="http://schemas.openxmlformats.org/officeDocument/2006/relationships/hyperlink" Target="http://fr.wikipedia.org/wiki/Gentil%C3%A9" TargetMode="External"/><Relationship Id="rId1" Type="http://schemas.openxmlformats.org/officeDocument/2006/relationships/slideLayout" Target="../slideLayouts/slideLayout7.xml"/><Relationship Id="rId6" Type="http://schemas.openxmlformats.org/officeDocument/2006/relationships/hyperlink" Target="http://fr.wikipedia.org/wiki/D%C3%A9partement_fran%C3%A7ais" TargetMode="External"/><Relationship Id="rId11" Type="http://schemas.openxmlformats.org/officeDocument/2006/relationships/hyperlink" Target="http://fr.wikipedia.org/wiki/Canton_de_Saint-Junien-Est" TargetMode="External"/><Relationship Id="rId24" Type="http://schemas.openxmlformats.org/officeDocument/2006/relationships/image" Target="../media/image6.png"/><Relationship Id="rId5" Type="http://schemas.openxmlformats.org/officeDocument/2006/relationships/hyperlink" Target="http://fr.wikipedia.org/wiki/Limousin" TargetMode="External"/><Relationship Id="rId15" Type="http://schemas.openxmlformats.org/officeDocument/2006/relationships/hyperlink" Target="http://fr.wikipedia.org/wiki/Mandat_politique" TargetMode="External"/><Relationship Id="rId23" Type="http://schemas.openxmlformats.org/officeDocument/2006/relationships/image" Target="../media/image5.png"/><Relationship Id="rId10" Type="http://schemas.openxmlformats.org/officeDocument/2006/relationships/hyperlink" Target="http://fr.wikipedia.org/wiki/Canton_fran%C3%A7ais" TargetMode="External"/><Relationship Id="rId19" Type="http://schemas.openxmlformats.org/officeDocument/2006/relationships/hyperlink" Target="http://fr.wikipedia.org/wiki/Code_officiel_g%C3%A9ographique" TargetMode="External"/><Relationship Id="rId4" Type="http://schemas.openxmlformats.org/officeDocument/2006/relationships/hyperlink" Target="http://fr.wikipedia.org/wiki/R%C3%A9gion_fran%C3%A7aise" TargetMode="External"/><Relationship Id="rId9" Type="http://schemas.openxmlformats.org/officeDocument/2006/relationships/hyperlink" Target="http://fr.wikipedia.org/wiki/Arrondissement_de_Rochechouart" TargetMode="External"/><Relationship Id="rId14" Type="http://schemas.openxmlformats.org/officeDocument/2006/relationships/hyperlink" Target="http://fr.wikipedia.org/wiki/Maire_(France)" TargetMode="External"/><Relationship Id="rId22" Type="http://schemas.openxmlformats.org/officeDocument/2006/relationships/hyperlink" Target="http://fr.wikipedia.org/wiki/Densit%C3%A9_de_population"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fr.wikipedia.org/wiki/Blasonnement"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Image1.jpg"/>
          <p:cNvPicPr>
            <a:picLocks noChangeAspect="1"/>
          </p:cNvPicPr>
          <p:nvPr/>
        </p:nvPicPr>
        <p:blipFill>
          <a:blip r:embed="rId3" cstate="print"/>
          <a:stretch>
            <a:fillRect/>
          </a:stretch>
        </p:blipFill>
        <p:spPr>
          <a:xfrm>
            <a:off x="5205" y="0"/>
            <a:ext cx="9133589" cy="6858000"/>
          </a:xfrm>
          <a:prstGeom prst="rect">
            <a:avLst/>
          </a:prstGeom>
        </p:spPr>
      </p:pic>
      <p:pic>
        <p:nvPicPr>
          <p:cNvPr id="3" name="Image 2" descr="belle-ile-en-mer-ng2011_093.jpg"/>
          <p:cNvPicPr>
            <a:picLocks noChangeAspect="1"/>
          </p:cNvPicPr>
          <p:nvPr/>
        </p:nvPicPr>
        <p:blipFill>
          <a:blip r:embed="rId4" cstate="email">
            <a:clrChange>
              <a:clrFrom>
                <a:srgbClr val="FFFFFF"/>
              </a:clrFrom>
              <a:clrTo>
                <a:srgbClr val="FFFFFF">
                  <a:alpha val="0"/>
                </a:srgbClr>
              </a:clrTo>
            </a:clrChange>
            <a:duotone>
              <a:prstClr val="black"/>
              <a:schemeClr val="tx2">
                <a:tint val="45000"/>
                <a:satMod val="400000"/>
              </a:schemeClr>
            </a:duotone>
          </a:blip>
          <a:stretch>
            <a:fillRect/>
          </a:stretch>
        </p:blipFill>
        <p:spPr>
          <a:xfrm>
            <a:off x="2195736" y="-531440"/>
            <a:ext cx="4000500" cy="4000500"/>
          </a:xfrm>
          <a:prstGeom prst="rect">
            <a:avLst/>
          </a:prstGeom>
        </p:spPr>
      </p:pic>
      <p:pic>
        <p:nvPicPr>
          <p:cNvPr id="4" name="Image 3" descr="oie_718626mVJ70qx1.jpg"/>
          <p:cNvPicPr>
            <a:picLocks noChangeAspect="1"/>
          </p:cNvPicPr>
          <p:nvPr/>
        </p:nvPicPr>
        <p:blipFill>
          <a:blip r:embed="rId5" cstate="email"/>
          <a:stretch>
            <a:fillRect/>
          </a:stretch>
        </p:blipFill>
        <p:spPr>
          <a:xfrm>
            <a:off x="179512" y="5413248"/>
            <a:ext cx="1298448" cy="1444752"/>
          </a:xfrm>
          <a:prstGeom prst="rect">
            <a:avLst/>
          </a:prstGeom>
        </p:spPr>
      </p:pic>
      <p:pic>
        <p:nvPicPr>
          <p:cNvPr id="6" name="Image 5" descr="castelbouc-gorges_du_tarn_ii_005.jpg"/>
          <p:cNvPicPr>
            <a:picLocks noChangeAspect="1"/>
          </p:cNvPicPr>
          <p:nvPr/>
        </p:nvPicPr>
        <p:blipFill>
          <a:blip r:embed="rId6" cstate="email"/>
          <a:stretch>
            <a:fillRect/>
          </a:stretch>
        </p:blipFill>
        <p:spPr>
          <a:xfrm>
            <a:off x="6516216" y="2564904"/>
            <a:ext cx="1495756" cy="1177902"/>
          </a:xfrm>
          <a:prstGeom prst="rect">
            <a:avLst/>
          </a:prstGeom>
        </p:spPr>
      </p:pic>
    </p:spTree>
  </p:cSld>
  <p:clrMapOvr>
    <a:masterClrMapping/>
  </p:clrMapOvr>
  <p:transition>
    <p:sndAc>
      <p:stSnd>
        <p:snd r:embed="rId2" name="10 juin 1944.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179512" y="260648"/>
          <a:ext cx="3816424" cy="6349895"/>
        </p:xfrm>
        <a:graphic>
          <a:graphicData uri="http://schemas.openxmlformats.org/drawingml/2006/table">
            <a:tbl>
              <a:tblPr/>
              <a:tblGrid>
                <a:gridCol w="1908212">
                  <a:extLst>
                    <a:ext uri="{9D8B030D-6E8A-4147-A177-3AD203B41FA5}">
                      <a16:colId xmlns:a16="http://schemas.microsoft.com/office/drawing/2014/main" val="20000"/>
                    </a:ext>
                  </a:extLst>
                </a:gridCol>
                <a:gridCol w="1908212">
                  <a:extLst>
                    <a:ext uri="{9D8B030D-6E8A-4147-A177-3AD203B41FA5}">
                      <a16:colId xmlns:a16="http://schemas.microsoft.com/office/drawing/2014/main" val="20001"/>
                    </a:ext>
                  </a:extLst>
                </a:gridCol>
              </a:tblGrid>
              <a:tr h="412335">
                <a:tc>
                  <a:txBody>
                    <a:bodyPr/>
                    <a:lstStyle/>
                    <a:p>
                      <a:r>
                        <a:rPr lang="fr-FR" sz="1800" dirty="0">
                          <a:hlinkClick r:id="rId2" tooltip="Liste des pays du monde"/>
                        </a:rPr>
                        <a:t>Pays</a:t>
                      </a:r>
                      <a:endParaRPr lang="fr-FR" sz="1800" dirty="0"/>
                    </a:p>
                  </a:txBody>
                  <a:tcPr marL="63500" marR="63500" marT="31750" marB="31750" anchor="ctr">
                    <a:lnL>
                      <a:noFill/>
                    </a:lnL>
                    <a:lnR>
                      <a:noFill/>
                    </a:lnR>
                    <a:lnT>
                      <a:noFill/>
                    </a:lnT>
                    <a:lnB>
                      <a:noFill/>
                    </a:lnB>
                  </a:tcPr>
                </a:tc>
                <a:tc>
                  <a:txBody>
                    <a:bodyPr/>
                    <a:lstStyle/>
                    <a:p>
                      <a:r>
                        <a:rPr lang="fr-FR" sz="1800"/>
                        <a:t> </a:t>
                      </a:r>
                      <a:r>
                        <a:rPr lang="fr-FR" sz="1800">
                          <a:hlinkClick r:id="rId3" tooltip="France"/>
                        </a:rPr>
                        <a:t>France</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0"/>
                  </a:ext>
                </a:extLst>
              </a:tr>
              <a:tr h="412335">
                <a:tc>
                  <a:txBody>
                    <a:bodyPr/>
                    <a:lstStyle/>
                    <a:p>
                      <a:r>
                        <a:rPr lang="fr-FR" sz="1800">
                          <a:hlinkClick r:id="rId4" tooltip="Région française"/>
                        </a:rPr>
                        <a:t>Région</a:t>
                      </a:r>
                      <a:endParaRPr lang="fr-FR" sz="1800"/>
                    </a:p>
                  </a:txBody>
                  <a:tcPr marL="63500" marR="63500" marT="31750" marB="31750" anchor="ctr">
                    <a:lnL>
                      <a:noFill/>
                    </a:lnL>
                    <a:lnR>
                      <a:noFill/>
                    </a:lnR>
                    <a:lnT>
                      <a:noFill/>
                    </a:lnT>
                    <a:lnB>
                      <a:noFill/>
                    </a:lnB>
                  </a:tcPr>
                </a:tc>
                <a:tc>
                  <a:txBody>
                    <a:bodyPr/>
                    <a:lstStyle/>
                    <a:p>
                      <a:r>
                        <a:rPr lang="fr-FR" sz="1800">
                          <a:hlinkClick r:id="rId5" tooltip="Limousin"/>
                        </a:rPr>
                        <a:t>Limousin</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1"/>
                  </a:ext>
                </a:extLst>
              </a:tr>
              <a:tr h="412335">
                <a:tc>
                  <a:txBody>
                    <a:bodyPr/>
                    <a:lstStyle/>
                    <a:p>
                      <a:r>
                        <a:rPr lang="fr-FR" sz="1800">
                          <a:hlinkClick r:id="rId6" tooltip="Département français"/>
                        </a:rPr>
                        <a:t>Département</a:t>
                      </a:r>
                      <a:endParaRPr lang="fr-FR" sz="1800"/>
                    </a:p>
                  </a:txBody>
                  <a:tcPr marL="63500" marR="63500" marT="31750" marB="31750" anchor="ctr">
                    <a:lnL>
                      <a:noFill/>
                    </a:lnL>
                    <a:lnR>
                      <a:noFill/>
                    </a:lnR>
                    <a:lnT>
                      <a:noFill/>
                    </a:lnT>
                    <a:lnB>
                      <a:noFill/>
                    </a:lnB>
                  </a:tcPr>
                </a:tc>
                <a:tc>
                  <a:txBody>
                    <a:bodyPr/>
                    <a:lstStyle/>
                    <a:p>
                      <a:r>
                        <a:rPr lang="fr-FR" sz="1800">
                          <a:hlinkClick r:id="rId7" tooltip="Haute-Vienne"/>
                        </a:rPr>
                        <a:t>Haute-Vienne</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2"/>
                  </a:ext>
                </a:extLst>
              </a:tr>
              <a:tr h="412335">
                <a:tc>
                  <a:txBody>
                    <a:bodyPr/>
                    <a:lstStyle/>
                    <a:p>
                      <a:r>
                        <a:rPr lang="fr-FR" sz="1800">
                          <a:hlinkClick r:id="rId8" tooltip="Arrondissement français"/>
                        </a:rPr>
                        <a:t>Arrondissement</a:t>
                      </a:r>
                      <a:endParaRPr lang="fr-FR" sz="1800"/>
                    </a:p>
                  </a:txBody>
                  <a:tcPr marL="63500" marR="63500" marT="31750" marB="31750" anchor="ctr">
                    <a:lnL>
                      <a:noFill/>
                    </a:lnL>
                    <a:lnR>
                      <a:noFill/>
                    </a:lnR>
                    <a:lnT>
                      <a:noFill/>
                    </a:lnT>
                    <a:lnB>
                      <a:noFill/>
                    </a:lnB>
                  </a:tcPr>
                </a:tc>
                <a:tc>
                  <a:txBody>
                    <a:bodyPr/>
                    <a:lstStyle/>
                    <a:p>
                      <a:r>
                        <a:rPr lang="fr-FR" sz="1800">
                          <a:hlinkClick r:id="rId9" tooltip="Arrondissement de Rochechouart"/>
                        </a:rPr>
                        <a:t>Rochechouart</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3"/>
                  </a:ext>
                </a:extLst>
              </a:tr>
              <a:tr h="412335">
                <a:tc>
                  <a:txBody>
                    <a:bodyPr/>
                    <a:lstStyle/>
                    <a:p>
                      <a:r>
                        <a:rPr lang="fr-FR" sz="1800">
                          <a:hlinkClick r:id="rId10" tooltip="Canton français"/>
                        </a:rPr>
                        <a:t>Canton</a:t>
                      </a:r>
                      <a:endParaRPr lang="fr-FR" sz="1800"/>
                    </a:p>
                  </a:txBody>
                  <a:tcPr marL="63500" marR="63500" marT="31750" marB="31750" anchor="ctr">
                    <a:lnL>
                      <a:noFill/>
                    </a:lnL>
                    <a:lnR>
                      <a:noFill/>
                    </a:lnR>
                    <a:lnT>
                      <a:noFill/>
                    </a:lnT>
                    <a:lnB>
                      <a:noFill/>
                    </a:lnB>
                  </a:tcPr>
                </a:tc>
                <a:tc>
                  <a:txBody>
                    <a:bodyPr/>
                    <a:lstStyle/>
                    <a:p>
                      <a:r>
                        <a:rPr lang="fr-FR" sz="1800">
                          <a:hlinkClick r:id="rId11" tooltip="Canton de Saint-Junien-Est"/>
                        </a:rPr>
                        <a:t>Saint-Junien-Est</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4"/>
                  </a:ext>
                </a:extLst>
              </a:tr>
              <a:tr h="721585">
                <a:tc>
                  <a:txBody>
                    <a:bodyPr/>
                    <a:lstStyle/>
                    <a:p>
                      <a:r>
                        <a:rPr lang="fr-FR" sz="1800">
                          <a:hlinkClick r:id="rId12" tooltip="Intercommunalité en France"/>
                        </a:rPr>
                        <a:t>Intercommunalité</a:t>
                      </a:r>
                      <a:endParaRPr lang="fr-FR" sz="1800"/>
                    </a:p>
                  </a:txBody>
                  <a:tcPr marL="63500" marR="63500" marT="31750" marB="31750" anchor="ctr">
                    <a:lnL>
                      <a:noFill/>
                    </a:lnL>
                    <a:lnR>
                      <a:noFill/>
                    </a:lnR>
                    <a:lnT>
                      <a:noFill/>
                    </a:lnT>
                    <a:lnB>
                      <a:noFill/>
                    </a:lnB>
                  </a:tcPr>
                </a:tc>
                <a:tc>
                  <a:txBody>
                    <a:bodyPr/>
                    <a:lstStyle/>
                    <a:p>
                      <a:r>
                        <a:rPr lang="fr-FR" sz="1800">
                          <a:hlinkClick r:id="rId13" tooltip="Communauté de communes Vienne-Glane"/>
                        </a:rPr>
                        <a:t>Communauté de communes Vienne-Glane</a:t>
                      </a:r>
                      <a:endParaRPr lang="fr-FR" sz="1800"/>
                    </a:p>
                  </a:txBody>
                  <a:tcPr marL="63500" marR="63500" marT="31750" marB="31750" anchor="ctr">
                    <a:lnL>
                      <a:noFill/>
                    </a:lnL>
                    <a:lnR>
                      <a:noFill/>
                    </a:lnR>
                    <a:lnT>
                      <a:noFill/>
                    </a:lnT>
                    <a:lnB>
                      <a:noFill/>
                    </a:lnB>
                  </a:tcPr>
                </a:tc>
                <a:extLst>
                  <a:ext uri="{0D108BD9-81ED-4DB2-BD59-A6C34878D82A}">
                    <a16:rowId xmlns:a16="http://schemas.microsoft.com/office/drawing/2014/main" val="10005"/>
                  </a:ext>
                </a:extLst>
              </a:tr>
              <a:tr h="721585">
                <a:tc>
                  <a:txBody>
                    <a:bodyPr/>
                    <a:lstStyle/>
                    <a:p>
                      <a:r>
                        <a:rPr lang="fr-FR" sz="1800">
                          <a:hlinkClick r:id="rId14" tooltip="Maire (France)"/>
                        </a:rPr>
                        <a:t>Maire</a:t>
                      </a:r>
                      <a:r>
                        <a:rPr lang="fr-FR" sz="1800"/>
                        <a:t/>
                      </a:r>
                      <a:br>
                        <a:rPr lang="fr-FR" sz="1800"/>
                      </a:br>
                      <a:r>
                        <a:rPr lang="fr-FR" sz="1800">
                          <a:hlinkClick r:id="rId15" tooltip="Mandat politique"/>
                        </a:rPr>
                        <a:t>Mandat</a:t>
                      </a:r>
                      <a:endParaRPr lang="fr-FR" sz="1800"/>
                    </a:p>
                  </a:txBody>
                  <a:tcPr marL="63500" marR="63500" marT="31750" marB="31750" anchor="ctr">
                    <a:lnL>
                      <a:noFill/>
                    </a:lnL>
                    <a:lnR>
                      <a:noFill/>
                    </a:lnR>
                    <a:lnT>
                      <a:noFill/>
                    </a:lnT>
                    <a:lnB>
                      <a:noFill/>
                    </a:lnB>
                  </a:tcPr>
                </a:tc>
                <a:tc>
                  <a:txBody>
                    <a:bodyPr/>
                    <a:lstStyle/>
                    <a:p>
                      <a:r>
                        <a:rPr lang="fr-FR" sz="1800" dirty="0"/>
                        <a:t>Raymond </a:t>
                      </a:r>
                      <a:r>
                        <a:rPr lang="fr-FR" sz="1800" dirty="0" err="1"/>
                        <a:t>Frugier</a:t>
                      </a:r>
                      <a:r>
                        <a:rPr lang="fr-FR" sz="1800" dirty="0"/>
                        <a:t/>
                      </a:r>
                      <a:br>
                        <a:rPr lang="fr-FR" sz="1800" dirty="0"/>
                      </a:br>
                      <a:r>
                        <a:rPr lang="fr-FR" sz="1800" dirty="0">
                          <a:hlinkClick r:id="rId16" tooltip="2008"/>
                        </a:rPr>
                        <a:t>2008</a:t>
                      </a:r>
                      <a:r>
                        <a:rPr lang="fr-FR" sz="1800" dirty="0"/>
                        <a:t>-</a:t>
                      </a:r>
                      <a:r>
                        <a:rPr lang="fr-FR" sz="1800" dirty="0">
                          <a:hlinkClick r:id="rId17" tooltip="2014"/>
                        </a:rPr>
                        <a:t>2014</a:t>
                      </a:r>
                      <a:endParaRPr lang="fr-FR" sz="1800" dirty="0"/>
                    </a:p>
                  </a:txBody>
                  <a:tcPr marL="63500" marR="63500" marT="31750" marB="31750" anchor="ctr">
                    <a:lnL>
                      <a:noFill/>
                    </a:lnL>
                    <a:lnR>
                      <a:noFill/>
                    </a:lnR>
                    <a:lnT>
                      <a:noFill/>
                    </a:lnT>
                    <a:lnB>
                      <a:noFill/>
                    </a:lnB>
                  </a:tcPr>
                </a:tc>
                <a:extLst>
                  <a:ext uri="{0D108BD9-81ED-4DB2-BD59-A6C34878D82A}">
                    <a16:rowId xmlns:a16="http://schemas.microsoft.com/office/drawing/2014/main" val="10006"/>
                  </a:ext>
                </a:extLst>
              </a:tr>
              <a:tr h="412335">
                <a:tc>
                  <a:txBody>
                    <a:bodyPr/>
                    <a:lstStyle/>
                    <a:p>
                      <a:r>
                        <a:rPr lang="fr-FR" sz="1800">
                          <a:hlinkClick r:id="rId18" tooltip="Code postal"/>
                        </a:rPr>
                        <a:t>Code postal</a:t>
                      </a:r>
                      <a:endParaRPr lang="fr-FR" sz="1800"/>
                    </a:p>
                  </a:txBody>
                  <a:tcPr marL="63500" marR="63500" marT="31750" marB="31750" anchor="ctr">
                    <a:lnL>
                      <a:noFill/>
                    </a:lnL>
                    <a:lnR>
                      <a:noFill/>
                    </a:lnR>
                    <a:lnT>
                      <a:noFill/>
                    </a:lnT>
                    <a:lnB>
                      <a:noFill/>
                    </a:lnB>
                  </a:tcPr>
                </a:tc>
                <a:tc>
                  <a:txBody>
                    <a:bodyPr/>
                    <a:lstStyle/>
                    <a:p>
                      <a:r>
                        <a:rPr lang="fr-FR" sz="1800"/>
                        <a:t>87520</a:t>
                      </a:r>
                    </a:p>
                  </a:txBody>
                  <a:tcPr marL="63500" marR="63500" marT="31750" marB="31750" anchor="ctr">
                    <a:lnL>
                      <a:noFill/>
                    </a:lnL>
                    <a:lnR>
                      <a:noFill/>
                    </a:lnR>
                    <a:lnT>
                      <a:noFill/>
                    </a:lnT>
                    <a:lnB>
                      <a:noFill/>
                    </a:lnB>
                  </a:tcPr>
                </a:tc>
                <a:extLst>
                  <a:ext uri="{0D108BD9-81ED-4DB2-BD59-A6C34878D82A}">
                    <a16:rowId xmlns:a16="http://schemas.microsoft.com/office/drawing/2014/main" val="10007"/>
                  </a:ext>
                </a:extLst>
              </a:tr>
              <a:tr h="412335">
                <a:tc>
                  <a:txBody>
                    <a:bodyPr/>
                    <a:lstStyle/>
                    <a:p>
                      <a:r>
                        <a:rPr lang="fr-FR" sz="1800">
                          <a:hlinkClick r:id="rId19" tooltip="Code officiel géographique"/>
                        </a:rPr>
                        <a:t>Code commune</a:t>
                      </a:r>
                      <a:endParaRPr lang="fr-FR" sz="1800"/>
                    </a:p>
                  </a:txBody>
                  <a:tcPr marL="63500" marR="63500" marT="31750" marB="31750" anchor="ctr">
                    <a:lnL>
                      <a:noFill/>
                    </a:lnL>
                    <a:lnR>
                      <a:noFill/>
                    </a:lnR>
                    <a:lnT>
                      <a:noFill/>
                    </a:lnT>
                    <a:lnB>
                      <a:noFill/>
                    </a:lnB>
                  </a:tcPr>
                </a:tc>
                <a:tc>
                  <a:txBody>
                    <a:bodyPr/>
                    <a:lstStyle/>
                    <a:p>
                      <a:r>
                        <a:rPr lang="fr-FR" sz="1800"/>
                        <a:t>87110</a:t>
                      </a:r>
                    </a:p>
                  </a:txBody>
                  <a:tcPr marL="63500" marR="63500" marT="31750" marB="31750" anchor="ctr">
                    <a:lnL>
                      <a:noFill/>
                    </a:lnL>
                    <a:lnR>
                      <a:noFill/>
                    </a:lnR>
                    <a:lnT>
                      <a:noFill/>
                    </a:lnT>
                    <a:lnB>
                      <a:noFill/>
                    </a:lnB>
                  </a:tcPr>
                </a:tc>
                <a:extLst>
                  <a:ext uri="{0D108BD9-81ED-4DB2-BD59-A6C34878D82A}">
                    <a16:rowId xmlns:a16="http://schemas.microsoft.com/office/drawing/2014/main" val="10008"/>
                  </a:ext>
                </a:extLst>
              </a:tr>
              <a:tr h="721585">
                <a:tc>
                  <a:txBody>
                    <a:bodyPr/>
                    <a:lstStyle/>
                    <a:p>
                      <a:r>
                        <a:rPr lang="fr-FR" sz="1800" dirty="0">
                          <a:hlinkClick r:id="rId20" tooltip="Gentilé"/>
                        </a:rPr>
                        <a:t>Gentilé</a:t>
                      </a:r>
                      <a:endParaRPr lang="fr-FR" sz="1800" dirty="0"/>
                    </a:p>
                  </a:txBody>
                  <a:tcPr marL="63500" marR="63500" marT="31750" marB="31750" anchor="ctr">
                    <a:lnL>
                      <a:noFill/>
                    </a:lnL>
                    <a:lnR>
                      <a:noFill/>
                    </a:lnR>
                    <a:lnT>
                      <a:noFill/>
                    </a:lnT>
                    <a:lnB>
                      <a:noFill/>
                    </a:lnB>
                  </a:tcPr>
                </a:tc>
                <a:tc>
                  <a:txBody>
                    <a:bodyPr/>
                    <a:lstStyle/>
                    <a:p>
                      <a:r>
                        <a:rPr lang="fr-FR" sz="1800"/>
                        <a:t>Radounauds</a:t>
                      </a:r>
                      <a:br>
                        <a:rPr lang="fr-FR" sz="1800"/>
                      </a:br>
                      <a:r>
                        <a:rPr lang="fr-FR" sz="1800"/>
                        <a:t>Radounaux</a:t>
                      </a:r>
                    </a:p>
                  </a:txBody>
                  <a:tcPr marL="63500" marR="63500" marT="31750" marB="31750" anchor="ctr">
                    <a:lnL>
                      <a:noFill/>
                    </a:lnL>
                    <a:lnR>
                      <a:noFill/>
                    </a:lnR>
                    <a:lnT>
                      <a:noFill/>
                    </a:lnT>
                    <a:lnB>
                      <a:noFill/>
                    </a:lnB>
                  </a:tcPr>
                </a:tc>
                <a:extLst>
                  <a:ext uri="{0D108BD9-81ED-4DB2-BD59-A6C34878D82A}">
                    <a16:rowId xmlns:a16="http://schemas.microsoft.com/office/drawing/2014/main" val="10009"/>
                  </a:ext>
                </a:extLst>
              </a:tr>
              <a:tr h="721585">
                <a:tc>
                  <a:txBody>
                    <a:bodyPr/>
                    <a:lstStyle/>
                    <a:p>
                      <a:r>
                        <a:rPr lang="fr-FR" sz="1800">
                          <a:hlinkClick r:id="rId21" tooltip="Chiffres de population de la France"/>
                        </a:rPr>
                        <a:t>Population</a:t>
                      </a:r>
                      <a:br>
                        <a:rPr lang="fr-FR" sz="1800">
                          <a:hlinkClick r:id="rId21" tooltip="Chiffres de population de la France"/>
                        </a:rPr>
                      </a:br>
                      <a:r>
                        <a:rPr lang="fr-FR" sz="1800">
                          <a:hlinkClick r:id="rId21" tooltip="Chiffres de population de la France"/>
                        </a:rPr>
                        <a:t>municipale</a:t>
                      </a:r>
                      <a:endParaRPr lang="fr-FR" sz="1800"/>
                    </a:p>
                  </a:txBody>
                  <a:tcPr marL="63500" marR="63500" marT="31750" marB="31750" anchor="ctr">
                    <a:lnL>
                      <a:noFill/>
                    </a:lnL>
                    <a:lnR>
                      <a:noFill/>
                    </a:lnR>
                    <a:lnT>
                      <a:noFill/>
                    </a:lnT>
                    <a:lnB>
                      <a:noFill/>
                    </a:lnB>
                  </a:tcPr>
                </a:tc>
                <a:tc>
                  <a:txBody>
                    <a:bodyPr/>
                    <a:lstStyle/>
                    <a:p>
                      <a:r>
                        <a:rPr lang="fr-FR" sz="1800"/>
                        <a:t>2 246 hab. (2010)</a:t>
                      </a:r>
                    </a:p>
                  </a:txBody>
                  <a:tcPr marL="63500" marR="63500" marT="31750" marB="31750" anchor="ctr">
                    <a:lnL>
                      <a:noFill/>
                    </a:lnL>
                    <a:lnR>
                      <a:noFill/>
                    </a:lnR>
                    <a:lnT>
                      <a:noFill/>
                    </a:lnT>
                    <a:lnB>
                      <a:noFill/>
                    </a:lnB>
                  </a:tcPr>
                </a:tc>
                <a:extLst>
                  <a:ext uri="{0D108BD9-81ED-4DB2-BD59-A6C34878D82A}">
                    <a16:rowId xmlns:a16="http://schemas.microsoft.com/office/drawing/2014/main" val="10010"/>
                  </a:ext>
                </a:extLst>
              </a:tr>
              <a:tr h="412335">
                <a:tc>
                  <a:txBody>
                    <a:bodyPr/>
                    <a:lstStyle/>
                    <a:p>
                      <a:pPr fontAlgn="b"/>
                      <a:r>
                        <a:rPr lang="fr-FR" sz="1800">
                          <a:hlinkClick r:id="rId22" tooltip="Densité de population"/>
                        </a:rPr>
                        <a:t>Densité</a:t>
                      </a:r>
                      <a:endParaRPr lang="fr-FR" sz="1800"/>
                    </a:p>
                  </a:txBody>
                  <a:tcPr marL="63500" marR="63500" marT="31750" marB="31750" anchor="b">
                    <a:lnL>
                      <a:noFill/>
                    </a:lnL>
                    <a:lnR>
                      <a:noFill/>
                    </a:lnR>
                    <a:lnT>
                      <a:noFill/>
                    </a:lnT>
                    <a:lnB>
                      <a:noFill/>
                    </a:lnB>
                  </a:tcPr>
                </a:tc>
                <a:tc>
                  <a:txBody>
                    <a:bodyPr/>
                    <a:lstStyle/>
                    <a:p>
                      <a:r>
                        <a:rPr lang="fr-FR" sz="1800" dirty="0"/>
                        <a:t>59 hab./km</a:t>
                      </a:r>
                      <a:r>
                        <a:rPr lang="fr-FR" sz="1800" baseline="30000" dirty="0"/>
                        <a:t>2</a:t>
                      </a:r>
                      <a:endParaRPr lang="fr-FR" sz="1800" dirty="0"/>
                    </a:p>
                  </a:txBody>
                  <a:tcPr marL="63500" marR="63500" marT="31750" marB="31750" anchor="ctr">
                    <a:lnL>
                      <a:noFill/>
                    </a:lnL>
                    <a:lnR>
                      <a:noFill/>
                    </a:lnR>
                    <a:lnT>
                      <a:noFill/>
                    </a:lnT>
                    <a:lnB>
                      <a:noFill/>
                    </a:lnB>
                  </a:tcPr>
                </a:tc>
                <a:extLst>
                  <a:ext uri="{0D108BD9-81ED-4DB2-BD59-A6C34878D82A}">
                    <a16:rowId xmlns:a16="http://schemas.microsoft.com/office/drawing/2014/main" val="10011"/>
                  </a:ext>
                </a:extLst>
              </a:tr>
            </a:tbl>
          </a:graphicData>
        </a:graphic>
      </p:graphicFrame>
      <p:pic>
        <p:nvPicPr>
          <p:cNvPr id="65539" name="Picture 3" descr="Drapeau de la France"/>
          <p:cNvPicPr>
            <a:picLocks noChangeAspect="1" noChangeArrowheads="1"/>
          </p:cNvPicPr>
          <p:nvPr/>
        </p:nvPicPr>
        <p:blipFill>
          <a:blip r:embed="rId23" cstate="email"/>
          <a:srcRect/>
          <a:stretch>
            <a:fillRect/>
          </a:stretch>
        </p:blipFill>
        <p:spPr bwMode="auto">
          <a:xfrm>
            <a:off x="2987824" y="476672"/>
            <a:ext cx="190500" cy="123825"/>
          </a:xfrm>
          <a:prstGeom prst="rect">
            <a:avLst/>
          </a:prstGeom>
          <a:noFill/>
        </p:spPr>
      </p:pic>
      <p:pic>
        <p:nvPicPr>
          <p:cNvPr id="5" name="Picture 2"/>
          <p:cNvPicPr>
            <a:picLocks noChangeAspect="1" noChangeArrowheads="1"/>
          </p:cNvPicPr>
          <p:nvPr/>
        </p:nvPicPr>
        <p:blipFill>
          <a:blip r:embed="rId24" cstate="email">
            <a:extLst>
              <a:ext uri="{28A0092B-C50C-407E-A947-70E740481C1C}">
                <a14:useLocalDpi xmlns:a14="http://schemas.microsoft.com/office/drawing/2010/main" val="0"/>
              </a:ext>
            </a:extLst>
          </a:blip>
          <a:srcRect/>
          <a:stretch>
            <a:fillRect/>
          </a:stretch>
        </p:blipFill>
        <p:spPr bwMode="auto">
          <a:xfrm>
            <a:off x="3995935" y="1"/>
            <a:ext cx="5148065" cy="68801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95936" y="5445224"/>
            <a:ext cx="4572000" cy="923330"/>
          </a:xfrm>
          <a:prstGeom prst="rect">
            <a:avLst/>
          </a:prstGeom>
        </p:spPr>
        <p:txBody>
          <a:bodyPr>
            <a:spAutoFit/>
          </a:bodyPr>
          <a:lstStyle/>
          <a:p>
            <a:r>
              <a:rPr lang="fr-FR" dirty="0" err="1" smtClean="0"/>
              <a:t>Oradour</a:t>
            </a:r>
            <a:r>
              <a:rPr lang="fr-FR" dirty="0" smtClean="0"/>
              <a:t> qui a su, telle Carthage, renaître de ses cendres, reste pour toujours le témoin de la folie meurtrière de l'Homme.</a:t>
            </a:r>
            <a:endParaRPr lang="fr-FR" dirty="0"/>
          </a:p>
        </p:txBody>
      </p:sp>
      <p:pic>
        <p:nvPicPr>
          <p:cNvPr id="47108" name="Picture 4" descr="Blason de Oradour-sur-Glane"/>
          <p:cNvPicPr>
            <a:picLocks noChangeAspect="1" noChangeArrowheads="1"/>
          </p:cNvPicPr>
          <p:nvPr/>
        </p:nvPicPr>
        <p:blipFill>
          <a:blip r:embed="rId2" cstate="email"/>
          <a:srcRect/>
          <a:stretch>
            <a:fillRect/>
          </a:stretch>
        </p:blipFill>
        <p:spPr bwMode="auto">
          <a:xfrm>
            <a:off x="755576" y="1052736"/>
            <a:ext cx="1080120" cy="1296144"/>
          </a:xfrm>
          <a:prstGeom prst="rect">
            <a:avLst/>
          </a:prstGeom>
          <a:noFill/>
        </p:spPr>
      </p:pic>
      <p:sp>
        <p:nvSpPr>
          <p:cNvPr id="5" name="Rectangle 4"/>
          <p:cNvSpPr/>
          <p:nvPr/>
        </p:nvSpPr>
        <p:spPr>
          <a:xfrm>
            <a:off x="179512" y="2852936"/>
            <a:ext cx="2987824" cy="3139321"/>
          </a:xfrm>
          <a:prstGeom prst="rect">
            <a:avLst/>
          </a:prstGeom>
        </p:spPr>
        <p:txBody>
          <a:bodyPr wrap="square">
            <a:spAutoFit/>
          </a:bodyPr>
          <a:lstStyle/>
          <a:p>
            <a:r>
              <a:rPr lang="fr-FR" dirty="0" smtClean="0"/>
              <a:t>Les armoiries d'Oradour-sur-Glane</a:t>
            </a:r>
            <a:r>
              <a:rPr lang="fr-FR" baseline="30000" dirty="0"/>
              <a:t> </a:t>
            </a:r>
            <a:r>
              <a:rPr lang="fr-FR" baseline="30000" dirty="0" smtClean="0"/>
              <a:t>,</a:t>
            </a:r>
            <a:r>
              <a:rPr lang="fr-FR" dirty="0" smtClean="0"/>
              <a:t>se </a:t>
            </a:r>
            <a:r>
              <a:rPr lang="fr-FR" dirty="0" smtClean="0">
                <a:hlinkClick r:id="rId3" tooltip="Blasonnement"/>
              </a:rPr>
              <a:t>blasonnent</a:t>
            </a:r>
            <a:r>
              <a:rPr lang="fr-FR" dirty="0" smtClean="0"/>
              <a:t> ainsi : « </a:t>
            </a:r>
            <a:r>
              <a:rPr lang="fr-FR" i="1" dirty="0" smtClean="0"/>
              <a:t>D'or à la croix alésée haussée de sable issant d'un brasier de gueules mouvant de la pointe, cantonnée en chef de deux dagues de gueules, la garde de sable, posées l'une en bande, l'autre en barre, la pointe vers le centre de la croix.</a:t>
            </a:r>
            <a:r>
              <a:rPr lang="fr-FR" dirty="0" smtClean="0"/>
              <a:t>  ». -</a:t>
            </a:r>
            <a:endParaRPr lang="fr-FR" dirty="0"/>
          </a:p>
        </p:txBody>
      </p:sp>
      <p:sp>
        <p:nvSpPr>
          <p:cNvPr id="6" name="Rectangle 5"/>
          <p:cNvSpPr/>
          <p:nvPr/>
        </p:nvSpPr>
        <p:spPr>
          <a:xfrm>
            <a:off x="395536" y="404664"/>
            <a:ext cx="1976567" cy="369332"/>
          </a:xfrm>
          <a:prstGeom prst="rect">
            <a:avLst/>
          </a:prstGeom>
        </p:spPr>
        <p:txBody>
          <a:bodyPr wrap="none">
            <a:spAutoFit/>
          </a:bodyPr>
          <a:lstStyle/>
          <a:p>
            <a:r>
              <a:rPr lang="fr-FR" b="1" dirty="0" smtClean="0"/>
              <a:t>Oradour-sur-Glane</a:t>
            </a:r>
            <a:endParaRPr lang="fr-FR" dirty="0"/>
          </a:p>
        </p:txBody>
      </p:sp>
      <p:pic>
        <p:nvPicPr>
          <p:cNvPr id="47110" name="Picture 6" descr="http://media.rtl.fr/online/image/2013/0904/7764283801_oradour-sur-glane-village-martyr.jpg"/>
          <p:cNvPicPr>
            <a:picLocks noChangeAspect="1" noChangeArrowheads="1"/>
          </p:cNvPicPr>
          <p:nvPr/>
        </p:nvPicPr>
        <p:blipFill>
          <a:blip r:embed="rId4" cstate="email"/>
          <a:srcRect/>
          <a:stretch>
            <a:fillRect/>
          </a:stretch>
        </p:blipFill>
        <p:spPr bwMode="auto">
          <a:xfrm>
            <a:off x="3275856" y="188640"/>
            <a:ext cx="5596880" cy="504056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le:Oradour-sur-Glane map-fr.sv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graphicFrame>
        <p:nvGraphicFramePr>
          <p:cNvPr id="2" name="Tableau 1"/>
          <p:cNvGraphicFramePr>
            <a:graphicFrameLocks noGrp="1"/>
          </p:cNvGraphicFramePr>
          <p:nvPr/>
        </p:nvGraphicFramePr>
        <p:xfrm>
          <a:off x="179512" y="116632"/>
          <a:ext cx="3168352" cy="6666818"/>
        </p:xfrm>
        <a:graphic>
          <a:graphicData uri="http://schemas.openxmlformats.org/drawingml/2006/table">
            <a:tbl>
              <a:tblPr/>
              <a:tblGrid>
                <a:gridCol w="360040">
                  <a:extLst>
                    <a:ext uri="{9D8B030D-6E8A-4147-A177-3AD203B41FA5}">
                      <a16:colId xmlns:a16="http://schemas.microsoft.com/office/drawing/2014/main" val="20000"/>
                    </a:ext>
                  </a:extLst>
                </a:gridCol>
                <a:gridCol w="2808312">
                  <a:extLst>
                    <a:ext uri="{9D8B030D-6E8A-4147-A177-3AD203B41FA5}">
                      <a16:colId xmlns:a16="http://schemas.microsoft.com/office/drawing/2014/main" val="20001"/>
                    </a:ext>
                  </a:extLst>
                </a:gridCol>
              </a:tblGrid>
              <a:tr h="178636">
                <a:tc>
                  <a:txBody>
                    <a:bodyPr/>
                    <a:lstStyle/>
                    <a:p>
                      <a:r>
                        <a:rPr lang="fr-FR" sz="1800" b="1" dirty="0">
                          <a:solidFill>
                            <a:srgbClr val="FF0000"/>
                          </a:solidFill>
                        </a:rPr>
                        <a:t>1</a:t>
                      </a:r>
                    </a:p>
                  </a:txBody>
                  <a:tcPr marL="20948" marR="20948" marT="10474" marB="10474" anchor="ctr">
                    <a:lnL>
                      <a:noFill/>
                    </a:lnL>
                    <a:lnR>
                      <a:noFill/>
                    </a:lnR>
                    <a:lnT>
                      <a:noFill/>
                    </a:lnT>
                    <a:lnB>
                      <a:noFill/>
                    </a:lnB>
                  </a:tcPr>
                </a:tc>
                <a:tc>
                  <a:txBody>
                    <a:bodyPr/>
                    <a:lstStyle/>
                    <a:p>
                      <a:r>
                        <a:rPr lang="fr-FR" sz="1800" b="1" dirty="0"/>
                        <a:t>Maison </a:t>
                      </a:r>
                      <a:r>
                        <a:rPr lang="fr-FR" sz="1800" b="1" dirty="0" err="1"/>
                        <a:t>Dupic</a:t>
                      </a:r>
                      <a:endParaRPr lang="fr-FR" sz="1800" b="1" dirty="0"/>
                    </a:p>
                  </a:txBody>
                  <a:tcPr marL="20948" marR="20948" marT="10474" marB="10474" anchor="ctr">
                    <a:lnL>
                      <a:noFill/>
                    </a:lnL>
                    <a:lnR>
                      <a:noFill/>
                    </a:lnR>
                    <a:lnT>
                      <a:noFill/>
                    </a:lnT>
                    <a:lnB>
                      <a:noFill/>
                    </a:lnB>
                  </a:tcPr>
                </a:tc>
                <a:extLst>
                  <a:ext uri="{0D108BD9-81ED-4DB2-BD59-A6C34878D82A}">
                    <a16:rowId xmlns:a16="http://schemas.microsoft.com/office/drawing/2014/main" val="10000"/>
                  </a:ext>
                </a:extLst>
              </a:tr>
              <a:tr h="329646">
                <a:tc>
                  <a:txBody>
                    <a:bodyPr/>
                    <a:lstStyle/>
                    <a:p>
                      <a:r>
                        <a:rPr lang="fr-FR" sz="1800" b="1" dirty="0">
                          <a:solidFill>
                            <a:srgbClr val="FF0000"/>
                          </a:solidFill>
                        </a:rPr>
                        <a:t>2</a:t>
                      </a:r>
                    </a:p>
                  </a:txBody>
                  <a:tcPr marL="20948" marR="20948" marT="10474" marB="10474" anchor="ctr">
                    <a:lnL>
                      <a:noFill/>
                    </a:lnL>
                    <a:lnR>
                      <a:noFill/>
                    </a:lnR>
                    <a:lnT>
                      <a:noFill/>
                    </a:lnT>
                    <a:lnB>
                      <a:noFill/>
                    </a:lnB>
                  </a:tcPr>
                </a:tc>
                <a:tc>
                  <a:txBody>
                    <a:bodyPr/>
                    <a:lstStyle/>
                    <a:p>
                      <a:r>
                        <a:rPr lang="fr-FR" sz="1800" b="1" dirty="0"/>
                        <a:t>Bureau de poste</a:t>
                      </a:r>
                    </a:p>
                  </a:txBody>
                  <a:tcPr marL="20948" marR="20948" marT="10474" marB="10474" anchor="ctr">
                    <a:lnL>
                      <a:noFill/>
                    </a:lnL>
                    <a:lnR>
                      <a:noFill/>
                    </a:lnR>
                    <a:lnT>
                      <a:noFill/>
                    </a:lnT>
                    <a:lnB>
                      <a:noFill/>
                    </a:lnB>
                  </a:tcPr>
                </a:tc>
                <a:extLst>
                  <a:ext uri="{0D108BD9-81ED-4DB2-BD59-A6C34878D82A}">
                    <a16:rowId xmlns:a16="http://schemas.microsoft.com/office/drawing/2014/main" val="10001"/>
                  </a:ext>
                </a:extLst>
              </a:tr>
              <a:tr h="346759">
                <a:tc>
                  <a:txBody>
                    <a:bodyPr/>
                    <a:lstStyle/>
                    <a:p>
                      <a:r>
                        <a:rPr lang="fr-FR" sz="1800" b="1" dirty="0">
                          <a:solidFill>
                            <a:srgbClr val="FF0000"/>
                          </a:solidFill>
                        </a:rPr>
                        <a:t>3</a:t>
                      </a:r>
                    </a:p>
                  </a:txBody>
                  <a:tcPr marL="20948" marR="20948" marT="10474" marB="10474" anchor="ctr">
                    <a:lnL>
                      <a:noFill/>
                    </a:lnL>
                    <a:lnR>
                      <a:noFill/>
                    </a:lnR>
                    <a:lnT>
                      <a:noFill/>
                    </a:lnT>
                    <a:lnB>
                      <a:noFill/>
                    </a:lnB>
                  </a:tcPr>
                </a:tc>
                <a:tc>
                  <a:txBody>
                    <a:bodyPr/>
                    <a:lstStyle/>
                    <a:p>
                      <a:r>
                        <a:rPr lang="fr-FR" sz="1800" b="1" dirty="0"/>
                        <a:t>Magasin d'alimentation</a:t>
                      </a:r>
                    </a:p>
                  </a:txBody>
                  <a:tcPr marL="20948" marR="20948" marT="10474" marB="10474" anchor="ctr">
                    <a:lnL>
                      <a:noFill/>
                    </a:lnL>
                    <a:lnR>
                      <a:noFill/>
                    </a:lnR>
                    <a:lnT>
                      <a:noFill/>
                    </a:lnT>
                    <a:lnB>
                      <a:noFill/>
                    </a:lnB>
                  </a:tcPr>
                </a:tc>
                <a:extLst>
                  <a:ext uri="{0D108BD9-81ED-4DB2-BD59-A6C34878D82A}">
                    <a16:rowId xmlns:a16="http://schemas.microsoft.com/office/drawing/2014/main" val="10002"/>
                  </a:ext>
                </a:extLst>
              </a:tr>
              <a:tr h="344562">
                <a:tc>
                  <a:txBody>
                    <a:bodyPr/>
                    <a:lstStyle/>
                    <a:p>
                      <a:r>
                        <a:rPr lang="fr-FR" sz="1800" b="1" dirty="0">
                          <a:solidFill>
                            <a:srgbClr val="FF0000"/>
                          </a:solidFill>
                        </a:rPr>
                        <a:t>4</a:t>
                      </a:r>
                    </a:p>
                  </a:txBody>
                  <a:tcPr marL="20948" marR="20948" marT="10474" marB="10474" anchor="ctr">
                    <a:lnL>
                      <a:noFill/>
                    </a:lnL>
                    <a:lnR>
                      <a:noFill/>
                    </a:lnR>
                    <a:lnT>
                      <a:noFill/>
                    </a:lnT>
                    <a:lnB>
                      <a:noFill/>
                    </a:lnB>
                  </a:tcPr>
                </a:tc>
                <a:tc>
                  <a:txBody>
                    <a:bodyPr/>
                    <a:lstStyle/>
                    <a:p>
                      <a:r>
                        <a:rPr lang="fr-FR" sz="1800" b="1" dirty="0"/>
                        <a:t>Arrêt d'autocar</a:t>
                      </a:r>
                    </a:p>
                  </a:txBody>
                  <a:tcPr marL="20948" marR="20948" marT="10474" marB="10474" anchor="ctr">
                    <a:lnL>
                      <a:noFill/>
                    </a:lnL>
                    <a:lnR>
                      <a:noFill/>
                    </a:lnR>
                    <a:lnT>
                      <a:noFill/>
                    </a:lnT>
                    <a:lnB>
                      <a:noFill/>
                    </a:lnB>
                  </a:tcPr>
                </a:tc>
                <a:extLst>
                  <a:ext uri="{0D108BD9-81ED-4DB2-BD59-A6C34878D82A}">
                    <a16:rowId xmlns:a16="http://schemas.microsoft.com/office/drawing/2014/main" val="10003"/>
                  </a:ext>
                </a:extLst>
              </a:tr>
              <a:tr h="291367">
                <a:tc>
                  <a:txBody>
                    <a:bodyPr/>
                    <a:lstStyle/>
                    <a:p>
                      <a:r>
                        <a:rPr lang="fr-FR" sz="1800" b="1" dirty="0">
                          <a:solidFill>
                            <a:srgbClr val="FF0000"/>
                          </a:solidFill>
                        </a:rPr>
                        <a:t>5</a:t>
                      </a:r>
                    </a:p>
                  </a:txBody>
                  <a:tcPr marL="20948" marR="20948" marT="10474" marB="10474" anchor="ctr">
                    <a:lnL>
                      <a:noFill/>
                    </a:lnL>
                    <a:lnR>
                      <a:noFill/>
                    </a:lnR>
                    <a:lnT>
                      <a:noFill/>
                    </a:lnT>
                    <a:lnB>
                      <a:noFill/>
                    </a:lnB>
                  </a:tcPr>
                </a:tc>
                <a:tc>
                  <a:txBody>
                    <a:bodyPr/>
                    <a:lstStyle/>
                    <a:p>
                      <a:r>
                        <a:rPr lang="fr-FR" sz="1800" b="1" dirty="0"/>
                        <a:t>Hôtel</a:t>
                      </a:r>
                    </a:p>
                  </a:txBody>
                  <a:tcPr marL="20948" marR="20948" marT="10474" marB="10474" anchor="ctr">
                    <a:lnL>
                      <a:noFill/>
                    </a:lnL>
                    <a:lnR>
                      <a:noFill/>
                    </a:lnR>
                    <a:lnT>
                      <a:noFill/>
                    </a:lnT>
                    <a:lnB>
                      <a:noFill/>
                    </a:lnB>
                  </a:tcPr>
                </a:tc>
                <a:extLst>
                  <a:ext uri="{0D108BD9-81ED-4DB2-BD59-A6C34878D82A}">
                    <a16:rowId xmlns:a16="http://schemas.microsoft.com/office/drawing/2014/main" val="10004"/>
                  </a:ext>
                </a:extLst>
              </a:tr>
              <a:tr h="329646">
                <a:tc>
                  <a:txBody>
                    <a:bodyPr/>
                    <a:lstStyle/>
                    <a:p>
                      <a:r>
                        <a:rPr lang="fr-FR" sz="1800" b="1" dirty="0">
                          <a:solidFill>
                            <a:srgbClr val="FF0000"/>
                          </a:solidFill>
                        </a:rPr>
                        <a:t>6</a:t>
                      </a:r>
                    </a:p>
                  </a:txBody>
                  <a:tcPr marL="20948" marR="20948" marT="10474" marB="10474" anchor="ctr">
                    <a:lnL>
                      <a:noFill/>
                    </a:lnL>
                    <a:lnR>
                      <a:noFill/>
                    </a:lnR>
                    <a:lnT>
                      <a:noFill/>
                    </a:lnT>
                    <a:lnB>
                      <a:noFill/>
                    </a:lnB>
                  </a:tcPr>
                </a:tc>
                <a:tc>
                  <a:txBody>
                    <a:bodyPr/>
                    <a:lstStyle/>
                    <a:p>
                      <a:r>
                        <a:rPr lang="fr-FR" sz="1800" b="1" dirty="0"/>
                        <a:t>Atelier Beaulieu</a:t>
                      </a:r>
                    </a:p>
                  </a:txBody>
                  <a:tcPr marL="20948" marR="20948" marT="10474" marB="10474" anchor="ctr">
                    <a:lnL>
                      <a:noFill/>
                    </a:lnL>
                    <a:lnR>
                      <a:noFill/>
                    </a:lnR>
                    <a:lnT>
                      <a:noFill/>
                    </a:lnT>
                    <a:lnB>
                      <a:noFill/>
                    </a:lnB>
                  </a:tcPr>
                </a:tc>
                <a:extLst>
                  <a:ext uri="{0D108BD9-81ED-4DB2-BD59-A6C34878D82A}">
                    <a16:rowId xmlns:a16="http://schemas.microsoft.com/office/drawing/2014/main" val="10005"/>
                  </a:ext>
                </a:extLst>
              </a:tr>
              <a:tr h="291367">
                <a:tc>
                  <a:txBody>
                    <a:bodyPr/>
                    <a:lstStyle/>
                    <a:p>
                      <a:r>
                        <a:rPr lang="fr-FR" sz="1800" b="1" dirty="0">
                          <a:solidFill>
                            <a:srgbClr val="FF0000"/>
                          </a:solidFill>
                        </a:rPr>
                        <a:t>7</a:t>
                      </a:r>
                    </a:p>
                  </a:txBody>
                  <a:tcPr marL="20948" marR="20948" marT="10474" marB="10474" anchor="ctr">
                    <a:lnL>
                      <a:noFill/>
                    </a:lnL>
                    <a:lnR>
                      <a:noFill/>
                    </a:lnR>
                    <a:lnT>
                      <a:noFill/>
                    </a:lnT>
                    <a:lnB>
                      <a:noFill/>
                    </a:lnB>
                  </a:tcPr>
                </a:tc>
                <a:tc>
                  <a:txBody>
                    <a:bodyPr/>
                    <a:lstStyle/>
                    <a:p>
                      <a:r>
                        <a:rPr lang="fr-FR" sz="1800" b="1" dirty="0"/>
                        <a:t>Grange </a:t>
                      </a:r>
                      <a:r>
                        <a:rPr lang="fr-FR" sz="1800" b="1" dirty="0" err="1"/>
                        <a:t>Laudy</a:t>
                      </a:r>
                      <a:endParaRPr lang="fr-FR" sz="1800" b="1" dirty="0"/>
                    </a:p>
                  </a:txBody>
                  <a:tcPr marL="20948" marR="20948" marT="10474" marB="10474" anchor="ctr">
                    <a:lnL>
                      <a:noFill/>
                    </a:lnL>
                    <a:lnR>
                      <a:noFill/>
                    </a:lnR>
                    <a:lnT>
                      <a:noFill/>
                    </a:lnT>
                    <a:lnB>
                      <a:noFill/>
                    </a:lnB>
                  </a:tcPr>
                </a:tc>
                <a:extLst>
                  <a:ext uri="{0D108BD9-81ED-4DB2-BD59-A6C34878D82A}">
                    <a16:rowId xmlns:a16="http://schemas.microsoft.com/office/drawing/2014/main" val="10006"/>
                  </a:ext>
                </a:extLst>
              </a:tr>
              <a:tr h="291367">
                <a:tc>
                  <a:txBody>
                    <a:bodyPr/>
                    <a:lstStyle/>
                    <a:p>
                      <a:r>
                        <a:rPr lang="fr-FR" sz="1800" b="1" dirty="0">
                          <a:solidFill>
                            <a:srgbClr val="FF0000"/>
                          </a:solidFill>
                        </a:rPr>
                        <a:t>8</a:t>
                      </a:r>
                    </a:p>
                  </a:txBody>
                  <a:tcPr marL="20948" marR="20948" marT="10474" marB="10474" anchor="ctr">
                    <a:lnL>
                      <a:noFill/>
                    </a:lnL>
                    <a:lnR>
                      <a:noFill/>
                    </a:lnR>
                    <a:lnT>
                      <a:noFill/>
                    </a:lnT>
                    <a:lnB>
                      <a:noFill/>
                    </a:lnB>
                  </a:tcPr>
                </a:tc>
                <a:tc>
                  <a:txBody>
                    <a:bodyPr/>
                    <a:lstStyle/>
                    <a:p>
                      <a:r>
                        <a:rPr lang="fr-FR" sz="1800" b="1" dirty="0"/>
                        <a:t>Grange Milord</a:t>
                      </a:r>
                    </a:p>
                  </a:txBody>
                  <a:tcPr marL="20948" marR="20948" marT="10474" marB="10474" anchor="ctr">
                    <a:lnL>
                      <a:noFill/>
                    </a:lnL>
                    <a:lnR>
                      <a:noFill/>
                    </a:lnR>
                    <a:lnT>
                      <a:noFill/>
                    </a:lnT>
                    <a:lnB>
                      <a:noFill/>
                    </a:lnB>
                  </a:tcPr>
                </a:tc>
                <a:extLst>
                  <a:ext uri="{0D108BD9-81ED-4DB2-BD59-A6C34878D82A}">
                    <a16:rowId xmlns:a16="http://schemas.microsoft.com/office/drawing/2014/main" val="10007"/>
                  </a:ext>
                </a:extLst>
              </a:tr>
              <a:tr h="346582">
                <a:tc>
                  <a:txBody>
                    <a:bodyPr/>
                    <a:lstStyle/>
                    <a:p>
                      <a:r>
                        <a:rPr lang="fr-FR" sz="1800" b="1" dirty="0">
                          <a:solidFill>
                            <a:srgbClr val="FF0000"/>
                          </a:solidFill>
                        </a:rPr>
                        <a:t>9</a:t>
                      </a:r>
                    </a:p>
                  </a:txBody>
                  <a:tcPr marL="20948" marR="20948" marT="10474" marB="10474" anchor="ctr">
                    <a:lnL>
                      <a:noFill/>
                    </a:lnL>
                    <a:lnR>
                      <a:noFill/>
                    </a:lnR>
                    <a:lnT>
                      <a:noFill/>
                    </a:lnT>
                    <a:lnB>
                      <a:noFill/>
                    </a:lnB>
                  </a:tcPr>
                </a:tc>
                <a:tc>
                  <a:txBody>
                    <a:bodyPr/>
                    <a:lstStyle/>
                    <a:p>
                      <a:r>
                        <a:rPr lang="fr-FR" sz="1800" b="1" dirty="0"/>
                        <a:t>Classe élémentaire</a:t>
                      </a:r>
                    </a:p>
                  </a:txBody>
                  <a:tcPr marL="20948" marR="20948" marT="10474" marB="10474" anchor="ctr">
                    <a:lnL>
                      <a:noFill/>
                    </a:lnL>
                    <a:lnR>
                      <a:noFill/>
                    </a:lnR>
                    <a:lnT>
                      <a:noFill/>
                    </a:lnT>
                    <a:lnB>
                      <a:noFill/>
                    </a:lnB>
                  </a:tcPr>
                </a:tc>
                <a:extLst>
                  <a:ext uri="{0D108BD9-81ED-4DB2-BD59-A6C34878D82A}">
                    <a16:rowId xmlns:a16="http://schemas.microsoft.com/office/drawing/2014/main" val="10008"/>
                  </a:ext>
                </a:extLst>
              </a:tr>
              <a:tr h="355283">
                <a:tc>
                  <a:txBody>
                    <a:bodyPr/>
                    <a:lstStyle/>
                    <a:p>
                      <a:r>
                        <a:rPr lang="fr-FR" sz="1800" b="1" dirty="0">
                          <a:solidFill>
                            <a:srgbClr val="FF0000"/>
                          </a:solidFill>
                        </a:rPr>
                        <a:t>10</a:t>
                      </a:r>
                    </a:p>
                  </a:txBody>
                  <a:tcPr marL="20948" marR="20948" marT="10474" marB="10474" anchor="ctr">
                    <a:lnL>
                      <a:noFill/>
                    </a:lnL>
                    <a:lnR>
                      <a:noFill/>
                    </a:lnR>
                    <a:lnT>
                      <a:noFill/>
                    </a:lnT>
                    <a:lnB>
                      <a:noFill/>
                    </a:lnB>
                  </a:tcPr>
                </a:tc>
                <a:tc>
                  <a:txBody>
                    <a:bodyPr/>
                    <a:lstStyle/>
                    <a:p>
                      <a:r>
                        <a:rPr lang="fr-FR" sz="1800" b="1" dirty="0"/>
                        <a:t>École des réfugiés lorrains</a:t>
                      </a:r>
                    </a:p>
                  </a:txBody>
                  <a:tcPr marL="20948" marR="20948" marT="10474" marB="10474" anchor="ctr">
                    <a:lnL>
                      <a:noFill/>
                    </a:lnL>
                    <a:lnR>
                      <a:noFill/>
                    </a:lnR>
                    <a:lnT>
                      <a:noFill/>
                    </a:lnT>
                    <a:lnB>
                      <a:noFill/>
                    </a:lnB>
                  </a:tcPr>
                </a:tc>
                <a:extLst>
                  <a:ext uri="{0D108BD9-81ED-4DB2-BD59-A6C34878D82A}">
                    <a16:rowId xmlns:a16="http://schemas.microsoft.com/office/drawing/2014/main" val="10009"/>
                  </a:ext>
                </a:extLst>
              </a:tr>
              <a:tr h="329646">
                <a:tc>
                  <a:txBody>
                    <a:bodyPr/>
                    <a:lstStyle/>
                    <a:p>
                      <a:r>
                        <a:rPr lang="fr-FR" sz="1800" b="1" dirty="0">
                          <a:solidFill>
                            <a:srgbClr val="FF0000"/>
                          </a:solidFill>
                        </a:rPr>
                        <a:t>11</a:t>
                      </a:r>
                    </a:p>
                  </a:txBody>
                  <a:tcPr marL="20948" marR="20948" marT="10474" marB="10474" anchor="ctr">
                    <a:lnL>
                      <a:noFill/>
                    </a:lnL>
                    <a:lnR>
                      <a:noFill/>
                    </a:lnR>
                    <a:lnT>
                      <a:noFill/>
                    </a:lnT>
                    <a:lnB>
                      <a:noFill/>
                    </a:lnB>
                  </a:tcPr>
                </a:tc>
                <a:tc>
                  <a:txBody>
                    <a:bodyPr/>
                    <a:lstStyle/>
                    <a:p>
                      <a:r>
                        <a:rPr lang="fr-FR" sz="1800" b="1" dirty="0"/>
                        <a:t>Grange </a:t>
                      </a:r>
                      <a:r>
                        <a:rPr lang="fr-FR" sz="1800" b="1" dirty="0" err="1"/>
                        <a:t>Bouchoule</a:t>
                      </a:r>
                      <a:endParaRPr lang="fr-FR" sz="1800" b="1" dirty="0"/>
                    </a:p>
                  </a:txBody>
                  <a:tcPr marL="20948" marR="20948" marT="10474" marB="10474" anchor="ctr">
                    <a:lnL>
                      <a:noFill/>
                    </a:lnL>
                    <a:lnR>
                      <a:noFill/>
                    </a:lnR>
                    <a:lnT>
                      <a:noFill/>
                    </a:lnT>
                    <a:lnB>
                      <a:noFill/>
                    </a:lnB>
                  </a:tcPr>
                </a:tc>
                <a:extLst>
                  <a:ext uri="{0D108BD9-81ED-4DB2-BD59-A6C34878D82A}">
                    <a16:rowId xmlns:a16="http://schemas.microsoft.com/office/drawing/2014/main" val="10010"/>
                  </a:ext>
                </a:extLst>
              </a:tr>
              <a:tr h="291367">
                <a:tc>
                  <a:txBody>
                    <a:bodyPr/>
                    <a:lstStyle/>
                    <a:p>
                      <a:r>
                        <a:rPr lang="fr-FR" sz="1800" b="1" dirty="0">
                          <a:solidFill>
                            <a:srgbClr val="FF0000"/>
                          </a:solidFill>
                        </a:rPr>
                        <a:t>12</a:t>
                      </a:r>
                    </a:p>
                  </a:txBody>
                  <a:tcPr marL="20948" marR="20948" marT="10474" marB="10474" anchor="ctr">
                    <a:lnL>
                      <a:noFill/>
                    </a:lnL>
                    <a:lnR>
                      <a:noFill/>
                    </a:lnR>
                    <a:lnT>
                      <a:noFill/>
                    </a:lnT>
                    <a:lnB>
                      <a:noFill/>
                    </a:lnB>
                  </a:tcPr>
                </a:tc>
                <a:tc>
                  <a:txBody>
                    <a:bodyPr/>
                    <a:lstStyle/>
                    <a:p>
                      <a:r>
                        <a:rPr lang="fr-FR" sz="1800" b="1" dirty="0"/>
                        <a:t>Moulin</a:t>
                      </a:r>
                    </a:p>
                  </a:txBody>
                  <a:tcPr marL="20948" marR="20948" marT="10474" marB="10474" anchor="ctr">
                    <a:lnL>
                      <a:noFill/>
                    </a:lnL>
                    <a:lnR>
                      <a:noFill/>
                    </a:lnR>
                    <a:lnT>
                      <a:noFill/>
                    </a:lnT>
                    <a:lnB>
                      <a:noFill/>
                    </a:lnB>
                  </a:tcPr>
                </a:tc>
                <a:extLst>
                  <a:ext uri="{0D108BD9-81ED-4DB2-BD59-A6C34878D82A}">
                    <a16:rowId xmlns:a16="http://schemas.microsoft.com/office/drawing/2014/main" val="10011"/>
                  </a:ext>
                </a:extLst>
              </a:tr>
              <a:tr h="329646">
                <a:tc>
                  <a:txBody>
                    <a:bodyPr/>
                    <a:lstStyle/>
                    <a:p>
                      <a:r>
                        <a:rPr lang="fr-FR" sz="1800" b="1" dirty="0">
                          <a:solidFill>
                            <a:srgbClr val="FF0000"/>
                          </a:solidFill>
                        </a:rPr>
                        <a:t>13</a:t>
                      </a:r>
                    </a:p>
                  </a:txBody>
                  <a:tcPr marL="20948" marR="20948" marT="10474" marB="10474" anchor="ctr">
                    <a:lnL>
                      <a:noFill/>
                    </a:lnL>
                    <a:lnR>
                      <a:noFill/>
                    </a:lnR>
                    <a:lnT>
                      <a:noFill/>
                    </a:lnT>
                    <a:lnB>
                      <a:noFill/>
                    </a:lnB>
                  </a:tcPr>
                </a:tc>
                <a:tc>
                  <a:txBody>
                    <a:bodyPr/>
                    <a:lstStyle/>
                    <a:p>
                      <a:r>
                        <a:rPr lang="fr-FR" sz="1800" b="1" dirty="0"/>
                        <a:t>Mairie</a:t>
                      </a:r>
                    </a:p>
                  </a:txBody>
                  <a:tcPr marL="20948" marR="20948" marT="10474" marB="10474" anchor="ctr">
                    <a:lnL>
                      <a:noFill/>
                    </a:lnL>
                    <a:lnR>
                      <a:noFill/>
                    </a:lnR>
                    <a:lnT>
                      <a:noFill/>
                    </a:lnT>
                    <a:lnB>
                      <a:noFill/>
                    </a:lnB>
                  </a:tcPr>
                </a:tc>
                <a:extLst>
                  <a:ext uri="{0D108BD9-81ED-4DB2-BD59-A6C34878D82A}">
                    <a16:rowId xmlns:a16="http://schemas.microsoft.com/office/drawing/2014/main" val="10012"/>
                  </a:ext>
                </a:extLst>
              </a:tr>
              <a:tr h="329646">
                <a:tc>
                  <a:txBody>
                    <a:bodyPr/>
                    <a:lstStyle/>
                    <a:p>
                      <a:r>
                        <a:rPr lang="fr-FR" sz="1800" b="1" dirty="0">
                          <a:solidFill>
                            <a:srgbClr val="FF0000"/>
                          </a:solidFill>
                        </a:rPr>
                        <a:t>14</a:t>
                      </a:r>
                    </a:p>
                  </a:txBody>
                  <a:tcPr marL="20948" marR="20948" marT="10474" marB="10474" anchor="ctr">
                    <a:lnL>
                      <a:noFill/>
                    </a:lnL>
                    <a:lnR>
                      <a:noFill/>
                    </a:lnR>
                    <a:lnT>
                      <a:noFill/>
                    </a:lnT>
                    <a:lnB>
                      <a:noFill/>
                    </a:lnB>
                  </a:tcPr>
                </a:tc>
                <a:tc>
                  <a:txBody>
                    <a:bodyPr/>
                    <a:lstStyle/>
                    <a:p>
                      <a:r>
                        <a:rPr lang="fr-FR" sz="1800" b="1" dirty="0"/>
                        <a:t>École des garçons</a:t>
                      </a:r>
                    </a:p>
                  </a:txBody>
                  <a:tcPr marL="20948" marR="20948" marT="10474" marB="10474" anchor="ctr">
                    <a:lnL>
                      <a:noFill/>
                    </a:lnL>
                    <a:lnR>
                      <a:noFill/>
                    </a:lnR>
                    <a:lnT>
                      <a:noFill/>
                    </a:lnT>
                    <a:lnB>
                      <a:noFill/>
                    </a:lnB>
                  </a:tcPr>
                </a:tc>
                <a:extLst>
                  <a:ext uri="{0D108BD9-81ED-4DB2-BD59-A6C34878D82A}">
                    <a16:rowId xmlns:a16="http://schemas.microsoft.com/office/drawing/2014/main" val="10013"/>
                  </a:ext>
                </a:extLst>
              </a:tr>
              <a:tr h="291367">
                <a:tc>
                  <a:txBody>
                    <a:bodyPr/>
                    <a:lstStyle/>
                    <a:p>
                      <a:r>
                        <a:rPr lang="fr-FR" sz="1800" b="1" dirty="0">
                          <a:solidFill>
                            <a:srgbClr val="FF0000"/>
                          </a:solidFill>
                        </a:rPr>
                        <a:t>15</a:t>
                      </a:r>
                    </a:p>
                  </a:txBody>
                  <a:tcPr marL="20948" marR="20948" marT="10474" marB="10474" anchor="ctr">
                    <a:lnL>
                      <a:noFill/>
                    </a:lnL>
                    <a:lnR>
                      <a:noFill/>
                    </a:lnR>
                    <a:lnT>
                      <a:noFill/>
                    </a:lnT>
                    <a:lnB>
                      <a:noFill/>
                    </a:lnB>
                  </a:tcPr>
                </a:tc>
                <a:tc>
                  <a:txBody>
                    <a:bodyPr/>
                    <a:lstStyle/>
                    <a:p>
                      <a:r>
                        <a:rPr lang="fr-FR" sz="1800" b="1" dirty="0"/>
                        <a:t>Ferme </a:t>
                      </a:r>
                      <a:r>
                        <a:rPr lang="fr-FR" sz="1800" b="1" dirty="0" err="1"/>
                        <a:t>Picat</a:t>
                      </a:r>
                      <a:endParaRPr lang="fr-FR" sz="1800" b="1" dirty="0"/>
                    </a:p>
                  </a:txBody>
                  <a:tcPr marL="20948" marR="20948" marT="10474" marB="10474" anchor="ctr">
                    <a:lnL>
                      <a:noFill/>
                    </a:lnL>
                    <a:lnR>
                      <a:noFill/>
                    </a:lnR>
                    <a:lnT>
                      <a:noFill/>
                    </a:lnT>
                    <a:lnB>
                      <a:noFill/>
                    </a:lnB>
                  </a:tcPr>
                </a:tc>
                <a:extLst>
                  <a:ext uri="{0D108BD9-81ED-4DB2-BD59-A6C34878D82A}">
                    <a16:rowId xmlns:a16="http://schemas.microsoft.com/office/drawing/2014/main" val="10014"/>
                  </a:ext>
                </a:extLst>
              </a:tr>
              <a:tr h="329646">
                <a:tc>
                  <a:txBody>
                    <a:bodyPr/>
                    <a:lstStyle/>
                    <a:p>
                      <a:r>
                        <a:rPr lang="fr-FR" sz="1800" b="1" dirty="0">
                          <a:solidFill>
                            <a:srgbClr val="FF0000"/>
                          </a:solidFill>
                        </a:rPr>
                        <a:t>16</a:t>
                      </a:r>
                    </a:p>
                  </a:txBody>
                  <a:tcPr marL="20948" marR="20948" marT="10474" marB="10474" anchor="ctr">
                    <a:lnL>
                      <a:noFill/>
                    </a:lnL>
                    <a:lnR>
                      <a:noFill/>
                    </a:lnR>
                    <a:lnT>
                      <a:noFill/>
                    </a:lnT>
                    <a:lnB>
                      <a:noFill/>
                    </a:lnB>
                  </a:tcPr>
                </a:tc>
                <a:tc>
                  <a:txBody>
                    <a:bodyPr/>
                    <a:lstStyle/>
                    <a:p>
                      <a:r>
                        <a:rPr lang="fr-FR" sz="1800" b="1" dirty="0" err="1"/>
                        <a:t>Dépot</a:t>
                      </a:r>
                      <a:r>
                        <a:rPr lang="fr-FR" sz="1800" b="1" dirty="0"/>
                        <a:t> de vin Denis</a:t>
                      </a:r>
                    </a:p>
                  </a:txBody>
                  <a:tcPr marL="20948" marR="20948" marT="10474" marB="10474" anchor="ctr">
                    <a:lnL>
                      <a:noFill/>
                    </a:lnL>
                    <a:lnR>
                      <a:noFill/>
                    </a:lnR>
                    <a:lnT>
                      <a:noFill/>
                    </a:lnT>
                    <a:lnB>
                      <a:noFill/>
                    </a:lnB>
                  </a:tcPr>
                </a:tc>
                <a:extLst>
                  <a:ext uri="{0D108BD9-81ED-4DB2-BD59-A6C34878D82A}">
                    <a16:rowId xmlns:a16="http://schemas.microsoft.com/office/drawing/2014/main" val="10015"/>
                  </a:ext>
                </a:extLst>
              </a:tr>
              <a:tr h="329646">
                <a:tc>
                  <a:txBody>
                    <a:bodyPr/>
                    <a:lstStyle/>
                    <a:p>
                      <a:r>
                        <a:rPr lang="fr-FR" sz="1800" b="1" dirty="0">
                          <a:solidFill>
                            <a:srgbClr val="FF0000"/>
                          </a:solidFill>
                        </a:rPr>
                        <a:t>17</a:t>
                      </a:r>
                    </a:p>
                  </a:txBody>
                  <a:tcPr marL="20948" marR="20948" marT="10474" marB="10474" anchor="ctr">
                    <a:lnL>
                      <a:noFill/>
                    </a:lnL>
                    <a:lnR>
                      <a:noFill/>
                    </a:lnR>
                    <a:lnT>
                      <a:noFill/>
                    </a:lnT>
                    <a:lnB>
                      <a:noFill/>
                    </a:lnB>
                  </a:tcPr>
                </a:tc>
                <a:tc>
                  <a:txBody>
                    <a:bodyPr/>
                    <a:lstStyle/>
                    <a:p>
                      <a:r>
                        <a:rPr lang="fr-FR" sz="1800" b="1" dirty="0"/>
                        <a:t>École des filles</a:t>
                      </a:r>
                    </a:p>
                  </a:txBody>
                  <a:tcPr marL="20948" marR="20948" marT="10474" marB="10474" anchor="ctr">
                    <a:lnL>
                      <a:noFill/>
                    </a:lnL>
                    <a:lnR>
                      <a:noFill/>
                    </a:lnR>
                    <a:lnT>
                      <a:noFill/>
                    </a:lnT>
                    <a:lnB>
                      <a:noFill/>
                    </a:lnB>
                  </a:tcPr>
                </a:tc>
                <a:extLst>
                  <a:ext uri="{0D108BD9-81ED-4DB2-BD59-A6C34878D82A}">
                    <a16:rowId xmlns:a16="http://schemas.microsoft.com/office/drawing/2014/main" val="10016"/>
                  </a:ext>
                </a:extLst>
              </a:tr>
              <a:tr h="329646">
                <a:tc>
                  <a:txBody>
                    <a:bodyPr/>
                    <a:lstStyle/>
                    <a:p>
                      <a:r>
                        <a:rPr lang="fr-FR" sz="1800" b="1" dirty="0">
                          <a:solidFill>
                            <a:srgbClr val="FF0000"/>
                          </a:solidFill>
                        </a:rPr>
                        <a:t>18</a:t>
                      </a:r>
                    </a:p>
                  </a:txBody>
                  <a:tcPr marL="20948" marR="20948" marT="10474" marB="10474" anchor="ctr">
                    <a:lnL>
                      <a:noFill/>
                    </a:lnL>
                    <a:lnR>
                      <a:noFill/>
                    </a:lnR>
                    <a:lnT>
                      <a:noFill/>
                    </a:lnT>
                    <a:lnB>
                      <a:noFill/>
                    </a:lnB>
                  </a:tcPr>
                </a:tc>
                <a:tc>
                  <a:txBody>
                    <a:bodyPr/>
                    <a:lstStyle/>
                    <a:p>
                      <a:r>
                        <a:rPr lang="fr-FR" sz="1800" b="1" dirty="0"/>
                        <a:t>Garage </a:t>
                      </a:r>
                      <a:r>
                        <a:rPr lang="fr-FR" sz="1800" b="1" dirty="0" err="1"/>
                        <a:t>Desourteaux</a:t>
                      </a:r>
                      <a:endParaRPr lang="fr-FR" sz="1800" b="1" dirty="0"/>
                    </a:p>
                  </a:txBody>
                  <a:tcPr marL="20948" marR="20948" marT="10474" marB="10474" anchor="ctr">
                    <a:lnL>
                      <a:noFill/>
                    </a:lnL>
                    <a:lnR>
                      <a:noFill/>
                    </a:lnR>
                    <a:lnT>
                      <a:noFill/>
                    </a:lnT>
                    <a:lnB>
                      <a:noFill/>
                    </a:lnB>
                  </a:tcPr>
                </a:tc>
                <a:extLst>
                  <a:ext uri="{0D108BD9-81ED-4DB2-BD59-A6C34878D82A}">
                    <a16:rowId xmlns:a16="http://schemas.microsoft.com/office/drawing/2014/main" val="10017"/>
                  </a:ext>
                </a:extLst>
              </a:tr>
              <a:tr h="291367">
                <a:tc>
                  <a:txBody>
                    <a:bodyPr/>
                    <a:lstStyle/>
                    <a:p>
                      <a:r>
                        <a:rPr lang="fr-FR" sz="1800" b="1" dirty="0">
                          <a:solidFill>
                            <a:srgbClr val="FF0000"/>
                          </a:solidFill>
                        </a:rPr>
                        <a:t>19</a:t>
                      </a:r>
                    </a:p>
                  </a:txBody>
                  <a:tcPr marL="20948" marR="20948" marT="10474" marB="10474" anchor="ctr">
                    <a:lnL>
                      <a:noFill/>
                    </a:lnL>
                    <a:lnR>
                      <a:noFill/>
                    </a:lnR>
                    <a:lnT>
                      <a:noFill/>
                    </a:lnT>
                    <a:lnB>
                      <a:noFill/>
                    </a:lnB>
                  </a:tcPr>
                </a:tc>
                <a:tc>
                  <a:txBody>
                    <a:bodyPr/>
                    <a:lstStyle/>
                    <a:p>
                      <a:r>
                        <a:rPr lang="fr-FR" sz="1800" b="1" dirty="0"/>
                        <a:t>Église</a:t>
                      </a:r>
                    </a:p>
                  </a:txBody>
                  <a:tcPr marL="20948" marR="20948" marT="10474" marB="10474" anchor="ctr">
                    <a:lnL>
                      <a:noFill/>
                    </a:lnL>
                    <a:lnR>
                      <a:noFill/>
                    </a:lnR>
                    <a:lnT>
                      <a:noFill/>
                    </a:lnT>
                    <a:lnB>
                      <a:noFill/>
                    </a:lnB>
                  </a:tcPr>
                </a:tc>
                <a:extLst>
                  <a:ext uri="{0D108BD9-81ED-4DB2-BD59-A6C34878D82A}">
                    <a16:rowId xmlns:a16="http://schemas.microsoft.com/office/drawing/2014/main" val="10018"/>
                  </a:ext>
                </a:extLst>
              </a:tr>
              <a:tr h="527430">
                <a:tc>
                  <a:txBody>
                    <a:bodyPr/>
                    <a:lstStyle/>
                    <a:p>
                      <a:r>
                        <a:rPr lang="fr-FR" sz="1800" b="1" dirty="0">
                          <a:solidFill>
                            <a:srgbClr val="FF0000"/>
                          </a:solidFill>
                        </a:rPr>
                        <a:t>20</a:t>
                      </a:r>
                    </a:p>
                  </a:txBody>
                  <a:tcPr marL="20948" marR="20948" marT="10474" marB="10474" anchor="ctr">
                    <a:lnL>
                      <a:noFill/>
                    </a:lnL>
                    <a:lnR>
                      <a:noFill/>
                    </a:lnR>
                    <a:lnT>
                      <a:noFill/>
                    </a:lnT>
                    <a:lnB>
                      <a:noFill/>
                    </a:lnB>
                  </a:tcPr>
                </a:tc>
                <a:tc>
                  <a:txBody>
                    <a:bodyPr/>
                    <a:lstStyle/>
                    <a:p>
                      <a:r>
                        <a:rPr lang="fr-FR" sz="1800" b="1" dirty="0"/>
                        <a:t>Cachette de </a:t>
                      </a:r>
                      <a:r>
                        <a:rPr lang="fr-FR" sz="1800" b="1" dirty="0" smtClean="0"/>
                        <a:t>Mme </a:t>
                      </a:r>
                      <a:r>
                        <a:rPr lang="fr-FR" sz="1800" b="1" dirty="0"/>
                        <a:t>Rouffanche</a:t>
                      </a:r>
                    </a:p>
                  </a:txBody>
                  <a:tcPr marL="20948" marR="20948" marT="10474" marB="10474" anchor="ctr">
                    <a:lnL>
                      <a:noFill/>
                    </a:lnL>
                    <a:lnR>
                      <a:noFill/>
                    </a:lnR>
                    <a:lnT>
                      <a:noFill/>
                    </a:lnT>
                    <a:lnB>
                      <a:noFill/>
                    </a:lnB>
                  </a:tcPr>
                </a:tc>
                <a:extLst>
                  <a:ext uri="{0D108BD9-81ED-4DB2-BD59-A6C34878D82A}">
                    <a16:rowId xmlns:a16="http://schemas.microsoft.com/office/drawing/2014/main" val="10019"/>
                  </a:ext>
                </a:extLst>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oradour-sur-glane.fr/documents/fckeditor/image/CMO.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png"/>
          <p:cNvPicPr>
            <a:picLocks noChangeAspect="1"/>
          </p:cNvPicPr>
          <p:nvPr/>
        </p:nvPicPr>
        <p:blipFill>
          <a:blip r:embed="rId2" cstate="email"/>
          <a:stretch>
            <a:fillRect/>
          </a:stretch>
        </p:blipFill>
        <p:spPr>
          <a:xfrm>
            <a:off x="0" y="0"/>
            <a:ext cx="9144000" cy="6857999"/>
          </a:xfrm>
          <a:prstGeom prst="rect">
            <a:avLst/>
          </a:prstGeom>
        </p:spPr>
      </p:pic>
    </p:spTree>
    <p:extLst>
      <p:ext uri="{BB962C8B-B14F-4D97-AF65-F5344CB8AC3E}">
        <p14:creationId xmlns:p14="http://schemas.microsoft.com/office/powerpoint/2010/main" val="8402432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31.jpg"/>
          <p:cNvPicPr>
            <a:picLocks noChangeAspect="1"/>
          </p:cNvPicPr>
          <p:nvPr/>
        </p:nvPicPr>
        <p:blipFill>
          <a:blip r:embed="rId2" cstate="email">
            <a:lum bright="20000"/>
          </a:blip>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1990.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01.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png"/>
          <p:cNvPicPr>
            <a:picLocks noChangeAspect="1"/>
          </p:cNvPicPr>
          <p:nvPr/>
        </p:nvPicPr>
        <p:blipFill>
          <a:blip r:embed="rId2" cstate="email"/>
          <a:stretch>
            <a:fillRect/>
          </a:stretch>
        </p:blipFill>
        <p:spPr>
          <a:xfrm>
            <a:off x="0" y="0"/>
            <a:ext cx="9144000" cy="6858000"/>
          </a:xfrm>
          <a:prstGeom prst="rect">
            <a:avLst/>
          </a:prstGeom>
        </p:spPr>
      </p:pic>
    </p:spTree>
    <p:extLst>
      <p:ext uri="{BB962C8B-B14F-4D97-AF65-F5344CB8AC3E}">
        <p14:creationId xmlns:p14="http://schemas.microsoft.com/office/powerpoint/2010/main" val="24221589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4.pn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5364088" y="692696"/>
            <a:ext cx="2767424" cy="369332"/>
          </a:xfrm>
          <a:prstGeom prst="rect">
            <a:avLst/>
          </a:prstGeom>
        </p:spPr>
        <p:txBody>
          <a:bodyPr wrap="none">
            <a:spAutoFit/>
          </a:bodyPr>
          <a:lstStyle/>
          <a:p>
            <a:r>
              <a:rPr lang="fr-FR" dirty="0" smtClean="0"/>
              <a:t>L'entrée du nouveau village</a:t>
            </a:r>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03.jpg"/>
          <p:cNvPicPr>
            <a:picLocks noChangeAspect="1"/>
          </p:cNvPicPr>
          <p:nvPr/>
        </p:nvPicPr>
        <p:blipFill>
          <a:blip r:embed="rId2" cstate="email">
            <a:lum bright="10000"/>
          </a:blip>
          <a:stretch>
            <a:fillRect/>
          </a:stretch>
        </p:blipFill>
        <p:spPr>
          <a:xfrm>
            <a:off x="0" y="0"/>
            <a:ext cx="9143999" cy="68580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199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uRy7pR0fiyokEJCQiJd--MlcEc_03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8559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114.jpg"/>
          <p:cNvPicPr>
            <a:picLocks noChangeAspect="1"/>
          </p:cNvPicPr>
          <p:nvPr/>
        </p:nvPicPr>
        <p:blipFill>
          <a:blip r:embed="rId2" cstate="email">
            <a:lum bright="10000"/>
          </a:blip>
          <a:stretch>
            <a:fillRect/>
          </a:stretch>
        </p:blipFill>
        <p:spPr>
          <a:xfrm>
            <a:off x="4716016" y="0"/>
            <a:ext cx="4427984" cy="6858000"/>
          </a:xfrm>
          <a:prstGeom prst="rect">
            <a:avLst/>
          </a:prstGeom>
        </p:spPr>
      </p:pic>
      <p:pic>
        <p:nvPicPr>
          <p:cNvPr id="40962" name="Picture 2" descr="http://p5.storage.canalblog.com/52/60/284584/13624523.jpg"/>
          <p:cNvPicPr>
            <a:picLocks noChangeAspect="1" noChangeArrowheads="1"/>
          </p:cNvPicPr>
          <p:nvPr/>
        </p:nvPicPr>
        <p:blipFill>
          <a:blip r:embed="rId3" cstate="email"/>
          <a:srcRect/>
          <a:stretch>
            <a:fillRect/>
          </a:stretch>
        </p:blipFill>
        <p:spPr bwMode="auto">
          <a:xfrm>
            <a:off x="0" y="1"/>
            <a:ext cx="4644008" cy="68580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08720"/>
            <a:ext cx="9144000" cy="2585323"/>
          </a:xfrm>
          <a:prstGeom prst="rect">
            <a:avLst/>
          </a:prstGeom>
        </p:spPr>
        <p:txBody>
          <a:bodyPr wrap="square">
            <a:spAutoFit/>
          </a:bodyPr>
          <a:lstStyle/>
          <a:p>
            <a:r>
              <a:rPr lang="fr-FR" dirty="0" err="1" smtClean="0"/>
              <a:t>Oradour</a:t>
            </a:r>
            <a:r>
              <a:rPr lang="fr-FR" dirty="0" smtClean="0"/>
              <a:t> sur Glane, qui autrefois, était un bourg paisible et dynamique avec son tramway et ses nombreux commerces va connaître l’horreur le 10 juin 1944.</a:t>
            </a:r>
            <a:br>
              <a:rPr lang="fr-FR" dirty="0" smtClean="0"/>
            </a:br>
            <a:r>
              <a:rPr lang="fr-FR" dirty="0" smtClean="0"/>
              <a:t>En début d’après-midi, vers 14h00, près de 200 soldats allemands de la division « </a:t>
            </a:r>
            <a:r>
              <a:rPr lang="fr-FR" dirty="0" err="1" smtClean="0"/>
              <a:t>Das</a:t>
            </a:r>
            <a:r>
              <a:rPr lang="fr-FR" dirty="0" smtClean="0"/>
              <a:t> Reich » encerclent le bourg et rassemblent la population sur le Champ de foire, prétendant à un simple contrôle d’identité. </a:t>
            </a:r>
            <a:br>
              <a:rPr lang="fr-FR" dirty="0" smtClean="0"/>
            </a:br>
            <a:r>
              <a:rPr lang="fr-FR" dirty="0" smtClean="0"/>
              <a:t>Les hommes sont répartis en 6 groupes dans diverses granges d’</a:t>
            </a:r>
            <a:r>
              <a:rPr lang="fr-FR" dirty="0" err="1" smtClean="0"/>
              <a:t>Oradour</a:t>
            </a:r>
            <a:r>
              <a:rPr lang="fr-FR" dirty="0" smtClean="0"/>
              <a:t> tandis que les femmes et enfants sont regroupés dans l’église.</a:t>
            </a:r>
            <a:br>
              <a:rPr lang="fr-FR" dirty="0" smtClean="0"/>
            </a:br>
            <a:r>
              <a:rPr lang="fr-FR" dirty="0" smtClean="0"/>
              <a:t>En quelques minutes, les hommes sont abattus puis brulés puis c’est au tour des femmes et enfants de subir le même sort et d’être brulés dans l’église.</a:t>
            </a:r>
            <a:endParaRPr lang="fr-FR" dirty="0"/>
          </a:p>
        </p:txBody>
      </p:sp>
      <p:sp>
        <p:nvSpPr>
          <p:cNvPr id="3" name="Rectangle 2"/>
          <p:cNvSpPr/>
          <p:nvPr/>
        </p:nvSpPr>
        <p:spPr>
          <a:xfrm>
            <a:off x="0" y="3573016"/>
            <a:ext cx="8964488" cy="923330"/>
          </a:xfrm>
          <a:prstGeom prst="rect">
            <a:avLst/>
          </a:prstGeom>
        </p:spPr>
        <p:txBody>
          <a:bodyPr wrap="square">
            <a:spAutoFit/>
          </a:bodyPr>
          <a:lstStyle/>
          <a:p>
            <a:r>
              <a:rPr lang="fr-FR" dirty="0" smtClean="0"/>
              <a:t>En une journée </a:t>
            </a:r>
            <a:r>
              <a:rPr lang="fr-FR" dirty="0" err="1" smtClean="0"/>
              <a:t>Oradour</a:t>
            </a:r>
            <a:r>
              <a:rPr lang="fr-FR" dirty="0" smtClean="0"/>
              <a:t> n’existe plus et cet horrible massacre fit 642 victimes innocentes.</a:t>
            </a:r>
            <a:br>
              <a:rPr lang="fr-FR" dirty="0" smtClean="0"/>
            </a:br>
            <a:r>
              <a:rPr lang="fr-FR" dirty="0" smtClean="0"/>
              <a:t>Depuis 1946, les ruines du Village Martyr sont classées Monument Historique et le Centre de la Mémoire a été inauguré en 1999. </a:t>
            </a:r>
            <a:endParaRPr lang="fr-FR" dirty="0"/>
          </a:p>
        </p:txBody>
      </p:sp>
      <p:sp>
        <p:nvSpPr>
          <p:cNvPr id="4" name="Rectangle 3"/>
          <p:cNvSpPr/>
          <p:nvPr/>
        </p:nvSpPr>
        <p:spPr>
          <a:xfrm>
            <a:off x="0" y="4549676"/>
            <a:ext cx="9144000" cy="2308324"/>
          </a:xfrm>
          <a:prstGeom prst="rect">
            <a:avLst/>
          </a:prstGeom>
        </p:spPr>
        <p:txBody>
          <a:bodyPr wrap="square">
            <a:spAutoFit/>
          </a:bodyPr>
          <a:lstStyle/>
          <a:p>
            <a:r>
              <a:rPr lang="fr-FR" dirty="0" smtClean="0"/>
              <a:t>A la suite de ce massacre, l’Etat décide de reconstruire un nouveau bourg en conservant un plan similaire à l’ancien bourg avec une architecture inspirée de l’austérité des maisons limousines.</a:t>
            </a:r>
            <a:br>
              <a:rPr lang="fr-FR" dirty="0" smtClean="0"/>
            </a:br>
            <a:r>
              <a:rPr lang="fr-FR" dirty="0" smtClean="0"/>
              <a:t>Le traumatisme causé par ce drame, la disparition d’une génération, la proximité des ruines, ont rendu difficile sa « renaissance », qui ne s’est amorcée qu’au début des années 1960 avec l’implantation de PME et d’ateliers.</a:t>
            </a:r>
            <a:br>
              <a:rPr lang="fr-FR" dirty="0" smtClean="0"/>
            </a:br>
            <a:r>
              <a:rPr lang="fr-FR" dirty="0" smtClean="0"/>
              <a:t>Aujourd’hui, </a:t>
            </a:r>
            <a:r>
              <a:rPr lang="fr-FR" dirty="0" err="1" smtClean="0"/>
              <a:t>Oradour</a:t>
            </a:r>
            <a:r>
              <a:rPr lang="fr-FR" dirty="0" smtClean="0"/>
              <a:t> sur Glane est un bourg actif qui compte désormais 2200 habitants avec ses commerces, son activité industrielle et ses nombreuses associations.</a:t>
            </a:r>
            <a:br>
              <a:rPr lang="fr-FR" dirty="0" smtClean="0"/>
            </a:br>
            <a:endParaRPr lang="fr-FR" dirty="0"/>
          </a:p>
        </p:txBody>
      </p:sp>
      <p:pic>
        <p:nvPicPr>
          <p:cNvPr id="5" name="Picture 2" descr="Bandeau"/>
          <p:cNvPicPr>
            <a:picLocks noChangeAspect="1" noChangeArrowheads="1"/>
          </p:cNvPicPr>
          <p:nvPr/>
        </p:nvPicPr>
        <p:blipFill>
          <a:blip r:embed="rId2" cstate="email"/>
          <a:srcRect/>
          <a:stretch>
            <a:fillRect/>
          </a:stretch>
        </p:blipFill>
        <p:spPr bwMode="auto">
          <a:xfrm>
            <a:off x="1979712" y="0"/>
            <a:ext cx="5133975" cy="857251"/>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199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delcampe.net/static/img_large/auction/001/502/058/535_006.jpg?v=1"/>
          <p:cNvPicPr>
            <a:picLocks noChangeAspect="1" noChangeArrowheads="1"/>
          </p:cNvPicPr>
          <p:nvPr/>
        </p:nvPicPr>
        <p:blipFill rotWithShape="1">
          <a:blip r:embed="rId2">
            <a:extLst>
              <a:ext uri="{28A0092B-C50C-407E-A947-70E740481C1C}">
                <a14:useLocalDpi xmlns:a14="http://schemas.microsoft.com/office/drawing/2010/main" val="0"/>
              </a:ext>
            </a:extLst>
          </a:blip>
          <a:srcRect l="3239" r="2828" b="3067"/>
          <a:stretch/>
        </p:blipFill>
        <p:spPr bwMode="auto">
          <a:xfrm>
            <a:off x="539552" y="620688"/>
            <a:ext cx="8352928"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4902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1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254809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www.delcampe.net/static/img_large/auction/000/201/475/445_001.jpg?v=0"/>
          <p:cNvPicPr>
            <a:picLocks noChangeAspect="1" noChangeArrowheads="1"/>
          </p:cNvPicPr>
          <p:nvPr/>
        </p:nvPicPr>
        <p:blipFill rotWithShape="1">
          <a:blip r:embed="rId2">
            <a:extLst>
              <a:ext uri="{28A0092B-C50C-407E-A947-70E740481C1C}">
                <a14:useLocalDpi xmlns:a14="http://schemas.microsoft.com/office/drawing/2010/main" val="0"/>
              </a:ext>
            </a:extLst>
          </a:blip>
          <a:srcRect b="2597"/>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772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3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695825"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spTree>
    <p:extLst>
      <p:ext uri="{BB962C8B-B14F-4D97-AF65-F5344CB8AC3E}">
        <p14:creationId xmlns:p14="http://schemas.microsoft.com/office/powerpoint/2010/main" val="2487392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5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2062011203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www.delcampe.net/static/img_large/auction/001/797/727/258_001.jpg?v=1"/>
          <p:cNvPicPr>
            <a:picLocks noChangeAspect="1" noChangeArrowheads="1"/>
          </p:cNvPicPr>
          <p:nvPr/>
        </p:nvPicPr>
        <p:blipFill rotWithShape="1">
          <a:blip r:embed="rId2">
            <a:extLst>
              <a:ext uri="{28A0092B-C50C-407E-A947-70E740481C1C}">
                <a14:useLocalDpi xmlns:a14="http://schemas.microsoft.com/office/drawing/2010/main" val="0"/>
              </a:ext>
            </a:extLst>
          </a:blip>
          <a:srcRect b="3800"/>
          <a:stretch/>
        </p:blipFill>
        <p:spPr bwMode="auto">
          <a:xfrm>
            <a:off x="0" y="1"/>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0604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20.jpg"/>
          <p:cNvPicPr>
            <a:picLocks noChangeAspect="1"/>
          </p:cNvPicPr>
          <p:nvPr/>
        </p:nvPicPr>
        <p:blipFill>
          <a:blip r:embed="rId2" cstate="email"/>
          <a:stretch>
            <a:fillRect/>
          </a:stretch>
        </p:blipFill>
        <p:spPr>
          <a:xfrm>
            <a:off x="4716017" y="0"/>
            <a:ext cx="4427983" cy="6858000"/>
          </a:xfrm>
          <a:prstGeom prst="rect">
            <a:avLst/>
          </a:prstGeom>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 y="-33901"/>
            <a:ext cx="4716016" cy="68919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34.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827584" y="548680"/>
            <a:ext cx="2736304" cy="646331"/>
          </a:xfrm>
          <a:prstGeom prst="rect">
            <a:avLst/>
          </a:prstGeom>
          <a:noFill/>
        </p:spPr>
        <p:txBody>
          <a:bodyPr wrap="square" rtlCol="0">
            <a:spAutoFit/>
          </a:bodyPr>
          <a:lstStyle/>
          <a:p>
            <a:r>
              <a:rPr lang="fr-FR" dirty="0" smtClean="0"/>
              <a:t>La chaleur était telle que la cloche à fondue</a:t>
            </a:r>
            <a:endParaRPr lang="fr-F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64.jpg"/>
          <p:cNvPicPr>
            <a:picLocks noChangeAspect="1"/>
          </p:cNvPicPr>
          <p:nvPr/>
        </p:nvPicPr>
        <p:blipFill>
          <a:blip r:embed="rId2" cstate="email"/>
          <a:stretch>
            <a:fillRect/>
          </a:stretch>
        </p:blipFill>
        <p:spPr>
          <a:xfrm>
            <a:off x="4000500" y="0"/>
            <a:ext cx="5143500" cy="6858000"/>
          </a:xfrm>
          <a:prstGeom prst="rect">
            <a:avLst/>
          </a:prstGeom>
        </p:spPr>
      </p:pic>
      <p:pic>
        <p:nvPicPr>
          <p:cNvPr id="2051"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0"/>
            <a:ext cx="522007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6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6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37894222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8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uRy7pR0fiyokEJCQiJd--MlcEc_02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9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09.jpg"/>
          <p:cNvPicPr>
            <a:picLocks noChangeAspect="1"/>
          </p:cNvPicPr>
          <p:nvPr/>
        </p:nvPicPr>
        <p:blipFill>
          <a:blip r:embed="rId2" cstate="email"/>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10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109.jpg"/>
          <p:cNvPicPr>
            <a:picLocks noChangeAspect="1"/>
          </p:cNvPicPr>
          <p:nvPr/>
        </p:nvPicPr>
        <p:blipFill>
          <a:blip r:embed="rId2" cstate="email">
            <a:lum bright="10000"/>
          </a:blip>
          <a:stretch>
            <a:fillRect/>
          </a:stretch>
        </p:blipFill>
        <p:spPr>
          <a:xfrm>
            <a:off x="4644008" y="0"/>
            <a:ext cx="4499992" cy="6858000"/>
          </a:xfrm>
          <a:prstGeom prst="rect">
            <a:avLst/>
          </a:prstGeom>
        </p:spPr>
      </p:pic>
      <p:pic>
        <p:nvPicPr>
          <p:cNvPr id="3" name="Image 2" descr="120620112101.jpg"/>
          <p:cNvPicPr>
            <a:picLocks noChangeAspect="1"/>
          </p:cNvPicPr>
          <p:nvPr/>
        </p:nvPicPr>
        <p:blipFill>
          <a:blip r:embed="rId3" cstate="email">
            <a:lum bright="10000"/>
          </a:blip>
          <a:stretch>
            <a:fillRect/>
          </a:stretch>
        </p:blipFill>
        <p:spPr>
          <a:xfrm>
            <a:off x="0" y="0"/>
            <a:ext cx="4499992" cy="685800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2062011204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12.jpg"/>
          <p:cNvPicPr>
            <a:picLocks noChangeAspect="1"/>
          </p:cNvPicPr>
          <p:nvPr/>
        </p:nvPicPr>
        <p:blipFill>
          <a:blip r:embed="rId2" cstate="email"/>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uRy7pR0fiyokEJCQiJd--MlcEc_013.jp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cache.20minutes.fr/img/photos/20mn/2013-01/2013-01-31/article_oradour.jpg"/>
          <p:cNvPicPr>
            <a:picLocks noChangeAspect="1" noChangeArrowheads="1"/>
          </p:cNvPicPr>
          <p:nvPr/>
        </p:nvPicPr>
        <p:blipFill>
          <a:blip r:embed="rId2" cstate="email">
            <a:lum bright="20000" contrast="-10000"/>
          </a:blip>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delcampe.net/static/img_large/auction/001/502/058/535_004.jpg?v=1"/>
          <p:cNvPicPr>
            <a:picLocks noChangeAspect="1" noChangeArrowheads="1"/>
          </p:cNvPicPr>
          <p:nvPr/>
        </p:nvPicPr>
        <p:blipFill rotWithShape="1">
          <a:blip r:embed="rId2">
            <a:extLst>
              <a:ext uri="{28A0092B-C50C-407E-A947-70E740481C1C}">
                <a14:useLocalDpi xmlns:a14="http://schemas.microsoft.com/office/drawing/2010/main" val="0"/>
              </a:ext>
            </a:extLst>
          </a:blip>
          <a:srcRect r="4673" b="1666"/>
          <a:stretch/>
        </p:blipFill>
        <p:spPr bwMode="auto">
          <a:xfrm>
            <a:off x="827584" y="548680"/>
            <a:ext cx="7920880"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62436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delcampe.net/static/img_large/auction/001/502/058/535_003.jpg?v=1"/>
          <p:cNvPicPr>
            <a:picLocks noChangeAspect="1" noChangeArrowheads="1"/>
          </p:cNvPicPr>
          <p:nvPr/>
        </p:nvPicPr>
        <p:blipFill rotWithShape="1">
          <a:blip r:embed="rId2">
            <a:extLst>
              <a:ext uri="{28A0092B-C50C-407E-A947-70E740481C1C}">
                <a14:useLocalDpi xmlns:a14="http://schemas.microsoft.com/office/drawing/2010/main" val="0"/>
              </a:ext>
            </a:extLst>
          </a:blip>
          <a:srcRect l="2542" r="5932" b="5321"/>
          <a:stretch/>
        </p:blipFill>
        <p:spPr bwMode="auto">
          <a:xfrm>
            <a:off x="755576" y="980728"/>
            <a:ext cx="7776864"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5087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delcampe.net/static/img_large/auction/001/502/058/535_002.jpg?v=1"/>
          <p:cNvPicPr>
            <a:picLocks noChangeAspect="1" noChangeArrowheads="1"/>
          </p:cNvPicPr>
          <p:nvPr/>
        </p:nvPicPr>
        <p:blipFill rotWithShape="1">
          <a:blip r:embed="rId2">
            <a:extLst>
              <a:ext uri="{28A0092B-C50C-407E-A947-70E740481C1C}">
                <a14:useLocalDpi xmlns:a14="http://schemas.microsoft.com/office/drawing/2010/main" val="0"/>
              </a:ext>
            </a:extLst>
          </a:blip>
          <a:srcRect t="2137" b="6002"/>
          <a:stretch/>
        </p:blipFill>
        <p:spPr bwMode="auto">
          <a:xfrm>
            <a:off x="179512" y="332656"/>
            <a:ext cx="4848473" cy="61926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delcampe.net/static/img_large/auction/001/502/058/535_001.jpg?v=1"/>
          <p:cNvPicPr>
            <a:picLocks noChangeAspect="1" noChangeArrowheads="1"/>
          </p:cNvPicPr>
          <p:nvPr/>
        </p:nvPicPr>
        <p:blipFill rotWithShape="1">
          <a:blip r:embed="rId3">
            <a:extLst>
              <a:ext uri="{28A0092B-C50C-407E-A947-70E740481C1C}">
                <a14:useLocalDpi xmlns:a14="http://schemas.microsoft.com/office/drawing/2010/main" val="0"/>
              </a:ext>
            </a:extLst>
          </a:blip>
          <a:srcRect b="3503"/>
          <a:stretch/>
        </p:blipFill>
        <p:spPr bwMode="auto">
          <a:xfrm>
            <a:off x="5220072" y="357970"/>
            <a:ext cx="3923928" cy="6167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783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4355976" y="28321"/>
            <a:ext cx="4788024" cy="6858000"/>
          </a:xfrm>
          <a:prstGeom prst="rect">
            <a:avLst/>
          </a:prstGeom>
        </p:spPr>
      </p:pic>
      <p:pic>
        <p:nvPicPr>
          <p:cNvPr id="3" name="Picture 2"/>
          <p:cNvPicPr>
            <a:picLocks noChangeAspect="1" noChangeArrowheads="1"/>
          </p:cNvPicPr>
          <p:nvPr/>
        </p:nvPicPr>
        <p:blipFill>
          <a:blip r:embed="rId3" cstate="email">
            <a:lum bright="10000"/>
            <a:extLst>
              <a:ext uri="{28A0092B-C50C-407E-A947-70E740481C1C}">
                <a14:useLocalDpi xmlns:a14="http://schemas.microsoft.com/office/drawing/2010/main" val="0"/>
              </a:ext>
            </a:extLst>
          </a:blip>
          <a:srcRect/>
          <a:stretch>
            <a:fillRect/>
          </a:stretch>
        </p:blipFill>
        <p:spPr bwMode="auto">
          <a:xfrm>
            <a:off x="0" y="0"/>
            <a:ext cx="428396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suRy7pR0fiyokEJCQiJd--MlcEc_025.jpg"/>
          <p:cNvPicPr>
            <a:picLocks noChangeAspect="1"/>
          </p:cNvPicPr>
          <p:nvPr/>
        </p:nvPicPr>
        <p:blipFill>
          <a:blip r:embed="rId2" cstate="email">
            <a:lum bright="10000"/>
          </a:blip>
          <a:stretch>
            <a:fillRect/>
          </a:stretch>
        </p:blipFill>
        <p:spPr>
          <a:xfrm>
            <a:off x="0" y="1"/>
            <a:ext cx="9144000" cy="6858000"/>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1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420712641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22.jpg"/>
          <p:cNvPicPr>
            <a:picLocks noChangeAspect="1"/>
          </p:cNvPicPr>
          <p:nvPr/>
        </p:nvPicPr>
        <p:blipFill>
          <a:blip r:embed="rId2" cstate="email"/>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ile:Oradour-sur-Glane-Stove-1364.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12062011207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delcampe.net/static/img_large/auction/001/502/058/535_011.jpg?v=1"/>
          <p:cNvPicPr>
            <a:picLocks noChangeAspect="1" noChangeArrowheads="1"/>
          </p:cNvPicPr>
          <p:nvPr/>
        </p:nvPicPr>
        <p:blipFill rotWithShape="1">
          <a:blip r:embed="rId2">
            <a:extLst>
              <a:ext uri="{28A0092B-C50C-407E-A947-70E740481C1C}">
                <a14:useLocalDpi xmlns:a14="http://schemas.microsoft.com/office/drawing/2010/main" val="0"/>
              </a:ext>
            </a:extLst>
          </a:blip>
          <a:srcRect b="3448"/>
          <a:stretch/>
        </p:blipFill>
        <p:spPr bwMode="auto">
          <a:xfrm>
            <a:off x="323528" y="332656"/>
            <a:ext cx="8640960"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5448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199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2062011200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001.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Ry7pR0fiyokEJCQiJd--MlcEc_014.jpg"/>
          <p:cNvPicPr>
            <a:picLocks noChangeAspect="1"/>
          </p:cNvPicPr>
          <p:nvPr/>
        </p:nvPicPr>
        <p:blipFill>
          <a:blip r:embed="rId2" cstate="email">
            <a:lum bright="10000"/>
          </a:blip>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620112111.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9461" y="476672"/>
            <a:ext cx="4132542"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r>
              <a:rPr lang="fr-F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ZoneTexte 3"/>
          <p:cNvSpPr txBox="1"/>
          <p:nvPr/>
        </p:nvSpPr>
        <p:spPr>
          <a:xfrm>
            <a:off x="439461" y="2852936"/>
            <a:ext cx="5140651" cy="369332"/>
          </a:xfrm>
          <a:prstGeom prst="rect">
            <a:avLst/>
          </a:prstGeom>
          <a:noFill/>
        </p:spPr>
        <p:txBody>
          <a:bodyPr wrap="square" rtlCol="0">
            <a:spAutoFit/>
          </a:bodyPr>
          <a:lstStyle/>
          <a:p>
            <a:r>
              <a:rPr lang="fr-FR" dirty="0" smtClean="0"/>
              <a:t>Commentaires du NET: photos </a:t>
            </a:r>
            <a:r>
              <a:rPr lang="fr-FR" dirty="0" smtClean="0"/>
              <a:t>perso , et sur le Net,</a:t>
            </a:r>
            <a:endParaRPr lang="fr-FR" dirty="0"/>
          </a:p>
        </p:txBody>
      </p:sp>
      <p:sp>
        <p:nvSpPr>
          <p:cNvPr id="5" name="ZoneTexte 4"/>
          <p:cNvSpPr txBox="1"/>
          <p:nvPr/>
        </p:nvSpPr>
        <p:spPr>
          <a:xfrm>
            <a:off x="439461" y="5661248"/>
            <a:ext cx="3988523" cy="400110"/>
          </a:xfrm>
          <a:prstGeom prst="rect">
            <a:avLst/>
          </a:prstGeom>
          <a:noFill/>
        </p:spPr>
        <p:txBody>
          <a:bodyPr wrap="square" rtlCol="0">
            <a:spAutoFit/>
          </a:bodyPr>
          <a:lstStyle/>
          <a:p>
            <a:r>
              <a:rPr lang="fr-FR" sz="2000" dirty="0" smtClean="0"/>
              <a:t>:</a:t>
            </a:r>
            <a:endParaRPr lang="fr-FR" sz="2000" dirty="0"/>
          </a:p>
        </p:txBody>
      </p:sp>
      <p:pic>
        <p:nvPicPr>
          <p:cNvPr id="7" name="Image 6" descr="oie_718626mVJ70qx1.jpg"/>
          <p:cNvPicPr>
            <a:picLocks noChangeAspect="1"/>
          </p:cNvPicPr>
          <p:nvPr/>
        </p:nvPicPr>
        <p:blipFill>
          <a:blip r:embed="rId2" cstate="email"/>
          <a:stretch>
            <a:fillRect/>
          </a:stretch>
        </p:blipFill>
        <p:spPr>
          <a:xfrm>
            <a:off x="5364088" y="3933056"/>
            <a:ext cx="2306560" cy="252028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231</Words>
  <Application>Microsoft Office PowerPoint</Application>
  <PresentationFormat>Affichage à l'écran (4:3)</PresentationFormat>
  <Paragraphs>75</Paragraphs>
  <Slides>70</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70</vt:i4>
      </vt:variant>
    </vt:vector>
  </HeadingPairs>
  <TitlesOfParts>
    <vt:vector size="73"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PC</cp:lastModifiedBy>
  <cp:revision>23</cp:revision>
  <dcterms:created xsi:type="dcterms:W3CDTF">2013-12-18T19:53:38Z</dcterms:created>
  <dcterms:modified xsi:type="dcterms:W3CDTF">2023-07-25T18:55:40Z</dcterms:modified>
</cp:coreProperties>
</file>