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61" r:id="rId2"/>
    <p:sldId id="258" r:id="rId3"/>
    <p:sldId id="259" r:id="rId4"/>
    <p:sldId id="260" r:id="rId5"/>
    <p:sldId id="264" r:id="rId6"/>
    <p:sldId id="262" r:id="rId7"/>
    <p:sldId id="263" r:id="rId8"/>
    <p:sldId id="265" r:id="rId9"/>
    <p:sldId id="266" r:id="rId10"/>
    <p:sldId id="277" r:id="rId11"/>
    <p:sldId id="267" r:id="rId12"/>
    <p:sldId id="268" r:id="rId13"/>
    <p:sldId id="269" r:id="rId14"/>
    <p:sldId id="270" r:id="rId15"/>
    <p:sldId id="271" r:id="rId16"/>
    <p:sldId id="272" r:id="rId17"/>
    <p:sldId id="273" r:id="rId18"/>
    <p:sldId id="274" r:id="rId19"/>
    <p:sldId id="275" r:id="rId20"/>
    <p:sldId id="276"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G2KvcEl0xPP1mLbB9UBgg==" hashData="eoISLSmNDp1SSOLcKwjJtos//YKsLw8wg3kY625oIRUyaXTSSRm3KwOPzAHzcA/Yfo4wGC3hweZZ3SpYVVmy5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69" d="100"/>
          <a:sy n="69" d="100"/>
        </p:scale>
        <p:origin x="96" y="2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fr-FR" smtClean="0"/>
              <a:t>Modifiez le style du titre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EEDFF314-5611-4B94-8D29-D7715FD0E853}" type="datetimeFigureOut">
              <a:rPr lang="fr-FR" smtClean="0"/>
              <a:t>26/07/2023</a:t>
            </a:fld>
            <a:endParaRPr lang="fr-FR"/>
          </a:p>
        </p:txBody>
      </p:sp>
      <p:sp>
        <p:nvSpPr>
          <p:cNvPr id="5" name="Footer Placeholder 4"/>
          <p:cNvSpPr>
            <a:spLocks noGrp="1"/>
          </p:cNvSpPr>
          <p:nvPr>
            <p:ph type="ftr" sz="quarter" idx="11"/>
          </p:nvPr>
        </p:nvSpPr>
        <p:spPr>
          <a:xfrm>
            <a:off x="2692397" y="5037663"/>
            <a:ext cx="5214635" cy="279400"/>
          </a:xfrm>
        </p:spPr>
        <p:txBody>
          <a:bodyPr/>
          <a:lstStyle/>
          <a:p>
            <a:endParaRPr lang="fr-FR"/>
          </a:p>
        </p:txBody>
      </p:sp>
      <p:sp>
        <p:nvSpPr>
          <p:cNvPr id="6" name="Slide Number Placeholder 5"/>
          <p:cNvSpPr>
            <a:spLocks noGrp="1"/>
          </p:cNvSpPr>
          <p:nvPr>
            <p:ph type="sldNum" sz="quarter" idx="12"/>
          </p:nvPr>
        </p:nvSpPr>
        <p:spPr>
          <a:xfrm>
            <a:off x="8956900" y="5037663"/>
            <a:ext cx="551167" cy="279400"/>
          </a:xfrm>
        </p:spPr>
        <p:txBody>
          <a:bodyPr/>
          <a:lstStyle/>
          <a:p>
            <a:fld id="{05EABCF2-DE13-4D19-8F60-B5E74AB93C42}" type="slidenum">
              <a:rPr lang="fr-FR" smtClean="0"/>
              <a:t>‹N°›</a:t>
            </a:fld>
            <a:endParaRPr lang="fr-FR"/>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206277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EDFF314-5611-4B94-8D29-D7715FD0E853}" type="datetimeFigureOut">
              <a:rPr lang="fr-FR" smtClean="0"/>
              <a:t>26/07/2023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EABCF2-DE13-4D19-8F60-B5E74AB93C42}" type="slidenum">
              <a:rPr lang="fr-FR" smtClean="0"/>
              <a:t>‹N°›</a:t>
            </a:fld>
            <a:endParaRPr lang="fr-FR"/>
          </a:p>
        </p:txBody>
      </p:sp>
    </p:spTree>
    <p:extLst>
      <p:ext uri="{BB962C8B-B14F-4D97-AF65-F5344CB8AC3E}">
        <p14:creationId xmlns:p14="http://schemas.microsoft.com/office/powerpoint/2010/main" val="8822659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fr-FR" smtClean="0"/>
              <a:t>Modifiez le style du titre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EEDFF314-5611-4B94-8D29-D7715FD0E853}" type="datetimeFigureOut">
              <a:rPr lang="fr-FR" smtClean="0"/>
              <a:t>26/07/2023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EABCF2-DE13-4D19-8F60-B5E74AB93C42}" type="slidenum">
              <a:rPr lang="fr-FR" smtClean="0"/>
              <a:t>‹N°›</a:t>
            </a:fld>
            <a:endParaRPr lang="fr-FR"/>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53951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EEDFF314-5611-4B94-8D29-D7715FD0E853}" type="datetimeFigureOut">
              <a:rPr lang="fr-FR" smtClean="0"/>
              <a:t>26/07/2023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5EABCF2-DE13-4D19-8F60-B5E74AB93C42}" type="slidenum">
              <a:rPr lang="fr-FR" smtClean="0"/>
              <a:t>‹N°›</a:t>
            </a:fld>
            <a:endParaRPr lang="fr-FR"/>
          </a:p>
        </p:txBody>
      </p:sp>
    </p:spTree>
    <p:extLst>
      <p:ext uri="{BB962C8B-B14F-4D97-AF65-F5344CB8AC3E}">
        <p14:creationId xmlns:p14="http://schemas.microsoft.com/office/powerpoint/2010/main" val="13754433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EDFF314-5611-4B94-8D29-D7715FD0E853}" type="datetimeFigureOut">
              <a:rPr lang="fr-FR" smtClean="0"/>
              <a:t>26/07/2023</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05EABCF2-DE13-4D19-8F60-B5E74AB93C42}" type="slidenum">
              <a:rPr lang="fr-FR" smtClean="0"/>
              <a:t>‹N°›</a:t>
            </a:fld>
            <a:endParaRPr lang="fr-FR"/>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273222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EEDFF314-5611-4B94-8D29-D7715FD0E853}" type="datetimeFigureOut">
              <a:rPr lang="fr-FR" smtClean="0"/>
              <a:t>26/07/2023</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05EABCF2-DE13-4D19-8F60-B5E74AB93C42}" type="slidenum">
              <a:rPr lang="fr-FR" smtClean="0"/>
              <a:t>‹N°›</a:t>
            </a:fld>
            <a:endParaRPr lang="fr-FR"/>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941850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DFF314-5611-4B94-8D29-D7715FD0E853}" type="datetimeFigureOut">
              <a:rPr lang="fr-FR" smtClean="0"/>
              <a:t>26/07/2023</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05EABCF2-DE13-4D19-8F60-B5E74AB93C42}" type="slidenum">
              <a:rPr lang="fr-FR" smtClean="0"/>
              <a:t>‹N°›</a:t>
            </a:fld>
            <a:endParaRPr lang="fr-FR"/>
          </a:p>
        </p:txBody>
      </p:sp>
    </p:spTree>
    <p:extLst>
      <p:ext uri="{BB962C8B-B14F-4D97-AF65-F5344CB8AC3E}">
        <p14:creationId xmlns:p14="http://schemas.microsoft.com/office/powerpoint/2010/main" val="33257371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fr-FR" smtClean="0"/>
              <a:t>Modifiez le style du titre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EEDFF314-5611-4B94-8D29-D7715FD0E853}" type="datetimeFigureOut">
              <a:rPr lang="fr-FR" smtClean="0"/>
              <a:t>26/07/2023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5EABCF2-DE13-4D19-8F60-B5E74AB93C42}" type="slidenum">
              <a:rPr lang="fr-FR" smtClean="0"/>
              <a:t>‹N°›</a:t>
            </a:fld>
            <a:endParaRPr lang="fr-FR"/>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53279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fr-FR" smtClean="0"/>
              <a:t>Modifiez le style du titre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EEDFF314-5611-4B94-8D29-D7715FD0E853}" type="datetimeFigureOut">
              <a:rPr lang="fr-FR" smtClean="0"/>
              <a:t>26/07/2023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5EABCF2-DE13-4D19-8F60-B5E74AB93C42}" type="slidenum">
              <a:rPr lang="fr-FR" smtClean="0"/>
              <a:t>‹N°›</a:t>
            </a:fld>
            <a:endParaRPr lang="fr-FR"/>
          </a:p>
        </p:txBody>
      </p:sp>
    </p:spTree>
    <p:extLst>
      <p:ext uri="{BB962C8B-B14F-4D97-AF65-F5344CB8AC3E}">
        <p14:creationId xmlns:p14="http://schemas.microsoft.com/office/powerpoint/2010/main" val="3739643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EEDFF314-5611-4B94-8D29-D7715FD0E853}" type="datetimeFigureOut">
              <a:rPr lang="fr-FR" smtClean="0"/>
              <a:t>26/07/2023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5EABCF2-DE13-4D19-8F60-B5E74AB93C42}" type="slidenum">
              <a:rPr lang="fr-FR" smtClean="0"/>
              <a:t>‹N°›</a:t>
            </a:fld>
            <a:endParaRPr lang="fr-FR"/>
          </a:p>
        </p:txBody>
      </p:sp>
    </p:spTree>
    <p:extLst>
      <p:ext uri="{BB962C8B-B14F-4D97-AF65-F5344CB8AC3E}">
        <p14:creationId xmlns:p14="http://schemas.microsoft.com/office/powerpoint/2010/main" val="1637162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fr-FR" smtClean="0"/>
              <a:t>Modifiez le style du titre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EEDFF314-5611-4B94-8D29-D7715FD0E853}" type="datetimeFigureOut">
              <a:rPr lang="fr-FR" smtClean="0"/>
              <a:t>26/07/2023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EABCF2-DE13-4D19-8F60-B5E74AB93C42}" type="slidenum">
              <a:rPr lang="fr-FR" smtClean="0"/>
              <a:t>‹N°›</a:t>
            </a:fld>
            <a:endParaRPr lang="fr-FR"/>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689240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fr-FR" smtClean="0"/>
              <a:t>Modifiez le style du titre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EEDFF314-5611-4B94-8D29-D7715FD0E853}" type="datetimeFigureOut">
              <a:rPr lang="fr-FR" smtClean="0"/>
              <a:t>26/07/2023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EABCF2-DE13-4D19-8F60-B5E74AB93C42}" type="slidenum">
              <a:rPr lang="fr-FR" smtClean="0"/>
              <a:t>‹N°›</a:t>
            </a:fld>
            <a:endParaRPr lang="fr-FR"/>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845531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fr-FR" smtClean="0"/>
              <a:t>Modifiez le style du titre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EEDFF314-5611-4B94-8D29-D7715FD0E853}" type="datetimeFigureOut">
              <a:rPr lang="fr-FR" smtClean="0"/>
              <a:t>26/07/2023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EABCF2-DE13-4D19-8F60-B5E74AB93C42}" type="slidenum">
              <a:rPr lang="fr-FR" smtClean="0"/>
              <a:t>‹N°›</a:t>
            </a:fld>
            <a:endParaRPr lang="fr-FR"/>
          </a:p>
        </p:txBody>
      </p:sp>
    </p:spTree>
    <p:extLst>
      <p:ext uri="{BB962C8B-B14F-4D97-AF65-F5344CB8AC3E}">
        <p14:creationId xmlns:p14="http://schemas.microsoft.com/office/powerpoint/2010/main" val="37125305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fr-FR" smtClean="0"/>
              <a:t>Modifiez le style du titre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EEDFF314-5611-4B94-8D29-D7715FD0E853}" type="datetimeFigureOut">
              <a:rPr lang="fr-FR" smtClean="0"/>
              <a:t>26/07/2023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EABCF2-DE13-4D19-8F60-B5E74AB93C42}" type="slidenum">
              <a:rPr lang="fr-FR" smtClean="0"/>
              <a:t>‹N°›</a:t>
            </a:fld>
            <a:endParaRPr lang="fr-FR"/>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152877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fr-FR" smtClean="0"/>
              <a:t>Modifiez le style du titre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EEDFF314-5611-4B94-8D29-D7715FD0E853}" type="datetimeFigureOut">
              <a:rPr lang="fr-FR" smtClean="0"/>
              <a:t>26/07/2023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EABCF2-DE13-4D19-8F60-B5E74AB93C42}" type="slidenum">
              <a:rPr lang="fr-FR" smtClean="0"/>
              <a:t>‹N°›</a:t>
            </a:fld>
            <a:endParaRPr lang="fr-FR"/>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748118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EDFF314-5611-4B94-8D29-D7715FD0E853}" type="datetimeFigureOut">
              <a:rPr lang="fr-FR" smtClean="0"/>
              <a:t>26/07/2023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EABCF2-DE13-4D19-8F60-B5E74AB93C42}" type="slidenum">
              <a:rPr lang="fr-FR" smtClean="0"/>
              <a:t>‹N°›</a:t>
            </a:fld>
            <a:endParaRPr lang="fr-FR"/>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929169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EDFF314-5611-4B94-8D29-D7715FD0E853}" type="datetimeFigureOut">
              <a:rPr lang="fr-FR" smtClean="0"/>
              <a:t>26/07/2023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EABCF2-DE13-4D19-8F60-B5E74AB93C42}" type="slidenum">
              <a:rPr lang="fr-FR" smtClean="0"/>
              <a:t>‹N°›</a:t>
            </a:fld>
            <a:endParaRPr lang="fr-FR"/>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421784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EDFF314-5611-4B94-8D29-D7715FD0E853}" type="datetimeFigureOut">
              <a:rPr lang="fr-FR" smtClean="0"/>
              <a:t>26/07/2023</a:t>
            </a:fld>
            <a:endParaRPr lang="fr-FR"/>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fr-FR"/>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5EABCF2-DE13-4D19-8F60-B5E74AB93C42}" type="slidenum">
              <a:rPr lang="fr-FR" smtClean="0"/>
              <a:t>‹N°›</a:t>
            </a:fld>
            <a:endParaRPr lang="fr-FR"/>
          </a:p>
        </p:txBody>
      </p:sp>
    </p:spTree>
    <p:extLst>
      <p:ext uri="{BB962C8B-B14F-4D97-AF65-F5344CB8AC3E}">
        <p14:creationId xmlns:p14="http://schemas.microsoft.com/office/powerpoint/2010/main" val="586878378"/>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6.jp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hyperlink" Target="http://citation-celebre.leparisien.fr/citations/7963" TargetMode="External"/><Relationship Id="rId7" Type="http://schemas.openxmlformats.org/officeDocument/2006/relationships/hyperlink" Target="http://citation-celebre.leparisien.fr/citations/7936" TargetMode="Externa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citation-celebre.leparisien.fr/citations/8019" TargetMode="External"/><Relationship Id="rId5" Type="http://schemas.openxmlformats.org/officeDocument/2006/relationships/hyperlink" Target="http://citation-celebre.leparisien.fr/citations/7895" TargetMode="External"/><Relationship Id="rId4" Type="http://schemas.openxmlformats.org/officeDocument/2006/relationships/hyperlink" Target="http://citation-celebre.leparisien.fr/citations/41508"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citation-celebre.leparisien.fr/citations/14359" TargetMode="External"/><Relationship Id="rId2" Type="http://schemas.openxmlformats.org/officeDocument/2006/relationships/image" Target="../media/image11.jpg"/><Relationship Id="rId1" Type="http://schemas.openxmlformats.org/officeDocument/2006/relationships/slideLayout" Target="../slideLayouts/slideLayout7.xml"/><Relationship Id="rId4" Type="http://schemas.openxmlformats.org/officeDocument/2006/relationships/hyperlink" Target="http://citation-celebre.leparisien.fr/citations/19901"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 Id="rId4" Type="http://schemas.openxmlformats.org/officeDocument/2006/relationships/image" Target="../media/image27.jpg"/></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33.jpg"/><Relationship Id="rId7" Type="http://schemas.openxmlformats.org/officeDocument/2006/relationships/image" Target="../media/image37.jpg"/><Relationship Id="rId2" Type="http://schemas.openxmlformats.org/officeDocument/2006/relationships/image" Target="../media/image32.jpg"/><Relationship Id="rId1" Type="http://schemas.openxmlformats.org/officeDocument/2006/relationships/slideLayout" Target="../slideLayouts/slideLayout7.xml"/><Relationship Id="rId6" Type="http://schemas.openxmlformats.org/officeDocument/2006/relationships/image" Target="../media/image36.jpg"/><Relationship Id="rId5" Type="http://schemas.openxmlformats.org/officeDocument/2006/relationships/image" Target="../media/image35.jpg"/><Relationship Id="rId4" Type="http://schemas.openxmlformats.org/officeDocument/2006/relationships/image" Target="../media/image34.jpg"/></Relationships>
</file>

<file path=ppt/slides/_rels/slide2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39.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colorTemperature colorTemp="8800"/>
                    </a14:imgEffect>
                  </a14:imgLayer>
                </a14:imgProps>
              </a:ex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34849" y="2387399"/>
            <a:ext cx="1446715" cy="1609725"/>
          </a:xfrm>
          <a:prstGeom prst="rect">
            <a:avLst/>
          </a:prstGeom>
        </p:spPr>
      </p:pic>
    </p:spTree>
    <p:extLst>
      <p:ext uri="{BB962C8B-B14F-4D97-AF65-F5344CB8AC3E}">
        <p14:creationId xmlns:p14="http://schemas.microsoft.com/office/powerpoint/2010/main" val="1378512148"/>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Musique Celtique Relaxante - Sentiment De Paix Intérieure Et De Détente Profonde._NEW.wav"/>
          </p:stSnd>
        </p:sndAc>
      </p:transition>
    </mc:Choice>
    <mc:Fallback xmlns="">
      <p:transition spd="slow">
        <p:sndAc>
          <p:stSnd loop="1">
            <p:snd r:embed="rId6" name="Musique Celtique Relaxante - Sentiment De Paix Intérieure Et De Détente Profonde._NEW.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490451"/>
            <a:ext cx="4102273" cy="5868785"/>
          </a:xfrm>
          <a:prstGeom prst="rect">
            <a:avLst/>
          </a:prstGeom>
        </p:spPr>
      </p:pic>
      <p:sp>
        <p:nvSpPr>
          <p:cNvPr id="5" name="Rectangle 4"/>
          <p:cNvSpPr/>
          <p:nvPr/>
        </p:nvSpPr>
        <p:spPr>
          <a:xfrm>
            <a:off x="4847570" y="570616"/>
            <a:ext cx="6989523" cy="369332"/>
          </a:xfrm>
          <a:prstGeom prst="rect">
            <a:avLst/>
          </a:prstGeom>
        </p:spPr>
        <p:txBody>
          <a:bodyPr wrap="square">
            <a:spAutoFit/>
          </a:bodyPr>
          <a:lstStyle/>
          <a:p>
            <a:r>
              <a:rPr lang="fr-FR" b="0" i="0" u="sng" dirty="0" smtClean="0">
                <a:solidFill>
                  <a:srgbClr val="F2F3F4"/>
                </a:solidFill>
                <a:effectLst/>
                <a:latin typeface="droidsans"/>
                <a:hlinkClick r:id="rId3" tooltip="Voir la source de la citation"/>
              </a:rPr>
              <a:t>Pour être ridée, une bonne pomme ne perd pas sa bonne odeur.</a:t>
            </a:r>
            <a:endParaRPr lang="fr-FR" dirty="0"/>
          </a:p>
        </p:txBody>
      </p:sp>
      <p:sp>
        <p:nvSpPr>
          <p:cNvPr id="6" name="Rectangle 5"/>
          <p:cNvSpPr/>
          <p:nvPr/>
        </p:nvSpPr>
        <p:spPr>
          <a:xfrm>
            <a:off x="4847571" y="939948"/>
            <a:ext cx="5583580" cy="369332"/>
          </a:xfrm>
          <a:prstGeom prst="rect">
            <a:avLst/>
          </a:prstGeom>
        </p:spPr>
        <p:txBody>
          <a:bodyPr wrap="none">
            <a:spAutoFit/>
          </a:bodyPr>
          <a:lstStyle/>
          <a:p>
            <a:r>
              <a:rPr lang="fr-FR" b="0" i="0" u="sng" dirty="0" smtClean="0">
                <a:solidFill>
                  <a:srgbClr val="F2F3F4"/>
                </a:solidFill>
                <a:effectLst/>
                <a:latin typeface="droidsans"/>
                <a:hlinkClick r:id="rId4" tooltip="Voir la source de la citation"/>
              </a:rPr>
              <a:t>Le fou se figure que les autres sont plus fous que lui.</a:t>
            </a:r>
            <a:endParaRPr lang="fr-FR" dirty="0"/>
          </a:p>
        </p:txBody>
      </p:sp>
      <p:sp>
        <p:nvSpPr>
          <p:cNvPr id="7" name="Rectangle 6"/>
          <p:cNvSpPr/>
          <p:nvPr/>
        </p:nvSpPr>
        <p:spPr>
          <a:xfrm>
            <a:off x="4847571" y="1454631"/>
            <a:ext cx="6989523" cy="646331"/>
          </a:xfrm>
          <a:prstGeom prst="rect">
            <a:avLst/>
          </a:prstGeom>
        </p:spPr>
        <p:txBody>
          <a:bodyPr wrap="square">
            <a:spAutoFit/>
          </a:bodyPr>
          <a:lstStyle/>
          <a:p>
            <a:r>
              <a:rPr lang="fr-FR" b="0" i="0" u="sng" dirty="0" smtClean="0">
                <a:solidFill>
                  <a:srgbClr val="F2F3F4"/>
                </a:solidFill>
                <a:effectLst/>
                <a:latin typeface="droidsans"/>
                <a:hlinkClick r:id="rId5" tooltip="Voir la source de la citation"/>
              </a:rPr>
              <a:t>Que vous portiez chapeau ou bonnet, mine de cocu vous garderez.</a:t>
            </a:r>
            <a:endParaRPr lang="fr-FR" dirty="0"/>
          </a:p>
        </p:txBody>
      </p:sp>
      <p:sp>
        <p:nvSpPr>
          <p:cNvPr id="8" name="Rectangle 7"/>
          <p:cNvSpPr/>
          <p:nvPr/>
        </p:nvSpPr>
        <p:spPr>
          <a:xfrm>
            <a:off x="4847570" y="2246313"/>
            <a:ext cx="7077207" cy="646331"/>
          </a:xfrm>
          <a:prstGeom prst="rect">
            <a:avLst/>
          </a:prstGeom>
        </p:spPr>
        <p:txBody>
          <a:bodyPr wrap="square">
            <a:spAutoFit/>
          </a:bodyPr>
          <a:lstStyle/>
          <a:p>
            <a:r>
              <a:rPr lang="fr-FR" b="0" i="0" u="sng" dirty="0" smtClean="0">
                <a:solidFill>
                  <a:srgbClr val="F2F3F4"/>
                </a:solidFill>
                <a:effectLst/>
                <a:latin typeface="droidsans"/>
                <a:hlinkClick r:id="rId6" tooltip="Voir la source de la citation"/>
              </a:rPr>
              <a:t>Le vent n'est pas plus rapide que le choix d'une femme entre deux hommes.</a:t>
            </a:r>
            <a:endParaRPr lang="fr-FR" dirty="0"/>
          </a:p>
        </p:txBody>
      </p:sp>
      <p:sp>
        <p:nvSpPr>
          <p:cNvPr id="9" name="Rectangle 8"/>
          <p:cNvSpPr/>
          <p:nvPr/>
        </p:nvSpPr>
        <p:spPr>
          <a:xfrm>
            <a:off x="4847570" y="3037995"/>
            <a:ext cx="6989524" cy="369332"/>
          </a:xfrm>
          <a:prstGeom prst="rect">
            <a:avLst/>
          </a:prstGeom>
        </p:spPr>
        <p:txBody>
          <a:bodyPr wrap="square">
            <a:spAutoFit/>
          </a:bodyPr>
          <a:lstStyle/>
          <a:p>
            <a:r>
              <a:rPr lang="fr-FR" b="0" i="0" u="sng" dirty="0" smtClean="0">
                <a:solidFill>
                  <a:srgbClr val="F2F3F4"/>
                </a:solidFill>
                <a:effectLst/>
                <a:latin typeface="droidsans"/>
                <a:hlinkClick r:id="rId7" tooltip="Voir la source de la citation"/>
              </a:rPr>
              <a:t>Qu'il soit noir, qu'il soit blanc, chaque chèvre aime son chevreau.</a:t>
            </a:r>
            <a:endParaRPr lang="fr-FR" dirty="0"/>
          </a:p>
        </p:txBody>
      </p:sp>
      <p:sp>
        <p:nvSpPr>
          <p:cNvPr id="10" name="Rectangle 9"/>
          <p:cNvSpPr/>
          <p:nvPr/>
        </p:nvSpPr>
        <p:spPr>
          <a:xfrm>
            <a:off x="4847570" y="3552678"/>
            <a:ext cx="4801314" cy="369332"/>
          </a:xfrm>
          <a:prstGeom prst="rect">
            <a:avLst/>
          </a:prstGeom>
        </p:spPr>
        <p:txBody>
          <a:bodyPr wrap="none">
            <a:spAutoFit/>
          </a:bodyPr>
          <a:lstStyle/>
          <a:p>
            <a:r>
              <a:rPr lang="fr-FR" b="0" i="0" u="sng" dirty="0" smtClean="0">
                <a:solidFill>
                  <a:srgbClr val="0070C0"/>
                </a:solidFill>
                <a:latin typeface="Helvetica" panose="020B0604020202020204" pitchFamily="34" charset="0"/>
              </a:rPr>
              <a:t>Chez les Bretons, il ne pleut que sur les cons</a:t>
            </a:r>
            <a:endParaRPr lang="fr-FR" u="sng" dirty="0">
              <a:solidFill>
                <a:srgbClr val="0070C0"/>
              </a:solidFill>
            </a:endParaRPr>
          </a:p>
        </p:txBody>
      </p:sp>
      <p:sp>
        <p:nvSpPr>
          <p:cNvPr id="11" name="Rectangle 10"/>
          <p:cNvSpPr/>
          <p:nvPr/>
        </p:nvSpPr>
        <p:spPr>
          <a:xfrm>
            <a:off x="4847570" y="4457933"/>
            <a:ext cx="6096000" cy="923330"/>
          </a:xfrm>
          <a:prstGeom prst="rect">
            <a:avLst/>
          </a:prstGeom>
        </p:spPr>
        <p:txBody>
          <a:bodyPr>
            <a:spAutoFit/>
          </a:bodyPr>
          <a:lstStyle/>
          <a:p>
            <a:r>
              <a:rPr lang="fr-FR" b="1" dirty="0">
                <a:solidFill>
                  <a:srgbClr val="FF0000"/>
                </a:solidFill>
                <a:latin typeface="comic sans ms" panose="030F0702030302020204" pitchFamily="66" charset="0"/>
              </a:rPr>
              <a:t>Il vaut mieux mobiliser son intelligence sur des conneries que mobiliser sa connerie sur des choses intelligentes"</a:t>
            </a:r>
            <a:endParaRPr lang="fr-FR" dirty="0"/>
          </a:p>
        </p:txBody>
      </p:sp>
    </p:spTree>
    <p:extLst>
      <p:ext uri="{BB962C8B-B14F-4D97-AF65-F5344CB8AC3E}">
        <p14:creationId xmlns:p14="http://schemas.microsoft.com/office/powerpoint/2010/main" val="13548859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5989" y="1311047"/>
            <a:ext cx="3294346" cy="3139321"/>
          </a:xfrm>
          <a:prstGeom prst="rect">
            <a:avLst/>
          </a:prstGeom>
        </p:spPr>
        <p:txBody>
          <a:bodyPr wrap="square">
            <a:spAutoFit/>
          </a:bodyPr>
          <a:lstStyle/>
          <a:p>
            <a:r>
              <a:rPr lang="fr-FR" b="0" i="0" dirty="0" smtClean="0">
                <a:solidFill>
                  <a:srgbClr val="474747"/>
                </a:solidFill>
                <a:effectLst/>
                <a:latin typeface="Arial" panose="020B0604020202020204" pitchFamily="34" charset="0"/>
              </a:rPr>
              <a:t>A l’époque Bécassine, la petite bonne ignorante et maladroite, n’a pas arrangé le cliché breton. </a:t>
            </a:r>
            <a:r>
              <a:rPr lang="fr-FR" b="1" i="0" dirty="0" smtClean="0">
                <a:solidFill>
                  <a:srgbClr val="474747"/>
                </a:solidFill>
                <a:effectLst/>
                <a:latin typeface="Arial" panose="020B0604020202020204" pitchFamily="34" charset="0"/>
              </a:rPr>
              <a:t>Cette brave paysanne bretonne, a vu le jour en 1905</a:t>
            </a:r>
            <a:r>
              <a:rPr lang="fr-FR" b="0" i="0" dirty="0" smtClean="0">
                <a:solidFill>
                  <a:srgbClr val="474747"/>
                </a:solidFill>
                <a:effectLst/>
                <a:latin typeface="Arial" panose="020B0604020202020204" pitchFamily="34" charset="0"/>
              </a:rPr>
              <a:t>. Elle était inspirée d’une véritable bonne qui avait quitté la Bretagne pour venir travailler dans une famille bourgeoise à Paris.</a:t>
            </a:r>
            <a:r>
              <a:rPr lang="fr-FR" dirty="0" smtClean="0"/>
              <a:t/>
            </a:r>
            <a:br>
              <a:rPr lang="fr-FR" dirty="0" smtClean="0"/>
            </a:b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0334" y="457200"/>
            <a:ext cx="7958924" cy="5918662"/>
          </a:xfrm>
          <a:prstGeom prst="rect">
            <a:avLst/>
          </a:prstGeom>
        </p:spPr>
      </p:pic>
    </p:spTree>
    <p:extLst>
      <p:ext uri="{BB962C8B-B14F-4D97-AF65-F5344CB8AC3E}">
        <p14:creationId xmlns:p14="http://schemas.microsoft.com/office/powerpoint/2010/main" val="37597548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5112" y="1684874"/>
            <a:ext cx="6096000" cy="646331"/>
          </a:xfrm>
          <a:prstGeom prst="rect">
            <a:avLst/>
          </a:prstGeom>
        </p:spPr>
        <p:txBody>
          <a:bodyPr>
            <a:spAutoFit/>
          </a:bodyPr>
          <a:lstStyle/>
          <a:p>
            <a:r>
              <a:rPr lang="fr-FR" b="0" i="0" dirty="0" smtClean="0">
                <a:solidFill>
                  <a:srgbClr val="474747"/>
                </a:solidFill>
                <a:effectLst/>
                <a:latin typeface="Arial" panose="020B0604020202020204" pitchFamily="34" charset="0"/>
              </a:rPr>
              <a:t>113 ans plus tard, elle revient sur les écrans et crée à nouveau la polémique.</a:t>
            </a:r>
            <a:endParaRPr lang="fr-FR" dirty="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25852" y="473825"/>
            <a:ext cx="5261843" cy="5926976"/>
          </a:xfrm>
          <a:prstGeom prst="rect">
            <a:avLst/>
          </a:prstGeom>
        </p:spPr>
      </p:pic>
      <p:sp>
        <p:nvSpPr>
          <p:cNvPr id="4" name="Rectangle 3"/>
          <p:cNvSpPr/>
          <p:nvPr/>
        </p:nvSpPr>
        <p:spPr>
          <a:xfrm>
            <a:off x="455112" y="2840276"/>
            <a:ext cx="6096000" cy="2862322"/>
          </a:xfrm>
          <a:prstGeom prst="rect">
            <a:avLst/>
          </a:prstGeom>
        </p:spPr>
        <p:txBody>
          <a:bodyPr>
            <a:spAutoFit/>
          </a:bodyPr>
          <a:lstStyle/>
          <a:p>
            <a:pPr>
              <a:buFont typeface="Arial" panose="020B0604020202020204" pitchFamily="34" charset="0"/>
              <a:buChar char="•"/>
            </a:pPr>
            <a:r>
              <a:rPr lang="fr-FR" b="0" i="0" dirty="0" smtClean="0">
                <a:solidFill>
                  <a:srgbClr val="4C4D4E"/>
                </a:solidFill>
                <a:effectLst/>
                <a:latin typeface="Helvetica Neue"/>
              </a:rPr>
              <a:t>Un collectif d’indépendantistes bretons appelle à boycotter le film de Bruno </a:t>
            </a:r>
            <a:r>
              <a:rPr lang="fr-FR" b="0" i="0" dirty="0" err="1" smtClean="0">
                <a:solidFill>
                  <a:srgbClr val="4C4D4E"/>
                </a:solidFill>
                <a:effectLst/>
                <a:latin typeface="Helvetica Neue"/>
              </a:rPr>
              <a:t>Podalydès</a:t>
            </a:r>
            <a:r>
              <a:rPr lang="fr-FR" b="0" i="0" dirty="0" smtClean="0">
                <a:solidFill>
                  <a:srgbClr val="4C4D4E"/>
                </a:solidFill>
                <a:effectLst/>
                <a:latin typeface="Helvetica Neue"/>
              </a:rPr>
              <a:t>, dont la sortie en salles est prévue le 20 juin.</a:t>
            </a:r>
          </a:p>
          <a:p>
            <a:pPr>
              <a:buFont typeface="Arial" panose="020B0604020202020204" pitchFamily="34" charset="0"/>
              <a:buChar char="•"/>
            </a:pPr>
            <a:r>
              <a:rPr lang="fr-FR" b="0" i="0" dirty="0" smtClean="0">
                <a:solidFill>
                  <a:srgbClr val="4C4D4E"/>
                </a:solidFill>
                <a:effectLst/>
                <a:latin typeface="Helvetica Neue"/>
              </a:rPr>
              <a:t>Le film est selon eux « une insulte à toutes les femmes bretonnes ».</a:t>
            </a:r>
          </a:p>
          <a:p>
            <a:pPr>
              <a:buFont typeface="Arial" panose="020B0604020202020204" pitchFamily="34" charset="0"/>
              <a:buChar char="•"/>
            </a:pPr>
            <a:r>
              <a:rPr lang="fr-FR" b="0" i="0" dirty="0" smtClean="0">
                <a:solidFill>
                  <a:srgbClr val="4C4D4E"/>
                </a:solidFill>
                <a:effectLst/>
                <a:latin typeface="Helvetica Neue"/>
              </a:rPr>
              <a:t>Bruno </a:t>
            </a:r>
            <a:r>
              <a:rPr lang="fr-FR" b="0" i="0" dirty="0" err="1" smtClean="0">
                <a:solidFill>
                  <a:srgbClr val="4C4D4E"/>
                </a:solidFill>
                <a:effectLst/>
                <a:latin typeface="Helvetica Neue"/>
              </a:rPr>
              <a:t>Podalydès</a:t>
            </a:r>
            <a:r>
              <a:rPr lang="fr-FR" b="0" i="0" dirty="0" smtClean="0">
                <a:solidFill>
                  <a:srgbClr val="4C4D4E"/>
                </a:solidFill>
                <a:effectLst/>
                <a:latin typeface="Helvetica Neue"/>
              </a:rPr>
              <a:t> a réagi aux critiques, en indiquant que Bécassine n’était pas « la représentante des Bretons ».</a:t>
            </a:r>
          </a:p>
          <a:p>
            <a:pPr>
              <a:buFont typeface="Arial" panose="020B0604020202020204" pitchFamily="34" charset="0"/>
              <a:buChar char="•"/>
            </a:pPr>
            <a:r>
              <a:rPr lang="fr-FR" b="0" i="0" dirty="0" smtClean="0">
                <a:solidFill>
                  <a:srgbClr val="4C4D4E"/>
                </a:solidFill>
                <a:effectLst/>
                <a:latin typeface="Helvetica Neue"/>
              </a:rPr>
              <a:t>Entre la Bretagne et Bécassine, la relation a souvent été compliquée.</a:t>
            </a:r>
            <a:endParaRPr lang="fr-FR" b="0" i="0" dirty="0">
              <a:solidFill>
                <a:srgbClr val="4C4D4E"/>
              </a:solidFill>
              <a:effectLst/>
              <a:latin typeface="Helvetica Neue"/>
            </a:endParaRPr>
          </a:p>
        </p:txBody>
      </p:sp>
    </p:spTree>
    <p:extLst>
      <p:ext uri="{BB962C8B-B14F-4D97-AF65-F5344CB8AC3E}">
        <p14:creationId xmlns:p14="http://schemas.microsoft.com/office/powerpoint/2010/main" val="5217577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0685" y="1368685"/>
            <a:ext cx="6096000" cy="3970318"/>
          </a:xfrm>
          <a:prstGeom prst="rect">
            <a:avLst/>
          </a:prstGeom>
        </p:spPr>
        <p:txBody>
          <a:bodyPr>
            <a:spAutoFit/>
          </a:bodyPr>
          <a:lstStyle/>
          <a:p>
            <a:r>
              <a:rPr lang="fr-FR" u="sng" dirty="0">
                <a:solidFill>
                  <a:srgbClr val="000020"/>
                </a:solidFill>
                <a:latin typeface="Noto Sans"/>
              </a:rPr>
              <a:t>Un mec rencontre un copain et lui dit </a:t>
            </a:r>
            <a:r>
              <a:rPr lang="fr-FR" dirty="0">
                <a:solidFill>
                  <a:srgbClr val="000020"/>
                </a:solidFill>
                <a:latin typeface="Noto Sans"/>
              </a:rPr>
              <a:t>: — Je suis allé vacances en Bretagne, et j’ai fait une expérience formidable</a:t>
            </a:r>
            <a:r>
              <a:rPr lang="fr-FR" dirty="0"/>
              <a:t/>
            </a:r>
            <a:br>
              <a:rPr lang="fr-FR" dirty="0"/>
            </a:br>
            <a:r>
              <a:rPr lang="fr-FR" dirty="0">
                <a:solidFill>
                  <a:srgbClr val="000020"/>
                </a:solidFill>
                <a:latin typeface="Noto Sans"/>
              </a:rPr>
              <a:t>— Raconte !!!</a:t>
            </a:r>
            <a:r>
              <a:rPr lang="fr-FR" dirty="0"/>
              <a:t/>
            </a:r>
            <a:br>
              <a:rPr lang="fr-FR" dirty="0"/>
            </a:br>
            <a:r>
              <a:rPr lang="fr-FR" dirty="0">
                <a:solidFill>
                  <a:srgbClr val="000020"/>
                </a:solidFill>
                <a:latin typeface="Noto Sans"/>
              </a:rPr>
              <a:t>— Je suis allé voir une prostituée bretonne qui faisait des spécialités à 10, 15 et 20 €.</a:t>
            </a:r>
            <a:r>
              <a:rPr lang="fr-FR" dirty="0"/>
              <a:t/>
            </a:r>
            <a:br>
              <a:rPr lang="fr-FR" dirty="0"/>
            </a:br>
            <a:r>
              <a:rPr lang="fr-FR" dirty="0">
                <a:solidFill>
                  <a:srgbClr val="000020"/>
                </a:solidFill>
                <a:latin typeface="Noto Sans"/>
              </a:rPr>
              <a:t>— Ah bon ?! Et c’était quoi ses spécialités ?</a:t>
            </a:r>
            <a:r>
              <a:rPr lang="fr-FR" dirty="0"/>
              <a:t/>
            </a:r>
            <a:br>
              <a:rPr lang="fr-FR" dirty="0"/>
            </a:br>
            <a:r>
              <a:rPr lang="fr-FR" dirty="0">
                <a:solidFill>
                  <a:srgbClr val="000020"/>
                </a:solidFill>
                <a:latin typeface="Noto Sans"/>
              </a:rPr>
              <a:t>— Pour 10 €, elle t’enveloppait le sexe dans une crêpe puis elle te faisait une turlute.</a:t>
            </a:r>
            <a:r>
              <a:rPr lang="fr-FR" dirty="0"/>
              <a:t/>
            </a:r>
            <a:br>
              <a:rPr lang="fr-FR" dirty="0"/>
            </a:br>
            <a:r>
              <a:rPr lang="fr-FR" dirty="0">
                <a:solidFill>
                  <a:srgbClr val="000020"/>
                </a:solidFill>
                <a:latin typeface="Noto Sans"/>
              </a:rPr>
              <a:t>— Waouh !!! Et pour 15 € ??</a:t>
            </a:r>
            <a:r>
              <a:rPr lang="fr-FR" dirty="0"/>
              <a:t/>
            </a:r>
            <a:br>
              <a:rPr lang="fr-FR" dirty="0"/>
            </a:br>
            <a:r>
              <a:rPr lang="fr-FR" dirty="0">
                <a:solidFill>
                  <a:srgbClr val="000020"/>
                </a:solidFill>
                <a:latin typeface="Noto Sans"/>
              </a:rPr>
              <a:t>— Pour 15 €, elle mettait du Nutella dans la crêpe.</a:t>
            </a:r>
            <a:r>
              <a:rPr lang="fr-FR" dirty="0"/>
              <a:t/>
            </a:r>
            <a:br>
              <a:rPr lang="fr-FR" dirty="0"/>
            </a:br>
            <a:r>
              <a:rPr lang="fr-FR" dirty="0">
                <a:solidFill>
                  <a:srgbClr val="000020"/>
                </a:solidFill>
                <a:latin typeface="Noto Sans"/>
              </a:rPr>
              <a:t>— </a:t>
            </a:r>
            <a:r>
              <a:rPr lang="fr-FR" dirty="0" err="1">
                <a:solidFill>
                  <a:srgbClr val="000020"/>
                </a:solidFill>
                <a:latin typeface="Noto Sans"/>
              </a:rPr>
              <a:t>Suuuper</a:t>
            </a:r>
            <a:r>
              <a:rPr lang="fr-FR" dirty="0">
                <a:solidFill>
                  <a:srgbClr val="000020"/>
                </a:solidFill>
                <a:latin typeface="Noto Sans"/>
              </a:rPr>
              <a:t> !!! Et pour 20 €, qu’est-ce qu’elle t’a fait ???</a:t>
            </a:r>
            <a:r>
              <a:rPr lang="fr-FR" dirty="0"/>
              <a:t/>
            </a:r>
            <a:br>
              <a:rPr lang="fr-FR" dirty="0"/>
            </a:br>
            <a:r>
              <a:rPr lang="fr-FR" dirty="0">
                <a:solidFill>
                  <a:srgbClr val="000020"/>
                </a:solidFill>
                <a:latin typeface="Noto Sans"/>
              </a:rPr>
              <a:t>— Rien ! Quand je l’ai vue arriver avec la bouteille de Grand </a:t>
            </a:r>
            <a:r>
              <a:rPr lang="fr-FR" dirty="0" err="1">
                <a:solidFill>
                  <a:srgbClr val="000020"/>
                </a:solidFill>
                <a:latin typeface="Noto Sans"/>
              </a:rPr>
              <a:t>Marnier</a:t>
            </a:r>
            <a:r>
              <a:rPr lang="fr-FR" dirty="0">
                <a:solidFill>
                  <a:srgbClr val="000020"/>
                </a:solidFill>
                <a:latin typeface="Noto Sans"/>
              </a:rPr>
              <a:t> et les allumettes, je me suis tiré...</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13951" y="876820"/>
            <a:ext cx="5015307" cy="4935257"/>
          </a:xfrm>
          <a:prstGeom prst="rect">
            <a:avLst/>
          </a:prstGeom>
        </p:spPr>
      </p:pic>
    </p:spTree>
    <p:extLst>
      <p:ext uri="{BB962C8B-B14F-4D97-AF65-F5344CB8AC3E}">
        <p14:creationId xmlns:p14="http://schemas.microsoft.com/office/powerpoint/2010/main" val="3008829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07000" y="942398"/>
            <a:ext cx="6505633" cy="4927600"/>
          </a:xfrm>
          <a:prstGeom prst="rect">
            <a:avLst/>
          </a:prstGeom>
        </p:spPr>
      </p:pic>
      <p:sp>
        <p:nvSpPr>
          <p:cNvPr id="2" name="Rectangle 1"/>
          <p:cNvSpPr/>
          <p:nvPr/>
        </p:nvSpPr>
        <p:spPr>
          <a:xfrm>
            <a:off x="491516" y="939546"/>
            <a:ext cx="5096267" cy="369332"/>
          </a:xfrm>
          <a:prstGeom prst="rect">
            <a:avLst/>
          </a:prstGeom>
        </p:spPr>
        <p:txBody>
          <a:bodyPr wrap="none">
            <a:spAutoFit/>
          </a:bodyPr>
          <a:lstStyle/>
          <a:p>
            <a:r>
              <a:rPr lang="fr-FR" b="0" i="0" u="sng" dirty="0" smtClean="0">
                <a:solidFill>
                  <a:srgbClr val="0070C0"/>
                </a:solidFill>
                <a:effectLst/>
                <a:latin typeface="Helvetica" panose="020B0604020202020204" pitchFamily="34" charset="0"/>
              </a:rPr>
              <a:t>Qui est maître de sa soif est maître de sa santé</a:t>
            </a:r>
            <a:r>
              <a:rPr lang="fr-FR" b="0" i="0" dirty="0" smtClean="0">
                <a:solidFill>
                  <a:srgbClr val="333333"/>
                </a:solidFill>
                <a:effectLst/>
                <a:latin typeface="Helvetica" panose="020B0604020202020204" pitchFamily="34" charset="0"/>
              </a:rPr>
              <a:t>.</a:t>
            </a:r>
            <a:endParaRPr lang="fr-FR" dirty="0"/>
          </a:p>
        </p:txBody>
      </p:sp>
      <p:sp>
        <p:nvSpPr>
          <p:cNvPr id="3" name="Rectangle 2"/>
          <p:cNvSpPr/>
          <p:nvPr/>
        </p:nvSpPr>
        <p:spPr>
          <a:xfrm>
            <a:off x="491516" y="1308878"/>
            <a:ext cx="3762568" cy="369332"/>
          </a:xfrm>
          <a:prstGeom prst="rect">
            <a:avLst/>
          </a:prstGeom>
        </p:spPr>
        <p:txBody>
          <a:bodyPr wrap="none">
            <a:spAutoFit/>
          </a:bodyPr>
          <a:lstStyle/>
          <a:p>
            <a:r>
              <a:rPr lang="fr-FR" b="0" i="0" u="sng" dirty="0" smtClean="0">
                <a:solidFill>
                  <a:srgbClr val="0070C0"/>
                </a:solidFill>
                <a:effectLst/>
                <a:latin typeface="droidsans"/>
                <a:hlinkClick r:id="rId3" tooltip="Voir la source de la citation"/>
              </a:rPr>
              <a:t>Horizon pas net, reste à la buvette</a:t>
            </a:r>
            <a:r>
              <a:rPr lang="fr-FR" b="0" i="0" u="sng" dirty="0" smtClean="0">
                <a:solidFill>
                  <a:srgbClr val="F2F3F4"/>
                </a:solidFill>
                <a:effectLst/>
                <a:latin typeface="droidsans"/>
                <a:hlinkClick r:id="rId3" tooltip="Voir la source de la citation"/>
              </a:rPr>
              <a:t>.</a:t>
            </a:r>
            <a:endParaRPr lang="fr-FR" dirty="0"/>
          </a:p>
        </p:txBody>
      </p:sp>
      <p:sp>
        <p:nvSpPr>
          <p:cNvPr id="4" name="Rectangle 3"/>
          <p:cNvSpPr/>
          <p:nvPr/>
        </p:nvSpPr>
        <p:spPr>
          <a:xfrm>
            <a:off x="491516" y="1678210"/>
            <a:ext cx="5096267" cy="646331"/>
          </a:xfrm>
          <a:prstGeom prst="rect">
            <a:avLst/>
          </a:prstGeom>
        </p:spPr>
        <p:txBody>
          <a:bodyPr wrap="square">
            <a:spAutoFit/>
          </a:bodyPr>
          <a:lstStyle/>
          <a:p>
            <a:r>
              <a:rPr lang="fr-FR" b="0" i="0" u="sng" dirty="0" smtClean="0">
                <a:solidFill>
                  <a:srgbClr val="F2F3F4"/>
                </a:solidFill>
                <a:effectLst/>
                <a:latin typeface="droidsans"/>
                <a:hlinkClick r:id="rId4" tooltip="Voir la source de la citation"/>
              </a:rPr>
              <a:t>Qui trop écoute la météo, passe sa vie au bistrot.</a:t>
            </a:r>
            <a:endParaRPr lang="fr-FR" dirty="0"/>
          </a:p>
        </p:txBody>
      </p:sp>
      <p:sp>
        <p:nvSpPr>
          <p:cNvPr id="6" name="Rectangle 5"/>
          <p:cNvSpPr/>
          <p:nvPr/>
        </p:nvSpPr>
        <p:spPr>
          <a:xfrm>
            <a:off x="491516" y="2324541"/>
            <a:ext cx="5852884" cy="369332"/>
          </a:xfrm>
          <a:prstGeom prst="rect">
            <a:avLst/>
          </a:prstGeom>
        </p:spPr>
        <p:txBody>
          <a:bodyPr wrap="none">
            <a:spAutoFit/>
          </a:bodyPr>
          <a:lstStyle/>
          <a:p>
            <a:r>
              <a:rPr lang="fr-FR" u="sng" dirty="0">
                <a:solidFill>
                  <a:srgbClr val="0070C0"/>
                </a:solidFill>
                <a:latin typeface="open sans"/>
              </a:rPr>
              <a:t>Boire au volant, c’est pas bien ! Faut boire à la bouteille</a:t>
            </a:r>
            <a:endParaRPr lang="fr-FR" u="sng" dirty="0">
              <a:solidFill>
                <a:srgbClr val="0070C0"/>
              </a:solidFill>
            </a:endParaRPr>
          </a:p>
        </p:txBody>
      </p:sp>
      <p:sp>
        <p:nvSpPr>
          <p:cNvPr id="7" name="Rectangle 6"/>
          <p:cNvSpPr/>
          <p:nvPr/>
        </p:nvSpPr>
        <p:spPr>
          <a:xfrm>
            <a:off x="491516" y="2691021"/>
            <a:ext cx="3992440" cy="369332"/>
          </a:xfrm>
          <a:prstGeom prst="rect">
            <a:avLst/>
          </a:prstGeom>
        </p:spPr>
        <p:txBody>
          <a:bodyPr wrap="none">
            <a:spAutoFit/>
          </a:bodyPr>
          <a:lstStyle/>
          <a:p>
            <a:pPr fontAlgn="base"/>
            <a:r>
              <a:rPr lang="fr-FR" u="sng" dirty="0">
                <a:solidFill>
                  <a:srgbClr val="0070C0"/>
                </a:solidFill>
                <a:latin typeface="inherit"/>
              </a:rPr>
              <a:t>Qui boit sans soif vomira sans effort.</a:t>
            </a:r>
            <a:endParaRPr lang="fr-FR" b="0" i="0" u="sng" dirty="0">
              <a:solidFill>
                <a:srgbClr val="0070C0"/>
              </a:solidFill>
              <a:effectLst/>
              <a:latin typeface="inherit"/>
            </a:endParaRPr>
          </a:p>
        </p:txBody>
      </p:sp>
      <p:sp>
        <p:nvSpPr>
          <p:cNvPr id="9" name="Rectangle 8"/>
          <p:cNvSpPr/>
          <p:nvPr/>
        </p:nvSpPr>
        <p:spPr>
          <a:xfrm>
            <a:off x="428524" y="3026777"/>
            <a:ext cx="6096000" cy="646331"/>
          </a:xfrm>
          <a:prstGeom prst="rect">
            <a:avLst/>
          </a:prstGeom>
        </p:spPr>
        <p:txBody>
          <a:bodyPr>
            <a:spAutoFit/>
          </a:bodyPr>
          <a:lstStyle/>
          <a:p>
            <a:r>
              <a:rPr lang="fr-FR" dirty="0">
                <a:solidFill>
                  <a:srgbClr val="000020"/>
                </a:solidFill>
                <a:latin typeface="Noto Sans"/>
              </a:rPr>
              <a:t> </a:t>
            </a:r>
            <a:r>
              <a:rPr lang="fr-FR" u="sng" dirty="0">
                <a:solidFill>
                  <a:srgbClr val="0070C0"/>
                </a:solidFill>
                <a:latin typeface="Noto Sans"/>
              </a:rPr>
              <a:t>ce n'est pas la main qui tremble, mais c'est le verre qui a peur.</a:t>
            </a:r>
            <a:endParaRPr lang="fr-FR" u="sng" dirty="0">
              <a:solidFill>
                <a:srgbClr val="0070C0"/>
              </a:solidFill>
            </a:endParaRPr>
          </a:p>
        </p:txBody>
      </p:sp>
      <p:sp>
        <p:nvSpPr>
          <p:cNvPr id="10" name="Rectangle 9"/>
          <p:cNvSpPr/>
          <p:nvPr/>
        </p:nvSpPr>
        <p:spPr>
          <a:xfrm>
            <a:off x="491516" y="3673108"/>
            <a:ext cx="4857098" cy="646331"/>
          </a:xfrm>
          <a:prstGeom prst="rect">
            <a:avLst/>
          </a:prstGeom>
        </p:spPr>
        <p:txBody>
          <a:bodyPr wrap="square">
            <a:spAutoFit/>
          </a:bodyPr>
          <a:lstStyle/>
          <a:p>
            <a:r>
              <a:rPr lang="fr-FR" u="sng" dirty="0">
                <a:solidFill>
                  <a:srgbClr val="0070C0"/>
                </a:solidFill>
                <a:latin typeface="Noto Sans"/>
              </a:rPr>
              <a:t>on n'a pas de Montagnes, mais on a une bonne descente.</a:t>
            </a:r>
            <a:endParaRPr lang="fr-FR" u="sng" dirty="0">
              <a:solidFill>
                <a:srgbClr val="0070C0"/>
              </a:solidFill>
            </a:endParaRPr>
          </a:p>
        </p:txBody>
      </p:sp>
      <p:sp>
        <p:nvSpPr>
          <p:cNvPr id="11" name="Rectangle 10"/>
          <p:cNvSpPr/>
          <p:nvPr/>
        </p:nvSpPr>
        <p:spPr>
          <a:xfrm>
            <a:off x="491516" y="4263721"/>
            <a:ext cx="5721438" cy="369332"/>
          </a:xfrm>
          <a:prstGeom prst="rect">
            <a:avLst/>
          </a:prstGeom>
        </p:spPr>
        <p:txBody>
          <a:bodyPr wrap="none">
            <a:spAutoFit/>
          </a:bodyPr>
          <a:lstStyle/>
          <a:p>
            <a:r>
              <a:rPr lang="fr-FR" u="sng" dirty="0">
                <a:solidFill>
                  <a:srgbClr val="0070C0"/>
                </a:solidFill>
                <a:latin typeface="Noto Sans"/>
              </a:rPr>
              <a:t>on a une descente qu'on n'aimerait pas monter à vélo</a:t>
            </a:r>
            <a:r>
              <a:rPr lang="fr-FR" u="sng" dirty="0">
                <a:solidFill>
                  <a:srgbClr val="000020"/>
                </a:solidFill>
                <a:latin typeface="Noto Sans"/>
              </a:rPr>
              <a:t>.</a:t>
            </a:r>
            <a:endParaRPr lang="fr-FR" u="sng" dirty="0"/>
          </a:p>
        </p:txBody>
      </p:sp>
      <p:sp>
        <p:nvSpPr>
          <p:cNvPr id="12" name="Rectangle 11"/>
          <p:cNvSpPr/>
          <p:nvPr/>
        </p:nvSpPr>
        <p:spPr>
          <a:xfrm>
            <a:off x="491516" y="4744676"/>
            <a:ext cx="6096000" cy="646331"/>
          </a:xfrm>
          <a:prstGeom prst="rect">
            <a:avLst/>
          </a:prstGeom>
        </p:spPr>
        <p:txBody>
          <a:bodyPr>
            <a:spAutoFit/>
          </a:bodyPr>
          <a:lstStyle/>
          <a:p>
            <a:r>
              <a:rPr lang="fr-FR" dirty="0">
                <a:solidFill>
                  <a:srgbClr val="0070C0"/>
                </a:solidFill>
                <a:latin typeface="Noto Sans"/>
              </a:rPr>
              <a:t>Si l'apéro était un métier, il n'y aurait pas de chômage en Bretagne.</a:t>
            </a:r>
            <a:endParaRPr lang="fr-FR" dirty="0">
              <a:solidFill>
                <a:srgbClr val="0070C0"/>
              </a:solidFill>
            </a:endParaRPr>
          </a:p>
        </p:txBody>
      </p:sp>
    </p:spTree>
    <p:extLst>
      <p:ext uri="{BB962C8B-B14F-4D97-AF65-F5344CB8AC3E}">
        <p14:creationId xmlns:p14="http://schemas.microsoft.com/office/powerpoint/2010/main" val="27035222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5513" y="1139868"/>
            <a:ext cx="6085600" cy="4334006"/>
          </a:xfrm>
          <a:prstGeom prst="rect">
            <a:avLst/>
          </a:prstGeom>
        </p:spPr>
      </p:pic>
      <p:sp>
        <p:nvSpPr>
          <p:cNvPr id="3" name="Rectangle 2"/>
          <p:cNvSpPr/>
          <p:nvPr/>
        </p:nvSpPr>
        <p:spPr>
          <a:xfrm>
            <a:off x="6551113" y="678203"/>
            <a:ext cx="5098092" cy="1200329"/>
          </a:xfrm>
          <a:prstGeom prst="rect">
            <a:avLst/>
          </a:prstGeom>
        </p:spPr>
        <p:txBody>
          <a:bodyPr wrap="square">
            <a:spAutoFit/>
          </a:bodyPr>
          <a:lstStyle/>
          <a:p>
            <a:r>
              <a:rPr lang="fr-FR" u="sng" dirty="0">
                <a:solidFill>
                  <a:srgbClr val="000020"/>
                </a:solidFill>
                <a:latin typeface="Noto Sans"/>
              </a:rPr>
              <a:t>Combien y-a t-il de saisons en Bretagne ?</a:t>
            </a:r>
            <a:r>
              <a:rPr lang="fr-FR" dirty="0"/>
              <a:t/>
            </a:r>
            <a:br>
              <a:rPr lang="fr-FR" dirty="0"/>
            </a:br>
            <a:r>
              <a:rPr lang="fr-FR" dirty="0">
                <a:solidFill>
                  <a:srgbClr val="000020"/>
                </a:solidFill>
                <a:latin typeface="Noto Sans"/>
              </a:rPr>
              <a:t>Deux : La grande saison des petites pluies, et la petite saison des grandes pluies. (ou bien L'hiver et le 15 août)</a:t>
            </a:r>
            <a:endParaRPr lang="fr-FR" dirty="0"/>
          </a:p>
        </p:txBody>
      </p:sp>
      <p:sp>
        <p:nvSpPr>
          <p:cNvPr id="4" name="Rectangle 3"/>
          <p:cNvSpPr/>
          <p:nvPr/>
        </p:nvSpPr>
        <p:spPr>
          <a:xfrm>
            <a:off x="6551113" y="1878532"/>
            <a:ext cx="5098092" cy="923330"/>
          </a:xfrm>
          <a:prstGeom prst="rect">
            <a:avLst/>
          </a:prstGeom>
        </p:spPr>
        <p:txBody>
          <a:bodyPr wrap="square">
            <a:spAutoFit/>
          </a:bodyPr>
          <a:lstStyle/>
          <a:p>
            <a:r>
              <a:rPr lang="fr-FR" dirty="0">
                <a:solidFill>
                  <a:srgbClr val="000020"/>
                </a:solidFill>
                <a:latin typeface="Noto Sans"/>
              </a:rPr>
              <a:t>Le Breton est têtu : son entêtement n'a d'égal que la flemme du Corse, la haine du Basque et la connerie du Français.</a:t>
            </a:r>
            <a:endParaRPr lang="fr-FR" dirty="0"/>
          </a:p>
        </p:txBody>
      </p:sp>
      <p:sp>
        <p:nvSpPr>
          <p:cNvPr id="6" name="Rectangle 5"/>
          <p:cNvSpPr/>
          <p:nvPr/>
        </p:nvSpPr>
        <p:spPr>
          <a:xfrm>
            <a:off x="6551113" y="2801862"/>
            <a:ext cx="5098092" cy="923330"/>
          </a:xfrm>
          <a:prstGeom prst="rect">
            <a:avLst/>
          </a:prstGeom>
        </p:spPr>
        <p:txBody>
          <a:bodyPr wrap="square">
            <a:spAutoFit/>
          </a:bodyPr>
          <a:lstStyle/>
          <a:p>
            <a:r>
              <a:rPr lang="fr-FR" dirty="0">
                <a:solidFill>
                  <a:srgbClr val="000020"/>
                </a:solidFill>
                <a:latin typeface="Noto Sans"/>
              </a:rPr>
              <a:t>Quelle est la seule chose qui ne soit pas en déficit en Bretagne ?</a:t>
            </a:r>
            <a:r>
              <a:rPr lang="fr-FR" dirty="0"/>
              <a:t/>
            </a:r>
            <a:br>
              <a:rPr lang="fr-FR" dirty="0"/>
            </a:br>
            <a:r>
              <a:rPr lang="fr-FR" dirty="0">
                <a:solidFill>
                  <a:srgbClr val="000020"/>
                </a:solidFill>
                <a:latin typeface="Noto Sans"/>
              </a:rPr>
              <a:t>La pluviométrie</a:t>
            </a:r>
            <a:endParaRPr lang="fr-FR" dirty="0"/>
          </a:p>
        </p:txBody>
      </p:sp>
      <p:sp>
        <p:nvSpPr>
          <p:cNvPr id="7" name="Rectangle 6"/>
          <p:cNvSpPr/>
          <p:nvPr/>
        </p:nvSpPr>
        <p:spPr>
          <a:xfrm>
            <a:off x="6551113" y="3725192"/>
            <a:ext cx="4583306" cy="369332"/>
          </a:xfrm>
          <a:prstGeom prst="rect">
            <a:avLst/>
          </a:prstGeom>
        </p:spPr>
        <p:txBody>
          <a:bodyPr wrap="none">
            <a:spAutoFit/>
          </a:bodyPr>
          <a:lstStyle/>
          <a:p>
            <a:r>
              <a:rPr lang="fr-FR" dirty="0">
                <a:solidFill>
                  <a:srgbClr val="000000"/>
                </a:solidFill>
                <a:latin typeface="open sans"/>
              </a:rPr>
              <a:t>Qui pisse contre le vent se rince les dents !</a:t>
            </a:r>
            <a:endParaRPr lang="fr-FR" dirty="0"/>
          </a:p>
        </p:txBody>
      </p:sp>
      <p:sp>
        <p:nvSpPr>
          <p:cNvPr id="9" name="Rectangle 8"/>
          <p:cNvSpPr/>
          <p:nvPr/>
        </p:nvSpPr>
        <p:spPr>
          <a:xfrm>
            <a:off x="6551113" y="4186857"/>
            <a:ext cx="4916795" cy="369332"/>
          </a:xfrm>
          <a:prstGeom prst="rect">
            <a:avLst/>
          </a:prstGeom>
        </p:spPr>
        <p:txBody>
          <a:bodyPr wrap="none">
            <a:spAutoFit/>
          </a:bodyPr>
          <a:lstStyle/>
          <a:p>
            <a:r>
              <a:rPr lang="fr-FR" dirty="0">
                <a:solidFill>
                  <a:srgbClr val="000000"/>
                </a:solidFill>
                <a:latin typeface="open sans"/>
              </a:rPr>
              <a:t>Tout a une fin, sauf le saucisson qui en a deux</a:t>
            </a:r>
            <a:endParaRPr lang="fr-FR" dirty="0"/>
          </a:p>
        </p:txBody>
      </p:sp>
    </p:spTree>
    <p:extLst>
      <p:ext uri="{BB962C8B-B14F-4D97-AF65-F5344CB8AC3E}">
        <p14:creationId xmlns:p14="http://schemas.microsoft.com/office/powerpoint/2010/main" val="38654016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90158" y="1292103"/>
            <a:ext cx="6246313" cy="4524315"/>
          </a:xfrm>
          <a:prstGeom prst="rect">
            <a:avLst/>
          </a:prstGeom>
        </p:spPr>
        <p:txBody>
          <a:bodyPr wrap="square">
            <a:spAutoFit/>
          </a:bodyPr>
          <a:lstStyle/>
          <a:p>
            <a:r>
              <a:rPr lang="fr-FR" u="sng" dirty="0">
                <a:solidFill>
                  <a:srgbClr val="000020"/>
                </a:solidFill>
                <a:latin typeface="Noto Sans"/>
              </a:rPr>
              <a:t>Un couple de Bretons va chez un sexologue</a:t>
            </a:r>
            <a:r>
              <a:rPr lang="fr-FR" dirty="0">
                <a:solidFill>
                  <a:srgbClr val="000020"/>
                </a:solidFill>
                <a:latin typeface="Noto Sans"/>
              </a:rPr>
              <a:t>.</a:t>
            </a:r>
            <a:r>
              <a:rPr lang="fr-FR" dirty="0"/>
              <a:t/>
            </a:r>
            <a:br>
              <a:rPr lang="fr-FR" dirty="0"/>
            </a:br>
            <a:r>
              <a:rPr lang="fr-FR" dirty="0">
                <a:solidFill>
                  <a:srgbClr val="000020"/>
                </a:solidFill>
                <a:latin typeface="Noto Sans"/>
              </a:rPr>
              <a:t>Il demande au médecin de les regarder pendant qu'ils font l'amour car ça ne se passe pas bien...</a:t>
            </a:r>
            <a:r>
              <a:rPr lang="fr-FR" dirty="0"/>
              <a:t/>
            </a:r>
            <a:br>
              <a:rPr lang="fr-FR" dirty="0"/>
            </a:br>
            <a:r>
              <a:rPr lang="fr-FR" dirty="0">
                <a:solidFill>
                  <a:srgbClr val="000020"/>
                </a:solidFill>
                <a:latin typeface="Noto Sans"/>
              </a:rPr>
              <a:t>Après l'acte, le médecin leur dit qu'il n'y a rien d'anormal.</a:t>
            </a:r>
            <a:r>
              <a:rPr lang="fr-FR" dirty="0"/>
              <a:t/>
            </a:r>
            <a:br>
              <a:rPr lang="fr-FR" dirty="0"/>
            </a:br>
            <a:r>
              <a:rPr lang="fr-FR" dirty="0">
                <a:solidFill>
                  <a:srgbClr val="000020"/>
                </a:solidFill>
                <a:latin typeface="Noto Sans"/>
              </a:rPr>
              <a:t>Le couple paie les 40 euros de consultation et 2 jours après, ils reviennent, et rebelote font l'amour devant le médecin, paient et partent...</a:t>
            </a:r>
            <a:r>
              <a:rPr lang="fr-FR" dirty="0"/>
              <a:t/>
            </a:r>
            <a:br>
              <a:rPr lang="fr-FR" dirty="0"/>
            </a:br>
            <a:r>
              <a:rPr lang="fr-FR" dirty="0">
                <a:solidFill>
                  <a:srgbClr val="000020"/>
                </a:solidFill>
                <a:latin typeface="Noto Sans"/>
              </a:rPr>
              <a:t>Au bout de la cinquième fois le médecin leur demande pourquoi ils reviennent alors qu'il n'y a pas de problème.</a:t>
            </a:r>
            <a:r>
              <a:rPr lang="fr-FR" dirty="0"/>
              <a:t/>
            </a:r>
            <a:br>
              <a:rPr lang="fr-FR" dirty="0"/>
            </a:br>
            <a:r>
              <a:rPr lang="fr-FR" dirty="0">
                <a:solidFill>
                  <a:srgbClr val="000020"/>
                </a:solidFill>
                <a:latin typeface="Noto Sans"/>
              </a:rPr>
              <a:t>Le type lui dit:</a:t>
            </a:r>
            <a:r>
              <a:rPr lang="fr-FR" dirty="0"/>
              <a:t/>
            </a:r>
            <a:br>
              <a:rPr lang="fr-FR" dirty="0"/>
            </a:br>
            <a:r>
              <a:rPr lang="fr-FR" dirty="0">
                <a:solidFill>
                  <a:srgbClr val="000020"/>
                </a:solidFill>
                <a:latin typeface="Noto Sans"/>
              </a:rPr>
              <a:t>"Elle est mariée, on ne peut pas aller chez elle, je suis marié, on ne peut pas aller chez moi, l’hôtel c'est 70 euros ! </a:t>
            </a:r>
            <a:r>
              <a:rPr lang="fr-FR" dirty="0"/>
              <a:t/>
            </a:r>
            <a:br>
              <a:rPr lang="fr-FR" dirty="0"/>
            </a:br>
            <a:r>
              <a:rPr lang="fr-FR" dirty="0">
                <a:solidFill>
                  <a:srgbClr val="000020"/>
                </a:solidFill>
                <a:latin typeface="Noto Sans"/>
              </a:rPr>
              <a:t>Donc on vient ici, car c'est 40 euros, et en plus ma mutuelle me rembourse 35 euros, et vous êtes tenu par le secret professionnel..."</a:t>
            </a:r>
            <a:endParaRPr lang="fr-FR" dirty="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1358" y="482138"/>
            <a:ext cx="4368800" cy="5918662"/>
          </a:xfrm>
          <a:prstGeom prst="rect">
            <a:avLst/>
          </a:prstGeom>
        </p:spPr>
      </p:pic>
    </p:spTree>
    <p:extLst>
      <p:ext uri="{BB962C8B-B14F-4D97-AF65-F5344CB8AC3E}">
        <p14:creationId xmlns:p14="http://schemas.microsoft.com/office/powerpoint/2010/main" val="900511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33191" y="482138"/>
            <a:ext cx="4290338" cy="5893724"/>
          </a:xfrm>
          <a:prstGeom prst="rect">
            <a:avLst/>
          </a:prstGeom>
        </p:spPr>
      </p:pic>
      <p:sp>
        <p:nvSpPr>
          <p:cNvPr id="5" name="Rectangle 4"/>
          <p:cNvSpPr/>
          <p:nvPr/>
        </p:nvSpPr>
        <p:spPr>
          <a:xfrm>
            <a:off x="818367" y="2099474"/>
            <a:ext cx="6096000" cy="2308324"/>
          </a:xfrm>
          <a:prstGeom prst="rect">
            <a:avLst/>
          </a:prstGeom>
        </p:spPr>
        <p:txBody>
          <a:bodyPr>
            <a:spAutoFit/>
          </a:bodyPr>
          <a:lstStyle/>
          <a:p>
            <a:r>
              <a:rPr lang="fr-FR" dirty="0">
                <a:latin typeface="Open Sans"/>
              </a:rPr>
              <a:t>Un malade voit son infirmière arriver sur un vieux vélo. Il lui dit:</a:t>
            </a:r>
            <a:r>
              <a:rPr lang="fr-FR" dirty="0"/>
              <a:t/>
            </a:r>
            <a:br>
              <a:rPr lang="fr-FR" dirty="0"/>
            </a:br>
            <a:r>
              <a:rPr lang="fr-FR" dirty="0">
                <a:latin typeface="Open Sans"/>
              </a:rPr>
              <a:t>– Vos jambes sont plus jolies que votre vélo, qui me semble bien fatigué !</a:t>
            </a:r>
            <a:r>
              <a:rPr lang="fr-FR" dirty="0"/>
              <a:t/>
            </a:r>
            <a:br>
              <a:rPr lang="fr-FR" dirty="0"/>
            </a:br>
            <a:r>
              <a:rPr lang="fr-FR" dirty="0">
                <a:latin typeface="Open Sans"/>
              </a:rPr>
              <a:t>Elle lui répond:</a:t>
            </a:r>
            <a:r>
              <a:rPr lang="fr-FR" dirty="0"/>
              <a:t/>
            </a:r>
            <a:br>
              <a:rPr lang="fr-FR" dirty="0"/>
            </a:br>
            <a:r>
              <a:rPr lang="fr-FR" dirty="0">
                <a:latin typeface="Open Sans"/>
              </a:rPr>
              <a:t>– Vous savez, si vous étiez comme lui huit heures par jour entre mes jambes,</a:t>
            </a:r>
            <a:r>
              <a:rPr lang="fr-FR" dirty="0"/>
              <a:t/>
            </a:r>
            <a:br>
              <a:rPr lang="fr-FR" dirty="0"/>
            </a:br>
            <a:r>
              <a:rPr lang="fr-FR" dirty="0">
                <a:latin typeface="Open Sans"/>
              </a:rPr>
              <a:t>vous seriez déjà mort </a:t>
            </a:r>
            <a:endParaRPr lang="fr-FR" dirty="0"/>
          </a:p>
        </p:txBody>
      </p:sp>
    </p:spTree>
    <p:extLst>
      <p:ext uri="{BB962C8B-B14F-4D97-AF65-F5344CB8AC3E}">
        <p14:creationId xmlns:p14="http://schemas.microsoft.com/office/powerpoint/2010/main" val="38280333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UMOUR . DICTON BRETON . QUAND L'HORIZON N'EST PAS NET RESTE A LA BUVETTE !!... - Humour"/>
          <p:cNvPicPr>
            <a:picLocks noChangeAspect="1" noChangeArrowheads="1"/>
          </p:cNvPicPr>
          <p:nvPr/>
        </p:nvPicPr>
        <p:blipFill rotWithShape="1">
          <a:blip r:embed="rId2">
            <a:extLst>
              <a:ext uri="{28A0092B-C50C-407E-A947-70E740481C1C}">
                <a14:useLocalDpi xmlns:a14="http://schemas.microsoft.com/office/drawing/2010/main" val="0"/>
              </a:ext>
            </a:extLst>
          </a:blip>
          <a:srcRect l="337" t="2559" r="5718" b="8910"/>
          <a:stretch/>
        </p:blipFill>
        <p:spPr bwMode="auto">
          <a:xfrm>
            <a:off x="6165274" y="914400"/>
            <a:ext cx="5902036" cy="497378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BRETAGNE--HUMOUR--DICTON BRETON--qui écoute Trop La Météo Passe Sa Vie Au Bistrot !!--voir  2 Scans - Bretagne"/>
          <p:cNvPicPr>
            <a:picLocks noChangeAspect="1" noChangeArrowheads="1"/>
          </p:cNvPicPr>
          <p:nvPr/>
        </p:nvPicPr>
        <p:blipFill rotWithShape="1">
          <a:blip r:embed="rId3">
            <a:extLst>
              <a:ext uri="{28A0092B-C50C-407E-A947-70E740481C1C}">
                <a14:useLocalDpi xmlns:a14="http://schemas.microsoft.com/office/drawing/2010/main" val="0"/>
              </a:ext>
            </a:extLst>
          </a:blip>
          <a:srcRect b="2709"/>
          <a:stretch/>
        </p:blipFill>
        <p:spPr bwMode="auto">
          <a:xfrm>
            <a:off x="193964" y="914400"/>
            <a:ext cx="5971309" cy="4973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9946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825" y="1052186"/>
            <a:ext cx="5513616" cy="428390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69590" y="1052185"/>
            <a:ext cx="5567981" cy="4283901"/>
          </a:xfrm>
          <a:prstGeom prst="rect">
            <a:avLst/>
          </a:prstGeom>
        </p:spPr>
      </p:pic>
    </p:spTree>
    <p:extLst>
      <p:ext uri="{BB962C8B-B14F-4D97-AF65-F5344CB8AC3E}">
        <p14:creationId xmlns:p14="http://schemas.microsoft.com/office/powerpoint/2010/main" val="31892592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8763" y="959024"/>
            <a:ext cx="6709791" cy="4914900"/>
          </a:xfrm>
          <a:prstGeom prst="rect">
            <a:avLst/>
          </a:prstGeom>
        </p:spPr>
      </p:pic>
      <p:sp>
        <p:nvSpPr>
          <p:cNvPr id="3" name="Rectangle 2"/>
          <p:cNvSpPr/>
          <p:nvPr/>
        </p:nvSpPr>
        <p:spPr>
          <a:xfrm>
            <a:off x="7469688" y="959024"/>
            <a:ext cx="4154465" cy="1200329"/>
          </a:xfrm>
          <a:prstGeom prst="rect">
            <a:avLst/>
          </a:prstGeom>
        </p:spPr>
        <p:txBody>
          <a:bodyPr wrap="square">
            <a:spAutoFit/>
          </a:bodyPr>
          <a:lstStyle/>
          <a:p>
            <a:r>
              <a:rPr lang="fr-FR" dirty="0">
                <a:solidFill>
                  <a:srgbClr val="000020"/>
                </a:solidFill>
                <a:latin typeface="Noto Sans"/>
              </a:rPr>
              <a:t>Pourquoi les bretons ont choisi "</a:t>
            </a:r>
            <a:r>
              <a:rPr lang="fr-FR" b="1" dirty="0">
                <a:solidFill>
                  <a:srgbClr val="000020"/>
                </a:solidFill>
                <a:latin typeface="Noto Sans"/>
              </a:rPr>
              <a:t>B.Z.H.</a:t>
            </a:r>
            <a:r>
              <a:rPr lang="fr-FR" dirty="0">
                <a:solidFill>
                  <a:srgbClr val="000020"/>
                </a:solidFill>
                <a:latin typeface="Noto Sans"/>
              </a:rPr>
              <a:t>" comme logo ?</a:t>
            </a:r>
            <a:r>
              <a:rPr lang="fr-FR" dirty="0"/>
              <a:t/>
            </a:r>
            <a:br>
              <a:rPr lang="fr-FR" dirty="0"/>
            </a:br>
            <a:r>
              <a:rPr lang="fr-FR" dirty="0">
                <a:solidFill>
                  <a:srgbClr val="000020"/>
                </a:solidFill>
                <a:latin typeface="Noto Sans"/>
              </a:rPr>
              <a:t>Parce que ça signifie </a:t>
            </a:r>
            <a:r>
              <a:rPr lang="fr-FR" b="1" dirty="0">
                <a:solidFill>
                  <a:srgbClr val="000020"/>
                </a:solidFill>
                <a:latin typeface="Noto Sans"/>
              </a:rPr>
              <a:t>B</a:t>
            </a:r>
            <a:r>
              <a:rPr lang="fr-FR" dirty="0">
                <a:solidFill>
                  <a:srgbClr val="000020"/>
                </a:solidFill>
                <a:latin typeface="Noto Sans"/>
              </a:rPr>
              <a:t>retagne </a:t>
            </a:r>
            <a:r>
              <a:rPr lang="fr-FR" b="1" dirty="0">
                <a:solidFill>
                  <a:srgbClr val="000020"/>
                </a:solidFill>
                <a:latin typeface="Noto Sans"/>
              </a:rPr>
              <a:t>Z</a:t>
            </a:r>
            <a:r>
              <a:rPr lang="fr-FR" dirty="0">
                <a:solidFill>
                  <a:srgbClr val="000020"/>
                </a:solidFill>
                <a:latin typeface="Noto Sans"/>
              </a:rPr>
              <a:t>one </a:t>
            </a:r>
            <a:r>
              <a:rPr lang="fr-FR" b="1" dirty="0">
                <a:solidFill>
                  <a:srgbClr val="000020"/>
                </a:solidFill>
                <a:latin typeface="Noto Sans"/>
              </a:rPr>
              <a:t>H</a:t>
            </a:r>
            <a:r>
              <a:rPr lang="fr-FR" dirty="0">
                <a:solidFill>
                  <a:srgbClr val="000020"/>
                </a:solidFill>
                <a:latin typeface="Noto Sans"/>
              </a:rPr>
              <a:t>umide !</a:t>
            </a:r>
            <a:endParaRPr lang="fr-FR"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15199" y="2329841"/>
            <a:ext cx="4308953" cy="3690872"/>
          </a:xfrm>
          <a:prstGeom prst="rect">
            <a:avLst/>
          </a:prstGeom>
          <a:ln>
            <a:noFill/>
          </a:ln>
          <a:effectLst>
            <a:softEdge rad="112500"/>
          </a:effectLst>
        </p:spPr>
      </p:pic>
    </p:spTree>
    <p:extLst>
      <p:ext uri="{BB962C8B-B14F-4D97-AF65-F5344CB8AC3E}">
        <p14:creationId xmlns:p14="http://schemas.microsoft.com/office/powerpoint/2010/main" val="16353510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33341" y="977900"/>
            <a:ext cx="6795917" cy="4902200"/>
          </a:xfrm>
          <a:prstGeom prst="rect">
            <a:avLst/>
          </a:prstGeom>
        </p:spPr>
      </p:pic>
      <p:sp>
        <p:nvSpPr>
          <p:cNvPr id="3" name="Rectangle 2"/>
          <p:cNvSpPr/>
          <p:nvPr/>
        </p:nvSpPr>
        <p:spPr>
          <a:xfrm>
            <a:off x="617951" y="2314555"/>
            <a:ext cx="4315390" cy="2585323"/>
          </a:xfrm>
          <a:prstGeom prst="rect">
            <a:avLst/>
          </a:prstGeom>
        </p:spPr>
        <p:txBody>
          <a:bodyPr wrap="square">
            <a:spAutoFit/>
          </a:bodyPr>
          <a:lstStyle/>
          <a:p>
            <a:r>
              <a:rPr lang="fr-FR" dirty="0">
                <a:solidFill>
                  <a:srgbClr val="000000"/>
                </a:solidFill>
                <a:latin typeface="comic sans ms" panose="030F0702030302020204" pitchFamily="66" charset="0"/>
              </a:rPr>
              <a:t>- Froid de novembre, range ton membre.</a:t>
            </a:r>
            <a:r>
              <a:rPr lang="fr-FR" dirty="0"/>
              <a:t/>
            </a:r>
            <a:br>
              <a:rPr lang="fr-FR" dirty="0"/>
            </a:br>
            <a:r>
              <a:rPr lang="fr-FR" dirty="0">
                <a:solidFill>
                  <a:srgbClr val="000000"/>
                </a:solidFill>
                <a:latin typeface="comic sans ms" panose="030F0702030302020204" pitchFamily="66" charset="0"/>
              </a:rPr>
              <a:t>- Pluie de novembre, Noël fin décembre.</a:t>
            </a:r>
            <a:r>
              <a:rPr lang="fr-FR" dirty="0"/>
              <a:t/>
            </a:r>
            <a:br>
              <a:rPr lang="fr-FR" dirty="0"/>
            </a:br>
            <a:r>
              <a:rPr lang="fr-FR" dirty="0">
                <a:solidFill>
                  <a:srgbClr val="000000"/>
                </a:solidFill>
                <a:latin typeface="comic sans ms" panose="030F0702030302020204" pitchFamily="66" charset="0"/>
              </a:rPr>
              <a:t>- Quéquette en décembre, layette en septembre.</a:t>
            </a:r>
            <a:r>
              <a:rPr lang="fr-FR" dirty="0"/>
              <a:t/>
            </a:r>
            <a:br>
              <a:rPr lang="fr-FR" dirty="0"/>
            </a:br>
            <a:r>
              <a:rPr lang="fr-FR" dirty="0">
                <a:solidFill>
                  <a:srgbClr val="000000"/>
                </a:solidFill>
                <a:latin typeface="comic sans ms" panose="030F0702030302020204" pitchFamily="66" charset="0"/>
              </a:rPr>
              <a:t>- Gel en février fait l'eau se solidifier.</a:t>
            </a:r>
            <a:r>
              <a:rPr lang="fr-FR" dirty="0"/>
              <a:t/>
            </a:r>
            <a:br>
              <a:rPr lang="fr-FR" dirty="0"/>
            </a:br>
            <a:r>
              <a:rPr lang="fr-FR" dirty="0">
                <a:solidFill>
                  <a:srgbClr val="000000"/>
                </a:solidFill>
                <a:latin typeface="comic sans ms" panose="030F0702030302020204" pitchFamily="66" charset="0"/>
              </a:rPr>
              <a:t>- Pingouins dans les champs, hiver méchant.</a:t>
            </a:r>
            <a:endParaRPr lang="fr-FR" dirty="0"/>
          </a:p>
        </p:txBody>
      </p:sp>
      <p:sp>
        <p:nvSpPr>
          <p:cNvPr id="4" name="Rectangle 3"/>
          <p:cNvSpPr/>
          <p:nvPr/>
        </p:nvSpPr>
        <p:spPr>
          <a:xfrm>
            <a:off x="617951" y="4899878"/>
            <a:ext cx="4624984" cy="369332"/>
          </a:xfrm>
          <a:prstGeom prst="rect">
            <a:avLst/>
          </a:prstGeom>
        </p:spPr>
        <p:txBody>
          <a:bodyPr wrap="none">
            <a:spAutoFit/>
          </a:bodyPr>
          <a:lstStyle/>
          <a:p>
            <a:r>
              <a:rPr lang="fr-FR" dirty="0" smtClean="0">
                <a:latin typeface="Comic Sans MS" panose="030F0702030302020204" pitchFamily="66" charset="0"/>
              </a:rPr>
              <a:t>-Noël </a:t>
            </a:r>
            <a:r>
              <a:rPr lang="fr-FR" dirty="0">
                <a:latin typeface="Comic Sans MS" panose="030F0702030302020204" pitchFamily="66" charset="0"/>
              </a:rPr>
              <a:t>au balcon, enrhumé comme un con </a:t>
            </a:r>
            <a:r>
              <a:rPr lang="fr-FR" dirty="0">
                <a:solidFill>
                  <a:srgbClr val="666666"/>
                </a:solidFill>
                <a:latin typeface="Open Sans"/>
              </a:rPr>
              <a:t>!</a:t>
            </a:r>
            <a:endParaRPr lang="fr-FR" b="0" i="0" dirty="0">
              <a:solidFill>
                <a:srgbClr val="666666"/>
              </a:solidFill>
              <a:effectLst/>
              <a:latin typeface="Open Sans"/>
            </a:endParaRPr>
          </a:p>
        </p:txBody>
      </p:sp>
      <p:sp>
        <p:nvSpPr>
          <p:cNvPr id="6" name="Rectangle 5"/>
          <p:cNvSpPr/>
          <p:nvPr/>
        </p:nvSpPr>
        <p:spPr>
          <a:xfrm>
            <a:off x="617951" y="5269210"/>
            <a:ext cx="4395755" cy="369332"/>
          </a:xfrm>
          <a:prstGeom prst="rect">
            <a:avLst/>
          </a:prstGeom>
        </p:spPr>
        <p:txBody>
          <a:bodyPr wrap="none">
            <a:spAutoFit/>
          </a:bodyPr>
          <a:lstStyle/>
          <a:p>
            <a:r>
              <a:rPr lang="fr-FR" dirty="0" smtClean="0">
                <a:solidFill>
                  <a:srgbClr val="666666"/>
                </a:solidFill>
                <a:latin typeface="Open Sans"/>
              </a:rPr>
              <a:t>-</a:t>
            </a:r>
            <a:r>
              <a:rPr lang="fr-FR" dirty="0" smtClean="0">
                <a:latin typeface="Comic Sans MS" panose="030F0702030302020204" pitchFamily="66" charset="0"/>
              </a:rPr>
              <a:t>En </a:t>
            </a:r>
            <a:r>
              <a:rPr lang="fr-FR" dirty="0" err="1">
                <a:latin typeface="Comic Sans MS" panose="030F0702030302020204" pitchFamily="66" charset="0"/>
              </a:rPr>
              <a:t>Mathilda</a:t>
            </a:r>
            <a:r>
              <a:rPr lang="fr-FR" dirty="0">
                <a:latin typeface="Comic Sans MS" panose="030F0702030302020204" pitchFamily="66" charset="0"/>
              </a:rPr>
              <a:t> May, fais ce qu’il te plaît…</a:t>
            </a:r>
            <a:endParaRPr lang="fr-FR" b="0" i="0" dirty="0">
              <a:effectLst/>
              <a:latin typeface="Comic Sans MS" panose="030F0702030302020204" pitchFamily="66" charset="0"/>
            </a:endParaRPr>
          </a:p>
        </p:txBody>
      </p:sp>
      <p:sp>
        <p:nvSpPr>
          <p:cNvPr id="7" name="Rectangle 6"/>
          <p:cNvSpPr/>
          <p:nvPr/>
        </p:nvSpPr>
        <p:spPr>
          <a:xfrm>
            <a:off x="617951" y="1888331"/>
            <a:ext cx="4297971" cy="369332"/>
          </a:xfrm>
          <a:prstGeom prst="rect">
            <a:avLst/>
          </a:prstGeom>
        </p:spPr>
        <p:txBody>
          <a:bodyPr wrap="none">
            <a:spAutoFit/>
          </a:bodyPr>
          <a:lstStyle/>
          <a:p>
            <a:r>
              <a:rPr lang="fr-FR" dirty="0" smtClean="0">
                <a:latin typeface="Comic Sans MS" panose="030F0702030302020204" pitchFamily="66" charset="0"/>
              </a:rPr>
              <a:t>-Noël </a:t>
            </a:r>
            <a:r>
              <a:rPr lang="fr-FR" dirty="0">
                <a:latin typeface="Comic Sans MS" panose="030F0702030302020204" pitchFamily="66" charset="0"/>
              </a:rPr>
              <a:t>au scanner, Pâques au cimetière</a:t>
            </a:r>
            <a:r>
              <a:rPr lang="fr-FR" dirty="0">
                <a:solidFill>
                  <a:srgbClr val="666666"/>
                </a:solidFill>
                <a:latin typeface="Open Sans"/>
              </a:rPr>
              <a:t>.</a:t>
            </a:r>
            <a:endParaRPr lang="fr-FR" b="0" i="0" dirty="0">
              <a:solidFill>
                <a:srgbClr val="666666"/>
              </a:solidFill>
              <a:effectLst/>
              <a:latin typeface="Open Sans"/>
            </a:endParaRPr>
          </a:p>
        </p:txBody>
      </p:sp>
    </p:spTree>
    <p:extLst>
      <p:ext uri="{BB962C8B-B14F-4D97-AF65-F5344CB8AC3E}">
        <p14:creationId xmlns:p14="http://schemas.microsoft.com/office/powerpoint/2010/main" val="25447871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1065408"/>
            <a:ext cx="5755710" cy="49276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12910" y="711548"/>
            <a:ext cx="5499723" cy="5384800"/>
          </a:xfrm>
          <a:prstGeom prst="rect">
            <a:avLst/>
          </a:prstGeom>
        </p:spPr>
      </p:pic>
    </p:spTree>
    <p:extLst>
      <p:ext uri="{BB962C8B-B14F-4D97-AF65-F5344CB8AC3E}">
        <p14:creationId xmlns:p14="http://schemas.microsoft.com/office/powerpoint/2010/main" val="12894257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92898" y="1216946"/>
            <a:ext cx="5344439" cy="4524315"/>
          </a:xfrm>
          <a:prstGeom prst="rect">
            <a:avLst/>
          </a:prstGeom>
        </p:spPr>
        <p:txBody>
          <a:bodyPr wrap="square">
            <a:spAutoFit/>
          </a:bodyPr>
          <a:lstStyle/>
          <a:p>
            <a:r>
              <a:rPr lang="fr-FR" dirty="0">
                <a:solidFill>
                  <a:srgbClr val="666666"/>
                </a:solidFill>
                <a:latin typeface="Open Sans"/>
              </a:rPr>
              <a:t>Un petit jeune homme pas dégourdi se marie. Le soir de ses noces, son père le prend à part pour lui expliquer comment il doit s’y prendre pour « faire la chose » :</a:t>
            </a:r>
            <a:r>
              <a:rPr lang="fr-FR" dirty="0"/>
              <a:t/>
            </a:r>
            <a:br>
              <a:rPr lang="fr-FR" dirty="0"/>
            </a:br>
            <a:r>
              <a:rPr lang="fr-FR" dirty="0">
                <a:solidFill>
                  <a:srgbClr val="666666"/>
                </a:solidFill>
                <a:latin typeface="Open Sans"/>
              </a:rPr>
              <a:t>– C’est simple mon fils, une fois au lit, tu prends ton joujou dans la main, tu sais celui avec lequel tu aimais jouer tout seul quand tu étais petit, et tu le mets dans le trou où ta femme fait pipi.</a:t>
            </a:r>
            <a:r>
              <a:rPr lang="fr-FR" dirty="0"/>
              <a:t/>
            </a:r>
            <a:br>
              <a:rPr lang="fr-FR" dirty="0"/>
            </a:br>
            <a:r>
              <a:rPr lang="fr-FR" dirty="0">
                <a:solidFill>
                  <a:srgbClr val="666666"/>
                </a:solidFill>
                <a:latin typeface="Open Sans"/>
              </a:rPr>
              <a:t>Le lendemain matin, la jeune mariée arrive en sanglots auprès de sa mère, qui s’inquiète :</a:t>
            </a:r>
            <a:r>
              <a:rPr lang="fr-FR" dirty="0"/>
              <a:t/>
            </a:r>
            <a:br>
              <a:rPr lang="fr-FR" dirty="0"/>
            </a:br>
            <a:r>
              <a:rPr lang="fr-FR" dirty="0">
                <a:solidFill>
                  <a:srgbClr val="666666"/>
                </a:solidFill>
                <a:latin typeface="Open Sans"/>
              </a:rPr>
              <a:t>– Alors ma chérie, ça ne s’est pas bien passé ta nuit de noces ?</a:t>
            </a:r>
            <a:r>
              <a:rPr lang="fr-FR" dirty="0"/>
              <a:t/>
            </a:r>
            <a:br>
              <a:rPr lang="fr-FR" dirty="0"/>
            </a:br>
            <a:r>
              <a:rPr lang="fr-FR" dirty="0">
                <a:solidFill>
                  <a:srgbClr val="666666"/>
                </a:solidFill>
                <a:latin typeface="Open Sans"/>
              </a:rPr>
              <a:t>– Je ne comprends pas, répond la jeune femme, une fois au lit mon mari a pris son « Action Man », a été le jeter dans la cuvette des WC, s’est recouché et s’est endormi !</a:t>
            </a:r>
            <a:endParaRPr lang="fr-FR" dirty="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37338" y="964504"/>
            <a:ext cx="5775296" cy="5029200"/>
          </a:xfrm>
          <a:prstGeom prst="rect">
            <a:avLst/>
          </a:prstGeom>
        </p:spPr>
      </p:pic>
    </p:spTree>
    <p:extLst>
      <p:ext uri="{BB962C8B-B14F-4D97-AF65-F5344CB8AC3E}">
        <p14:creationId xmlns:p14="http://schemas.microsoft.com/office/powerpoint/2010/main" val="12327954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552" y="463463"/>
            <a:ext cx="10058400" cy="5892388"/>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06215" y="1177447"/>
            <a:ext cx="2039738" cy="223221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244" y="3221733"/>
            <a:ext cx="1578279" cy="2227089"/>
          </a:xfrm>
          <a:prstGeom prst="rect">
            <a:avLst/>
          </a:prstGeom>
        </p:spPr>
      </p:pic>
    </p:spTree>
    <p:extLst>
      <p:ext uri="{BB962C8B-B14F-4D97-AF65-F5344CB8AC3E}">
        <p14:creationId xmlns:p14="http://schemas.microsoft.com/office/powerpoint/2010/main" val="12257708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1611" y="931167"/>
            <a:ext cx="2956925" cy="5029199"/>
          </a:xfrm>
          <a:prstGeom prst="rect">
            <a:avLst/>
          </a:prstGeom>
        </p:spPr>
      </p:pic>
      <p:pic>
        <p:nvPicPr>
          <p:cNvPr id="1026" name="Picture 2" descr="&amp;61 29 Bretagne Sagesse Dicton Un Bourgeois Pète Quand Son Ventre Est Vide Un Breton Rote Quand Son Ventre Est Plein - Autres &amp; Non Classés"/>
          <p:cNvPicPr>
            <a:picLocks noChangeAspect="1" noChangeArrowheads="1"/>
          </p:cNvPicPr>
          <p:nvPr/>
        </p:nvPicPr>
        <p:blipFill rotWithShape="1">
          <a:blip r:embed="rId3">
            <a:extLst>
              <a:ext uri="{28A0092B-C50C-407E-A947-70E740481C1C}">
                <a14:useLocalDpi xmlns:a14="http://schemas.microsoft.com/office/drawing/2010/main" val="0"/>
              </a:ext>
            </a:extLst>
          </a:blip>
          <a:srcRect b="4193"/>
          <a:stretch/>
        </p:blipFill>
        <p:spPr bwMode="auto">
          <a:xfrm>
            <a:off x="4769139" y="934078"/>
            <a:ext cx="6366701" cy="5026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96879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901874"/>
            <a:ext cx="6688724" cy="50292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45924" y="814191"/>
            <a:ext cx="4550083" cy="5116883"/>
          </a:xfrm>
          <a:prstGeom prst="rect">
            <a:avLst/>
          </a:prstGeom>
        </p:spPr>
      </p:pic>
    </p:spTree>
    <p:extLst>
      <p:ext uri="{BB962C8B-B14F-4D97-AF65-F5344CB8AC3E}">
        <p14:creationId xmlns:p14="http://schemas.microsoft.com/office/powerpoint/2010/main" val="41244292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7247" y="1040637"/>
            <a:ext cx="1895475" cy="2409825"/>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3424" y="1031112"/>
            <a:ext cx="1895475" cy="241935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66288" y="1031112"/>
            <a:ext cx="1914525" cy="2390775"/>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26360" y="1016825"/>
            <a:ext cx="1905000" cy="2400300"/>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38379" y="4049298"/>
            <a:ext cx="2524125" cy="1800225"/>
          </a:xfrm>
          <a:prstGeom prst="rect">
            <a:avLst/>
          </a:prstGeom>
        </p:spPr>
      </p:pic>
      <p:pic>
        <p:nvPicPr>
          <p:cNvPr id="7" name="Imag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37311" y="4049298"/>
            <a:ext cx="2543175" cy="1800225"/>
          </a:xfrm>
          <a:prstGeom prst="rect">
            <a:avLst/>
          </a:prstGeom>
        </p:spPr>
      </p:pic>
      <p:pic>
        <p:nvPicPr>
          <p:cNvPr id="8" name="Image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755293" y="4049298"/>
            <a:ext cx="2543175" cy="1800225"/>
          </a:xfrm>
          <a:prstGeom prst="rect">
            <a:avLst/>
          </a:prstGeom>
        </p:spPr>
      </p:pic>
    </p:spTree>
    <p:extLst>
      <p:ext uri="{BB962C8B-B14F-4D97-AF65-F5344CB8AC3E}">
        <p14:creationId xmlns:p14="http://schemas.microsoft.com/office/powerpoint/2010/main" val="3607704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01634" y="1554011"/>
            <a:ext cx="5905500" cy="4000500"/>
          </a:xfrm>
          <a:prstGeom prst="rect">
            <a:avLst/>
          </a:prstGeom>
        </p:spPr>
      </p:pic>
      <p:sp>
        <p:nvSpPr>
          <p:cNvPr id="3" name="Rectangle 2"/>
          <p:cNvSpPr/>
          <p:nvPr/>
        </p:nvSpPr>
        <p:spPr>
          <a:xfrm>
            <a:off x="950744" y="630681"/>
            <a:ext cx="3250890" cy="923330"/>
          </a:xfrm>
          <a:prstGeom prst="rect">
            <a:avLst/>
          </a:prstGeom>
          <a:noFill/>
        </p:spPr>
        <p:txBody>
          <a:bodyPr wrap="none" lIns="91440" tIns="45720" rIns="91440" bIns="45720">
            <a:spAutoFit/>
            <a:scene3d>
              <a:camera prst="orthographicFront"/>
              <a:lightRig rig="threePt" dir="t"/>
            </a:scene3d>
            <a:sp3d extrusionH="57150">
              <a:bevelT w="38100" h="38100"/>
            </a:sp3d>
          </a:bodyPr>
          <a:lstStyle/>
          <a:p>
            <a:pPr algn="ctr"/>
            <a:r>
              <a:rPr lang="fr-FR"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Kenavo !!!,</a:t>
            </a:r>
            <a:endParaRPr lang="fr-FR"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5649" y="4410163"/>
            <a:ext cx="1446715" cy="1609725"/>
          </a:xfrm>
          <a:prstGeom prst="rect">
            <a:avLst/>
          </a:prstGeom>
        </p:spPr>
      </p:pic>
      <p:sp>
        <p:nvSpPr>
          <p:cNvPr id="6" name="ZoneTexte 5"/>
          <p:cNvSpPr txBox="1"/>
          <p:nvPr/>
        </p:nvSpPr>
        <p:spPr>
          <a:xfrm>
            <a:off x="950744" y="2592888"/>
            <a:ext cx="3107689" cy="707886"/>
          </a:xfrm>
          <a:prstGeom prst="rect">
            <a:avLst/>
          </a:prstGeom>
          <a:noFill/>
        </p:spPr>
        <p:txBody>
          <a:bodyPr wrap="square" rtlCol="0">
            <a:spAutoFit/>
          </a:bodyPr>
          <a:lstStyle/>
          <a:p>
            <a:r>
              <a:rPr lang="fr-FR" sz="2000" dirty="0" smtClean="0"/>
              <a:t>Commentaires et photos du NET:</a:t>
            </a:r>
            <a:endParaRPr lang="fr-FR" sz="2000" dirty="0"/>
          </a:p>
        </p:txBody>
      </p:sp>
    </p:spTree>
    <p:extLst>
      <p:ext uri="{BB962C8B-B14F-4D97-AF65-F5344CB8AC3E}">
        <p14:creationId xmlns:p14="http://schemas.microsoft.com/office/powerpoint/2010/main" val="1085800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que">
  <a:themeElements>
    <a:clrScheme name="Organique">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que">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que">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docProps/app.xml><?xml version="1.0" encoding="utf-8"?>
<Properties xmlns="http://schemas.openxmlformats.org/officeDocument/2006/extended-properties" xmlns:vt="http://schemas.openxmlformats.org/officeDocument/2006/docPropsVTypes">
  <Template>Organic</Template>
  <TotalTime>0</TotalTime>
  <Words>453</Words>
  <Application>Microsoft Office PowerPoint</Application>
  <PresentationFormat>Grand écran</PresentationFormat>
  <Paragraphs>38</Paragraphs>
  <Slides>20</Slides>
  <Notes>0</Notes>
  <HiddenSlides>0</HiddenSlides>
  <MMClips>0</MMClips>
  <ScaleCrop>false</ScaleCrop>
  <HeadingPairs>
    <vt:vector size="6" baseType="variant">
      <vt:variant>
        <vt:lpstr>Polices utilisées</vt:lpstr>
      </vt:variant>
      <vt:variant>
        <vt:i4>11</vt:i4>
      </vt:variant>
      <vt:variant>
        <vt:lpstr>Thème</vt:lpstr>
      </vt:variant>
      <vt:variant>
        <vt:i4>1</vt:i4>
      </vt:variant>
      <vt:variant>
        <vt:lpstr>Titres des diapositives</vt:lpstr>
      </vt:variant>
      <vt:variant>
        <vt:i4>20</vt:i4>
      </vt:variant>
    </vt:vector>
  </HeadingPairs>
  <TitlesOfParts>
    <vt:vector size="32" baseType="lpstr">
      <vt:lpstr>Arial</vt:lpstr>
      <vt:lpstr>Comic Sans MS</vt:lpstr>
      <vt:lpstr>Comic Sans MS</vt:lpstr>
      <vt:lpstr>droidsans</vt:lpstr>
      <vt:lpstr>Garamond</vt:lpstr>
      <vt:lpstr>Helvetica</vt:lpstr>
      <vt:lpstr>Helvetica Neue</vt:lpstr>
      <vt:lpstr>inherit</vt:lpstr>
      <vt:lpstr>Noto Sans</vt:lpstr>
      <vt:lpstr>Open Sans</vt:lpstr>
      <vt:lpstr>Open Sans</vt:lpstr>
      <vt:lpstr>Organique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PC</cp:lastModifiedBy>
  <cp:revision>4</cp:revision>
  <dcterms:created xsi:type="dcterms:W3CDTF">2019-02-12T18:11:03Z</dcterms:created>
  <dcterms:modified xsi:type="dcterms:W3CDTF">2023-07-26T14:34:40Z</dcterms:modified>
</cp:coreProperties>
</file>