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0" r:id="rId3"/>
    <p:sldId id="257" r:id="rId4"/>
    <p:sldId id="287" r:id="rId5"/>
    <p:sldId id="264" r:id="rId6"/>
    <p:sldId id="258" r:id="rId7"/>
    <p:sldId id="259" r:id="rId8"/>
    <p:sldId id="278" r:id="rId9"/>
    <p:sldId id="261" r:id="rId10"/>
    <p:sldId id="289" r:id="rId11"/>
    <p:sldId id="277" r:id="rId12"/>
    <p:sldId id="285" r:id="rId13"/>
    <p:sldId id="262" r:id="rId14"/>
    <p:sldId id="263" r:id="rId15"/>
    <p:sldId id="291" r:id="rId16"/>
    <p:sldId id="265" r:id="rId17"/>
    <p:sldId id="276" r:id="rId18"/>
    <p:sldId id="266" r:id="rId19"/>
    <p:sldId id="275" r:id="rId20"/>
    <p:sldId id="267" r:id="rId21"/>
    <p:sldId id="269" r:id="rId22"/>
    <p:sldId id="302" r:id="rId23"/>
    <p:sldId id="270" r:id="rId24"/>
    <p:sldId id="273" r:id="rId25"/>
    <p:sldId id="271" r:id="rId26"/>
    <p:sldId id="272" r:id="rId27"/>
    <p:sldId id="279" r:id="rId28"/>
    <p:sldId id="280" r:id="rId29"/>
    <p:sldId id="281" r:id="rId30"/>
    <p:sldId id="301" r:id="rId31"/>
    <p:sldId id="282" r:id="rId32"/>
    <p:sldId id="298" r:id="rId33"/>
    <p:sldId id="283" r:id="rId34"/>
    <p:sldId id="284" r:id="rId35"/>
    <p:sldId id="293" r:id="rId36"/>
    <p:sldId id="286" r:id="rId37"/>
    <p:sldId id="288" r:id="rId38"/>
    <p:sldId id="304" r:id="rId39"/>
    <p:sldId id="290" r:id="rId40"/>
    <p:sldId id="303" r:id="rId41"/>
    <p:sldId id="292" r:id="rId42"/>
    <p:sldId id="294" r:id="rId43"/>
    <p:sldId id="295" r:id="rId44"/>
    <p:sldId id="305" r:id="rId45"/>
    <p:sldId id="296" r:id="rId46"/>
    <p:sldId id="299" r:id="rId47"/>
    <p:sldId id="300" r:id="rId48"/>
    <p:sldId id="297" r:id="rId4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kp4C+9/S+8CsA/TiGiXKA==" hashData="UG4eM/thRXpJA28nb2vIKt+dML+NKoGj/lBVOtQr5LKjLIVKnAtE9bOs3ApGjQZLmItwitw2eHgVbkca1db/L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61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3049000382"/>
      </p:ext>
    </p:extLst>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124312824"/>
      </p:ext>
    </p:extLst>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3324346883"/>
      </p:ext>
    </p:extLst>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1189759954"/>
      </p:ext>
    </p:extLst>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2331450817"/>
      </p:ext>
    </p:extLst>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1939738345"/>
      </p:ext>
    </p:extLst>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1165525057"/>
      </p:ext>
    </p:extLst>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27369832"/>
      </p:ext>
    </p:extLst>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2563546166"/>
      </p:ext>
    </p:extLst>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4224878854"/>
      </p:ext>
    </p:extLst>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7223C86-1016-4233-AEE6-169507BE66D9}" type="slidenum">
              <a:rPr lang="fr-FR" smtClean="0"/>
              <a:pPr/>
              <a:t>‹N°›</a:t>
            </a:fld>
            <a:endParaRPr lang="fr-FR"/>
          </a:p>
        </p:txBody>
      </p:sp>
    </p:spTree>
    <p:extLst>
      <p:ext uri="{BB962C8B-B14F-4D97-AF65-F5344CB8AC3E}">
        <p14:creationId xmlns:p14="http://schemas.microsoft.com/office/powerpoint/2010/main" val="3816906912"/>
      </p:ext>
    </p:extLst>
  </p:cSld>
  <p:clrMapOvr>
    <a:masterClrMapping/>
  </p:clrMapOvr>
  <p:transition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F7D07D-5489-4BA3-9882-3201EF3350E4}" type="datetimeFigureOut">
              <a:rPr lang="fr-FR" smtClean="0"/>
              <a:pPr/>
              <a:t>25/07/2023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23C86-1016-4233-AEE6-169507BE66D9}" type="slidenum">
              <a:rPr lang="fr-FR" smtClean="0"/>
              <a:pPr/>
              <a:t>‹N°›</a:t>
            </a:fld>
            <a:endParaRPr lang="fr-FR"/>
          </a:p>
        </p:txBody>
      </p:sp>
    </p:spTree>
    <p:extLst>
      <p:ext uri="{BB962C8B-B14F-4D97-AF65-F5344CB8AC3E}">
        <p14:creationId xmlns:p14="http://schemas.microsoft.com/office/powerpoint/2010/main" val="15898829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Arrondissement_fran%C3%A7ais" TargetMode="External"/><Relationship Id="rId13" Type="http://schemas.openxmlformats.org/officeDocument/2006/relationships/hyperlink" Target="http://fr.wikipedia.org/wiki/Communaut%C3%A9_d'agglom%C3%A9ration_de_Niort" TargetMode="External"/><Relationship Id="rId18" Type="http://schemas.openxmlformats.org/officeDocument/2006/relationships/hyperlink" Target="http://fr.wikipedia.org/wiki/Code_postal" TargetMode="External"/><Relationship Id="rId26" Type="http://schemas.openxmlformats.org/officeDocument/2006/relationships/image" Target="../media/image6.png"/><Relationship Id="rId3" Type="http://schemas.openxmlformats.org/officeDocument/2006/relationships/hyperlink" Target="http://fr.wikipedia.org/wiki/France" TargetMode="External"/><Relationship Id="rId21" Type="http://schemas.openxmlformats.org/officeDocument/2006/relationships/hyperlink" Target="http://fr.wikipedia.org/wiki/Densit%C3%A9_de_population" TargetMode="External"/><Relationship Id="rId7" Type="http://schemas.openxmlformats.org/officeDocument/2006/relationships/hyperlink" Target="http://fr.wikipedia.org/wiki/Deux-S%C3%A8vres" TargetMode="External"/><Relationship Id="rId12" Type="http://schemas.openxmlformats.org/officeDocument/2006/relationships/hyperlink" Target="http://fr.wikipedia.org/wiki/Intercommunalit%C3%A9_en_France" TargetMode="External"/><Relationship Id="rId17" Type="http://schemas.openxmlformats.org/officeDocument/2006/relationships/hyperlink" Target="http://fr.wikipedia.org/wiki/2014" TargetMode="External"/><Relationship Id="rId25" Type="http://schemas.openxmlformats.org/officeDocument/2006/relationships/hyperlink" Target="http://www.marais-poitevin.com/?" TargetMode="External"/><Relationship Id="rId2" Type="http://schemas.openxmlformats.org/officeDocument/2006/relationships/hyperlink" Target="http://fr.wikipedia.org/wiki/Liste_des_pays_du_monde" TargetMode="External"/><Relationship Id="rId16" Type="http://schemas.openxmlformats.org/officeDocument/2006/relationships/hyperlink" Target="http://fr.wikipedia.org/wiki/2011" TargetMode="External"/><Relationship Id="rId20" Type="http://schemas.openxmlformats.org/officeDocument/2006/relationships/hyperlink" Target="http://fr.wikipedia.org/wiki/Chiffres_de_population_de_la_France" TargetMode="External"/><Relationship Id="rId1" Type="http://schemas.openxmlformats.org/officeDocument/2006/relationships/slideLayout" Target="../slideLayouts/slideLayout7.xml"/><Relationship Id="rId6" Type="http://schemas.openxmlformats.org/officeDocument/2006/relationships/hyperlink" Target="http://fr.wikipedia.org/wiki/D%C3%A9partement_fran%C3%A7ais" TargetMode="External"/><Relationship Id="rId11" Type="http://schemas.openxmlformats.org/officeDocument/2006/relationships/hyperlink" Target="http://fr.wikipedia.org/wiki/Canton_de_Niort-Ouest" TargetMode="External"/><Relationship Id="rId24" Type="http://schemas.openxmlformats.org/officeDocument/2006/relationships/hyperlink" Target="http://fr.wikipedia.org/wiki/Marais_poitevin" TargetMode="External"/><Relationship Id="rId5" Type="http://schemas.openxmlformats.org/officeDocument/2006/relationships/hyperlink" Target="http://fr.wikipedia.org/wiki/Poitou-Charentes" TargetMode="External"/><Relationship Id="rId15" Type="http://schemas.openxmlformats.org/officeDocument/2006/relationships/hyperlink" Target="http://fr.wikipedia.org/wiki/Mandat_politique" TargetMode="External"/><Relationship Id="rId23" Type="http://schemas.openxmlformats.org/officeDocument/2006/relationships/hyperlink" Target="http://fr.wikipedia.org/wiki/Commune_(France)" TargetMode="External"/><Relationship Id="rId10" Type="http://schemas.openxmlformats.org/officeDocument/2006/relationships/hyperlink" Target="http://fr.wikipedia.org/wiki/Canton_fran%C3%A7ais" TargetMode="External"/><Relationship Id="rId19" Type="http://schemas.openxmlformats.org/officeDocument/2006/relationships/hyperlink" Target="http://fr.wikipedia.org/wiki/Code_officiel_g%C3%A9ographique" TargetMode="External"/><Relationship Id="rId4" Type="http://schemas.openxmlformats.org/officeDocument/2006/relationships/hyperlink" Target="http://fr.wikipedia.org/wiki/R%C3%A9gion_fran%C3%A7aise" TargetMode="External"/><Relationship Id="rId9" Type="http://schemas.openxmlformats.org/officeDocument/2006/relationships/hyperlink" Target="http://fr.wikipedia.org/wiki/Arrondissement_de_Niort" TargetMode="External"/><Relationship Id="rId14" Type="http://schemas.openxmlformats.org/officeDocument/2006/relationships/hyperlink" Target="http://fr.wikipedia.org/wiki/Maire_(France)" TargetMode="External"/><Relationship Id="rId22" Type="http://schemas.openxmlformats.org/officeDocument/2006/relationships/image" Target="../media/image5.png"/><Relationship Id="rId27"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fr.wikipedia.org/wiki/Droit_coutumier" TargetMode="External"/><Relationship Id="rId2" Type="http://schemas.openxmlformats.org/officeDocument/2006/relationships/hyperlink" Target="http://fr.wikipedia.org/wiki/Maison_du_marais_poitevin" TargetMode="Externa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hyperlink" Target="http://fr.wikipedia.org/wiki/S%C3%A8vre_niortaise"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lum bright="10000"/>
            <a:extLst>
              <a:ext uri="{28A0092B-C50C-407E-A947-70E740481C1C}">
                <a14:useLocalDpi xmlns:a14="http://schemas.microsoft.com/office/drawing/2010/main" val="0"/>
              </a:ext>
            </a:extLst>
          </a:blip>
          <a:stretch>
            <a:fillRect/>
          </a:stretch>
        </p:blipFill>
        <p:spPr>
          <a:xfrm>
            <a:off x="4717899" y="0"/>
            <a:ext cx="4426101" cy="6858000"/>
          </a:xfrm>
          <a:prstGeom prst="rect">
            <a:avLst/>
          </a:prstGeom>
        </p:spPr>
      </p:pic>
      <p:pic>
        <p:nvPicPr>
          <p:cNvPr id="4" name="Image 3" descr="Image1.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4644008" cy="6858000"/>
          </a:xfrm>
          <a:prstGeom prst="rect">
            <a:avLst/>
          </a:prstGeom>
        </p:spPr>
      </p:pic>
      <p:pic>
        <p:nvPicPr>
          <p:cNvPr id="5" name="Image 4" descr="belle-ile-en-mer-ng2011_093.jpg"/>
          <p:cNvPicPr>
            <a:picLocks noChangeAspect="1"/>
          </p:cNvPicPr>
          <p:nvPr/>
        </p:nvPicPr>
        <p:blipFill>
          <a:blip r:embed="rId5" cstate="email">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4644008" y="0"/>
            <a:ext cx="4000500" cy="2560340"/>
          </a:xfrm>
          <a:prstGeom prst="rect">
            <a:avLst/>
          </a:prstGeom>
        </p:spPr>
      </p:pic>
      <p:pic>
        <p:nvPicPr>
          <p:cNvPr id="6" name="Image 5" descr="oie_718626mVJ70qx1.jpg"/>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4067944" y="5229200"/>
            <a:ext cx="1298448" cy="1444752"/>
          </a:xfrm>
          <a:prstGeom prst="rect">
            <a:avLst/>
          </a:prstGeom>
        </p:spPr>
      </p:pic>
    </p:spTree>
    <p:extLst>
      <p:ext uri="{BB962C8B-B14F-4D97-AF65-F5344CB8AC3E}">
        <p14:creationId xmlns:p14="http://schemas.microsoft.com/office/powerpoint/2010/main" val="238721598"/>
      </p:ext>
    </p:extLst>
  </p:cSld>
  <p:clrMapOvr>
    <a:masterClrMapping/>
  </p:clrMapOvr>
  <p:transition>
    <p:sndAc>
      <p:stSnd>
        <p:snd r:embed="rId2" name="Le marais poitevi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nvGraphicFramePr>
        <p:xfrm>
          <a:off x="323528" y="260648"/>
          <a:ext cx="4753216" cy="6193354"/>
        </p:xfrm>
        <a:graphic>
          <a:graphicData uri="http://schemas.openxmlformats.org/drawingml/2006/table">
            <a:tbl>
              <a:tblPr/>
              <a:tblGrid>
                <a:gridCol w="2376608">
                  <a:extLst>
                    <a:ext uri="{9D8B030D-6E8A-4147-A177-3AD203B41FA5}">
                      <a16:colId xmlns:a16="http://schemas.microsoft.com/office/drawing/2014/main" val="20000"/>
                    </a:ext>
                  </a:extLst>
                </a:gridCol>
                <a:gridCol w="2376608">
                  <a:extLst>
                    <a:ext uri="{9D8B030D-6E8A-4147-A177-3AD203B41FA5}">
                      <a16:colId xmlns:a16="http://schemas.microsoft.com/office/drawing/2014/main" val="20001"/>
                    </a:ext>
                  </a:extLst>
                </a:gridCol>
              </a:tblGrid>
              <a:tr h="445634">
                <a:tc>
                  <a:txBody>
                    <a:bodyPr/>
                    <a:lstStyle/>
                    <a:p>
                      <a:r>
                        <a:rPr lang="fr-FR" sz="1800" dirty="0">
                          <a:hlinkClick r:id="rId2" tooltip="Liste des pays du monde"/>
                        </a:rPr>
                        <a:t>Pays</a:t>
                      </a:r>
                      <a:endParaRPr lang="fr-FR" sz="1800" dirty="0"/>
                    </a:p>
                  </a:txBody>
                  <a:tcPr marL="71298" marR="71298" marT="35649" marB="35649" anchor="ctr">
                    <a:lnL>
                      <a:noFill/>
                    </a:lnL>
                    <a:lnR>
                      <a:noFill/>
                    </a:lnR>
                    <a:lnT>
                      <a:noFill/>
                    </a:lnT>
                    <a:lnB>
                      <a:noFill/>
                    </a:lnB>
                  </a:tcPr>
                </a:tc>
                <a:tc>
                  <a:txBody>
                    <a:bodyPr/>
                    <a:lstStyle/>
                    <a:p>
                      <a:r>
                        <a:rPr lang="fr-FR" sz="1800"/>
                        <a:t> </a:t>
                      </a:r>
                      <a:r>
                        <a:rPr lang="fr-FR" sz="1800">
                          <a:hlinkClick r:id="rId3" tooltip="France"/>
                        </a:rPr>
                        <a:t>France</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0"/>
                  </a:ext>
                </a:extLst>
              </a:tr>
              <a:tr h="445634">
                <a:tc>
                  <a:txBody>
                    <a:bodyPr/>
                    <a:lstStyle/>
                    <a:p>
                      <a:r>
                        <a:rPr lang="fr-FR" sz="1800">
                          <a:hlinkClick r:id="rId4" tooltip="Région française"/>
                        </a:rPr>
                        <a:t>Région</a:t>
                      </a:r>
                      <a:endParaRPr lang="fr-FR" sz="1800"/>
                    </a:p>
                  </a:txBody>
                  <a:tcPr marL="71298" marR="71298" marT="35649" marB="35649" anchor="ctr">
                    <a:lnL>
                      <a:noFill/>
                    </a:lnL>
                    <a:lnR>
                      <a:noFill/>
                    </a:lnR>
                    <a:lnT>
                      <a:noFill/>
                    </a:lnT>
                    <a:lnB>
                      <a:noFill/>
                    </a:lnB>
                  </a:tcPr>
                </a:tc>
                <a:tc>
                  <a:txBody>
                    <a:bodyPr/>
                    <a:lstStyle/>
                    <a:p>
                      <a:r>
                        <a:rPr lang="fr-FR" sz="1800">
                          <a:hlinkClick r:id="rId5" tooltip="Poitou-Charentes"/>
                        </a:rPr>
                        <a:t>Poitou-Charentes</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1"/>
                  </a:ext>
                </a:extLst>
              </a:tr>
              <a:tr h="445634">
                <a:tc>
                  <a:txBody>
                    <a:bodyPr/>
                    <a:lstStyle/>
                    <a:p>
                      <a:r>
                        <a:rPr lang="fr-FR" sz="1800" dirty="0">
                          <a:hlinkClick r:id="rId6" tooltip="Département français"/>
                        </a:rPr>
                        <a:t>Département</a:t>
                      </a:r>
                      <a:endParaRPr lang="fr-FR" sz="1800" dirty="0"/>
                    </a:p>
                  </a:txBody>
                  <a:tcPr marL="71298" marR="71298" marT="35649" marB="35649" anchor="ctr">
                    <a:lnL>
                      <a:noFill/>
                    </a:lnL>
                    <a:lnR>
                      <a:noFill/>
                    </a:lnR>
                    <a:lnT>
                      <a:noFill/>
                    </a:lnT>
                    <a:lnB>
                      <a:noFill/>
                    </a:lnB>
                  </a:tcPr>
                </a:tc>
                <a:tc>
                  <a:txBody>
                    <a:bodyPr/>
                    <a:lstStyle/>
                    <a:p>
                      <a:r>
                        <a:rPr lang="fr-FR" sz="1800">
                          <a:hlinkClick r:id="rId7" tooltip="Deux-Sèvres"/>
                        </a:rPr>
                        <a:t>Deux-Sèvres</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2"/>
                  </a:ext>
                </a:extLst>
              </a:tr>
              <a:tr h="445634">
                <a:tc>
                  <a:txBody>
                    <a:bodyPr/>
                    <a:lstStyle/>
                    <a:p>
                      <a:r>
                        <a:rPr lang="fr-FR" sz="1800">
                          <a:hlinkClick r:id="rId8" tooltip="Arrondissement français"/>
                        </a:rPr>
                        <a:t>Arrondissement</a:t>
                      </a:r>
                      <a:endParaRPr lang="fr-FR" sz="1800"/>
                    </a:p>
                  </a:txBody>
                  <a:tcPr marL="71298" marR="71298" marT="35649" marB="35649" anchor="ctr">
                    <a:lnL>
                      <a:noFill/>
                    </a:lnL>
                    <a:lnR>
                      <a:noFill/>
                    </a:lnR>
                    <a:lnT>
                      <a:noFill/>
                    </a:lnT>
                    <a:lnB>
                      <a:noFill/>
                    </a:lnB>
                  </a:tcPr>
                </a:tc>
                <a:tc>
                  <a:txBody>
                    <a:bodyPr/>
                    <a:lstStyle/>
                    <a:p>
                      <a:r>
                        <a:rPr lang="fr-FR" sz="1800">
                          <a:hlinkClick r:id="rId9" tooltip="Arrondissement de Niort"/>
                        </a:rPr>
                        <a:t>Arrondissement de Niort</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3"/>
                  </a:ext>
                </a:extLst>
              </a:tr>
              <a:tr h="445634">
                <a:tc>
                  <a:txBody>
                    <a:bodyPr/>
                    <a:lstStyle/>
                    <a:p>
                      <a:r>
                        <a:rPr lang="fr-FR" sz="1800">
                          <a:hlinkClick r:id="rId10" tooltip="Canton français"/>
                        </a:rPr>
                        <a:t>Canton</a:t>
                      </a:r>
                      <a:endParaRPr lang="fr-FR" sz="1800"/>
                    </a:p>
                  </a:txBody>
                  <a:tcPr marL="71298" marR="71298" marT="35649" marB="35649" anchor="ctr">
                    <a:lnL>
                      <a:noFill/>
                    </a:lnL>
                    <a:lnR>
                      <a:noFill/>
                    </a:lnR>
                    <a:lnT>
                      <a:noFill/>
                    </a:lnT>
                    <a:lnB>
                      <a:noFill/>
                    </a:lnB>
                  </a:tcPr>
                </a:tc>
                <a:tc>
                  <a:txBody>
                    <a:bodyPr/>
                    <a:lstStyle/>
                    <a:p>
                      <a:r>
                        <a:rPr lang="fr-FR" sz="1800">
                          <a:hlinkClick r:id="rId11" tooltip="Canton de Niort-Ouest"/>
                        </a:rPr>
                        <a:t>Canton de Niort-Ouest</a:t>
                      </a:r>
                      <a:endParaRPr lang="fr-FR" sz="1800"/>
                    </a:p>
                  </a:txBody>
                  <a:tcPr marL="71298" marR="71298" marT="35649" marB="35649" anchor="ctr">
                    <a:lnL>
                      <a:noFill/>
                    </a:lnL>
                    <a:lnR>
                      <a:noFill/>
                    </a:lnR>
                    <a:lnT>
                      <a:noFill/>
                    </a:lnT>
                    <a:lnB>
                      <a:noFill/>
                    </a:lnB>
                  </a:tcPr>
                </a:tc>
                <a:extLst>
                  <a:ext uri="{0D108BD9-81ED-4DB2-BD59-A6C34878D82A}">
                    <a16:rowId xmlns:a16="http://schemas.microsoft.com/office/drawing/2014/main" val="10004"/>
                  </a:ext>
                </a:extLst>
              </a:tr>
              <a:tr h="779860">
                <a:tc>
                  <a:txBody>
                    <a:bodyPr/>
                    <a:lstStyle/>
                    <a:p>
                      <a:r>
                        <a:rPr lang="fr-FR" sz="1800">
                          <a:hlinkClick r:id="rId12" tooltip="Intercommunalité en France"/>
                        </a:rPr>
                        <a:t>Intercommunalité</a:t>
                      </a:r>
                      <a:endParaRPr lang="fr-FR" sz="1800"/>
                    </a:p>
                  </a:txBody>
                  <a:tcPr marL="71298" marR="71298" marT="35649" marB="35649" anchor="ctr">
                    <a:lnL>
                      <a:noFill/>
                    </a:lnL>
                    <a:lnR>
                      <a:noFill/>
                    </a:lnR>
                    <a:lnT>
                      <a:noFill/>
                    </a:lnT>
                    <a:lnB>
                      <a:noFill/>
                    </a:lnB>
                  </a:tcPr>
                </a:tc>
                <a:tc>
                  <a:txBody>
                    <a:bodyPr/>
                    <a:lstStyle/>
                    <a:p>
                      <a:r>
                        <a:rPr lang="fr-FR" sz="1800" dirty="0">
                          <a:hlinkClick r:id="rId13" tooltip="Communauté d'agglomération de Niort"/>
                        </a:rPr>
                        <a:t>Communauté d'agglomération de Niort</a:t>
                      </a:r>
                      <a:endParaRPr lang="fr-FR" sz="1800" dirty="0"/>
                    </a:p>
                  </a:txBody>
                  <a:tcPr marL="71298" marR="71298" marT="35649" marB="35649" anchor="ctr">
                    <a:lnL>
                      <a:noFill/>
                    </a:lnL>
                    <a:lnR>
                      <a:noFill/>
                    </a:lnR>
                    <a:lnT>
                      <a:noFill/>
                    </a:lnT>
                    <a:lnB>
                      <a:noFill/>
                    </a:lnB>
                  </a:tcPr>
                </a:tc>
                <a:extLst>
                  <a:ext uri="{0D108BD9-81ED-4DB2-BD59-A6C34878D82A}">
                    <a16:rowId xmlns:a16="http://schemas.microsoft.com/office/drawing/2014/main" val="10005"/>
                  </a:ext>
                </a:extLst>
              </a:tr>
              <a:tr h="779860">
                <a:tc>
                  <a:txBody>
                    <a:bodyPr/>
                    <a:lstStyle/>
                    <a:p>
                      <a:r>
                        <a:rPr lang="fr-FR" sz="1800">
                          <a:hlinkClick r:id="rId14" tooltip="Maire (France)"/>
                        </a:rPr>
                        <a:t>Maire</a:t>
                      </a:r>
                      <a:r>
                        <a:rPr lang="fr-FR" sz="1800"/>
                        <a:t/>
                      </a:r>
                      <a:br>
                        <a:rPr lang="fr-FR" sz="1800"/>
                      </a:br>
                      <a:r>
                        <a:rPr lang="fr-FR" sz="1800">
                          <a:hlinkClick r:id="rId15" tooltip="Mandat politique"/>
                        </a:rPr>
                        <a:t>Mandat</a:t>
                      </a:r>
                      <a:endParaRPr lang="fr-FR" sz="1800"/>
                    </a:p>
                  </a:txBody>
                  <a:tcPr marL="71298" marR="71298" marT="35649" marB="35649" anchor="ctr">
                    <a:lnL>
                      <a:noFill/>
                    </a:lnL>
                    <a:lnR>
                      <a:noFill/>
                    </a:lnR>
                    <a:lnT>
                      <a:noFill/>
                    </a:lnT>
                    <a:lnB>
                      <a:noFill/>
                    </a:lnB>
                  </a:tcPr>
                </a:tc>
                <a:tc>
                  <a:txBody>
                    <a:bodyPr/>
                    <a:lstStyle/>
                    <a:p>
                      <a:r>
                        <a:rPr lang="fr-FR" sz="1800" dirty="0"/>
                        <a:t>Michel Simon</a:t>
                      </a:r>
                      <a:br>
                        <a:rPr lang="fr-FR" sz="1800" dirty="0"/>
                      </a:br>
                      <a:r>
                        <a:rPr lang="fr-FR" sz="1800" dirty="0">
                          <a:hlinkClick r:id="rId16" tooltip="2011"/>
                        </a:rPr>
                        <a:t>2011</a:t>
                      </a:r>
                      <a:r>
                        <a:rPr lang="fr-FR" sz="1800" dirty="0"/>
                        <a:t>-</a:t>
                      </a:r>
                      <a:r>
                        <a:rPr lang="fr-FR" sz="1800" dirty="0">
                          <a:hlinkClick r:id="rId17" tooltip="2014"/>
                        </a:rPr>
                        <a:t>2014</a:t>
                      </a:r>
                      <a:endParaRPr lang="fr-FR" sz="1800" dirty="0"/>
                    </a:p>
                  </a:txBody>
                  <a:tcPr marL="71298" marR="71298" marT="35649" marB="35649" anchor="ctr">
                    <a:lnL>
                      <a:noFill/>
                    </a:lnL>
                    <a:lnR>
                      <a:noFill/>
                    </a:lnR>
                    <a:lnT>
                      <a:noFill/>
                    </a:lnT>
                    <a:lnB>
                      <a:noFill/>
                    </a:lnB>
                  </a:tcPr>
                </a:tc>
                <a:extLst>
                  <a:ext uri="{0D108BD9-81ED-4DB2-BD59-A6C34878D82A}">
                    <a16:rowId xmlns:a16="http://schemas.microsoft.com/office/drawing/2014/main" val="10006"/>
                  </a:ext>
                </a:extLst>
              </a:tr>
              <a:tr h="445634">
                <a:tc>
                  <a:txBody>
                    <a:bodyPr/>
                    <a:lstStyle/>
                    <a:p>
                      <a:r>
                        <a:rPr lang="fr-FR" sz="1800">
                          <a:hlinkClick r:id="rId18" tooltip="Code postal"/>
                        </a:rPr>
                        <a:t>Code postal</a:t>
                      </a:r>
                      <a:endParaRPr lang="fr-FR" sz="1800"/>
                    </a:p>
                  </a:txBody>
                  <a:tcPr marL="71298" marR="71298" marT="35649" marB="35649" anchor="ctr">
                    <a:lnL>
                      <a:noFill/>
                    </a:lnL>
                    <a:lnR>
                      <a:noFill/>
                    </a:lnR>
                    <a:lnT>
                      <a:noFill/>
                    </a:lnT>
                    <a:lnB>
                      <a:noFill/>
                    </a:lnB>
                  </a:tcPr>
                </a:tc>
                <a:tc>
                  <a:txBody>
                    <a:bodyPr/>
                    <a:lstStyle/>
                    <a:p>
                      <a:r>
                        <a:rPr lang="fr-FR" sz="1800" dirty="0"/>
                        <a:t>79510</a:t>
                      </a:r>
                    </a:p>
                  </a:txBody>
                  <a:tcPr marL="71298" marR="71298" marT="35649" marB="35649" anchor="ctr">
                    <a:lnL>
                      <a:noFill/>
                    </a:lnL>
                    <a:lnR>
                      <a:noFill/>
                    </a:lnR>
                    <a:lnT>
                      <a:noFill/>
                    </a:lnT>
                    <a:lnB>
                      <a:noFill/>
                    </a:lnB>
                  </a:tcPr>
                </a:tc>
                <a:extLst>
                  <a:ext uri="{0D108BD9-81ED-4DB2-BD59-A6C34878D82A}">
                    <a16:rowId xmlns:a16="http://schemas.microsoft.com/office/drawing/2014/main" val="10007"/>
                  </a:ext>
                </a:extLst>
              </a:tr>
              <a:tr h="445634">
                <a:tc>
                  <a:txBody>
                    <a:bodyPr/>
                    <a:lstStyle/>
                    <a:p>
                      <a:r>
                        <a:rPr lang="fr-FR" sz="1800">
                          <a:hlinkClick r:id="rId19" tooltip="Code officiel géographique"/>
                        </a:rPr>
                        <a:t>Code commune</a:t>
                      </a:r>
                      <a:endParaRPr lang="fr-FR" sz="1800"/>
                    </a:p>
                  </a:txBody>
                  <a:tcPr marL="71298" marR="71298" marT="35649" marB="35649" anchor="ctr">
                    <a:lnL>
                      <a:noFill/>
                    </a:lnL>
                    <a:lnR>
                      <a:noFill/>
                    </a:lnR>
                    <a:lnT>
                      <a:noFill/>
                    </a:lnT>
                    <a:lnB>
                      <a:noFill/>
                    </a:lnB>
                  </a:tcPr>
                </a:tc>
                <a:tc>
                  <a:txBody>
                    <a:bodyPr/>
                    <a:lstStyle/>
                    <a:p>
                      <a:r>
                        <a:rPr lang="fr-FR" sz="1800"/>
                        <a:t>79100</a:t>
                      </a:r>
                    </a:p>
                  </a:txBody>
                  <a:tcPr marL="71298" marR="71298" marT="35649" marB="35649" anchor="ctr">
                    <a:lnL>
                      <a:noFill/>
                    </a:lnL>
                    <a:lnR>
                      <a:noFill/>
                    </a:lnR>
                    <a:lnT>
                      <a:noFill/>
                    </a:lnT>
                    <a:lnB>
                      <a:noFill/>
                    </a:lnB>
                  </a:tcPr>
                </a:tc>
                <a:extLst>
                  <a:ext uri="{0D108BD9-81ED-4DB2-BD59-A6C34878D82A}">
                    <a16:rowId xmlns:a16="http://schemas.microsoft.com/office/drawing/2014/main" val="10008"/>
                  </a:ext>
                </a:extLst>
              </a:tr>
              <a:tr h="779860">
                <a:tc>
                  <a:txBody>
                    <a:bodyPr/>
                    <a:lstStyle/>
                    <a:p>
                      <a:r>
                        <a:rPr lang="fr-FR" sz="1800" dirty="0">
                          <a:hlinkClick r:id="rId20" tooltip="Chiffres de population de la France"/>
                        </a:rPr>
                        <a:t>Population</a:t>
                      </a:r>
                      <a:br>
                        <a:rPr lang="fr-FR" sz="1800" dirty="0">
                          <a:hlinkClick r:id="rId20" tooltip="Chiffres de population de la France"/>
                        </a:rPr>
                      </a:br>
                      <a:r>
                        <a:rPr lang="fr-FR" sz="1800" dirty="0">
                          <a:hlinkClick r:id="rId20" tooltip="Chiffres de population de la France"/>
                        </a:rPr>
                        <a:t>municipale</a:t>
                      </a:r>
                      <a:endParaRPr lang="fr-FR" sz="1800" dirty="0"/>
                    </a:p>
                  </a:txBody>
                  <a:tcPr marL="71298" marR="71298" marT="35649" marB="35649" anchor="ctr">
                    <a:lnL>
                      <a:noFill/>
                    </a:lnL>
                    <a:lnR>
                      <a:noFill/>
                    </a:lnR>
                    <a:lnT>
                      <a:noFill/>
                    </a:lnT>
                    <a:lnB>
                      <a:noFill/>
                    </a:lnB>
                  </a:tcPr>
                </a:tc>
                <a:tc>
                  <a:txBody>
                    <a:bodyPr/>
                    <a:lstStyle/>
                    <a:p>
                      <a:r>
                        <a:rPr lang="fr-FR" sz="1800"/>
                        <a:t>2 224 hab. (2010)</a:t>
                      </a:r>
                    </a:p>
                  </a:txBody>
                  <a:tcPr marL="71298" marR="71298" marT="35649" marB="35649" anchor="ctr">
                    <a:lnL>
                      <a:noFill/>
                    </a:lnL>
                    <a:lnR>
                      <a:noFill/>
                    </a:lnR>
                    <a:lnT>
                      <a:noFill/>
                    </a:lnT>
                    <a:lnB>
                      <a:noFill/>
                    </a:lnB>
                  </a:tcPr>
                </a:tc>
                <a:extLst>
                  <a:ext uri="{0D108BD9-81ED-4DB2-BD59-A6C34878D82A}">
                    <a16:rowId xmlns:a16="http://schemas.microsoft.com/office/drawing/2014/main" val="10009"/>
                  </a:ext>
                </a:extLst>
              </a:tr>
              <a:tr h="445634">
                <a:tc>
                  <a:txBody>
                    <a:bodyPr/>
                    <a:lstStyle/>
                    <a:p>
                      <a:pPr fontAlgn="b"/>
                      <a:r>
                        <a:rPr lang="fr-FR" sz="1800">
                          <a:hlinkClick r:id="rId21" tooltip="Densité de population"/>
                        </a:rPr>
                        <a:t>Densité</a:t>
                      </a:r>
                      <a:endParaRPr lang="fr-FR" sz="1800"/>
                    </a:p>
                  </a:txBody>
                  <a:tcPr marL="71298" marR="71298" marT="35649" marB="35649" anchor="b">
                    <a:lnL>
                      <a:noFill/>
                    </a:lnL>
                    <a:lnR>
                      <a:noFill/>
                    </a:lnR>
                    <a:lnT>
                      <a:noFill/>
                    </a:lnT>
                    <a:lnB>
                      <a:noFill/>
                    </a:lnB>
                  </a:tcPr>
                </a:tc>
                <a:tc>
                  <a:txBody>
                    <a:bodyPr/>
                    <a:lstStyle/>
                    <a:p>
                      <a:r>
                        <a:rPr lang="fr-FR" sz="1800" dirty="0"/>
                        <a:t>75 hab./km</a:t>
                      </a:r>
                      <a:r>
                        <a:rPr lang="fr-FR" sz="1800" baseline="30000" dirty="0"/>
                        <a:t>2</a:t>
                      </a:r>
                      <a:endParaRPr lang="fr-FR" sz="1800" dirty="0"/>
                    </a:p>
                  </a:txBody>
                  <a:tcPr marL="71298" marR="71298" marT="35649" marB="35649"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17409" name="Picture 1" descr="Drapeau de la France"/>
          <p:cNvPicPr>
            <a:picLocks noChangeAspect="1" noChangeArrowheads="1"/>
          </p:cNvPicPr>
          <p:nvPr/>
        </p:nvPicPr>
        <p:blipFill>
          <a:blip r:embed="rId22" cstate="email">
            <a:extLst>
              <a:ext uri="{28A0092B-C50C-407E-A947-70E740481C1C}">
                <a14:useLocalDpi xmlns:a14="http://schemas.microsoft.com/office/drawing/2010/main" val="0"/>
              </a:ext>
            </a:extLst>
          </a:blip>
          <a:srcRect/>
          <a:stretch>
            <a:fillRect/>
          </a:stretch>
        </p:blipFill>
        <p:spPr bwMode="auto">
          <a:xfrm>
            <a:off x="3707904" y="404664"/>
            <a:ext cx="190500" cy="123825"/>
          </a:xfrm>
          <a:prstGeom prst="rect">
            <a:avLst/>
          </a:prstGeom>
          <a:noFill/>
        </p:spPr>
      </p:pic>
      <p:sp>
        <p:nvSpPr>
          <p:cNvPr id="5" name="Rectangle 4"/>
          <p:cNvSpPr/>
          <p:nvPr/>
        </p:nvSpPr>
        <p:spPr>
          <a:xfrm>
            <a:off x="5508104" y="1340768"/>
            <a:ext cx="3635896" cy="2862322"/>
          </a:xfrm>
          <a:prstGeom prst="rect">
            <a:avLst/>
          </a:prstGeom>
        </p:spPr>
        <p:txBody>
          <a:bodyPr wrap="square">
            <a:spAutoFit/>
          </a:bodyPr>
          <a:lstStyle/>
          <a:p>
            <a:r>
              <a:rPr lang="fr-FR" b="1" dirty="0" err="1" smtClean="0"/>
              <a:t>Coulon</a:t>
            </a:r>
            <a:r>
              <a:rPr lang="fr-FR" dirty="0" smtClean="0"/>
              <a:t> est une </a:t>
            </a:r>
            <a:r>
              <a:rPr lang="fr-FR" dirty="0" smtClean="0">
                <a:hlinkClick r:id="rId23" tooltip="Commune (France)"/>
              </a:rPr>
              <a:t>commune</a:t>
            </a:r>
            <a:r>
              <a:rPr lang="fr-FR" dirty="0" smtClean="0"/>
              <a:t> du centre-ouest de la </a:t>
            </a:r>
            <a:r>
              <a:rPr lang="fr-FR" dirty="0" smtClean="0">
                <a:hlinkClick r:id="rId3" tooltip="France"/>
              </a:rPr>
              <a:t>France</a:t>
            </a:r>
            <a:r>
              <a:rPr lang="fr-FR" dirty="0" smtClean="0"/>
              <a:t>, située dans le </a:t>
            </a:r>
            <a:r>
              <a:rPr lang="fr-FR" dirty="0" smtClean="0">
                <a:hlinkClick r:id="rId6" tooltip="Département français"/>
              </a:rPr>
              <a:t>département</a:t>
            </a:r>
            <a:r>
              <a:rPr lang="fr-FR" dirty="0" smtClean="0"/>
              <a:t> des </a:t>
            </a:r>
            <a:r>
              <a:rPr lang="fr-FR" dirty="0" smtClean="0">
                <a:hlinkClick r:id="rId7" tooltip="Deux-Sèvres"/>
              </a:rPr>
              <a:t>Deux-Sèvres</a:t>
            </a:r>
            <a:r>
              <a:rPr lang="fr-FR" dirty="0" smtClean="0"/>
              <a:t> (</a:t>
            </a:r>
            <a:r>
              <a:rPr lang="fr-FR" dirty="0" smtClean="0">
                <a:hlinkClick r:id="rId4" tooltip="Région française"/>
              </a:rPr>
              <a:t>région</a:t>
            </a:r>
            <a:r>
              <a:rPr lang="fr-FR" dirty="0" smtClean="0"/>
              <a:t> </a:t>
            </a:r>
            <a:r>
              <a:rPr lang="fr-FR" dirty="0" smtClean="0">
                <a:hlinkClick r:id="rId5" tooltip="Poitou-Charentes"/>
              </a:rPr>
              <a:t>Poitou-Charentes</a:t>
            </a:r>
            <a:r>
              <a:rPr lang="fr-FR" dirty="0" smtClean="0"/>
              <a:t>). C'est un haut lieu touristique du </a:t>
            </a:r>
            <a:r>
              <a:rPr lang="fr-FR" dirty="0" smtClean="0">
                <a:hlinkClick r:id="rId24" tooltip="Marais poitevin"/>
              </a:rPr>
              <a:t>marais poitevin</a:t>
            </a:r>
            <a:r>
              <a:rPr lang="fr-FR" dirty="0" smtClean="0"/>
              <a:t>, la capitale de la « Venise verte », c'est-à-dire sa partie orientale également connue sous le nom de « marais mouillé », par opposition au « marais desséché ».</a:t>
            </a:r>
            <a:endParaRPr lang="fr-FR" dirty="0"/>
          </a:p>
        </p:txBody>
      </p:sp>
      <p:pic>
        <p:nvPicPr>
          <p:cNvPr id="6" name="Picture 2" descr="marais-poitevin.com">
            <a:hlinkClick r:id="rId25" tooltip="Retour à l'accueil"/>
          </p:cNvPr>
          <p:cNvPicPr>
            <a:picLocks noChangeAspect="1" noChangeArrowheads="1"/>
          </p:cNvPicPr>
          <p:nvPr/>
        </p:nvPicPr>
        <p:blipFill>
          <a:blip r:embed="rId26" cstate="email">
            <a:extLst>
              <a:ext uri="{28A0092B-C50C-407E-A947-70E740481C1C}">
                <a14:useLocalDpi xmlns:a14="http://schemas.microsoft.com/office/drawing/2010/main" val="0"/>
              </a:ext>
            </a:extLst>
          </a:blip>
          <a:srcRect/>
          <a:stretch>
            <a:fillRect/>
          </a:stretch>
        </p:blipFill>
        <p:spPr bwMode="auto">
          <a:xfrm>
            <a:off x="4211960" y="188640"/>
            <a:ext cx="4932040" cy="4953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Office de Tourisme de Niort Marais Poitevin"/>
          <p:cNvPicPr>
            <a:picLocks noChangeAspect="1" noChangeArrowheads="1"/>
          </p:cNvPicPr>
          <p:nvPr/>
        </p:nvPicPr>
        <p:blipFill>
          <a:blip r:embed="rId27" cstate="email">
            <a:extLst>
              <a:ext uri="{28A0092B-C50C-407E-A947-70E740481C1C}">
                <a14:useLocalDpi xmlns:a14="http://schemas.microsoft.com/office/drawing/2010/main" val="0"/>
              </a:ext>
            </a:extLst>
          </a:blip>
          <a:srcRect/>
          <a:stretch>
            <a:fillRect/>
          </a:stretch>
        </p:blipFill>
        <p:spPr bwMode="auto">
          <a:xfrm>
            <a:off x="5508104" y="5157192"/>
            <a:ext cx="3267075" cy="1247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636403"/>
      </p:ext>
    </p:extLst>
  </p:cSld>
  <p:clrMapOvr>
    <a:masterClrMapping/>
  </p:clrMapOvr>
  <p:transition advTm="9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bernezac.com/MaraisPoitevin_carte.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507549"/>
      </p:ext>
    </p:extLst>
  </p:cSld>
  <p:clrMapOvr>
    <a:masterClrMapping/>
  </p:clrMapOvr>
  <p:transition advTm="8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ecouvrir-la-france.com/photos/deux-sevres/marais-poitevin/carte-marais-poitevin.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motion Marais Poitevin"/>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308304" y="188640"/>
            <a:ext cx="1390650" cy="1476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0773392"/>
      </p:ext>
    </p:extLst>
  </p:cSld>
  <p:clrMapOvr>
    <a:masterClrMapping/>
  </p:clrMapOvr>
  <p:transition advTm="9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428982" y="0"/>
            <a:ext cx="4695825"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0" y="375424"/>
            <a:ext cx="4428982" cy="2031325"/>
          </a:xfrm>
          <a:prstGeom prst="rect">
            <a:avLst/>
          </a:prstGeom>
        </p:spPr>
        <p:txBody>
          <a:bodyPr wrap="square">
            <a:spAutoFit/>
          </a:bodyPr>
          <a:lstStyle/>
          <a:p>
            <a:r>
              <a:rPr lang="fr-FR" dirty="0"/>
              <a:t>Au cœur du « marais mouillé », arrosée par la Sèvre niortaise, entourée de conches et de rigoles – plus larges – ainsi que de terres inondables plusieurs mois par an, la localité de </a:t>
            </a:r>
            <a:r>
              <a:rPr lang="fr-FR" dirty="0" err="1"/>
              <a:t>Coulon</a:t>
            </a:r>
            <a:r>
              <a:rPr lang="fr-FR" dirty="0"/>
              <a:t> en partage la flore (peupliers, frênes, iris sauvages, angéliques) et la faune (vaches, moutons, ragondins...)</a:t>
            </a:r>
          </a:p>
        </p:txBody>
      </p:sp>
      <p:sp>
        <p:nvSpPr>
          <p:cNvPr id="3" name="Rectangle 2"/>
          <p:cNvSpPr/>
          <p:nvPr/>
        </p:nvSpPr>
        <p:spPr>
          <a:xfrm>
            <a:off x="0" y="2708920"/>
            <a:ext cx="4355976" cy="1477328"/>
          </a:xfrm>
          <a:prstGeom prst="rect">
            <a:avLst/>
          </a:prstGeom>
        </p:spPr>
        <p:txBody>
          <a:bodyPr wrap="square">
            <a:spAutoFit/>
          </a:bodyPr>
          <a:lstStyle/>
          <a:p>
            <a:r>
              <a:rPr lang="fr-FR" dirty="0"/>
              <a:t>Point de départ des Chemins du Poitou Secret, vous pourrez parcourir la deuxième zone humide de France à travers une inoubliable promenade en barque, à pied ou à </a:t>
            </a:r>
            <a:r>
              <a:rPr lang="fr-FR" dirty="0" smtClean="0"/>
              <a:t>vélo.</a:t>
            </a:r>
            <a:endParaRPr lang="fr-FR" dirty="0"/>
          </a:p>
        </p:txBody>
      </p:sp>
      <p:sp>
        <p:nvSpPr>
          <p:cNvPr id="4" name="Rectangle 3"/>
          <p:cNvSpPr/>
          <p:nvPr/>
        </p:nvSpPr>
        <p:spPr>
          <a:xfrm>
            <a:off x="0" y="4653136"/>
            <a:ext cx="4355976" cy="2031325"/>
          </a:xfrm>
          <a:prstGeom prst="rect">
            <a:avLst/>
          </a:prstGeom>
        </p:spPr>
        <p:txBody>
          <a:bodyPr wrap="square">
            <a:spAutoFit/>
          </a:bodyPr>
          <a:lstStyle/>
          <a:p>
            <a:r>
              <a:rPr lang="fr-FR" dirty="0"/>
              <a:t>Au travers des dédales des canaux du Marais Poitevin.</a:t>
            </a:r>
            <a:br>
              <a:rPr lang="fr-FR" dirty="0"/>
            </a:br>
            <a:r>
              <a:rPr lang="fr-FR" dirty="0"/>
              <a:t>C 'est au détour d'une conche , là où les eaux s entremêlent ,</a:t>
            </a:r>
            <a:br>
              <a:rPr lang="fr-FR" dirty="0"/>
            </a:br>
            <a:r>
              <a:rPr lang="fr-FR" dirty="0"/>
              <a:t>que vous serez charmés par ce paysage de verdure </a:t>
            </a:r>
            <a:br>
              <a:rPr lang="fr-FR" dirty="0"/>
            </a:br>
            <a:endParaRPr lang="fr-FR" dirty="0"/>
          </a:p>
        </p:txBody>
      </p:sp>
    </p:spTree>
    <p:extLst>
      <p:ext uri="{BB962C8B-B14F-4D97-AF65-F5344CB8AC3E}">
        <p14:creationId xmlns:p14="http://schemas.microsoft.com/office/powerpoint/2010/main" val="3691282820"/>
      </p:ext>
    </p:extLst>
  </p:cSld>
  <p:clrMapOvr>
    <a:masterClrMapping/>
  </p:clrMapOvr>
  <p:transition advTm="1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mg.fotocommunity.com/images/Architecture/Architecture-religieuse/Leglise-de-Coulon-79-a22372759.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1560" y="620688"/>
            <a:ext cx="4572000" cy="646331"/>
          </a:xfrm>
          <a:prstGeom prst="rect">
            <a:avLst/>
          </a:prstGeom>
        </p:spPr>
        <p:txBody>
          <a:bodyPr>
            <a:spAutoFit/>
          </a:bodyPr>
          <a:lstStyle/>
          <a:p>
            <a:r>
              <a:rPr lang="fr-FR" b="1" dirty="0"/>
              <a:t>L’église Sainte-Trinité</a:t>
            </a:r>
            <a:r>
              <a:rPr lang="fr-FR" dirty="0"/>
              <a:t> du XIème et du XVème siècles</a:t>
            </a:r>
          </a:p>
        </p:txBody>
      </p:sp>
    </p:spTree>
    <p:extLst>
      <p:ext uri="{BB962C8B-B14F-4D97-AF65-F5344CB8AC3E}">
        <p14:creationId xmlns:p14="http://schemas.microsoft.com/office/powerpoint/2010/main" val="3348057018"/>
      </p:ext>
    </p:extLst>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5657671"/>
            <a:ext cx="9144000" cy="1200329"/>
          </a:xfrm>
          <a:prstGeom prst="rect">
            <a:avLst/>
          </a:prstGeom>
        </p:spPr>
        <p:txBody>
          <a:bodyPr wrap="square">
            <a:spAutoFit/>
          </a:bodyPr>
          <a:lstStyle/>
          <a:p>
            <a:r>
              <a:rPr lang="fr-FR" dirty="0" smtClean="0"/>
              <a:t>Place de la Coutume – </a:t>
            </a:r>
            <a:r>
              <a:rPr lang="fr-FR" dirty="0" smtClean="0">
                <a:hlinkClick r:id="rId2" tooltip="Maison du marais poitevin"/>
              </a:rPr>
              <a:t>Maison du Marais poitevin</a:t>
            </a:r>
            <a:r>
              <a:rPr lang="fr-FR" dirty="0" smtClean="0"/>
              <a:t> : Ancienne résidence des percepteurs du </a:t>
            </a:r>
            <a:r>
              <a:rPr lang="fr-FR" dirty="0" smtClean="0">
                <a:hlinkClick r:id="rId3" tooltip="Droit coutumier"/>
              </a:rPr>
              <a:t>droit coutumier</a:t>
            </a:r>
            <a:r>
              <a:rPr lang="fr-FR" dirty="0" smtClean="0"/>
              <a:t> (d'où son nom précédent de « Maison de la Coutume ») qui prélevaient des taxes sur les marchandises transportées sur la </a:t>
            </a:r>
            <a:r>
              <a:rPr lang="fr-FR" dirty="0" smtClean="0">
                <a:hlinkClick r:id="rId4" tooltip="Sèvre niortaise"/>
              </a:rPr>
              <a:t>Sèvre niortaise</a:t>
            </a:r>
            <a:r>
              <a:rPr lang="fr-FR" dirty="0" smtClean="0"/>
              <a:t> par les bateliers, afin d'entretenir les voies d'eau</a:t>
            </a:r>
            <a:endParaRPr lang="fr-FR" dirty="0"/>
          </a:p>
        </p:txBody>
      </p:sp>
      <p:pic>
        <p:nvPicPr>
          <p:cNvPr id="4" name="Image 3" descr="Image7.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0" y="0"/>
            <a:ext cx="9144000" cy="5661248"/>
          </a:xfrm>
          <a:prstGeom prst="rect">
            <a:avLst/>
          </a:prstGeom>
        </p:spPr>
      </p:pic>
    </p:spTree>
    <p:extLst>
      <p:ext uri="{BB962C8B-B14F-4D97-AF65-F5344CB8AC3E}">
        <p14:creationId xmlns:p14="http://schemas.microsoft.com/office/powerpoint/2010/main" val="2950712141"/>
      </p:ext>
    </p:extLst>
  </p:cSld>
  <p:clrMapOvr>
    <a:masterClrMapping/>
  </p:clrMapOvr>
  <p:transition advTm="9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ville-coulon.fr/index.php?option=com_paparazzi&amp;view=paparazzi&amp;layout=image&amp;nom=bee746cd044a595649b6e23f8da5bbaa.jpg&amp;width=667&amp;height=500&amp;tmpl=componen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53012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5310928"/>
            <a:ext cx="9144000" cy="1477328"/>
          </a:xfrm>
          <a:prstGeom prst="rect">
            <a:avLst/>
          </a:prstGeom>
        </p:spPr>
        <p:txBody>
          <a:bodyPr wrap="square">
            <a:spAutoFit/>
          </a:bodyPr>
          <a:lstStyle/>
          <a:p>
            <a:r>
              <a:rPr lang="fr-FR" dirty="0" smtClean="0"/>
              <a:t>Unique, </a:t>
            </a:r>
            <a:r>
              <a:rPr lang="fr-FR" dirty="0"/>
              <a:t>le Marais poitevin </a:t>
            </a:r>
            <a:r>
              <a:rPr lang="fr-FR" dirty="0" smtClean="0"/>
              <a:t>façonné </a:t>
            </a:r>
            <a:r>
              <a:rPr lang="fr-FR" dirty="0"/>
              <a:t>par l'homme. La Maison du Marais poitevin vous dévoile ses </a:t>
            </a:r>
            <a:r>
              <a:rPr lang="fr-FR" dirty="0" smtClean="0"/>
              <a:t>secrets. La </a:t>
            </a:r>
            <a:r>
              <a:rPr lang="fr-FR" dirty="0"/>
              <a:t>visite du musée vous permettra de comprendre comment le marais poitevin a été aménagé par l'homme. Des moines de St Michel en l'</a:t>
            </a:r>
            <a:r>
              <a:rPr lang="fr-FR" dirty="0" err="1"/>
              <a:t>Herm</a:t>
            </a:r>
            <a:r>
              <a:rPr lang="fr-FR" dirty="0"/>
              <a:t> aux ingénieurs napoléoniens, en passant par les travaux décidés par Henri IV, ce territoire de plus de 100.000 hectares a nécessité d'intenses travaux pour lutter contre les marées et canaliser les eaux de ruissellement.</a:t>
            </a:r>
            <a:endParaRPr lang="fr-FR" dirty="0">
              <a:effectLst/>
            </a:endParaRPr>
          </a:p>
        </p:txBody>
      </p:sp>
    </p:spTree>
    <p:extLst>
      <p:ext uri="{BB962C8B-B14F-4D97-AF65-F5344CB8AC3E}">
        <p14:creationId xmlns:p14="http://schemas.microsoft.com/office/powerpoint/2010/main" val="1651172741"/>
      </p:ext>
    </p:extLst>
  </p:cSld>
  <p:clrMapOvr>
    <a:masterClrMapping/>
  </p:clrMapOvr>
  <p:transition advTm="1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www.bernezac.com/marais-poitevin/coulon_boutique_0911_04.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876256" y="0"/>
            <a:ext cx="2267744" cy="198884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bernezac.com/marais-poitevin/coulon_boutique_0911_03.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76256" y="2132856"/>
            <a:ext cx="2267744" cy="227875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876256" y="4581128"/>
            <a:ext cx="2267744" cy="2276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Image 5" descr="Image4.jp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0" y="0"/>
            <a:ext cx="6804248" cy="6858000"/>
          </a:xfrm>
          <a:prstGeom prst="rect">
            <a:avLst/>
          </a:prstGeom>
        </p:spPr>
      </p:pic>
    </p:spTree>
    <p:extLst>
      <p:ext uri="{BB962C8B-B14F-4D97-AF65-F5344CB8AC3E}">
        <p14:creationId xmlns:p14="http://schemas.microsoft.com/office/powerpoint/2010/main" val="313522127"/>
      </p:ext>
    </p:extLst>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ville-coulon.fr/index.php?option=com_paparazzi&amp;view=paparazzi&amp;layout=image&amp;nom=dd73439eb9b25bcda0e997e49b527acd.jpg&amp;width=667&amp;height=500&amp;tmpl=component"/>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87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831255"/>
      </p:ext>
    </p:extLst>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312.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300000" y="0"/>
            <a:ext cx="2844000" cy="3501008"/>
          </a:xfrm>
          <a:prstGeom prst="rect">
            <a:avLst/>
          </a:prstGeom>
        </p:spPr>
      </p:pic>
      <p:pic>
        <p:nvPicPr>
          <p:cNvPr id="3" name="Image 2" descr="130620112313.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203848" y="0"/>
            <a:ext cx="2844000" cy="3501008"/>
          </a:xfrm>
          <a:prstGeom prst="rect">
            <a:avLst/>
          </a:prstGeom>
        </p:spPr>
      </p:pic>
      <p:pic>
        <p:nvPicPr>
          <p:cNvPr id="4" name="Image 3" descr="130620112314.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0"/>
            <a:ext cx="2808000" cy="3501008"/>
          </a:xfrm>
          <a:prstGeom prst="rect">
            <a:avLst/>
          </a:prstGeom>
        </p:spPr>
      </p:pic>
      <p:pic>
        <p:nvPicPr>
          <p:cNvPr id="5" name="Image 4" descr="130620112315.jp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0" y="3573016"/>
            <a:ext cx="2844000" cy="3284984"/>
          </a:xfrm>
          <a:prstGeom prst="rect">
            <a:avLst/>
          </a:prstGeom>
        </p:spPr>
      </p:pic>
      <p:pic>
        <p:nvPicPr>
          <p:cNvPr id="2050" name="Picture 2" descr="http://www.produitsregionaux-maraispoitevin.com/42-thickbox_default/aperitif-coucougnette.jpg"/>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300000" y="3501008"/>
            <a:ext cx="2839878" cy="33123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produitsregionaux-maraispoitevin.com/46-thickbox_default/aperitif-pipi-d-ane.jpg"/>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3059832" y="3632505"/>
            <a:ext cx="3330212" cy="31808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267744" y="188640"/>
            <a:ext cx="6318448" cy="369332"/>
          </a:xfrm>
          <a:prstGeom prst="rect">
            <a:avLst/>
          </a:prstGeom>
        </p:spPr>
        <p:txBody>
          <a:bodyPr wrap="square">
            <a:spAutoFit/>
          </a:bodyPr>
          <a:lstStyle/>
          <a:p>
            <a:r>
              <a:rPr lang="fr-FR" dirty="0">
                <a:latin typeface="Tahoma" panose="020B0604030504040204" pitchFamily="34" charset="0"/>
              </a:rPr>
              <a:t>Nous commençons la visite de </a:t>
            </a:r>
            <a:r>
              <a:rPr lang="fr-FR" dirty="0" err="1">
                <a:latin typeface="Tahoma" panose="020B0604030504040204" pitchFamily="34" charset="0"/>
              </a:rPr>
              <a:t>Coulon</a:t>
            </a:r>
            <a:r>
              <a:rPr lang="fr-FR" dirty="0">
                <a:latin typeface="Tahoma" panose="020B0604030504040204" pitchFamily="34" charset="0"/>
              </a:rPr>
              <a:t>: la Sèvre Niortaise</a:t>
            </a:r>
            <a:endParaRPr lang="fr-FR" dirty="0"/>
          </a:p>
        </p:txBody>
      </p:sp>
    </p:spTree>
    <p:extLst>
      <p:ext uri="{BB962C8B-B14F-4D97-AF65-F5344CB8AC3E}">
        <p14:creationId xmlns:p14="http://schemas.microsoft.com/office/powerpoint/2010/main" val="2978748351"/>
      </p:ext>
    </p:extLst>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4.png"/>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1763688" y="404664"/>
            <a:ext cx="6678488" cy="646331"/>
          </a:xfrm>
          <a:prstGeom prst="rect">
            <a:avLst/>
          </a:prstGeom>
        </p:spPr>
        <p:txBody>
          <a:bodyPr wrap="square">
            <a:spAutoFit/>
          </a:bodyPr>
          <a:lstStyle/>
          <a:p>
            <a:r>
              <a:rPr lang="fr-FR" sz="1200" b="1" dirty="0" err="1">
                <a:latin typeface="Verdana" panose="020B0604030504040204" pitchFamily="34" charset="0"/>
                <a:ea typeface="Verdana" panose="020B0604030504040204" pitchFamily="34" charset="0"/>
              </a:rPr>
              <a:t>Coulon</a:t>
            </a:r>
            <a:r>
              <a:rPr lang="fr-FR" sz="1200" dirty="0">
                <a:latin typeface="Verdana" panose="020B0604030504040204" pitchFamily="34" charset="0"/>
                <a:ea typeface="Verdana" panose="020B0604030504040204" pitchFamily="34" charset="0"/>
              </a:rPr>
              <a:t> est un haut lieu touristique du Marais poitevin, la capitale de la « Venise verte », c'est-à-dire sa partie orientale également connue sous le nom de « marais mouillé</a:t>
            </a:r>
          </a:p>
        </p:txBody>
      </p:sp>
    </p:spTree>
    <p:extLst>
      <p:ext uri="{BB962C8B-B14F-4D97-AF65-F5344CB8AC3E}">
        <p14:creationId xmlns:p14="http://schemas.microsoft.com/office/powerpoint/2010/main" val="250189768"/>
      </p:ext>
    </p:extLst>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6.png"/>
          <p:cNvPicPr>
            <a:picLocks noChangeAspect="1"/>
          </p:cNvPicPr>
          <p:nvPr/>
        </p:nvPicPr>
        <p:blipFill>
          <a:blip r:embed="rId2" cstate="email">
            <a:lum bright="10000"/>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67614610"/>
      </p:ext>
    </p:extLst>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bateaux-maraispoitevin.fr/images/stories/intro/bandeau.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57574"/>
      </p:ext>
    </p:extLst>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email">
            <a:lum bright="10000"/>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9466318"/>
      </p:ext>
    </p:extLst>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lum bright="1000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66619332"/>
      </p:ext>
    </p:extLst>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1"/>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6876256" y="5949280"/>
            <a:ext cx="1955664" cy="369332"/>
          </a:xfrm>
          <a:prstGeom prst="rect">
            <a:avLst/>
          </a:prstGeom>
        </p:spPr>
        <p:txBody>
          <a:bodyPr wrap="none">
            <a:spAutoFit/>
          </a:bodyPr>
          <a:lstStyle/>
          <a:p>
            <a:r>
              <a:rPr lang="fr-FR" dirty="0" smtClean="0"/>
              <a:t>Le quai Louis </a:t>
            </a:r>
            <a:r>
              <a:rPr lang="fr-FR" dirty="0" err="1" smtClean="0"/>
              <a:t>Tardy</a:t>
            </a:r>
            <a:endParaRPr lang="fr-FR" dirty="0"/>
          </a:p>
        </p:txBody>
      </p:sp>
    </p:spTree>
    <p:extLst>
      <p:ext uri="{BB962C8B-B14F-4D97-AF65-F5344CB8AC3E}">
        <p14:creationId xmlns:p14="http://schemas.microsoft.com/office/powerpoint/2010/main" val="3218492829"/>
      </p:ext>
    </p:extLst>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6155099"/>
      </p:ext>
    </p:extLst>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1582276"/>
      </p:ext>
    </p:extLst>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s-marais-poitevin_009.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82600880"/>
      </p:ext>
    </p:extLst>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36232738"/>
      </p:ext>
    </p:extLst>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26675"/>
            <a:ext cx="9144000" cy="2031325"/>
          </a:xfrm>
          <a:prstGeom prst="rect">
            <a:avLst/>
          </a:prstGeom>
        </p:spPr>
        <p:txBody>
          <a:bodyPr wrap="square">
            <a:spAutoFit/>
          </a:bodyPr>
          <a:lstStyle/>
          <a:p>
            <a:r>
              <a:rPr lang="fr-FR" dirty="0" smtClean="0"/>
              <a:t>Sa maison est sur tous les souvenirs du Marais Poitevin : cette maison typique, blanche aux volets bleus, avec des tuiles, installée au bord de l'eau. Elle est accessible seulement en barque, mais visible de la route, à la sortie de </a:t>
            </a:r>
            <a:r>
              <a:rPr lang="fr-FR" dirty="0" err="1" smtClean="0"/>
              <a:t>Coulon</a:t>
            </a:r>
            <a:r>
              <a:rPr lang="fr-FR" dirty="0" smtClean="0"/>
              <a:t>, dans les Deux-Sèvres. Des milliers de touristes prennent cette maison en photos chaque année.</a:t>
            </a:r>
          </a:p>
          <a:p>
            <a:r>
              <a:rPr lang="fr-FR" dirty="0" smtClean="0"/>
              <a:t>Mais une famille habite cette maison depuis quatre générations. Le propriétaire actuel, Fabrice </a:t>
            </a:r>
            <a:r>
              <a:rPr lang="fr-FR" dirty="0" err="1" smtClean="0"/>
              <a:t>Ravard</a:t>
            </a:r>
            <a:r>
              <a:rPr lang="fr-FR" dirty="0" smtClean="0"/>
              <a:t> est né à l'intérieur .Il dénonce le commerce autour de sa maison, alors que lui n'a pas les moyens de la rénover. Les photos diffusées partout ne lui rapporte pas un seul centime.</a:t>
            </a:r>
            <a:endParaRPr lang="fr-FR" dirty="0"/>
          </a:p>
        </p:txBody>
      </p:sp>
      <p:pic>
        <p:nvPicPr>
          <p:cNvPr id="3" name="Picture 2"/>
          <p:cNvPicPr>
            <a:picLocks noChangeAspect="1" noChangeArrowheads="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1"/>
            <a:ext cx="9144000" cy="4869159"/>
          </a:xfrm>
          <a:prstGeom prst="rect">
            <a:avLst/>
          </a:prstGeom>
          <a:noFill/>
          <a:ln w="9525">
            <a:noFill/>
            <a:miter lim="800000"/>
            <a:headEnd/>
            <a:tailEnd/>
          </a:ln>
        </p:spPr>
      </p:pic>
    </p:spTree>
    <p:extLst>
      <p:ext uri="{BB962C8B-B14F-4D97-AF65-F5344CB8AC3E}">
        <p14:creationId xmlns:p14="http://schemas.microsoft.com/office/powerpoint/2010/main" val="877289098"/>
      </p:ext>
    </p:extLst>
  </p:cSld>
  <p:clrMapOvr>
    <a:masterClrMapping/>
  </p:clrMapOvr>
  <p:transition advTm="1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849571645"/>
      </p:ext>
    </p:extLst>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4148492843"/>
      </p:ext>
    </p:extLst>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w="9525">
            <a:noFill/>
            <a:miter lim="800000"/>
            <a:headEnd/>
            <a:tailEnd/>
          </a:ln>
        </p:spPr>
      </p:pic>
    </p:spTree>
    <p:extLst>
      <p:ext uri="{BB962C8B-B14F-4D97-AF65-F5344CB8AC3E}">
        <p14:creationId xmlns:p14="http://schemas.microsoft.com/office/powerpoint/2010/main" val="1350455591"/>
      </p:ext>
    </p:extLst>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635896" y="404664"/>
            <a:ext cx="4572000" cy="923330"/>
          </a:xfrm>
          <a:prstGeom prst="rect">
            <a:avLst/>
          </a:prstGeom>
        </p:spPr>
        <p:txBody>
          <a:bodyPr>
            <a:spAutoFit/>
          </a:bodyPr>
          <a:lstStyle/>
          <a:p>
            <a:r>
              <a:rPr lang="fr-FR" dirty="0">
                <a:latin typeface="Tahoma" panose="020B0604030504040204" pitchFamily="34" charset="0"/>
              </a:rPr>
              <a:t>nous allons y faire une balade en compagnie d'un guide malgré un temps très incertain.</a:t>
            </a:r>
            <a:endParaRPr lang="fr-FR" dirty="0"/>
          </a:p>
        </p:txBody>
      </p:sp>
    </p:spTree>
    <p:extLst>
      <p:ext uri="{BB962C8B-B14F-4D97-AF65-F5344CB8AC3E}">
        <p14:creationId xmlns:p14="http://schemas.microsoft.com/office/powerpoint/2010/main" val="2149251131"/>
      </p:ext>
    </p:extLst>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83765249"/>
      </p:ext>
    </p:extLst>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81184366"/>
      </p:ext>
    </p:extLst>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29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67611359"/>
      </p:ext>
    </p:extLst>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307.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5514970"/>
      </p:ext>
    </p:extLst>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10607056"/>
      </p:ext>
    </p:extLst>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bateaux-maraispoitevin.fr/plugins/content/plugin_jw_sig/showthumb.php?img=intro/demonstration-du-methane.jpg&amp;width=200&amp;height=200&amp;quality=80"/>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42210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4272677"/>
            <a:ext cx="9144000" cy="2585323"/>
          </a:xfrm>
          <a:prstGeom prst="rect">
            <a:avLst/>
          </a:prstGeom>
        </p:spPr>
        <p:txBody>
          <a:bodyPr wrap="square">
            <a:spAutoFit/>
          </a:bodyPr>
          <a:lstStyle/>
          <a:p>
            <a:r>
              <a:rPr lang="fr-FR" dirty="0"/>
              <a:t>démonstration du méthane, apparition du feu sur </a:t>
            </a:r>
            <a:r>
              <a:rPr lang="fr-FR" dirty="0" smtClean="0"/>
              <a:t>l’eau,</a:t>
            </a:r>
            <a:r>
              <a:rPr lang="fr-FR" dirty="0"/>
              <a:t> On enflamme les bulles de </a:t>
            </a:r>
            <a:r>
              <a:rPr lang="fr-FR" i="1" dirty="0"/>
              <a:t>méthane</a:t>
            </a:r>
            <a:r>
              <a:rPr lang="fr-FR" dirty="0"/>
              <a:t> qui proviennent de la fermentation des végétaux au fond du fossé l'un fouille le sol avec sa </a:t>
            </a:r>
            <a:r>
              <a:rPr lang="fr-FR" dirty="0" err="1"/>
              <a:t>pigouille</a:t>
            </a:r>
            <a:r>
              <a:rPr lang="fr-FR" dirty="0"/>
              <a:t>, l'autre met le feu au méthane remontant du fond. C'est le clou du spectacle, car le spectateur est souvent étonné que l'on puisse mettre le feu sur l'eau. </a:t>
            </a:r>
          </a:p>
          <a:p>
            <a:r>
              <a:rPr lang="fr-FR" dirty="0"/>
              <a:t>En effet, la vase accumulée par les feuilles des arbres et l'ensemble des résidus végétaux, produit un gaz (le méthane). Ce phénomène n'est pas dû qu'au Marais Poitevin, raison pour laquelle il peu être dangereux de fouiller certains canaux avec des bottes, tant la remontée des gaz peut y être très toxique, surtout si il y a peu d'eau. </a:t>
            </a:r>
          </a:p>
          <a:p>
            <a:endParaRPr lang="fr-FR" dirty="0"/>
          </a:p>
        </p:txBody>
      </p:sp>
    </p:spTree>
    <p:extLst>
      <p:ext uri="{BB962C8B-B14F-4D97-AF65-F5344CB8AC3E}">
        <p14:creationId xmlns:p14="http://schemas.microsoft.com/office/powerpoint/2010/main" val="1020789891"/>
      </p:ext>
    </p:extLst>
  </p:cSld>
  <p:clrMapOvr>
    <a:masterClrMapping/>
  </p:clrMapOvr>
  <p:transition advTm="11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71016929"/>
      </p:ext>
    </p:extLst>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52117466"/>
      </p:ext>
    </p:extLst>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r="577" b="513"/>
          <a:stretch/>
        </p:blipFill>
        <p:spPr>
          <a:xfrm>
            <a:off x="17584" y="0"/>
            <a:ext cx="9126415" cy="6858000"/>
          </a:xfrm>
          <a:prstGeom prst="rect">
            <a:avLst/>
          </a:prstGeom>
        </p:spPr>
      </p:pic>
    </p:spTree>
    <p:extLst>
      <p:ext uri="{BB962C8B-B14F-4D97-AF65-F5344CB8AC3E}">
        <p14:creationId xmlns:p14="http://schemas.microsoft.com/office/powerpoint/2010/main" val="1979551014"/>
      </p:ext>
    </p:extLst>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7790410"/>
      </p:ext>
    </p:extLst>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238469"/>
      </p:ext>
    </p:extLst>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445224"/>
            <a:ext cx="9144000" cy="1200329"/>
          </a:xfrm>
          <a:prstGeom prst="rect">
            <a:avLst/>
          </a:prstGeom>
        </p:spPr>
        <p:txBody>
          <a:bodyPr wrap="square">
            <a:spAutoFit/>
          </a:bodyPr>
          <a:lstStyle/>
          <a:p>
            <a:r>
              <a:rPr lang="fr-FR" dirty="0" smtClean="0"/>
              <a:t>Les ponts </a:t>
            </a:r>
            <a:r>
              <a:rPr lang="fr-FR" dirty="0"/>
              <a:t>que nous voyons sur </a:t>
            </a:r>
            <a:r>
              <a:rPr lang="fr-FR" dirty="0" smtClean="0"/>
              <a:t>les photos </a:t>
            </a:r>
            <a:r>
              <a:rPr lang="fr-FR" dirty="0"/>
              <a:t>ci-dessus, permettait le passage des hommes et des bêtes. Les ponts permettent en effet de relier les différents ilots isolés par les canaux. Certaines parcelles de Frênes sont des </a:t>
            </a:r>
            <a:r>
              <a:rPr lang="fr-FR" dirty="0" err="1"/>
              <a:t>térrés</a:t>
            </a:r>
            <a:r>
              <a:rPr lang="fr-FR" dirty="0"/>
              <a:t>, utilisés pour le bois de chauffage. Le frêne étant un excellent combustible</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229200"/>
          </a:xfrm>
          <a:prstGeom prst="rect">
            <a:avLst/>
          </a:prstGeom>
        </p:spPr>
      </p:pic>
    </p:spTree>
    <p:extLst>
      <p:ext uri="{BB962C8B-B14F-4D97-AF65-F5344CB8AC3E}">
        <p14:creationId xmlns:p14="http://schemas.microsoft.com/office/powerpoint/2010/main" val="4075230003"/>
      </p:ext>
    </p:extLst>
  </p:cSld>
  <p:clrMapOvr>
    <a:masterClrMapping/>
  </p:clrMapOvr>
  <p:transition advTm="9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s-marais-poitevin_014.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66334834"/>
      </p:ext>
    </p:extLst>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emf.fr/wp-content/uploads/2013/02/MaraisPoitevin2.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4" name="ZoneTexte 3"/>
          <p:cNvSpPr txBox="1"/>
          <p:nvPr/>
        </p:nvSpPr>
        <p:spPr>
          <a:xfrm>
            <a:off x="2123728" y="5877272"/>
            <a:ext cx="5112568" cy="646331"/>
          </a:xfrm>
          <a:prstGeom prst="rect">
            <a:avLst/>
          </a:prstGeom>
          <a:noFill/>
        </p:spPr>
        <p:txBody>
          <a:bodyPr wrap="square" rtlCol="0">
            <a:spAutoFit/>
          </a:bodyPr>
          <a:lstStyle/>
          <a:p>
            <a:r>
              <a:rPr lang="fr-FR" dirty="0" smtClean="0"/>
              <a:t>Ne dirait-on pas un crocodile , mais non nous somme toujours dans le marais poitevin.</a:t>
            </a:r>
            <a:endParaRPr lang="fr-FR" dirty="0"/>
          </a:p>
        </p:txBody>
      </p:sp>
    </p:spTree>
    <p:extLst>
      <p:ext uri="{BB962C8B-B14F-4D97-AF65-F5344CB8AC3E}">
        <p14:creationId xmlns:p14="http://schemas.microsoft.com/office/powerpoint/2010/main" val="175353356"/>
      </p:ext>
    </p:extLst>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28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30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0620112310.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6"/>
            <a:ext cx="4549323" cy="923330"/>
          </a:xfrm>
          <a:prstGeom prst="rect">
            <a:avLst/>
          </a:prstGeom>
        </p:spPr>
        <p:style>
          <a:lnRef idx="1">
            <a:schemeClr val="accent1"/>
          </a:lnRef>
          <a:fillRef idx="2">
            <a:schemeClr val="accent1"/>
          </a:fillRef>
          <a:effectRef idx="1">
            <a:schemeClr val="accent1"/>
          </a:effectRef>
          <a:fontRef idx="minor">
            <a:schemeClr val="dk1"/>
          </a:fontRef>
        </p:style>
        <p:txBody>
          <a:bodyPr wrap="none" lIns="91440" tIns="45720" rIns="91440" bIns="45720">
            <a:spAutoFit/>
          </a:bodyPr>
          <a:lstStyle/>
          <a:p>
            <a:pPr algn="ctr"/>
            <a:r>
              <a:rPr lang="fr-FR" sz="54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A Bientôt…!!!</a:t>
            </a:r>
            <a:endParaRPr lang="fr-FR" sz="54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4" name="ZoneTexte 3"/>
          <p:cNvSpPr txBox="1"/>
          <p:nvPr/>
        </p:nvSpPr>
        <p:spPr>
          <a:xfrm>
            <a:off x="0" y="5877272"/>
            <a:ext cx="4896544" cy="400110"/>
          </a:xfrm>
          <a:prstGeom prst="rect">
            <a:avLst/>
          </a:prstGeom>
          <a:noFill/>
        </p:spPr>
        <p:txBody>
          <a:bodyPr wrap="square" rtlCol="0">
            <a:spAutoFit/>
          </a:bodyPr>
          <a:lstStyle/>
          <a:p>
            <a:r>
              <a:rPr lang="fr-FR" sz="2000" dirty="0" smtClean="0"/>
              <a:t>Venez voir mes autres créations sur :</a:t>
            </a:r>
            <a:endParaRPr lang="fr-FR" sz="2000" dirty="0"/>
          </a:p>
        </p:txBody>
      </p:sp>
      <p:pic>
        <p:nvPicPr>
          <p:cNvPr id="5" name="Image 4" descr="Image1.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067944" y="5301208"/>
            <a:ext cx="4704184" cy="1326629"/>
          </a:xfrm>
          <a:prstGeom prst="rect">
            <a:avLst/>
          </a:prstGeom>
        </p:spPr>
      </p:pic>
      <p:sp>
        <p:nvSpPr>
          <p:cNvPr id="6" name="ZoneTexte 5"/>
          <p:cNvSpPr txBox="1"/>
          <p:nvPr/>
        </p:nvSpPr>
        <p:spPr>
          <a:xfrm>
            <a:off x="395536" y="2852936"/>
            <a:ext cx="4608512" cy="369332"/>
          </a:xfrm>
          <a:prstGeom prst="rect">
            <a:avLst/>
          </a:prstGeom>
          <a:noFill/>
        </p:spPr>
        <p:txBody>
          <a:bodyPr wrap="square" rtlCol="0">
            <a:spAutoFit/>
          </a:bodyPr>
          <a:lstStyle/>
          <a:p>
            <a:r>
              <a:rPr lang="fr-FR" dirty="0" smtClean="0"/>
              <a:t>Commentaires du NET: photos perso</a:t>
            </a:r>
            <a:endParaRPr lang="fr-FR" dirty="0"/>
          </a:p>
        </p:txBody>
      </p:sp>
    </p:spTree>
  </p:cSld>
  <p:clrMapOvr>
    <a:masterClrMapping/>
  </p:clrMapOvr>
  <p:transition advTm="5000"/>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665</Words>
  <Application>Microsoft Office PowerPoint</Application>
  <PresentationFormat>Affichage à l'écran (4:3)</PresentationFormat>
  <Paragraphs>42</Paragraphs>
  <Slides>48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48</vt:i4>
      </vt:variant>
    </vt:vector>
  </HeadingPairs>
  <TitlesOfParts>
    <vt:vector size="53" baseType="lpstr">
      <vt:lpstr>Arial</vt:lpstr>
      <vt:lpstr>Calibri</vt:lpstr>
      <vt:lpstr>Tahoma</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PC</cp:lastModifiedBy>
  <cp:revision>31</cp:revision>
  <dcterms:created xsi:type="dcterms:W3CDTF">2013-12-14T17:08:49Z</dcterms:created>
  <dcterms:modified xsi:type="dcterms:W3CDTF">2023-07-25T17:20:50Z</dcterms:modified>
</cp:coreProperties>
</file>