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57" r:id="rId3"/>
    <p:sldId id="280" r:id="rId4"/>
    <p:sldId id="283" r:id="rId5"/>
    <p:sldId id="259" r:id="rId6"/>
    <p:sldId id="258" r:id="rId7"/>
    <p:sldId id="263" r:id="rId8"/>
    <p:sldId id="261" r:id="rId9"/>
    <p:sldId id="275" r:id="rId10"/>
    <p:sldId id="274" r:id="rId11"/>
    <p:sldId id="266" r:id="rId12"/>
    <p:sldId id="264" r:id="rId13"/>
    <p:sldId id="260" r:id="rId14"/>
    <p:sldId id="267" r:id="rId15"/>
    <p:sldId id="262" r:id="rId16"/>
    <p:sldId id="268" r:id="rId17"/>
    <p:sldId id="272" r:id="rId18"/>
    <p:sldId id="269" r:id="rId19"/>
    <p:sldId id="273" r:id="rId20"/>
    <p:sldId id="270" r:id="rId21"/>
    <p:sldId id="271" r:id="rId22"/>
    <p:sldId id="276" r:id="rId23"/>
    <p:sldId id="277" r:id="rId24"/>
    <p:sldId id="278" r:id="rId25"/>
    <p:sldId id="279" r:id="rId26"/>
    <p:sldId id="281" r:id="rId27"/>
    <p:sldId id="286" r:id="rId28"/>
    <p:sldId id="287" r:id="rId29"/>
    <p:sldId id="284" r:id="rId30"/>
    <p:sldId id="285" r:id="rId31"/>
    <p:sldId id="282" r:id="rId3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438jlgW3Knh6iu67tmANA==" hashData="HkSaPtwCa+wCrIRp07qfmhMyixfj9dIDcdpVggfnC4emRlE5M4ugtuabalFLp7V17+LjioBoyao4KTpkWUsfX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re 28"/>
          <p:cNvSpPr>
            <a:spLocks noGrp="1"/>
          </p:cNvSpPr>
          <p:nvPr>
            <p:ph type="ctrTitle"/>
          </p:nvPr>
        </p:nvSpPr>
        <p:spPr>
          <a:xfrm>
            <a:off x="381000" y="4853411"/>
            <a:ext cx="8458200" cy="1222375"/>
          </a:xfrm>
        </p:spPr>
        <p:txBody>
          <a:bodyPr anchor="t"/>
          <a:lstStyle/>
          <a:p>
            <a:r>
              <a:rPr kumimoji="0" lang="fr-FR" smtClean="0"/>
              <a:t>Modifiez le style du titre</a:t>
            </a:r>
            <a:endParaRPr kumimoji="0" lang="en-US"/>
          </a:p>
        </p:txBody>
      </p:sp>
      <p:sp>
        <p:nvSpPr>
          <p:cNvPr id="9" name="Sous-titr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Modifiez le style des sous-titres du masque</a:t>
            </a:r>
            <a:endParaRPr kumimoji="0" lang="en-US"/>
          </a:p>
        </p:txBody>
      </p:sp>
      <p:sp>
        <p:nvSpPr>
          <p:cNvPr id="16" name="Espace réservé de la date 15"/>
          <p:cNvSpPr>
            <a:spLocks noGrp="1"/>
          </p:cNvSpPr>
          <p:nvPr>
            <p:ph type="dt" sz="half" idx="10"/>
          </p:nvPr>
        </p:nvSpPr>
        <p:spPr/>
        <p:txBody>
          <a:bodyPr/>
          <a:lstStyle/>
          <a:p>
            <a:fld id="{E4286886-9F2E-4F51-AF82-6D6E0CD4D661}" type="datetimeFigureOut">
              <a:rPr lang="fr-FR" smtClean="0"/>
              <a:t>13/07/2023</a:t>
            </a:fld>
            <a:endParaRPr lang="fr-FR"/>
          </a:p>
        </p:txBody>
      </p:sp>
      <p:sp>
        <p:nvSpPr>
          <p:cNvPr id="2" name="Espace réservé du pied de page 1"/>
          <p:cNvSpPr>
            <a:spLocks noGrp="1"/>
          </p:cNvSpPr>
          <p:nvPr>
            <p:ph type="ftr" sz="quarter" idx="11"/>
          </p:nvPr>
        </p:nvSpPr>
        <p:spPr/>
        <p:txBody>
          <a:bodyPr/>
          <a:lstStyle/>
          <a:p>
            <a:endParaRPr lang="fr-FR"/>
          </a:p>
        </p:txBody>
      </p:sp>
      <p:sp>
        <p:nvSpPr>
          <p:cNvPr id="15" name="Espace réservé du numéro de diapositive 14"/>
          <p:cNvSpPr>
            <a:spLocks noGrp="1"/>
          </p:cNvSpPr>
          <p:nvPr>
            <p:ph type="sldNum" sz="quarter" idx="12"/>
          </p:nvPr>
        </p:nvSpPr>
        <p:spPr>
          <a:xfrm>
            <a:off x="8229600" y="6473952"/>
            <a:ext cx="758952" cy="246888"/>
          </a:xfrm>
        </p:spPr>
        <p:txBody>
          <a:bodyPr/>
          <a:lstStyle/>
          <a:p>
            <a:fld id="{53495672-8F10-4FB5-99C6-C421B2FEA2C0}" type="slidenum">
              <a:rPr lang="fr-FR" smtClean="0"/>
              <a:t>‹N°›</a:t>
            </a:fld>
            <a:endParaRPr lang="fr-FR"/>
          </a:p>
        </p:txBody>
      </p:sp>
    </p:spTree>
  </p:cSld>
  <p:clrMapOvr>
    <a:masterClrMapping/>
  </p:clrMapOvr>
  <p:transition spd="slow">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2" name="Titre 21"/>
          <p:cNvSpPr>
            <a:spLocks noGrp="1"/>
          </p:cNvSpPr>
          <p:nvPr>
            <p:ph type="title"/>
          </p:nvPr>
        </p:nvSpPr>
        <p:spPr/>
        <p:txBody>
          <a:bodyPr/>
          <a:lstStyle/>
          <a:p>
            <a:r>
              <a:rPr kumimoji="0" lang="fr-FR" smtClean="0"/>
              <a:t>Modifiez le style du titre</a:t>
            </a:r>
            <a:endParaRPr kumimoji="0" lang="en-US"/>
          </a:p>
        </p:txBody>
      </p:sp>
      <p:sp>
        <p:nvSpPr>
          <p:cNvPr id="27" name="Espace réservé du contenu 26"/>
          <p:cNvSpPr>
            <a:spLocks noGrp="1"/>
          </p:cNvSpPr>
          <p:nvPr>
            <p:ph idx="1"/>
          </p:nvPr>
        </p:nvSpPr>
        <p:spPr/>
        <p:txBody>
          <a:body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5" name="Espace réservé de la date 24"/>
          <p:cNvSpPr>
            <a:spLocks noGrp="1"/>
          </p:cNvSpPr>
          <p:nvPr>
            <p:ph type="dt" sz="half" idx="10"/>
          </p:nvPr>
        </p:nvSpPr>
        <p:spPr/>
        <p:txBody>
          <a:bodyPr/>
          <a:lstStyle/>
          <a:p>
            <a:fld id="{E4286886-9F2E-4F51-AF82-6D6E0CD4D661}" type="datetimeFigureOut">
              <a:rPr lang="fr-FR" smtClean="0"/>
              <a:t>13/07/2023</a:t>
            </a:fld>
            <a:endParaRPr lang="fr-FR"/>
          </a:p>
        </p:txBody>
      </p:sp>
      <p:sp>
        <p:nvSpPr>
          <p:cNvPr id="19" name="Espace réservé du pied de page 18"/>
          <p:cNvSpPr>
            <a:spLocks noGrp="1"/>
          </p:cNvSpPr>
          <p:nvPr>
            <p:ph type="ftr" sz="quarter" idx="11"/>
          </p:nvPr>
        </p:nvSpPr>
        <p:spPr>
          <a:xfrm>
            <a:off x="3581400" y="76200"/>
            <a:ext cx="2895600" cy="288925"/>
          </a:xfrm>
        </p:spPr>
        <p:txBody>
          <a:bodyPr/>
          <a:lstStyle/>
          <a:p>
            <a:endParaRPr lang="fr-FR"/>
          </a:p>
        </p:txBody>
      </p:sp>
      <p:sp>
        <p:nvSpPr>
          <p:cNvPr id="16" name="Espace réservé du numéro de diapositive 15"/>
          <p:cNvSpPr>
            <a:spLocks noGrp="1"/>
          </p:cNvSpPr>
          <p:nvPr>
            <p:ph type="sldNum" sz="quarter" idx="12"/>
          </p:nvPr>
        </p:nvSpPr>
        <p:spPr>
          <a:xfrm>
            <a:off x="8229600" y="6473952"/>
            <a:ext cx="758952" cy="246888"/>
          </a:xfrm>
        </p:spPr>
        <p:txBody>
          <a:bodyPr/>
          <a:lstStyle/>
          <a:p>
            <a:fld id="{53495672-8F10-4FB5-99C6-C421B2FEA2C0}" type="slidenum">
              <a:rPr lang="fr-FR" smtClean="0"/>
              <a:t>‹N°›</a:t>
            </a:fld>
            <a:endParaRPr lang="fr-FR"/>
          </a:p>
        </p:txBody>
      </p:sp>
    </p:spTree>
  </p:cSld>
  <p:clrMapOvr>
    <a:masterClrMapping/>
  </p:clrMapOvr>
  <p:transition spd="slow">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3">
        <a:schemeClr val="bg2"/>
      </p:bgRef>
    </p:bg>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Espace réservé du texte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Modifiez les styles du texte du masque</a:t>
            </a:r>
          </a:p>
        </p:txBody>
      </p:sp>
      <p:sp>
        <p:nvSpPr>
          <p:cNvPr id="19" name="Espace réservé de la date 18"/>
          <p:cNvSpPr>
            <a:spLocks noGrp="1"/>
          </p:cNvSpPr>
          <p:nvPr>
            <p:ph type="dt" sz="half" idx="10"/>
          </p:nvPr>
        </p:nvSpPr>
        <p:spPr/>
        <p:txBody>
          <a:bodyPr/>
          <a:lstStyle/>
          <a:p>
            <a:fld id="{E4286886-9F2E-4F51-AF82-6D6E0CD4D661}" type="datetimeFigureOut">
              <a:rPr lang="fr-FR" smtClean="0"/>
              <a:t>13/07/2023</a:t>
            </a:fld>
            <a:endParaRPr lang="fr-FR"/>
          </a:p>
        </p:txBody>
      </p:sp>
      <p:sp>
        <p:nvSpPr>
          <p:cNvPr id="11" name="Espace réservé du pied de page 10"/>
          <p:cNvSpPr>
            <a:spLocks noGrp="1"/>
          </p:cNvSpPr>
          <p:nvPr>
            <p:ph type="ftr" sz="quarter" idx="11"/>
          </p:nvPr>
        </p:nvSpPr>
        <p:spPr/>
        <p:txBody>
          <a:bodyPr/>
          <a:lstStyle/>
          <a:p>
            <a:endParaRPr lang="fr-FR"/>
          </a:p>
        </p:txBody>
      </p:sp>
      <p:sp>
        <p:nvSpPr>
          <p:cNvPr id="16" name="Espace réservé du numéro de diapositive 15"/>
          <p:cNvSpPr>
            <a:spLocks noGrp="1"/>
          </p:cNvSpPr>
          <p:nvPr>
            <p:ph type="sldNum" sz="quarter" idx="12"/>
          </p:nvPr>
        </p:nvSpPr>
        <p:spPr/>
        <p:txBody>
          <a:bodyPr/>
          <a:lstStyle/>
          <a:p>
            <a:fld id="{53495672-8F10-4FB5-99C6-C421B2FEA2C0}" type="slidenum">
              <a:rPr lang="fr-FR" smtClean="0"/>
              <a:t>‹N°›</a:t>
            </a:fld>
            <a:endParaRPr lang="fr-FR"/>
          </a:p>
        </p:txBody>
      </p:sp>
      <p:sp>
        <p:nvSpPr>
          <p:cNvPr id="8" name="Titre 7"/>
          <p:cNvSpPr>
            <a:spLocks noGrp="1"/>
          </p:cNvSpPr>
          <p:nvPr>
            <p:ph type="title"/>
          </p:nvPr>
        </p:nvSpPr>
        <p:spPr>
          <a:xfrm>
            <a:off x="180475" y="2947085"/>
            <a:ext cx="8686800" cy="1184825"/>
          </a:xfrm>
        </p:spPr>
        <p:txBody>
          <a:bodyPr rtlCol="0" anchor="t"/>
          <a:lstStyle>
            <a:lvl1pPr algn="r">
              <a:defRPr/>
            </a:lvl1pPr>
          </a:lstStyle>
          <a:p>
            <a:r>
              <a:rPr kumimoji="0" lang="fr-FR" smtClean="0"/>
              <a:t>Modifiez le style du titre</a:t>
            </a:r>
            <a:endParaRPr kumimoji="0" lang="en-US"/>
          </a:p>
        </p:txBody>
      </p:sp>
    </p:spTree>
  </p:cSld>
  <p:clrMapOvr>
    <a:overrideClrMapping bg1="dk1" tx1="lt1" bg2="dk2" tx2="lt2" accent1="accent1" accent2="accent2" accent3="accent3" accent4="accent4" accent5="accent5" accent6="accent6" hlink="hlink" folHlink="folHlink"/>
  </p:clrMapOvr>
  <p:transition spd="slow">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0" name="Titre 19"/>
          <p:cNvSpPr>
            <a:spLocks noGrp="1"/>
          </p:cNvSpPr>
          <p:nvPr>
            <p:ph type="title"/>
          </p:nvPr>
        </p:nvSpPr>
        <p:spPr>
          <a:xfrm>
            <a:off x="301752" y="457200"/>
            <a:ext cx="8686800" cy="841248"/>
          </a:xfrm>
        </p:spPr>
        <p:txBody>
          <a:bodyPr/>
          <a:lstStyle/>
          <a:p>
            <a:r>
              <a:rPr kumimoji="0" lang="fr-FR" smtClean="0"/>
              <a:t>Modifiez le style du titre</a:t>
            </a:r>
            <a:endParaRPr kumimoji="0" lang="en-US"/>
          </a:p>
        </p:txBody>
      </p:sp>
      <p:sp>
        <p:nvSpPr>
          <p:cNvPr id="14" name="Espace réservé du contenu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3" name="Espace réservé du contenu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1" name="Espace réservé de la date 20"/>
          <p:cNvSpPr>
            <a:spLocks noGrp="1"/>
          </p:cNvSpPr>
          <p:nvPr>
            <p:ph type="dt" sz="half" idx="10"/>
          </p:nvPr>
        </p:nvSpPr>
        <p:spPr/>
        <p:txBody>
          <a:bodyPr/>
          <a:lstStyle/>
          <a:p>
            <a:fld id="{E4286886-9F2E-4F51-AF82-6D6E0CD4D661}" type="datetimeFigureOut">
              <a:rPr lang="fr-FR" smtClean="0"/>
              <a:t>13/07/2023</a:t>
            </a:fld>
            <a:endParaRPr lang="fr-FR"/>
          </a:p>
        </p:txBody>
      </p:sp>
      <p:sp>
        <p:nvSpPr>
          <p:cNvPr id="10" name="Espace réservé du pied de page 9"/>
          <p:cNvSpPr>
            <a:spLocks noGrp="1"/>
          </p:cNvSpPr>
          <p:nvPr>
            <p:ph type="ftr" sz="quarter" idx="11"/>
          </p:nvPr>
        </p:nvSpPr>
        <p:spPr/>
        <p:txBody>
          <a:bodyPr/>
          <a:lstStyle/>
          <a:p>
            <a:endParaRPr lang="fr-FR"/>
          </a:p>
        </p:txBody>
      </p:sp>
      <p:sp>
        <p:nvSpPr>
          <p:cNvPr id="31" name="Espace réservé du numéro de diapositive 30"/>
          <p:cNvSpPr>
            <a:spLocks noGrp="1"/>
          </p:cNvSpPr>
          <p:nvPr>
            <p:ph type="sldNum" sz="quarter" idx="12"/>
          </p:nvPr>
        </p:nvSpPr>
        <p:spPr/>
        <p:txBody>
          <a:bodyPr/>
          <a:lstStyle/>
          <a:p>
            <a:fld id="{53495672-8F10-4FB5-99C6-C421B2FEA2C0}" type="slidenum">
              <a:rPr lang="fr-FR" smtClean="0"/>
              <a:t>‹N°›</a:t>
            </a:fld>
            <a:endParaRPr lang="fr-FR"/>
          </a:p>
        </p:txBody>
      </p:sp>
    </p:spTree>
  </p:cSld>
  <p:clrMapOvr>
    <a:masterClrMapping/>
  </p:clrMapOvr>
  <p:transition spd="slow">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9" name="Titre 28"/>
          <p:cNvSpPr>
            <a:spLocks noGrp="1"/>
          </p:cNvSpPr>
          <p:nvPr>
            <p:ph type="title"/>
          </p:nvPr>
        </p:nvSpPr>
        <p:spPr>
          <a:xfrm>
            <a:off x="304800" y="5410200"/>
            <a:ext cx="8610600" cy="882650"/>
          </a:xfrm>
        </p:spPr>
        <p:txBody>
          <a:bodyPr anchor="ctr"/>
          <a:lstStyle>
            <a:lvl1pPr>
              <a:defRPr/>
            </a:lvl1pPr>
          </a:lstStyle>
          <a:p>
            <a:r>
              <a:rPr kumimoji="0" lang="fr-FR" smtClean="0"/>
              <a:t>Modifiez le style du titre</a:t>
            </a:r>
            <a:endParaRPr kumimoji="0" lang="en-US"/>
          </a:p>
        </p:txBody>
      </p:sp>
      <p:sp>
        <p:nvSpPr>
          <p:cNvPr id="13" name="Espace réservé du texte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sp>
        <p:nvSpPr>
          <p:cNvPr id="25" name="Espace réservé du texte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sp>
        <p:nvSpPr>
          <p:cNvPr id="4" name="Espace réservé du contenu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8" name="Espace réservé du contenu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0" name="Espace réservé de la date 9"/>
          <p:cNvSpPr>
            <a:spLocks noGrp="1"/>
          </p:cNvSpPr>
          <p:nvPr>
            <p:ph type="dt" sz="half" idx="10"/>
          </p:nvPr>
        </p:nvSpPr>
        <p:spPr/>
        <p:txBody>
          <a:bodyPr/>
          <a:lstStyle/>
          <a:p>
            <a:fld id="{E4286886-9F2E-4F51-AF82-6D6E0CD4D661}" type="datetimeFigureOut">
              <a:rPr lang="fr-FR" smtClean="0"/>
              <a:t>13/07/2023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229600" y="6477000"/>
            <a:ext cx="762000" cy="246888"/>
          </a:xfrm>
        </p:spPr>
        <p:txBody>
          <a:bodyPr/>
          <a:lstStyle/>
          <a:p>
            <a:fld id="{53495672-8F10-4FB5-99C6-C421B2FEA2C0}" type="slidenum">
              <a:rPr lang="fr-FR" smtClean="0"/>
              <a:t>‹N°›</a:t>
            </a:fld>
            <a:endParaRPr lang="fr-FR"/>
          </a:p>
        </p:txBody>
      </p:sp>
      <p:sp>
        <p:nvSpPr>
          <p:cNvPr id="11" name="Connecteur droit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spd="slow">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30" name="Titre 29"/>
          <p:cNvSpPr>
            <a:spLocks noGrp="1"/>
          </p:cNvSpPr>
          <p:nvPr>
            <p:ph type="title"/>
          </p:nvPr>
        </p:nvSpPr>
        <p:spPr>
          <a:xfrm>
            <a:off x="301752" y="457200"/>
            <a:ext cx="8686800" cy="841248"/>
          </a:xfrm>
        </p:spPr>
        <p:txBody>
          <a:bodyPr/>
          <a:lstStyle/>
          <a:p>
            <a:r>
              <a:rPr kumimoji="0" lang="fr-FR" smtClean="0"/>
              <a:t>Modifiez le style du titre</a:t>
            </a:r>
            <a:endParaRPr kumimoji="0" lang="en-US"/>
          </a:p>
        </p:txBody>
      </p:sp>
      <p:sp>
        <p:nvSpPr>
          <p:cNvPr id="12" name="Espace réservé de la date 11"/>
          <p:cNvSpPr>
            <a:spLocks noGrp="1"/>
          </p:cNvSpPr>
          <p:nvPr>
            <p:ph type="dt" sz="half" idx="10"/>
          </p:nvPr>
        </p:nvSpPr>
        <p:spPr/>
        <p:txBody>
          <a:bodyPr/>
          <a:lstStyle/>
          <a:p>
            <a:fld id="{E4286886-9F2E-4F51-AF82-6D6E0CD4D661}" type="datetimeFigureOut">
              <a:rPr lang="fr-FR" smtClean="0"/>
              <a:t>13/07/2023</a:t>
            </a:fld>
            <a:endParaRPr lang="fr-FR"/>
          </a:p>
        </p:txBody>
      </p:sp>
      <p:sp>
        <p:nvSpPr>
          <p:cNvPr id="21" name="Espace réservé du pied de page 20"/>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3495672-8F10-4FB5-99C6-C421B2FEA2C0}" type="slidenum">
              <a:rPr lang="fr-FR" smtClean="0"/>
              <a:t>‹N°›</a:t>
            </a:fld>
            <a:endParaRPr lang="fr-FR"/>
          </a:p>
        </p:txBody>
      </p:sp>
    </p:spTree>
  </p:cSld>
  <p:clrMapOvr>
    <a:masterClrMapping/>
  </p:clrMapOvr>
  <p:transition spd="slow">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E4286886-9F2E-4F51-AF82-6D6E0CD4D661}" type="datetimeFigureOut">
              <a:rPr lang="fr-FR" smtClean="0"/>
              <a:t>13/07/2023</a:t>
            </a:fld>
            <a:endParaRPr lang="fr-FR"/>
          </a:p>
        </p:txBody>
      </p:sp>
      <p:sp>
        <p:nvSpPr>
          <p:cNvPr id="24" name="Espace réservé du pied de page 23"/>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3495672-8F10-4FB5-99C6-C421B2FEA2C0}" type="slidenum">
              <a:rPr lang="fr-FR" smtClean="0"/>
              <a:t>‹N°›</a:t>
            </a:fld>
            <a:endParaRPr lang="fr-FR"/>
          </a:p>
        </p:txBody>
      </p:sp>
    </p:spTree>
  </p:cSld>
  <p:clrMapOvr>
    <a:masterClrMapping/>
  </p:clrMapOvr>
  <p:transition spd="slow">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Connecteur droit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re 11"/>
          <p:cNvSpPr>
            <a:spLocks noGrp="1"/>
          </p:cNvSpPr>
          <p:nvPr>
            <p:ph type="title"/>
          </p:nvPr>
        </p:nvSpPr>
        <p:spPr>
          <a:xfrm>
            <a:off x="457200" y="5486400"/>
            <a:ext cx="8458200" cy="520700"/>
          </a:xfrm>
        </p:spPr>
        <p:txBody>
          <a:bodyPr anchor="ctr"/>
          <a:lstStyle>
            <a:lvl1pPr algn="l">
              <a:buNone/>
              <a:defRPr sz="2000" b="1"/>
            </a:lvl1pPr>
          </a:lstStyle>
          <a:p>
            <a:r>
              <a:rPr kumimoji="0" lang="fr-FR" smtClean="0"/>
              <a:t>Modifiez le style du titre</a:t>
            </a:r>
            <a:endParaRPr kumimoji="0" lang="en-US"/>
          </a:p>
        </p:txBody>
      </p:sp>
      <p:sp>
        <p:nvSpPr>
          <p:cNvPr id="26" name="Espace réservé du texte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Modifiez les styles du texte du masque</a:t>
            </a:r>
          </a:p>
        </p:txBody>
      </p:sp>
      <p:sp>
        <p:nvSpPr>
          <p:cNvPr id="14" name="Espace réservé du contenu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5" name="Espace réservé de la date 24"/>
          <p:cNvSpPr>
            <a:spLocks noGrp="1"/>
          </p:cNvSpPr>
          <p:nvPr>
            <p:ph type="dt" sz="half" idx="10"/>
          </p:nvPr>
        </p:nvSpPr>
        <p:spPr/>
        <p:txBody>
          <a:bodyPr/>
          <a:lstStyle/>
          <a:p>
            <a:fld id="{E4286886-9F2E-4F51-AF82-6D6E0CD4D661}" type="datetimeFigureOut">
              <a:rPr lang="fr-FR" smtClean="0"/>
              <a:t>13/07/2023</a:t>
            </a:fld>
            <a:endParaRPr lang="fr-FR"/>
          </a:p>
        </p:txBody>
      </p:sp>
      <p:sp>
        <p:nvSpPr>
          <p:cNvPr id="29" name="Espace réservé du pied de page 28"/>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3495672-8F10-4FB5-99C6-C421B2FEA2C0}" type="slidenum">
              <a:rPr lang="fr-FR" smtClean="0"/>
              <a:t>‹N°›</a:t>
            </a:fld>
            <a:endParaRPr lang="fr-FR"/>
          </a:p>
        </p:txBody>
      </p:sp>
    </p:spTree>
  </p:cSld>
  <p:clrMapOvr>
    <a:masterClrMapping/>
  </p:clrMapOvr>
  <p:transition spd="slow">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13" name="Espace réservé pour une imag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fr-FR" smtClean="0"/>
              <a:t>Cliquez sur l'icône pour ajouter une image</a:t>
            </a:r>
            <a:endParaRPr kumimoji="0" lang="en-US" dirty="0"/>
          </a:p>
        </p:txBody>
      </p:sp>
      <p:sp>
        <p:nvSpPr>
          <p:cNvPr id="7" name="Espace réservé de la date 6"/>
          <p:cNvSpPr>
            <a:spLocks noGrp="1"/>
          </p:cNvSpPr>
          <p:nvPr>
            <p:ph type="dt" sz="half" idx="10"/>
          </p:nvPr>
        </p:nvSpPr>
        <p:spPr/>
        <p:txBody>
          <a:bodyPr/>
          <a:lstStyle/>
          <a:p>
            <a:fld id="{E4286886-9F2E-4F51-AF82-6D6E0CD4D661}" type="datetimeFigureOut">
              <a:rPr lang="fr-FR" smtClean="0"/>
              <a:t>13/07/2023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31" name="Espace réservé du numéro de diapositive 30"/>
          <p:cNvSpPr>
            <a:spLocks noGrp="1"/>
          </p:cNvSpPr>
          <p:nvPr>
            <p:ph type="sldNum" sz="quarter" idx="12"/>
          </p:nvPr>
        </p:nvSpPr>
        <p:spPr/>
        <p:txBody>
          <a:bodyPr/>
          <a:lstStyle/>
          <a:p>
            <a:fld id="{53495672-8F10-4FB5-99C6-C421B2FEA2C0}" type="slidenum">
              <a:rPr lang="fr-FR" smtClean="0"/>
              <a:t>‹N°›</a:t>
            </a:fld>
            <a:endParaRPr lang="fr-FR"/>
          </a:p>
        </p:txBody>
      </p:sp>
      <p:sp>
        <p:nvSpPr>
          <p:cNvPr id="17" name="Titre 16"/>
          <p:cNvSpPr>
            <a:spLocks noGrp="1"/>
          </p:cNvSpPr>
          <p:nvPr>
            <p:ph type="title"/>
          </p:nvPr>
        </p:nvSpPr>
        <p:spPr>
          <a:xfrm>
            <a:off x="381000" y="4993760"/>
            <a:ext cx="5867400" cy="522288"/>
          </a:xfrm>
        </p:spPr>
        <p:txBody>
          <a:bodyPr anchor="ctr"/>
          <a:lstStyle>
            <a:lvl1pPr algn="l">
              <a:buNone/>
              <a:defRPr sz="2000" b="1"/>
            </a:lvl1pPr>
          </a:lstStyle>
          <a:p>
            <a:r>
              <a:rPr kumimoji="0" lang="fr-FR" smtClean="0"/>
              <a:t>Modifiez le style du titre</a:t>
            </a:r>
            <a:endParaRPr kumimoji="0" lang="en-US"/>
          </a:p>
        </p:txBody>
      </p:sp>
      <p:sp>
        <p:nvSpPr>
          <p:cNvPr id="26" name="Espace réservé du texte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fr-FR" smtClean="0"/>
              <a:t>Modifiez les styles du texte du masque</a:t>
            </a:r>
          </a:p>
        </p:txBody>
      </p:sp>
    </p:spTree>
  </p:cSld>
  <p:clrMapOvr>
    <a:masterClrMapping/>
  </p:clrMapOvr>
  <p:transition spd="slow">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E4286886-9F2E-4F51-AF82-6D6E0CD4D661}" type="datetimeFigureOut">
              <a:rPr lang="fr-FR" smtClean="0"/>
              <a:t>13/07/2023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3495672-8F10-4FB5-99C6-C421B2FEA2C0}" type="slidenum">
              <a:rPr lang="fr-FR" smtClean="0"/>
              <a:t>‹N°›</a:t>
            </a:fld>
            <a:endParaRPr lang="fr-FR"/>
          </a:p>
        </p:txBody>
      </p:sp>
    </p:spTree>
  </p:cSld>
  <p:clrMapOvr>
    <a:masterClrMapping/>
  </p:clrMapOvr>
  <p:transition spd="slow">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58000" y="549276"/>
            <a:ext cx="1828800" cy="5851525"/>
          </a:xfrm>
        </p:spPr>
        <p:txBody>
          <a:bodyPr vert="eaVert"/>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a:xfrm>
            <a:off x="457200" y="549276"/>
            <a:ext cx="6248400" cy="5851525"/>
          </a:xfrm>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E4286886-9F2E-4F51-AF82-6D6E0CD4D661}" type="datetimeFigureOut">
              <a:rPr lang="fr-FR" smtClean="0"/>
              <a:t>13/07/2023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3495672-8F10-4FB5-99C6-C421B2FEA2C0}" type="slidenum">
              <a:rPr lang="fr-FR" smtClean="0"/>
              <a:t>‹N°›</a:t>
            </a:fld>
            <a:endParaRPr lang="fr-FR"/>
          </a:p>
        </p:txBody>
      </p:sp>
    </p:spTree>
  </p:cSld>
  <p:clrMapOvr>
    <a:masterClrMapping/>
  </p:clrMapOvr>
  <p:transition spd="slow">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Espace réservé du texte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fr-FR" smtClean="0"/>
              <a:t>Modifiez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1" name="Espace réservé de la date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E4286886-9F2E-4F51-AF82-6D6E0CD4D661}" type="datetimeFigureOut">
              <a:rPr lang="fr-FR" smtClean="0"/>
              <a:t>13/07/2023</a:t>
            </a:fld>
            <a:endParaRPr lang="fr-FR"/>
          </a:p>
        </p:txBody>
      </p:sp>
      <p:sp>
        <p:nvSpPr>
          <p:cNvPr id="28" name="Espace réservé du pied de page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r-FR"/>
          </a:p>
        </p:txBody>
      </p:sp>
      <p:sp>
        <p:nvSpPr>
          <p:cNvPr id="5" name="Espace réservé du numéro de diapositive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53495672-8F10-4FB5-99C6-C421B2FEA2C0}" type="slidenum">
              <a:rPr lang="fr-FR" smtClean="0"/>
              <a:t>‹N°›</a:t>
            </a:fld>
            <a:endParaRPr lang="fr-FR"/>
          </a:p>
        </p:txBody>
      </p:sp>
      <p:sp>
        <p:nvSpPr>
          <p:cNvPr id="10" name="Espace réservé du titre 9"/>
          <p:cNvSpPr>
            <a:spLocks noGrp="1"/>
          </p:cNvSpPr>
          <p:nvPr>
            <p:ph type="title"/>
          </p:nvPr>
        </p:nvSpPr>
        <p:spPr>
          <a:xfrm>
            <a:off x="304800" y="457200"/>
            <a:ext cx="8686800" cy="838200"/>
          </a:xfrm>
          <a:prstGeom prst="rect">
            <a:avLst/>
          </a:prstGeom>
        </p:spPr>
        <p:txBody>
          <a:bodyPr vert="horz" anchor="ctr">
            <a:normAutofit/>
          </a:bodyPr>
          <a:lstStyle/>
          <a:p>
            <a:r>
              <a:rPr kumimoji="0" lang="fr-FR" smtClean="0"/>
              <a:t>Modifiez le style du titre</a:t>
            </a:r>
            <a:endParaRPr kumimoji="0" lang="en-US"/>
          </a:p>
        </p:txBody>
      </p:sp>
      <p:sp>
        <p:nvSpPr>
          <p:cNvPr id="9" name="Connecteur droit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Connecteur droit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cover/>
  </p:transition>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3.jpg"/><Relationship Id="rId7"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microsoft.com/office/2007/relationships/hdphoto" Target="../media/hdphoto1.wdp"/><Relationship Id="rId10" Type="http://schemas.openxmlformats.org/officeDocument/2006/relationships/image" Target="../media/image8.png"/><Relationship Id="rId4" Type="http://schemas.openxmlformats.org/officeDocument/2006/relationships/image" Target="../media/image4.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7.xml"/><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hyperlink" Target="https://fr.wikipedia.org/wiki/1854" TargetMode="External"/><Relationship Id="rId7" Type="http://schemas.openxmlformats.org/officeDocument/2006/relationships/hyperlink" Target="https://fr.wikipedia.org/wiki/Aide:R%C3%A9f%C3%A9rence_n%C3%A9cessaire" TargetMode="External"/><Relationship Id="rId2" Type="http://schemas.openxmlformats.org/officeDocument/2006/relationships/hyperlink" Target="https://fr.wikipedia.org/wiki/1843" TargetMode="External"/><Relationship Id="rId1" Type="http://schemas.openxmlformats.org/officeDocument/2006/relationships/slideLayout" Target="../slideLayouts/slideLayout7.xml"/><Relationship Id="rId6" Type="http://schemas.openxmlformats.org/officeDocument/2006/relationships/hyperlink" Target="https://fr.wikipedia.org/wiki/Glissement_de_terrain" TargetMode="External"/><Relationship Id="rId5" Type="http://schemas.openxmlformats.org/officeDocument/2006/relationships/hyperlink" Target="https://fr.wikipedia.org/wiki/2008" TargetMode="External"/><Relationship Id="rId4" Type="http://schemas.openxmlformats.org/officeDocument/2006/relationships/hyperlink" Target="https://fr.wikipedia.org/wiki/Route_nationale_518"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0.jpeg"/><Relationship Id="rId1" Type="http://schemas.openxmlformats.org/officeDocument/2006/relationships/slideLayout" Target="../slideLayouts/slideLayout7.xml"/><Relationship Id="rId5" Type="http://schemas.microsoft.com/office/2007/relationships/hdphoto" Target="../media/hdphoto6.wdp"/><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g"/><Relationship Id="rId1" Type="http://schemas.openxmlformats.org/officeDocument/2006/relationships/slideLayout" Target="../slideLayouts/slideLayout7.xml"/><Relationship Id="rId5" Type="http://schemas.openxmlformats.org/officeDocument/2006/relationships/image" Target="../media/image28.jpeg"/><Relationship Id="rId4" Type="http://schemas.microsoft.com/office/2007/relationships/hdphoto" Target="../media/hdphoto9.wdp"/></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microsoft.com/office/2007/relationships/hdphoto" Target="../media/hdphoto10.wdp"/></Relationships>
</file>

<file path=ppt/slides/_rels/slide15.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44.jpg"/><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 Id="rId9" Type="http://schemas.openxmlformats.org/officeDocument/2006/relationships/image" Target="../media/image45.jpeg"/></Relationships>
</file>

<file path=ppt/slides/_rels/slide22.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5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7999"/>
          </a:xfrm>
          <a:prstGeom prst="rect">
            <a:avLst/>
          </a:prstGeom>
        </p:spPr>
      </p:pic>
      <p:pic>
        <p:nvPicPr>
          <p:cNvPr id="4" name="Picture 2" descr="Résultat de recherche d'images pour &quot;grand goulet logo&quot;"/>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a:ext>
            </a:extLst>
          </a:blip>
          <a:srcRect/>
          <a:stretch>
            <a:fillRect/>
          </a:stretch>
        </p:blipFill>
        <p:spPr bwMode="auto">
          <a:xfrm>
            <a:off x="1475656" y="764704"/>
            <a:ext cx="2619375" cy="1743076"/>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Résultat de recherche d'images pour &quot;grand goulet route&quot;"/>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220071" y="2189037"/>
            <a:ext cx="3890837" cy="3419475"/>
          </a:xfrm>
          <a:prstGeom prst="roundRect">
            <a:avLst>
              <a:gd name="adj" fmla="val 8594"/>
            </a:avLst>
          </a:prstGeom>
          <a:solidFill>
            <a:srgbClr val="FFFFFF">
              <a:shade val="85000"/>
            </a:srgbClr>
          </a:solidFill>
          <a:ln>
            <a:noFill/>
          </a:ln>
          <a:effectLst>
            <a:reflection blurRad="12700" stA="38000" endPos="28000" dist="5000" dir="5400000" sy="-100000" algn="bl" rotWithShape="0"/>
            <a:softEdge rad="127000"/>
          </a:effectLst>
          <a:extLst/>
        </p:spPr>
      </p:pic>
      <p:pic>
        <p:nvPicPr>
          <p:cNvPr id="2" name="Image 1"/>
          <p:cNvPicPr>
            <a:picLocks noChangeAspect="1"/>
          </p:cNvPicPr>
          <p:nvPr/>
        </p:nvPicPr>
        <p:blipFill>
          <a:blip r:embed="rId7" cstate="email">
            <a:biLevel thresh="75000"/>
            <a:extLst>
              <a:ext uri="{BEBA8EAE-BF5A-486C-A8C5-ECC9F3942E4B}">
                <a14:imgProps xmlns:a14="http://schemas.microsoft.com/office/drawing/2010/main">
                  <a14:imgLayer r:embed="rId8">
                    <a14:imgEffect>
                      <a14:sharpenSoften amount="-50000"/>
                    </a14:imgEffect>
                  </a14:imgLayer>
                </a14:imgProps>
              </a:ext>
              <a:ext uri="{28A0092B-C50C-407E-A947-70E740481C1C}">
                <a14:useLocalDpi xmlns:a14="http://schemas.microsoft.com/office/drawing/2010/main"/>
              </a:ext>
            </a:extLst>
          </a:blip>
          <a:stretch>
            <a:fillRect/>
          </a:stretch>
        </p:blipFill>
        <p:spPr>
          <a:xfrm>
            <a:off x="5436096" y="183846"/>
            <a:ext cx="3237257" cy="3237257"/>
          </a:xfrm>
          <a:prstGeom prst="rect">
            <a:avLst/>
          </a:prstGeom>
        </p:spPr>
      </p:pic>
      <p:pic>
        <p:nvPicPr>
          <p:cNvPr id="5124" name="Picture 4" descr="Résultat de recherche d'images pour &quot;grand goulet route&quot;"/>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1115615" y="2189037"/>
            <a:ext cx="4104455" cy="3419475"/>
          </a:xfrm>
          <a:prstGeom prst="roundRect">
            <a:avLst>
              <a:gd name="adj" fmla="val 8594"/>
            </a:avLst>
          </a:prstGeom>
          <a:solidFill>
            <a:srgbClr val="FFFFFF">
              <a:shade val="85000"/>
            </a:srgbClr>
          </a:solidFill>
          <a:ln>
            <a:noFill/>
          </a:ln>
          <a:effectLst>
            <a:reflection blurRad="12700" stA="38000" endPos="28000" dist="5000" dir="5400000" sy="-100000" algn="bl" rotWithShape="0"/>
            <a:softEdge rad="127000"/>
          </a:effectLst>
          <a:extLst/>
        </p:spPr>
      </p:pic>
      <p:sp>
        <p:nvSpPr>
          <p:cNvPr id="5" name="Rectangle 4"/>
          <p:cNvSpPr/>
          <p:nvPr/>
        </p:nvSpPr>
        <p:spPr>
          <a:xfrm>
            <a:off x="1043381" y="5649767"/>
            <a:ext cx="8100619" cy="646331"/>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fr-FR" sz="3600" b="1" dirty="0" smtClean="0">
                <a:effectLst>
                  <a:glow rad="228600">
                    <a:schemeClr val="accent2">
                      <a:satMod val="175000"/>
                      <a:alpha val="40000"/>
                    </a:schemeClr>
                  </a:glow>
                </a:effectLst>
              </a:rPr>
              <a:t>les Grands Goulets - Vercors 1850 -2005</a:t>
            </a:r>
            <a:endParaRPr lang="fr-FR" sz="3600" b="1" dirty="0">
              <a:effectLst>
                <a:glow rad="228600">
                  <a:schemeClr val="accent2">
                    <a:satMod val="175000"/>
                    <a:alpha val="40000"/>
                  </a:schemeClr>
                </a:glow>
              </a:effectLst>
            </a:endParaRPr>
          </a:p>
        </p:txBody>
      </p:sp>
      <p:pic>
        <p:nvPicPr>
          <p:cNvPr id="6" name="Image 5"/>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4419788" y="3284984"/>
            <a:ext cx="1600565" cy="1054340"/>
          </a:xfrm>
          <a:prstGeom prst="rect">
            <a:avLst/>
          </a:prstGeom>
        </p:spPr>
      </p:pic>
      <p:sp>
        <p:nvSpPr>
          <p:cNvPr id="7" name="ZoneTexte 6"/>
          <p:cNvSpPr txBox="1"/>
          <p:nvPr/>
        </p:nvSpPr>
        <p:spPr>
          <a:xfrm>
            <a:off x="4716016" y="4005064"/>
            <a:ext cx="1080120" cy="369332"/>
          </a:xfrm>
          <a:prstGeom prst="rect">
            <a:avLst/>
          </a:prstGeom>
          <a:noFill/>
        </p:spPr>
        <p:txBody>
          <a:bodyPr wrap="square" rtlCol="0">
            <a:spAutoFit/>
          </a:bodyPr>
          <a:lstStyle/>
          <a:p>
            <a:r>
              <a:rPr lang="fr-FR" dirty="0" smtClean="0"/>
              <a:t>MANUEL</a:t>
            </a:r>
            <a:endParaRPr lang="fr-FR" dirty="0"/>
          </a:p>
        </p:txBody>
      </p:sp>
    </p:spTree>
    <p:extLst>
      <p:ext uri="{BB962C8B-B14F-4D97-AF65-F5344CB8AC3E}">
        <p14:creationId xmlns:p14="http://schemas.microsoft.com/office/powerpoint/2010/main" val="3681369757"/>
      </p:ext>
    </p:extLst>
  </p:cSld>
  <p:clrMapOvr>
    <a:masterClrMapping/>
  </p:clrMapOvr>
  <p:transition spd="slow">
    <p:cover/>
    <p:sndAc>
      <p:stSnd>
        <p:snd r:embed="rId2" name="EVERY BREATH YOU TAKE por Vocal SAMPLING.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12776"/>
            <a:ext cx="4499992" cy="3139321"/>
          </a:xfrm>
          <a:prstGeom prst="rect">
            <a:avLst/>
          </a:prstGeom>
        </p:spPr>
        <p:txBody>
          <a:bodyPr wrap="square">
            <a:spAutoFit/>
          </a:bodyPr>
          <a:lstStyle/>
          <a:p>
            <a:r>
              <a:rPr lang="fr-FR" dirty="0"/>
              <a:t>L'exemple le plus frappant de cette aventure humaine qu'a été le désenclavement des massifs nous est fourni par l'assaut donné à la citadelle du Vercors par une armée de terrassiers et de mineurs entre 1850 et 1900. Désormais, en remontant les "Grands Goulets" ou en franchissant l'extraordinaire corniche de "Combe Laval", nous pourrons songer à la peine de ceux qui ont ouvert ces routes en encorbellement qui nous conduisent vers les cimes et les cols.</a:t>
            </a:r>
          </a:p>
        </p:txBody>
      </p:sp>
      <p:pic>
        <p:nvPicPr>
          <p:cNvPr id="1030" name="Picture 6" descr="vercors_4.jpg (37315 octet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499992" y="0"/>
            <a:ext cx="461924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08426"/>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ww.centcols.org/photos_anciennes/vercors_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30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5628460"/>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centcols.org/photos_anciennes/vercors_5.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33625" y="2533649"/>
            <a:ext cx="3486150" cy="432435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centcols.org/photos_anciennes/vercors_4.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819775" y="0"/>
            <a:ext cx="3324225" cy="424815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jihel48.files.wordpress.com/2013/03/cl_320d_h445.jpg?w=640"/>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0"/>
            <a:ext cx="3038475" cy="4238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8052885"/>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a:extLst>
              <a:ext uri="{28A0092B-C50C-407E-A947-70E740481C1C}">
                <a14:useLocalDpi xmlns:a14="http://schemas.microsoft.com/office/drawing/2010/main"/>
              </a:ext>
            </a:extLst>
          </a:blip>
          <a:srcRect l="13768" r="14372"/>
          <a:stretch/>
        </p:blipFill>
        <p:spPr>
          <a:xfrm>
            <a:off x="307975" y="1000705"/>
            <a:ext cx="3960440" cy="5805264"/>
          </a:xfrm>
          <a:prstGeom prst="rect">
            <a:avLst/>
          </a:prstGeom>
        </p:spPr>
      </p:pic>
      <p:pic>
        <p:nvPicPr>
          <p:cNvPr id="6148" name="Picture 4" descr="Goulets1"/>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4644008" y="1001150"/>
            <a:ext cx="4283968" cy="580526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29023"/>
            <a:ext cx="9144000" cy="923330"/>
          </a:xfrm>
          <a:prstGeom prst="rect">
            <a:avLst/>
          </a:prstGeom>
        </p:spPr>
        <p:txBody>
          <a:bodyPr wrap="square">
            <a:spAutoFit/>
          </a:bodyPr>
          <a:lstStyle/>
          <a:p>
            <a:r>
              <a:rPr lang="fr-FR" b="1" dirty="0" smtClean="0"/>
              <a:t>La route</a:t>
            </a:r>
            <a:r>
              <a:rPr lang="fr-FR" b="1" dirty="0" smtClean="0">
                <a:solidFill>
                  <a:schemeClr val="bg1"/>
                </a:solidFill>
              </a:rPr>
              <a:t> </a:t>
            </a:r>
            <a:r>
              <a:rPr lang="fr-FR" b="1" dirty="0" smtClean="0"/>
              <a:t>est terminée et accessible aux voitures en 1854. Le 4 août 1866, l’ouverture du Tunnel de Rousset « parachève la Grande Voie nº 10, Die ~ Pont-en-Royans, dont les Grands Goulets font partie</a:t>
            </a:r>
            <a:r>
              <a:rPr lang="fr-FR" dirty="0" smtClean="0"/>
              <a:t>.</a:t>
            </a:r>
            <a:endParaRPr lang="fr-FR" dirty="0"/>
          </a:p>
        </p:txBody>
      </p:sp>
      <p:sp>
        <p:nvSpPr>
          <p:cNvPr id="3" name="AutoShape 8" descr="https://pmcdn.priceminister.com/photo/Carte-Postale-Ancienne-Vercors-Les-Grands-Goulets-Cartes-postales-846969649_ML.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4" name="AutoShape 10" descr="https://pmcdn.priceminister.com/photo/Carte-Postale-Ancienne-Vercors-Les-Grands-Goulets-Cartes-postales-846969649_ML.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Tree>
    <p:extLst>
      <p:ext uri="{BB962C8B-B14F-4D97-AF65-F5344CB8AC3E}">
        <p14:creationId xmlns:p14="http://schemas.microsoft.com/office/powerpoint/2010/main" val="1741490391"/>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20072" y="1443841"/>
            <a:ext cx="3905082" cy="3970318"/>
          </a:xfrm>
          <a:prstGeom prst="rect">
            <a:avLst/>
          </a:prstGeom>
        </p:spPr>
        <p:txBody>
          <a:bodyPr wrap="square">
            <a:spAutoFit/>
          </a:bodyPr>
          <a:lstStyle/>
          <a:p>
            <a:r>
              <a:rPr lang="fr-FR" dirty="0" smtClean="0"/>
              <a:t>Les Grands Goulets sont des gorges situées dans le département français de la Drôme, dans la partie amont de la reculée de la </a:t>
            </a:r>
            <a:r>
              <a:rPr lang="fr-FR" dirty="0" err="1" smtClean="0"/>
              <a:t>Vernaison</a:t>
            </a:r>
            <a:r>
              <a:rPr lang="fr-FR" dirty="0" smtClean="0"/>
              <a:t>, dans la partie occidentale du massif du Vercors. L'ancienne route en encorbellement construite de </a:t>
            </a:r>
            <a:r>
              <a:rPr lang="fr-FR" dirty="0" smtClean="0">
                <a:hlinkClick r:id="rId2" tooltip="1843"/>
              </a:rPr>
              <a:t>1843</a:t>
            </a:r>
            <a:r>
              <a:rPr lang="fr-FR" dirty="0" smtClean="0"/>
              <a:t> à </a:t>
            </a:r>
            <a:r>
              <a:rPr lang="fr-FR" dirty="0" smtClean="0">
                <a:hlinkClick r:id="rId3" tooltip="1854"/>
              </a:rPr>
              <a:t>1854</a:t>
            </a:r>
            <a:r>
              <a:rPr lang="fr-FR" dirty="0" smtClean="0"/>
              <a:t>, sur la </a:t>
            </a:r>
            <a:r>
              <a:rPr lang="fr-FR" dirty="0" smtClean="0">
                <a:hlinkClick r:id="rId4" tooltip="Route nationale 518"/>
              </a:rPr>
              <a:t>D518</a:t>
            </a:r>
            <a:r>
              <a:rPr lang="fr-FR" dirty="0" smtClean="0"/>
              <a:t>, est remplacée depuis </a:t>
            </a:r>
            <a:r>
              <a:rPr lang="fr-FR" dirty="0" smtClean="0">
                <a:hlinkClick r:id="rId5" tooltip="2008"/>
              </a:rPr>
              <a:t>2008</a:t>
            </a:r>
            <a:r>
              <a:rPr lang="fr-FR" dirty="0" smtClean="0"/>
              <a:t> par un tunnel en raison des </a:t>
            </a:r>
            <a:r>
              <a:rPr lang="fr-FR" dirty="0" smtClean="0">
                <a:hlinkClick r:id="rId6" tooltip="Glissement de terrain"/>
              </a:rPr>
              <a:t>éboulements</a:t>
            </a:r>
            <a:r>
              <a:rPr lang="fr-FR" dirty="0" smtClean="0"/>
              <a:t> fréquents.</a:t>
            </a:r>
          </a:p>
          <a:p>
            <a:r>
              <a:rPr lang="fr-FR" dirty="0" smtClean="0"/>
              <a:t>Les Grands Goulets sont classés comme </a:t>
            </a:r>
            <a:r>
              <a:rPr lang="fr-FR" dirty="0" smtClean="0">
                <a:effectLst/>
              </a:rPr>
              <a:t>site pittoresque au titre de l'environnement</a:t>
            </a:r>
            <a:r>
              <a:rPr lang="fr-FR" baseline="30000" dirty="0" smtClean="0">
                <a:effectLst/>
                <a:hlinkClick r:id="rId7" tooltip="Aide:Référence nécessaire"/>
              </a:rPr>
              <a:t>[</a:t>
            </a:r>
            <a:endParaRPr lang="fr-FR" dirty="0" smtClean="0"/>
          </a:p>
          <a:p>
            <a:endParaRPr lang="fr-FR" dirty="0"/>
          </a:p>
        </p:txBody>
      </p:sp>
      <p:pic>
        <p:nvPicPr>
          <p:cNvPr id="3" name="Image 2"/>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7538" y="0"/>
            <a:ext cx="5227610" cy="6858000"/>
          </a:xfrm>
          <a:prstGeom prst="rect">
            <a:avLst/>
          </a:prstGeom>
        </p:spPr>
      </p:pic>
      <p:sp>
        <p:nvSpPr>
          <p:cNvPr id="4" name="ZoneTexte 3"/>
          <p:cNvSpPr txBox="1"/>
          <p:nvPr/>
        </p:nvSpPr>
        <p:spPr>
          <a:xfrm>
            <a:off x="4414336" y="5046146"/>
            <a:ext cx="576064" cy="769441"/>
          </a:xfrm>
          <a:prstGeom prst="rect">
            <a:avLst/>
          </a:prstGeom>
          <a:noFill/>
        </p:spPr>
        <p:txBody>
          <a:bodyPr wrap="square" rtlCol="0">
            <a:spAutoFit/>
          </a:bodyPr>
          <a:lstStyle/>
          <a:p>
            <a:r>
              <a:rPr lang="fr-FR" sz="4400" b="1" dirty="0" smtClean="0">
                <a:solidFill>
                  <a:srgbClr val="FF0000"/>
                </a:solidFill>
              </a:rPr>
              <a:t>1</a:t>
            </a:r>
            <a:endParaRPr lang="fr-FR" sz="4400" b="1" dirty="0">
              <a:solidFill>
                <a:srgbClr val="FF0000"/>
              </a:solidFill>
            </a:endParaRPr>
          </a:p>
        </p:txBody>
      </p:sp>
      <p:sp>
        <p:nvSpPr>
          <p:cNvPr id="5" name="ZoneTexte 4"/>
          <p:cNvSpPr txBox="1"/>
          <p:nvPr/>
        </p:nvSpPr>
        <p:spPr>
          <a:xfrm>
            <a:off x="755576" y="1443841"/>
            <a:ext cx="504056" cy="769441"/>
          </a:xfrm>
          <a:prstGeom prst="rect">
            <a:avLst/>
          </a:prstGeom>
          <a:noFill/>
        </p:spPr>
        <p:txBody>
          <a:bodyPr wrap="square" rtlCol="0">
            <a:spAutoFit/>
          </a:bodyPr>
          <a:lstStyle/>
          <a:p>
            <a:r>
              <a:rPr lang="fr-FR" sz="4400" b="1" dirty="0" smtClean="0">
                <a:solidFill>
                  <a:srgbClr val="FF0000"/>
                </a:solidFill>
              </a:rPr>
              <a:t>2</a:t>
            </a:r>
            <a:endParaRPr lang="fr-FR" sz="4400" b="1" dirty="0">
              <a:solidFill>
                <a:srgbClr val="FF0000"/>
              </a:solidFill>
            </a:endParaRPr>
          </a:p>
        </p:txBody>
      </p:sp>
    </p:spTree>
    <p:extLst>
      <p:ext uri="{BB962C8B-B14F-4D97-AF65-F5344CB8AC3E}">
        <p14:creationId xmlns:p14="http://schemas.microsoft.com/office/powerpoint/2010/main" val="824702955"/>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916832"/>
            <a:ext cx="9144000" cy="4941168"/>
          </a:xfrm>
          <a:prstGeom prst="rect">
            <a:avLst/>
          </a:prstGeom>
        </p:spPr>
      </p:pic>
      <p:sp>
        <p:nvSpPr>
          <p:cNvPr id="3" name="Rectangle 2"/>
          <p:cNvSpPr/>
          <p:nvPr/>
        </p:nvSpPr>
        <p:spPr>
          <a:xfrm>
            <a:off x="-1304" y="0"/>
            <a:ext cx="9144000" cy="1754326"/>
          </a:xfrm>
          <a:prstGeom prst="rect">
            <a:avLst/>
          </a:prstGeom>
        </p:spPr>
        <p:txBody>
          <a:bodyPr wrap="square">
            <a:spAutoFit/>
          </a:bodyPr>
          <a:lstStyle/>
          <a:p>
            <a:r>
              <a:rPr lang="fr-FR" dirty="0" smtClean="0"/>
              <a:t>Après sa fermeture finale en 2005, un tunnel moderne de 1,7 km fut construit entre Pont-en-Royans et Les </a:t>
            </a:r>
            <a:r>
              <a:rPr lang="fr-FR" dirty="0" err="1" smtClean="0"/>
              <a:t>Barraques</a:t>
            </a:r>
            <a:r>
              <a:rPr lang="fr-FR" dirty="0" smtClean="0"/>
              <a:t> pour la remplacer. L'ancienne route est aujourd'hui abandonnée et fermée à la circulation. Même les cyclistes ou les randonneurs n'ont pas l'autorisation de s'aventurer sur la longue route sinueuse. </a:t>
            </a:r>
            <a:r>
              <a:rPr lang="fr-FR" dirty="0"/>
              <a:t>Mise en service : </a:t>
            </a:r>
          </a:p>
          <a:p>
            <a:r>
              <a:rPr lang="fr-FR" dirty="0"/>
              <a:t>28 juin 2008</a:t>
            </a:r>
          </a:p>
          <a:p>
            <a:endParaRPr lang="fr-FR" dirty="0"/>
          </a:p>
        </p:txBody>
      </p:sp>
      <p:sp>
        <p:nvSpPr>
          <p:cNvPr id="4" name="Rectangle 3"/>
          <p:cNvSpPr/>
          <p:nvPr/>
        </p:nvSpPr>
        <p:spPr>
          <a:xfrm>
            <a:off x="5508104" y="3356992"/>
            <a:ext cx="470000" cy="769441"/>
          </a:xfrm>
          <a:prstGeom prst="rect">
            <a:avLst/>
          </a:prstGeom>
        </p:spPr>
        <p:txBody>
          <a:bodyPr wrap="none">
            <a:spAutoFit/>
          </a:bodyPr>
          <a:lstStyle/>
          <a:p>
            <a:r>
              <a:rPr lang="fr-FR" sz="4400" b="1" dirty="0" smtClean="0">
                <a:solidFill>
                  <a:srgbClr val="FF0000"/>
                </a:solidFill>
              </a:rPr>
              <a:t>1</a:t>
            </a:r>
            <a:endParaRPr lang="fr-FR" sz="4400" b="1" dirty="0">
              <a:solidFill>
                <a:srgbClr val="FF0000"/>
              </a:solidFill>
            </a:endParaRPr>
          </a:p>
        </p:txBody>
      </p:sp>
      <p:pic>
        <p:nvPicPr>
          <p:cNvPr id="512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350471" y="5360891"/>
            <a:ext cx="792225" cy="1489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8336166"/>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Résultat de recherche d'images pour &quot;grand goulet route&quot;"/>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3861048"/>
            <a:ext cx="3923928" cy="2996952"/>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Résultat de recherche d'images pour &quot;grand goulet route&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2052" name="Picture 4" descr="Résultat de recherche d'images pour &quot;grand goulet route&quot;"/>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275856" y="7937"/>
            <a:ext cx="5868144" cy="685006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30540"/>
            <a:ext cx="3275856" cy="2031325"/>
          </a:xfrm>
          <a:prstGeom prst="rect">
            <a:avLst/>
          </a:prstGeom>
        </p:spPr>
        <p:txBody>
          <a:bodyPr wrap="square">
            <a:spAutoFit/>
          </a:bodyPr>
          <a:lstStyle/>
          <a:p>
            <a:r>
              <a:rPr lang="fr-FR" dirty="0" smtClean="0"/>
              <a:t>cette route pittoresque compte parmi les plus dangereuses au monde. Connue sous le nom de "Les Grands Goulets" Après avoir permis pendant 156 ans la traversée des montagnes par cette route étroite et sinueuse, </a:t>
            </a:r>
            <a:endParaRPr lang="fr-FR" dirty="0"/>
          </a:p>
        </p:txBody>
      </p:sp>
      <p:sp>
        <p:nvSpPr>
          <p:cNvPr id="5" name="Rectangle 4"/>
          <p:cNvSpPr/>
          <p:nvPr/>
        </p:nvSpPr>
        <p:spPr>
          <a:xfrm>
            <a:off x="0" y="2255808"/>
            <a:ext cx="3275856" cy="1477328"/>
          </a:xfrm>
          <a:prstGeom prst="rect">
            <a:avLst/>
          </a:prstGeom>
        </p:spPr>
        <p:txBody>
          <a:bodyPr wrap="square">
            <a:spAutoFit/>
          </a:bodyPr>
          <a:lstStyle/>
          <a:p>
            <a:r>
              <a:rPr lang="fr-FR" dirty="0" smtClean="0"/>
              <a:t>(le portail de la photo ci-dessus se situe à une centaine de mètres à droite de l’entrée aval du tunnel), et rigoureusement interdite à </a:t>
            </a:r>
            <a:r>
              <a:rPr lang="fr-FR" i="1" dirty="0" smtClean="0"/>
              <a:t>tout</a:t>
            </a:r>
            <a:r>
              <a:rPr lang="fr-FR" dirty="0" smtClean="0"/>
              <a:t> usager. </a:t>
            </a:r>
            <a:endParaRPr lang="fr-FR" dirty="0"/>
          </a:p>
        </p:txBody>
      </p:sp>
      <p:sp>
        <p:nvSpPr>
          <p:cNvPr id="6" name="Rectangle 5"/>
          <p:cNvSpPr/>
          <p:nvPr/>
        </p:nvSpPr>
        <p:spPr>
          <a:xfrm>
            <a:off x="6209928" y="3548470"/>
            <a:ext cx="470000" cy="769441"/>
          </a:xfrm>
          <a:prstGeom prst="rect">
            <a:avLst/>
          </a:prstGeom>
        </p:spPr>
        <p:txBody>
          <a:bodyPr wrap="none">
            <a:spAutoFit/>
          </a:bodyPr>
          <a:lstStyle/>
          <a:p>
            <a:r>
              <a:rPr lang="fr-FR" sz="4400" b="1" dirty="0" smtClean="0">
                <a:solidFill>
                  <a:srgbClr val="FF0000"/>
                </a:solidFill>
              </a:rPr>
              <a:t>2</a:t>
            </a:r>
            <a:endParaRPr lang="fr-FR" sz="4400" b="1" dirty="0">
              <a:solidFill>
                <a:srgbClr val="FF0000"/>
              </a:solidFill>
            </a:endParaRPr>
          </a:p>
        </p:txBody>
      </p:sp>
    </p:spTree>
    <p:extLst>
      <p:ext uri="{BB962C8B-B14F-4D97-AF65-F5344CB8AC3E}">
        <p14:creationId xmlns:p14="http://schemas.microsoft.com/office/powerpoint/2010/main" val="792902944"/>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jeanpba.free.fr/Goulets/013_entree_gg.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a:ext>
            </a:extLst>
          </a:blip>
          <a:srcRect/>
          <a:stretch>
            <a:fillRect/>
          </a:stretch>
        </p:blipFill>
        <p:spPr bwMode="auto">
          <a:xfrm>
            <a:off x="4932040" y="1111970"/>
            <a:ext cx="4197152" cy="574602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jeanpba.free.fr/Goulets/005_pg_tunnel3sortie.jpg"/>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Effect>
                      <a14:colorTemperature colorTemp="7200"/>
                    </a14:imgEffect>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0" y="1111970"/>
            <a:ext cx="4788024" cy="574602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5988" y="188640"/>
            <a:ext cx="9129192" cy="923330"/>
          </a:xfrm>
          <a:prstGeom prst="rect">
            <a:avLst/>
          </a:prstGeom>
        </p:spPr>
        <p:txBody>
          <a:bodyPr wrap="square">
            <a:spAutoFit/>
          </a:bodyPr>
          <a:lstStyle/>
          <a:p>
            <a:r>
              <a:rPr lang="fr-FR" b="1" dirty="0"/>
              <a:t>La route a été creusée dans la </a:t>
            </a:r>
            <a:r>
              <a:rPr lang="fr-FR" b="1" dirty="0" smtClean="0"/>
              <a:t>paroi </a:t>
            </a:r>
            <a:r>
              <a:rPr lang="fr-FR" b="1" dirty="0"/>
              <a:t>de gauche et </a:t>
            </a:r>
            <a:r>
              <a:rPr lang="fr-FR" b="1" dirty="0" smtClean="0"/>
              <a:t>est </a:t>
            </a:r>
            <a:r>
              <a:rPr lang="fr-FR" b="1" dirty="0"/>
              <a:t>établie presque partout en tunnels ou en </a:t>
            </a:r>
            <a:r>
              <a:rPr lang="fr-FR" b="1" dirty="0" smtClean="0"/>
              <a:t>surplomb </a:t>
            </a:r>
            <a:r>
              <a:rPr lang="fr-FR" b="1" dirty="0"/>
              <a:t>sur le torrent. Les premiers pas dans la gorge </a:t>
            </a:r>
            <a:r>
              <a:rPr lang="fr-FR" b="1" dirty="0" smtClean="0"/>
              <a:t>sauvage </a:t>
            </a:r>
            <a:r>
              <a:rPr lang="fr-FR" b="1" dirty="0"/>
              <a:t>et </a:t>
            </a:r>
            <a:r>
              <a:rPr lang="fr-FR" b="1" dirty="0" smtClean="0"/>
              <a:t>presque </a:t>
            </a:r>
            <a:r>
              <a:rPr lang="fr-FR" b="1" dirty="0"/>
              <a:t>obscure, causent un saisissement profond. </a:t>
            </a:r>
          </a:p>
        </p:txBody>
      </p:sp>
    </p:spTree>
    <p:extLst>
      <p:ext uri="{BB962C8B-B14F-4D97-AF65-F5344CB8AC3E}">
        <p14:creationId xmlns:p14="http://schemas.microsoft.com/office/powerpoint/2010/main" val="1544192386"/>
      </p:ext>
    </p:extLst>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8" descr="http://kryzhatch.smugmug.com/Holidays/2013-FRANCE-VERCORS-et/i-qvvB9Sg/0/L/079%20-%20Entr%C3%A9e%20ouest%20des%20Gds%20GOULETS-L.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rcRect/>
          <a:stretch>
            <a:fillRect/>
          </a:stretch>
        </p:blipFill>
        <p:spPr bwMode="auto">
          <a:xfrm>
            <a:off x="0" y="0"/>
            <a:ext cx="9144000" cy="6863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6958856"/>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s://s-media-cache-ak0.pinimg.com/736x/de/50/36/de50363e7e750585f2e6cc851b9654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5" name="Image 4"/>
          <p:cNvPicPr>
            <a:picLocks noChangeAspect="1"/>
          </p:cNvPicPr>
          <p:nvPr/>
        </p:nvPicPr>
        <p:blipFill>
          <a:blip r:embed="rId2">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07137428"/>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Touriste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1520" y="382351"/>
            <a:ext cx="4320480" cy="608995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vercors_1.jpg (40788 octets)"/>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788025" y="382351"/>
            <a:ext cx="3960440" cy="6089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9645926"/>
      </p:ext>
    </p:extLst>
  </p:cSld>
  <p:clrMapOvr>
    <a:masterClrMapping/>
  </p:clrMapOvr>
  <p:transition spd="slow">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72000" y="3657600"/>
            <a:ext cx="4577467" cy="3200400"/>
          </a:xfrm>
          <a:prstGeom prst="rect">
            <a:avLst/>
          </a:prstGeom>
        </p:spPr>
      </p:pic>
      <p:pic>
        <p:nvPicPr>
          <p:cNvPr id="4100" name="Picture 4" descr="Résultat de recherche d'images pour &quot;grand goulet&quot;"/>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4572000" y="-35834"/>
            <a:ext cx="4561479" cy="360885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www.metropostcard.com/picsblog/goulets-10.jpg.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35834"/>
            <a:ext cx="4427984" cy="6893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634249"/>
      </p:ext>
    </p:extLst>
  </p:cSld>
  <p:clrMapOvr>
    <a:masterClrMapping/>
  </p:clrMapOvr>
  <p:transition spd="slow">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02" name="Picture 10" descr="http://www.naturepixel.com/grands_goulets_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 y="1460976"/>
            <a:ext cx="4708525" cy="5397023"/>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cstate="email">
            <a:extLst>
              <a:ext uri="{BEBA8EAE-BF5A-486C-A8C5-ECC9F3942E4B}">
                <a14:imgProps xmlns:a14="http://schemas.microsoft.com/office/drawing/2010/main">
                  <a14:imgLayer r:embed="rId4">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4932040" y="1460976"/>
            <a:ext cx="4211960" cy="5397024"/>
          </a:xfrm>
          <a:prstGeom prst="rect">
            <a:avLst/>
          </a:prstGeom>
        </p:spPr>
      </p:pic>
      <p:sp>
        <p:nvSpPr>
          <p:cNvPr id="3" name="AutoShape 2" descr="Résultat de recherche d'images pour &quot;grand goulet&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4" name="AutoShape 4" descr="Résultat de recherche d'images pour &quot;grand goulet&quot;"/>
          <p:cNvSpPr>
            <a:spLocks noChangeAspect="1" noChangeArrowheads="1"/>
          </p:cNvSpPr>
          <p:nvPr/>
        </p:nvSpPr>
        <p:spPr bwMode="auto">
          <a:xfrm>
            <a:off x="155575" y="-1233488"/>
            <a:ext cx="4552950" cy="25812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5" name="Rectangle 4"/>
          <p:cNvSpPr/>
          <p:nvPr/>
        </p:nvSpPr>
        <p:spPr>
          <a:xfrm>
            <a:off x="0" y="260648"/>
            <a:ext cx="9144000" cy="1200329"/>
          </a:xfrm>
          <a:prstGeom prst="rect">
            <a:avLst/>
          </a:prstGeom>
        </p:spPr>
        <p:txBody>
          <a:bodyPr wrap="square">
            <a:spAutoFit/>
          </a:bodyPr>
          <a:lstStyle/>
          <a:p>
            <a:r>
              <a:rPr lang="fr-FR" b="1" dirty="0"/>
              <a:t>A quelques centaines de </a:t>
            </a:r>
            <a:r>
              <a:rPr lang="fr-FR" b="1" dirty="0" smtClean="0"/>
              <a:t>mètres </a:t>
            </a:r>
            <a:r>
              <a:rPr lang="fr-FR" b="1" dirty="0"/>
              <a:t>de l'ouverture, la route franchit la </a:t>
            </a:r>
            <a:r>
              <a:rPr lang="fr-FR" b="1" dirty="0" err="1" smtClean="0"/>
              <a:t>Vernaison</a:t>
            </a:r>
            <a:r>
              <a:rPr lang="fr-FR" b="1" dirty="0" smtClean="0"/>
              <a:t> </a:t>
            </a:r>
            <a:r>
              <a:rPr lang="fr-FR" b="1" dirty="0"/>
              <a:t>sur un pont </a:t>
            </a:r>
            <a:r>
              <a:rPr lang="fr-FR" b="1" dirty="0" err="1" smtClean="0"/>
              <a:t>àpeine</a:t>
            </a:r>
            <a:r>
              <a:rPr lang="fr-FR" b="1" dirty="0" smtClean="0"/>
              <a:t> </a:t>
            </a:r>
            <a:r>
              <a:rPr lang="fr-FR" b="1" dirty="0"/>
              <a:t>soupçonné, puis, </a:t>
            </a:r>
            <a:r>
              <a:rPr lang="fr-FR" b="1" dirty="0" smtClean="0"/>
              <a:t>entaillée </a:t>
            </a:r>
            <a:r>
              <a:rPr lang="fr-FR" b="1" dirty="0"/>
              <a:t>dans la paroi de droite, elle domine </a:t>
            </a:r>
            <a:r>
              <a:rPr lang="fr-FR" b="1" dirty="0" smtClean="0"/>
              <a:t>d'une </a:t>
            </a:r>
            <a:r>
              <a:rPr lang="fr-FR" b="1" dirty="0"/>
              <a:t>hauteur vertigineuse, par des encorbellements </a:t>
            </a:r>
            <a:r>
              <a:rPr lang="fr-FR" b="1" dirty="0" smtClean="0"/>
              <a:t>audacieux</a:t>
            </a:r>
            <a:r>
              <a:rPr lang="fr-FR" b="1" dirty="0"/>
              <a:t>, le lit </a:t>
            </a:r>
            <a:r>
              <a:rPr lang="fr-FR" b="1" dirty="0" smtClean="0"/>
              <a:t>de </a:t>
            </a:r>
            <a:r>
              <a:rPr lang="fr-FR" b="1" dirty="0"/>
              <a:t>la </a:t>
            </a:r>
            <a:r>
              <a:rPr lang="fr-FR" b="1" dirty="0" err="1"/>
              <a:t>Vernaison</a:t>
            </a:r>
            <a:r>
              <a:rPr lang="fr-FR" b="1" dirty="0"/>
              <a:t>, qui a creusé un véritable abîme </a:t>
            </a:r>
            <a:r>
              <a:rPr lang="fr-FR" b="1" dirty="0" err="1" smtClean="0"/>
              <a:t>oùelle</a:t>
            </a:r>
            <a:r>
              <a:rPr lang="fr-FR" b="1" dirty="0" smtClean="0"/>
              <a:t> </a:t>
            </a:r>
            <a:r>
              <a:rPr lang="fr-FR" b="1" dirty="0"/>
              <a:t>se précipite en cascade</a:t>
            </a:r>
            <a:r>
              <a:rPr lang="fr-FR" b="1" dirty="0">
                <a:solidFill>
                  <a:srgbClr val="FF0000"/>
                </a:solidFill>
              </a:rPr>
              <a:t>. </a:t>
            </a:r>
          </a:p>
        </p:txBody>
      </p:sp>
    </p:spTree>
    <p:extLst>
      <p:ext uri="{BB962C8B-B14F-4D97-AF65-F5344CB8AC3E}">
        <p14:creationId xmlns:p14="http://schemas.microsoft.com/office/powerpoint/2010/main" val="3929131927"/>
      </p:ext>
    </p:extLst>
  </p:cSld>
  <p:clrMapOvr>
    <a:masterClrMapping/>
  </p:clrMapOvr>
  <p:transition spd="slow">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ésultat de recherche d'images pour &quot;grand goulet route&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4" name="Image 3"/>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7937"/>
            <a:ext cx="9144000" cy="6850063"/>
          </a:xfrm>
          <a:prstGeom prst="rect">
            <a:avLst/>
          </a:prstGeom>
        </p:spPr>
      </p:pic>
    </p:spTree>
    <p:extLst>
      <p:ext uri="{BB962C8B-B14F-4D97-AF65-F5344CB8AC3E}">
        <p14:creationId xmlns:p14="http://schemas.microsoft.com/office/powerpoint/2010/main" val="1746222457"/>
      </p:ext>
    </p:extLst>
  </p:cSld>
  <p:clrMapOvr>
    <a:masterClrMapping/>
  </p:clrMapOvr>
  <p:transition spd="slow">
    <p:cov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4455917"/>
      </p:ext>
    </p:extLst>
  </p:cSld>
  <p:clrMapOvr>
    <a:masterClrMapping/>
  </p:clrMapOvr>
  <p:transition spd="slow">
    <p:cov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2132856"/>
            <a:ext cx="9144000" cy="4725144"/>
          </a:xfrm>
          <a:prstGeom prst="rect">
            <a:avLst/>
          </a:prstGeom>
        </p:spPr>
      </p:pic>
      <p:sp>
        <p:nvSpPr>
          <p:cNvPr id="3" name="Rectangle 2"/>
          <p:cNvSpPr/>
          <p:nvPr/>
        </p:nvSpPr>
        <p:spPr>
          <a:xfrm>
            <a:off x="0" y="0"/>
            <a:ext cx="9144000" cy="2031325"/>
          </a:xfrm>
          <a:prstGeom prst="rect">
            <a:avLst/>
          </a:prstGeom>
        </p:spPr>
        <p:txBody>
          <a:bodyPr wrap="square">
            <a:spAutoFit/>
          </a:bodyPr>
          <a:lstStyle/>
          <a:p>
            <a:r>
              <a:rPr lang="fr-FR" dirty="0" smtClean="0"/>
              <a:t>L’Hôtel des grands Goulets, bien calé contre le </a:t>
            </a:r>
            <a:r>
              <a:rPr lang="fr-FR" dirty="0" err="1" smtClean="0"/>
              <a:t>rôcher</a:t>
            </a:r>
            <a:r>
              <a:rPr lang="fr-FR" dirty="0" smtClean="0"/>
              <a:t> à l’entrée même de l’historique tunnel des grands goulets. Patrice Berthier a racheté l’hôtel-restaurant à Gaston Michel qui est heureux de pouvoir passer le flambeau d’un établissement qui est dans sa famille depuis quatre générations et qui a vu passer tant de célébrités, de Marie Curie au Roi du Maroc !</a:t>
            </a:r>
          </a:p>
          <a:p>
            <a:r>
              <a:rPr lang="fr-FR" dirty="0" smtClean="0"/>
              <a:t>Le nouveau propriétaire va se consacrer dans un premier temps à l’accueil d’une clientèle de passage en bar et restauration avec une capacité d’une centaine de couverts, car pour l’instant seules trois chambres sur vingt-cinq sont proposées à l’hébergement.</a:t>
            </a:r>
            <a:endParaRPr lang="fr-FR" dirty="0"/>
          </a:p>
        </p:txBody>
      </p:sp>
    </p:spTree>
    <p:extLst>
      <p:ext uri="{BB962C8B-B14F-4D97-AF65-F5344CB8AC3E}">
        <p14:creationId xmlns:p14="http://schemas.microsoft.com/office/powerpoint/2010/main" val="1676446293"/>
      </p:ext>
    </p:extLst>
  </p:cSld>
  <p:clrMapOvr>
    <a:masterClrMapping/>
  </p:clrMapOvr>
  <p:transition spd="slow">
    <p:cov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5344402"/>
      </p:ext>
    </p:extLst>
  </p:cSld>
  <p:clrMapOvr>
    <a:masterClrMapping/>
  </p:clrMapOvr>
  <p:transition spd="slow">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ésultat de recherche d'images pour &quot;construction route des grands goulets&quo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476672"/>
            <a:ext cx="9150754" cy="57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491839"/>
      </p:ext>
    </p:extLst>
  </p:cSld>
  <p:clrMapOvr>
    <a:masterClrMapping/>
  </p:clrMapOvr>
  <p:transition spd="slow">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209"/>
            <a:ext cx="6732240" cy="6863209"/>
          </a:xfrm>
          <a:prstGeom prst="rect">
            <a:avLst/>
          </a:prstGeom>
        </p:spPr>
      </p:pic>
      <p:pic>
        <p:nvPicPr>
          <p:cNvPr id="1026" name="Picture 2" descr="http://www.cparama.com/forum/cartes2014a/1397902140-img862.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72752" y="-5210"/>
            <a:ext cx="3886200" cy="6848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451057"/>
      </p:ext>
    </p:extLst>
  </p:cSld>
  <p:clrMapOvr>
    <a:masterClrMapping/>
  </p:clrMapOvr>
  <p:transition spd="slow">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74593" y="2289766"/>
            <a:ext cx="3193576" cy="2268000"/>
          </a:xfrm>
          <a:prstGeom prst="rect">
            <a:avLst/>
          </a:prstGeom>
        </p:spPr>
      </p:pic>
      <p:pic>
        <p:nvPicPr>
          <p:cNvPr id="6" name="Imag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76615" y="1991775"/>
            <a:ext cx="3107745" cy="2304000"/>
          </a:xfrm>
          <a:prstGeom prst="rect">
            <a:avLst/>
          </a:prstGeom>
        </p:spPr>
      </p:pic>
      <p:pic>
        <p:nvPicPr>
          <p:cNvPr id="3074" name="Picture 2" descr="http://pierre.scherrer.pagesperso-orange.fr/balades/rhone/vercors/vercors1.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9115" y="2152649"/>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http://www.guiderama-guide-accompagnateur.com/UserFiles/Image/car-peti-goul.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9115" y="0"/>
            <a:ext cx="3048000" cy="227647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www.guiderama-guide-accompagnateur.com/UserFiles/Image/car%20gorge.JP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096000" y="-16076"/>
            <a:ext cx="3048000" cy="2292551"/>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Résultat de recherche d'images pour &quot;grand goulet&quot;"/>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716016" y="4295774"/>
            <a:ext cx="4427984" cy="2562226"/>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10" descr="https://s-media-cache-ak0.pinimg.com/236x/13/c0/07/13c007a73f754b185d9d658eb1861e2d.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 name="AutoShape 12" descr="https://s-media-cache-ak0.pinimg.com/236x/13/c0/07/13c007a73f754b185d9d658eb1861e2d.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4" name="AutoShape 14" descr="Résultat de recherche d'images pour &quot;grand goulet&quot;"/>
          <p:cNvSpPr>
            <a:spLocks noChangeAspect="1" noChangeArrowheads="1"/>
          </p:cNvSpPr>
          <p:nvPr/>
        </p:nvSpPr>
        <p:spPr bwMode="auto">
          <a:xfrm>
            <a:off x="155575" y="-808038"/>
            <a:ext cx="2247900" cy="1685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5" name="Image 4"/>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3067114" y="-16075"/>
            <a:ext cx="3028885" cy="2292550"/>
          </a:xfrm>
          <a:prstGeom prst="rect">
            <a:avLst/>
          </a:prstGeom>
        </p:spPr>
      </p:pic>
      <p:pic>
        <p:nvPicPr>
          <p:cNvPr id="10262" name="Picture 22" descr="http://www.guiderama-guide-accompagnateur.com/UserFiles/Image/Petit-goulet.jpg"/>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0" y="4295775"/>
            <a:ext cx="4716016" cy="2562226"/>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p:cNvSpPr txBox="1"/>
          <p:nvPr/>
        </p:nvSpPr>
        <p:spPr>
          <a:xfrm>
            <a:off x="19115" y="2276475"/>
            <a:ext cx="9124885" cy="400110"/>
          </a:xfrm>
          <a:prstGeom prst="rect">
            <a:avLst/>
          </a:prstGeom>
          <a:noFill/>
        </p:spPr>
        <p:txBody>
          <a:bodyPr wrap="square" rtlCol="0">
            <a:spAutoFit/>
          </a:bodyPr>
          <a:lstStyle/>
          <a:p>
            <a:r>
              <a:rPr lang="fr-FR" b="1" dirty="0" smtClean="0">
                <a:solidFill>
                  <a:srgbClr val="FF0000"/>
                </a:solidFill>
              </a:rPr>
              <a:t>Voir</a:t>
            </a:r>
            <a:r>
              <a:rPr lang="fr-FR" b="1" dirty="0" smtClean="0"/>
              <a:t> </a:t>
            </a:r>
            <a:r>
              <a:rPr lang="fr-FR" sz="2000" b="1" dirty="0" smtClean="0">
                <a:solidFill>
                  <a:srgbClr val="FF0000"/>
                </a:solidFill>
              </a:rPr>
              <a:t>les véhicules se croisés où les bus sur cette route  était un spectacle en soi..</a:t>
            </a:r>
            <a:endParaRPr lang="fr-FR" sz="2000" b="1" dirty="0">
              <a:solidFill>
                <a:srgbClr val="FF0000"/>
              </a:solidFill>
            </a:endParaRPr>
          </a:p>
        </p:txBody>
      </p:sp>
    </p:spTree>
    <p:extLst>
      <p:ext uri="{BB962C8B-B14F-4D97-AF65-F5344CB8AC3E}">
        <p14:creationId xmlns:p14="http://schemas.microsoft.com/office/powerpoint/2010/main" val="2096614562"/>
      </p:ext>
    </p:extLst>
  </p:cSld>
  <p:clrMapOvr>
    <a:masterClrMapping/>
  </p:clrMapOvr>
  <p:transition spd="slow">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0" y="1"/>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843808" y="332656"/>
            <a:ext cx="2879634" cy="369332"/>
          </a:xfrm>
          <a:prstGeom prst="rect">
            <a:avLst/>
          </a:prstGeom>
        </p:spPr>
        <p:txBody>
          <a:bodyPr wrap="none">
            <a:spAutoFit/>
          </a:bodyPr>
          <a:lstStyle/>
          <a:p>
            <a:r>
              <a:rPr lang="fr-FR" dirty="0" smtClean="0"/>
              <a:t>Vue depuis « Le Belvédère » </a:t>
            </a:r>
            <a:endParaRPr lang="fr-FR" dirty="0"/>
          </a:p>
        </p:txBody>
      </p:sp>
    </p:spTree>
    <p:extLst>
      <p:ext uri="{BB962C8B-B14F-4D97-AF65-F5344CB8AC3E}">
        <p14:creationId xmlns:p14="http://schemas.microsoft.com/office/powerpoint/2010/main" val="232507988"/>
      </p:ext>
    </p:extLst>
  </p:cSld>
  <p:clrMapOvr>
    <a:masterClrMapping/>
  </p:clrMapOvr>
  <p:transition spd="slow">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rcRect/>
          <a:stretch>
            <a:fillRect/>
          </a:stretch>
        </p:blipFill>
        <p:spPr bwMode="auto">
          <a:xfrm>
            <a:off x="1"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3451873"/>
      </p:ext>
    </p:extLst>
  </p:cSld>
  <p:clrMapOvr>
    <a:masterClrMapping/>
  </p:clrMapOvr>
  <p:transition spd="slow">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414705"/>
      </p:ext>
    </p:extLst>
  </p:cSld>
  <p:clrMapOvr>
    <a:masterClrMapping/>
  </p:clrMapOvr>
  <p:transition spd="slow">
    <p:cov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philatelie-truchtersheim.e-monsite.com/medias/images/grands-goulets-17.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238529"/>
      </p:ext>
    </p:extLst>
  </p:cSld>
  <p:clrMapOvr>
    <a:masterClrMapping/>
  </p:clrMapOvr>
  <p:transition spd="slow">
    <p:cov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tatic.panoramio.com/photos/large/68623078.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5300"/>
                    </a14:imgEffect>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0" y="0"/>
            <a:ext cx="9144000" cy="68777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2366663"/>
      </p:ext>
    </p:extLst>
  </p:cSld>
  <p:clrMapOvr>
    <a:masterClrMapping/>
  </p:clrMapOvr>
  <p:transition spd="slow">
    <p:cov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baladesenisere.files.wordpress.com/2014/08/gorges-du-nan-346.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9437495"/>
      </p:ext>
    </p:extLst>
  </p:cSld>
  <p:clrMapOvr>
    <a:masterClrMapping/>
  </p:clrMapOvr>
  <p:transition spd="slow">
    <p:cov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30733088"/>
      </p:ext>
    </p:extLst>
  </p:cSld>
  <p:clrMapOvr>
    <a:masterClrMapping/>
  </p:clrMapOvr>
  <p:transition spd="slow">
    <p:cov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1887867"/>
      </p:ext>
    </p:extLst>
  </p:cSld>
  <p:clrMapOvr>
    <a:masterClrMapping/>
  </p:clrMapOvr>
  <p:transition spd="slow">
    <p:cov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98094889"/>
      </p:ext>
    </p:extLst>
  </p:cSld>
  <p:clrMapOvr>
    <a:masterClrMapping/>
  </p:clrMapOvr>
  <p:transition spd="slow">
    <p:cov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flipH="1">
            <a:off x="0" y="0"/>
            <a:ext cx="9144000" cy="6857999"/>
          </a:xfrm>
          <a:prstGeom prst="rect">
            <a:avLst/>
          </a:prstGeom>
        </p:spPr>
      </p:pic>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72200" y="5085184"/>
            <a:ext cx="1298448" cy="1444752"/>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39552" y="476672"/>
            <a:ext cx="3209925" cy="1428750"/>
          </a:xfrm>
          <a:prstGeom prst="rect">
            <a:avLst/>
          </a:prstGeom>
        </p:spPr>
      </p:pic>
      <p:sp>
        <p:nvSpPr>
          <p:cNvPr id="4" name="ZoneTexte 3"/>
          <p:cNvSpPr txBox="1"/>
          <p:nvPr/>
        </p:nvSpPr>
        <p:spPr>
          <a:xfrm>
            <a:off x="539552" y="3140968"/>
            <a:ext cx="5112568" cy="646331"/>
          </a:xfrm>
          <a:prstGeom prst="rect">
            <a:avLst/>
          </a:prstGeom>
          <a:noFill/>
        </p:spPr>
        <p:txBody>
          <a:bodyPr wrap="square" rtlCol="0">
            <a:spAutoFit/>
          </a:bodyPr>
          <a:lstStyle/>
          <a:p>
            <a:r>
              <a:rPr lang="fr-FR" dirty="0" smtClean="0"/>
              <a:t>Commentaires du NET Photos Perso et  certaines photos aussi:</a:t>
            </a:r>
            <a:endParaRPr lang="fr-FR" dirty="0"/>
          </a:p>
        </p:txBody>
      </p:sp>
    </p:spTree>
    <p:extLst>
      <p:ext uri="{BB962C8B-B14F-4D97-AF65-F5344CB8AC3E}">
        <p14:creationId xmlns:p14="http://schemas.microsoft.com/office/powerpoint/2010/main" val="2832515829"/>
      </p:ext>
    </p:extLst>
  </p:cSld>
  <p:clrMapOvr>
    <a:masterClrMapping/>
  </p:clrMapOvr>
  <p:transition spd="slow">
    <p:cove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romenade">
  <a:themeElements>
    <a:clrScheme name="Promenad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Promenade">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romenade">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0</TotalTime>
  <Words>500</Words>
  <Application>Microsoft Office PowerPoint</Application>
  <PresentationFormat>Affichage à l'écran (4:3)</PresentationFormat>
  <Paragraphs>21</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Franklin Gothic Book</vt:lpstr>
      <vt:lpstr>Franklin Gothic Medium</vt:lpstr>
      <vt:lpstr>Wingdings 2</vt:lpstr>
      <vt:lpstr>Promenade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PC</cp:lastModifiedBy>
  <cp:revision>32</cp:revision>
  <dcterms:created xsi:type="dcterms:W3CDTF">2017-04-12T14:39:31Z</dcterms:created>
  <dcterms:modified xsi:type="dcterms:W3CDTF">2023-07-13T13:29:33Z</dcterms:modified>
</cp:coreProperties>
</file>