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 id="272" r:id="rId3"/>
    <p:sldId id="286" r:id="rId4"/>
    <p:sldId id="282" r:id="rId5"/>
    <p:sldId id="287" r:id="rId6"/>
    <p:sldId id="266" r:id="rId7"/>
    <p:sldId id="260" r:id="rId8"/>
    <p:sldId id="293" r:id="rId9"/>
    <p:sldId id="289" r:id="rId10"/>
    <p:sldId id="290" r:id="rId11"/>
    <p:sldId id="277" r:id="rId12"/>
    <p:sldId id="296" r:id="rId13"/>
    <p:sldId id="295" r:id="rId14"/>
    <p:sldId id="262" r:id="rId15"/>
    <p:sldId id="285" r:id="rId16"/>
    <p:sldId id="280" r:id="rId17"/>
    <p:sldId id="271" r:id="rId18"/>
    <p:sldId id="278" r:id="rId19"/>
    <p:sldId id="279" r:id="rId20"/>
    <p:sldId id="258" r:id="rId21"/>
    <p:sldId id="291" r:id="rId22"/>
    <p:sldId id="275" r:id="rId23"/>
    <p:sldId id="273" r:id="rId24"/>
    <p:sldId id="270" r:id="rId25"/>
    <p:sldId id="259" r:id="rId26"/>
    <p:sldId id="283" r:id="rId27"/>
    <p:sldId id="281" r:id="rId28"/>
    <p:sldId id="263" r:id="rId29"/>
    <p:sldId id="302" r:id="rId30"/>
    <p:sldId id="305" r:id="rId31"/>
    <p:sldId id="309" r:id="rId32"/>
    <p:sldId id="306" r:id="rId33"/>
    <p:sldId id="313" r:id="rId34"/>
    <p:sldId id="307" r:id="rId35"/>
    <p:sldId id="310" r:id="rId36"/>
    <p:sldId id="265" r:id="rId37"/>
    <p:sldId id="269" r:id="rId38"/>
    <p:sldId id="274" r:id="rId39"/>
    <p:sldId id="288" r:id="rId40"/>
    <p:sldId id="298" r:id="rId41"/>
    <p:sldId id="303" r:id="rId42"/>
    <p:sldId id="292" r:id="rId43"/>
    <p:sldId id="300" r:id="rId44"/>
    <p:sldId id="301" r:id="rId45"/>
    <p:sldId id="294" r:id="rId46"/>
    <p:sldId id="297" r:id="rId47"/>
    <p:sldId id="312"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0" clrIdx="0">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7" d="100"/>
          <a:sy n="77" d="100"/>
        </p:scale>
        <p:origin x="68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fr-FR" smtClean="0"/>
              <a:t>Modifiez le style du titre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a:xfrm>
            <a:off x="2692397" y="5037663"/>
            <a:ext cx="5214635" cy="279400"/>
          </a:xfrm>
        </p:spPr>
        <p:txBody>
          <a:bodyPr/>
          <a:lstStyle/>
          <a:p>
            <a:endParaRPr lang="fr-FR"/>
          </a:p>
        </p:txBody>
      </p:sp>
      <p:sp>
        <p:nvSpPr>
          <p:cNvPr id="6" name="Slide Number Placeholder 5"/>
          <p:cNvSpPr>
            <a:spLocks noGrp="1"/>
          </p:cNvSpPr>
          <p:nvPr>
            <p:ph type="sldNum" sz="quarter" idx="12"/>
          </p:nvPr>
        </p:nvSpPr>
        <p:spPr>
          <a:xfrm>
            <a:off x="8956900" y="5037663"/>
            <a:ext cx="551167" cy="279400"/>
          </a:xfrm>
        </p:spPr>
        <p:txBody>
          <a:bodyPr/>
          <a:lstStyle/>
          <a:p>
            <a:fld id="{FA8CA3C0-3EC6-4D00-923E-E7988CB6CA34}" type="slidenum">
              <a:rPr lang="fr-FR" smtClean="0"/>
              <a:t>‹N°›</a:t>
            </a:fld>
            <a:endParaRPr lang="fr-F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7503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spTree>
    <p:extLst>
      <p:ext uri="{BB962C8B-B14F-4D97-AF65-F5344CB8AC3E}">
        <p14:creationId xmlns:p14="http://schemas.microsoft.com/office/powerpoint/2010/main" val="536071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fr-FR" smtClean="0"/>
              <a:t>Modifiez le style du titre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3189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576242C-61E7-44CE-9423-0A1E14FB7E5A}" type="datetimeFigureOut">
              <a:rPr lang="fr-FR" smtClean="0"/>
              <a:t>19/02/2019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A8CA3C0-3EC6-4D00-923E-E7988CB6CA34}" type="slidenum">
              <a:rPr lang="fr-FR" smtClean="0"/>
              <a:t>‹N°›</a:t>
            </a:fld>
            <a:endParaRPr lang="fr-FR"/>
          </a:p>
        </p:txBody>
      </p:sp>
    </p:spTree>
    <p:extLst>
      <p:ext uri="{BB962C8B-B14F-4D97-AF65-F5344CB8AC3E}">
        <p14:creationId xmlns:p14="http://schemas.microsoft.com/office/powerpoint/2010/main" val="4062102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1576242C-61E7-44CE-9423-0A1E14FB7E5A}" type="datetimeFigureOut">
              <a:rPr lang="fr-FR" smtClean="0"/>
              <a:t>19/02/2019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A8CA3C0-3EC6-4D00-923E-E7988CB6CA34}" type="slidenum">
              <a:rPr lang="fr-FR" smtClean="0"/>
              <a:t>‹N°›</a:t>
            </a:fld>
            <a:endParaRPr lang="fr-F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06721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1576242C-61E7-44CE-9423-0A1E14FB7E5A}" type="datetimeFigureOut">
              <a:rPr lang="fr-FR" smtClean="0"/>
              <a:t>19/02/2019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A8CA3C0-3EC6-4D00-923E-E7988CB6CA34}" type="slidenum">
              <a:rPr lang="fr-FR" smtClean="0"/>
              <a:t>‹N°›</a:t>
            </a:fld>
            <a:endParaRPr lang="fr-F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6033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76242C-61E7-44CE-9423-0A1E14FB7E5A}" type="datetimeFigureOut">
              <a:rPr lang="fr-FR" smtClean="0"/>
              <a:t>19/02/2019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A8CA3C0-3EC6-4D00-923E-E7988CB6CA34}" type="slidenum">
              <a:rPr lang="fr-FR" smtClean="0"/>
              <a:t>‹N°›</a:t>
            </a:fld>
            <a:endParaRPr lang="fr-FR"/>
          </a:p>
        </p:txBody>
      </p:sp>
    </p:spTree>
    <p:extLst>
      <p:ext uri="{BB962C8B-B14F-4D97-AF65-F5344CB8AC3E}">
        <p14:creationId xmlns:p14="http://schemas.microsoft.com/office/powerpoint/2010/main" val="2908222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fr-FR" smtClean="0"/>
              <a:t>Modifiez le style du titre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1576242C-61E7-44CE-9423-0A1E14FB7E5A}" type="datetimeFigureOut">
              <a:rPr lang="fr-FR" smtClean="0"/>
              <a:t>19/02/2019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A8CA3C0-3EC6-4D00-923E-E7988CB6CA34}" type="slidenum">
              <a:rPr lang="fr-FR" smtClean="0"/>
              <a:t>‹N°›</a:t>
            </a:fld>
            <a:endParaRPr lang="fr-F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4978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fr-FR" smtClean="0"/>
              <a:t>Modifiez le style du titre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1576242C-61E7-44CE-9423-0A1E14FB7E5A}" type="datetimeFigureOut">
              <a:rPr lang="fr-FR" smtClean="0"/>
              <a:t>19/02/2019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A8CA3C0-3EC6-4D00-923E-E7988CB6CA34}" type="slidenum">
              <a:rPr lang="fr-FR" smtClean="0"/>
              <a:t>‹N°›</a:t>
            </a:fld>
            <a:endParaRPr lang="fr-FR"/>
          </a:p>
        </p:txBody>
      </p:sp>
    </p:spTree>
    <p:extLst>
      <p:ext uri="{BB962C8B-B14F-4D97-AF65-F5344CB8AC3E}">
        <p14:creationId xmlns:p14="http://schemas.microsoft.com/office/powerpoint/2010/main" val="22098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1576242C-61E7-44CE-9423-0A1E14FB7E5A}" type="datetimeFigureOut">
              <a:rPr lang="fr-FR" smtClean="0"/>
              <a:t>19/02/2019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A8CA3C0-3EC6-4D00-923E-E7988CB6CA34}" type="slidenum">
              <a:rPr lang="fr-FR" smtClean="0"/>
              <a:t>‹N°›</a:t>
            </a:fld>
            <a:endParaRPr lang="fr-FR"/>
          </a:p>
        </p:txBody>
      </p:sp>
    </p:spTree>
    <p:extLst>
      <p:ext uri="{BB962C8B-B14F-4D97-AF65-F5344CB8AC3E}">
        <p14:creationId xmlns:p14="http://schemas.microsoft.com/office/powerpoint/2010/main" val="2363795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90922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715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spTree>
    <p:extLst>
      <p:ext uri="{BB962C8B-B14F-4D97-AF65-F5344CB8AC3E}">
        <p14:creationId xmlns:p14="http://schemas.microsoft.com/office/powerpoint/2010/main" val="23931048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fr-FR" smtClean="0"/>
              <a:t>Modifiez le style du titre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799361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fr-FR" smtClean="0"/>
              <a:t>Modifiez le style du titre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2077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4691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576242C-61E7-44CE-9423-0A1E14FB7E5A}" type="datetimeFigureOut">
              <a:rPr lang="fr-FR" smtClean="0"/>
              <a:t>19/02/2019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A8CA3C0-3EC6-4D00-923E-E7988CB6CA34}" type="slidenum">
              <a:rPr lang="fr-FR" smtClean="0"/>
              <a:t>‹N°›</a:t>
            </a:fld>
            <a:endParaRPr lang="fr-FR"/>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000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576242C-61E7-44CE-9423-0A1E14FB7E5A}" type="datetimeFigureOut">
              <a:rPr lang="fr-FR" smtClean="0"/>
              <a:t>19/02/2019</a:t>
            </a:fld>
            <a:endParaRPr lang="fr-F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A8CA3C0-3EC6-4D00-923E-E7988CB6CA34}" type="slidenum">
              <a:rPr lang="fr-FR" smtClean="0"/>
              <a:t>‹N°›</a:t>
            </a:fld>
            <a:endParaRPr lang="fr-FR"/>
          </a:p>
        </p:txBody>
      </p:sp>
    </p:spTree>
    <p:extLst>
      <p:ext uri="{BB962C8B-B14F-4D97-AF65-F5344CB8AC3E}">
        <p14:creationId xmlns:p14="http://schemas.microsoft.com/office/powerpoint/2010/main" val="12899403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7.jpe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ww.wikiwand.com/fr/Vivaro-alpin" TargetMode="External"/><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hyperlink" Target="http://www.wikiwand.com/fr/Fran%C3%A7ais"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microsoft.com/office/2007/relationships/hdphoto" Target="../media/hdphoto2.wdp"/></Relationships>
</file>

<file path=ppt/slides/_rels/slide3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3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62.jpeg"/></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65.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eg"/><Relationship Id="rId1" Type="http://schemas.openxmlformats.org/officeDocument/2006/relationships/slideLayout" Target="../slideLayouts/slideLayout7.xml"/><Relationship Id="rId4" Type="http://schemas.openxmlformats.org/officeDocument/2006/relationships/image" Target="../media/image7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Ã©sultat de recherche d'images pour &quot;l'auberge de peyrebeill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526"/>
            <a:ext cx="12192000" cy="6870526"/>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7780" y="4058433"/>
            <a:ext cx="7244219" cy="2799567"/>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4517" y="4630421"/>
            <a:ext cx="2006957" cy="1394597"/>
          </a:xfrm>
          <a:prstGeom prst="rect">
            <a:avLst/>
          </a:prstGeom>
        </p:spPr>
      </p:pic>
      <p:pic>
        <p:nvPicPr>
          <p:cNvPr id="4" name="Image 3"/>
          <p:cNvPicPr>
            <a:picLocks noChangeAspect="1"/>
          </p:cNvPicPr>
          <p:nvPr/>
        </p:nvPicPr>
        <p:blipFill>
          <a:blip r:embed="rId6">
            <a:biLevel thresh="75000"/>
            <a:extLst>
              <a:ext uri="{BEBA8EAE-BF5A-486C-A8C5-ECC9F3942E4B}">
                <a14:imgProps xmlns:a14="http://schemas.microsoft.com/office/drawing/2010/main">
                  <a14:imgLayer r:embed="rId7">
                    <a14:imgEffect>
                      <a14:colorTemperature colorTemp="8800"/>
                    </a14:imgEffect>
                  </a14:imgLayer>
                </a14:imgProps>
              </a:ext>
              <a:ext uri="{28A0092B-C50C-407E-A947-70E740481C1C}">
                <a14:useLocalDpi xmlns:a14="http://schemas.microsoft.com/office/drawing/2010/main" val="0"/>
              </a:ext>
            </a:extLst>
          </a:blip>
          <a:stretch>
            <a:fillRect/>
          </a:stretch>
        </p:blipFill>
        <p:spPr>
          <a:xfrm>
            <a:off x="556724" y="0"/>
            <a:ext cx="3237257" cy="3131146"/>
          </a:xfrm>
          <a:prstGeom prst="rect">
            <a:avLst/>
          </a:prstGeom>
        </p:spPr>
      </p:pic>
    </p:spTree>
    <p:extLst>
      <p:ext uri="{BB962C8B-B14F-4D97-AF65-F5344CB8AC3E}">
        <p14:creationId xmlns:p14="http://schemas.microsoft.com/office/powerpoint/2010/main" val="2889825697"/>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L'auberge du crime_NEW.wav"/>
          </p:stSnd>
        </p:sndAc>
      </p:transition>
    </mc:Choice>
    <mc:Fallback xmlns="">
      <p:transition spd="slow">
        <p:sndAc>
          <p:stSnd>
            <p:snd r:embed="rId8" name="L'auberge du crime_NEW.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i.ebayimg.com/images/g/zaUAAOSwnDZUHYIl/s-l1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312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9519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51913" y="208571"/>
            <a:ext cx="6096000" cy="6463308"/>
          </a:xfrm>
          <a:prstGeom prst="rect">
            <a:avLst/>
          </a:prstGeom>
        </p:spPr>
        <p:txBody>
          <a:bodyPr>
            <a:spAutoFit/>
          </a:bodyPr>
          <a:lstStyle/>
          <a:p>
            <a:r>
              <a:rPr lang="fr-FR" dirty="0" smtClean="0">
                <a:solidFill>
                  <a:srgbClr val="000000"/>
                </a:solidFill>
                <a:latin typeface="Lora"/>
              </a:rPr>
              <a:t>Puis</a:t>
            </a:r>
            <a:r>
              <a:rPr lang="fr-FR" dirty="0">
                <a:solidFill>
                  <a:srgbClr val="000000"/>
                </a:solidFill>
                <a:latin typeface="Lora"/>
              </a:rPr>
              <a:t>, coup de théâtre. Laurent </a:t>
            </a:r>
            <a:r>
              <a:rPr lang="fr-FR" dirty="0" err="1">
                <a:solidFill>
                  <a:srgbClr val="000000"/>
                </a:solidFill>
                <a:latin typeface="Lora"/>
              </a:rPr>
              <a:t>Chaze</a:t>
            </a:r>
            <a:r>
              <a:rPr lang="fr-FR" dirty="0">
                <a:solidFill>
                  <a:srgbClr val="000000"/>
                </a:solidFill>
                <a:latin typeface="Lora"/>
              </a:rPr>
              <a:t>, un mendiant de la région qui aurait tout vu et entendu, raconta les faits. Ce soir-là, il fut chassé de l'auberge, faute de pouvoir payer son lit. Il se serait alors caché dans une remise d’où il n'aurait, en réalité, assisté qu'à l'assassinat d'un seul voyageur (</a:t>
            </a:r>
            <a:r>
              <a:rPr lang="fr-FR" dirty="0" err="1">
                <a:solidFill>
                  <a:srgbClr val="000000"/>
                </a:solidFill>
                <a:latin typeface="Lora"/>
              </a:rPr>
              <a:t>Enjolras</a:t>
            </a:r>
            <a:r>
              <a:rPr lang="fr-FR" dirty="0">
                <a:solidFill>
                  <a:srgbClr val="000000"/>
                </a:solidFill>
                <a:latin typeface="Lora"/>
              </a:rPr>
              <a:t>). S'il semble vrai que </a:t>
            </a:r>
            <a:r>
              <a:rPr lang="fr-FR" dirty="0" err="1">
                <a:solidFill>
                  <a:srgbClr val="000000"/>
                </a:solidFill>
                <a:latin typeface="Lora"/>
              </a:rPr>
              <a:t>Chaze</a:t>
            </a:r>
            <a:r>
              <a:rPr lang="fr-FR" dirty="0">
                <a:solidFill>
                  <a:srgbClr val="000000"/>
                </a:solidFill>
                <a:latin typeface="Lora"/>
              </a:rPr>
              <a:t> eût assisté à quelque chose d'anormal, il est aussi possible que son témoignage eût été « arrangé ». En effet, celui-ci s'exprimait en </a:t>
            </a:r>
            <a:r>
              <a:rPr lang="fr-FR" dirty="0">
                <a:solidFill>
                  <a:srgbClr val="1559B5"/>
                </a:solidFill>
                <a:latin typeface="Lora"/>
                <a:hlinkClick r:id="rId3"/>
              </a:rPr>
              <a:t>occitan </a:t>
            </a:r>
            <a:r>
              <a:rPr lang="fr-FR" dirty="0" err="1">
                <a:solidFill>
                  <a:srgbClr val="1559B5"/>
                </a:solidFill>
                <a:latin typeface="Lora"/>
                <a:hlinkClick r:id="rId3"/>
              </a:rPr>
              <a:t>vivaro</a:t>
            </a:r>
            <a:r>
              <a:rPr lang="fr-FR" dirty="0">
                <a:solidFill>
                  <a:srgbClr val="1559B5"/>
                </a:solidFill>
                <a:latin typeface="Lora"/>
                <a:hlinkClick r:id="rId3"/>
              </a:rPr>
              <a:t>-alpin</a:t>
            </a:r>
            <a:r>
              <a:rPr lang="fr-FR" dirty="0">
                <a:solidFill>
                  <a:srgbClr val="000000"/>
                </a:solidFill>
                <a:latin typeface="Lora"/>
              </a:rPr>
              <a:t>, tandis que les audiences de la cour d'assises se déroulaient en </a:t>
            </a:r>
            <a:r>
              <a:rPr lang="fr-FR" dirty="0">
                <a:solidFill>
                  <a:srgbClr val="1559B5"/>
                </a:solidFill>
                <a:latin typeface="Lora"/>
                <a:hlinkClick r:id="rId4"/>
              </a:rPr>
              <a:t>français</a:t>
            </a:r>
            <a:r>
              <a:rPr lang="fr-FR" dirty="0">
                <a:solidFill>
                  <a:srgbClr val="000000"/>
                </a:solidFill>
                <a:latin typeface="Lora"/>
              </a:rPr>
              <a:t>. La communication n'était alors pas très facile.</a:t>
            </a:r>
          </a:p>
          <a:p>
            <a:r>
              <a:rPr lang="fr-FR" dirty="0">
                <a:solidFill>
                  <a:srgbClr val="000000"/>
                </a:solidFill>
                <a:latin typeface="Lora"/>
              </a:rPr>
              <a:t>L'avocat de Jean Rochette a, au cours de sa plaidoirie, implicitement accepté le fait que son client était un assassin en plaidant l'irresponsabilité de ce dernier, car il ne pouvait pas échapper à l'influence de ses maîtres. Cette plaidoirie a sans doute contribué à sceller le sort des accusés</a:t>
            </a:r>
            <a:r>
              <a:rPr lang="fr-FR" dirty="0" smtClean="0">
                <a:solidFill>
                  <a:srgbClr val="000000"/>
                </a:solidFill>
                <a:latin typeface="Lora"/>
              </a:rPr>
              <a:t>.</a:t>
            </a:r>
            <a:r>
              <a:rPr lang="fr-FR" dirty="0">
                <a:latin typeface="Lora"/>
              </a:rPr>
              <a:t> Malgré les rumeurs, malgré les disparitions inexpliquées, malgré les nombreux soupçons, malgré plusieurs mois d'enquête, malgré un nombre impressionnant de procès verbaux, un seul crime put réellement être imputé aux aubergistes, celui pour lequel ils furent déclarés coupables, celui d'un cultivateur de la région, Jean-Antoine </a:t>
            </a:r>
            <a:r>
              <a:rPr lang="fr-FR" dirty="0" err="1">
                <a:latin typeface="Lora"/>
              </a:rPr>
              <a:t>Enjolras</a:t>
            </a:r>
            <a:r>
              <a:rPr lang="fr-FR" dirty="0">
                <a:latin typeface="Lora"/>
              </a:rPr>
              <a:t>.</a:t>
            </a:r>
            <a:endParaRPr lang="fr-FR" b="0" i="0" dirty="0">
              <a:solidFill>
                <a:srgbClr val="000000"/>
              </a:solidFill>
              <a:effectLst/>
              <a:latin typeface="Lora"/>
            </a:endParaRPr>
          </a:p>
        </p:txBody>
      </p:sp>
    </p:spTree>
    <p:extLst>
      <p:ext uri="{BB962C8B-B14F-4D97-AF65-F5344CB8AC3E}">
        <p14:creationId xmlns:p14="http://schemas.microsoft.com/office/powerpoint/2010/main" val="3862889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92240" y="463355"/>
            <a:ext cx="5577840" cy="307777"/>
          </a:xfrm>
          <a:prstGeom prst="rect">
            <a:avLst/>
          </a:prstGeom>
        </p:spPr>
        <p:txBody>
          <a:bodyPr wrap="square">
            <a:spAutoFit/>
          </a:bodyPr>
          <a:lstStyle/>
          <a:p>
            <a:pPr algn="ctr"/>
            <a:endParaRPr lang="fr-FR" sz="1400" b="0" i="0" dirty="0">
              <a:solidFill>
                <a:srgbClr val="FFFFFF"/>
              </a:solidFill>
              <a:effectLst/>
              <a:latin typeface="Georgia" panose="02040502050405020303" pitchFamily="18" charset="0"/>
            </a:endParaRPr>
          </a:p>
        </p:txBody>
      </p:sp>
      <p:sp>
        <p:nvSpPr>
          <p:cNvPr id="4" name="Rectangle 4"/>
          <p:cNvSpPr>
            <a:spLocks noChangeArrowheads="1"/>
          </p:cNvSpPr>
          <p:nvPr/>
        </p:nvSpPr>
        <p:spPr bwMode="auto">
          <a:xfrm>
            <a:off x="5348614" y="307775"/>
            <a:ext cx="6844771" cy="612475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Le 30 septembre 1833, les condamnés furent avertis par leurs avocats que le roi Louis-Philippe leur avait refusé la Grâce Royale. Immédiatement, Pierre Martin et Jean Rochette se confessèrent à l'aumônier de la prison. Par contre, Marie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Breysse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resta tétanisée par la nouvelle. Elle demeura prostrée dans sa cellule, refusant le secours de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Dieu.Le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1</a:t>
            </a:r>
            <a:r>
              <a:rPr kumimoji="0" lang="fr-FR" altLang="fr-FR" sz="1400" b="0" i="0" u="none" strike="noStrike" cap="none" normalizeH="0" baseline="30000" dirty="0" smtClean="0">
                <a:ln>
                  <a:noFill/>
                </a:ln>
                <a:solidFill>
                  <a:srgbClr val="000066"/>
                </a:solidFill>
                <a:effectLst/>
                <a:latin typeface="Andy" panose="03080602030302030203" pitchFamily="66" charset="0"/>
                <a:cs typeface="Arial" panose="020B0604020202020204" pitchFamily="34" charset="0"/>
              </a:rPr>
              <a:t>er</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octobre 1833, à cinq heures du matin, une charrette, le plancher couvert de paille était placée devant la prison de Privas. Huit brigades de gendarmerie et un peloton du 60eme de ligne formaient l'escorte des condamnés. Deux prêtres, les abbés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Brethon</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et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Chabal</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furent chargés par l'épiscopat d'accompagner les condamnés dans leur dernier voyage vers la mort. Les prisonniers montèrent en voiture, environnés d'une foule bruyante qui les accompagna jusqu'à la sortie de la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ville.Tout</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au long de la rude côte du col de l'</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Escrinet</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tout le voisinage s'était déplacé. Certains de ces curieux se frappaient le cou avec le travers de la main en faisant des contorsions et en criant "couic ! ". Sur un petit promontoire, au lieu-dit de la Baume, un ménestrel venu d'Aubenas salua avec sa vielle le passage de la terrible troupe. Chemin faisant, le spectacle du calvaire des époux Martin et de Jean Rochette devenait de plus en plus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insoutenable.Arrivé</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au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Thueyts</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les deux prêtres demandèrent à être relevés. Ils ne supportaient plus l'ambiance malsaine qui les entourait. Le curé et le vicaire du village les remplacèrent, messieurs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Bonnaure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et Froment.</a:t>
            </a:r>
            <a:endParaRPr kumimoji="0" lang="fr-FR" altLang="fr-FR" sz="1400" b="0" i="0" u="none" strike="noStrike" cap="none" normalizeH="0" baseline="0" dirty="0" smtClean="0">
              <a:ln>
                <a:noFill/>
              </a:ln>
              <a:solidFill>
                <a:schemeClr val="tx1"/>
              </a:solidFill>
              <a:effectLst/>
              <a:latin typeface="Andy" panose="03080602030302030203"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La nuit venue, une ligne de feu indiqua la route à suivre et au passage des voitures, les spectateurs allumant des branches de genêts secs pour mieux voir les condamnés. Après une longue route, le convoi arriva enfin à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Mayres</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où il était prévu qu'il passe la nuit. Les condamnés dormirent dans deux salles séparées mise à la disposition par la mairie du village, l'une pour Marie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Breysse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l'autre pour les deux hommes. Des ecclésiastiques se relayèrent pour veiller sur leur sommeil, qui fut fort agité, on s'en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doute.Le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lendemain, dès cinq heures, la colonne se remit en marche, toujours au milieu de la même foule. L'aube les surprit, au col de la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Chavade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C'est là que Jean Rochette se défit de son manteau, qu'il donna à un berger de sa connaissance qu'il avait vu sur le bord de la route. "Tiens, je n'en ai plus besoin !" se contenta t'il de dire en se séparant de son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bien.Le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passage à </a:t>
            </a:r>
            <a:r>
              <a:rPr kumimoji="0" lang="fr-FR" altLang="fr-FR" sz="1400" b="0" i="0" u="none" strike="noStrike" cap="none" normalizeH="0" baseline="0" dirty="0" err="1" smtClean="0">
                <a:ln>
                  <a:noFill/>
                </a:ln>
                <a:solidFill>
                  <a:srgbClr val="000066"/>
                </a:solidFill>
                <a:effectLst/>
                <a:latin typeface="Andy" panose="03080602030302030203" pitchFamily="66" charset="0"/>
                <a:cs typeface="Arial" panose="020B0604020202020204" pitchFamily="34" charset="0"/>
              </a:rPr>
              <a:t>Lanarce</a:t>
            </a:r>
            <a:r>
              <a:rPr kumimoji="0" lang="fr-FR" altLang="fr-FR" sz="1400" b="0" i="0" u="none" strike="noStrike" cap="none" normalizeH="0" baseline="0" dirty="0" smtClean="0">
                <a:ln>
                  <a:noFill/>
                </a:ln>
                <a:solidFill>
                  <a:srgbClr val="000066"/>
                </a:solidFill>
                <a:effectLst/>
                <a:latin typeface="Andy" panose="03080602030302030203" pitchFamily="66" charset="0"/>
                <a:cs typeface="Arial" panose="020B0604020202020204" pitchFamily="34" charset="0"/>
              </a:rPr>
              <a:t> se fit au milieu d'une foule imposante. Il permit de voir l'attrait que l'annonce de l'exécution avait provoqué sur les communautés voisines. Tout le village était sur le passage des suppliciés avant de leur emboîter le pas.</a:t>
            </a:r>
            <a:r>
              <a:rPr kumimoji="0" lang="fr-FR" altLang="fr-FR" sz="1400" b="0" i="0" u="none" strike="noStrike" cap="none" normalizeH="0" baseline="0" dirty="0" smtClean="0">
                <a:ln>
                  <a:noFill/>
                </a:ln>
                <a:solidFill>
                  <a:schemeClr val="tx1"/>
                </a:solidFill>
                <a:effectLst/>
                <a:latin typeface="Andy" panose="03080602030302030203" pitchFamily="66" charset="0"/>
              </a:rPr>
              <a:t> </a:t>
            </a:r>
          </a:p>
        </p:txBody>
      </p:sp>
      <p:pic>
        <p:nvPicPr>
          <p:cNvPr id="2054" name="Picture 6" descr="https://upload.wikimedia.org/wikipedia/commons/3/31/Peyrebeille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390"/>
            <a:ext cx="5348614" cy="6873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6810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02285" y="197346"/>
            <a:ext cx="6389715" cy="6463308"/>
          </a:xfrm>
          <a:prstGeom prst="rect">
            <a:avLst/>
          </a:prstGeom>
        </p:spPr>
        <p:txBody>
          <a:bodyPr wrap="square">
            <a:spAutoFit/>
          </a:bodyPr>
          <a:lstStyle/>
          <a:p>
            <a:pPr lvl="0" algn="just"/>
            <a:r>
              <a:rPr lang="fr-FR" sz="1400" i="1" dirty="0">
                <a:solidFill>
                  <a:schemeClr val="accent1">
                    <a:lumMod val="50000"/>
                  </a:schemeClr>
                </a:solidFill>
                <a:latin typeface="Andy" panose="03080602030302030203" pitchFamily="66" charset="0"/>
              </a:rPr>
              <a:t>Lorsque les cloches de </a:t>
            </a:r>
            <a:r>
              <a:rPr lang="fr-FR" sz="1400" i="1" dirty="0" err="1">
                <a:solidFill>
                  <a:schemeClr val="accent1">
                    <a:lumMod val="50000"/>
                  </a:schemeClr>
                </a:solidFill>
                <a:latin typeface="Andy" panose="03080602030302030203" pitchFamily="66" charset="0"/>
              </a:rPr>
              <a:t>Lavillate</a:t>
            </a:r>
            <a:r>
              <a:rPr lang="fr-FR" sz="1400" i="1" dirty="0">
                <a:solidFill>
                  <a:schemeClr val="accent1">
                    <a:lumMod val="50000"/>
                  </a:schemeClr>
                </a:solidFill>
                <a:latin typeface="Andy" panose="03080602030302030203" pitchFamily="66" charset="0"/>
              </a:rPr>
              <a:t> sonnèrent l'angélus de midi, la triple exécution eut lieu. Marie </a:t>
            </a:r>
            <a:r>
              <a:rPr lang="fr-FR" sz="1400" i="1" dirty="0" err="1">
                <a:solidFill>
                  <a:schemeClr val="accent1">
                    <a:lumMod val="50000"/>
                  </a:schemeClr>
                </a:solidFill>
                <a:latin typeface="Andy" panose="03080602030302030203" pitchFamily="66" charset="0"/>
              </a:rPr>
              <a:t>Breysse</a:t>
            </a:r>
            <a:r>
              <a:rPr lang="fr-FR" sz="1400" i="1" dirty="0">
                <a:solidFill>
                  <a:schemeClr val="accent1">
                    <a:lumMod val="50000"/>
                  </a:schemeClr>
                </a:solidFill>
                <a:latin typeface="Andy" panose="03080602030302030203" pitchFamily="66" charset="0"/>
              </a:rPr>
              <a:t> ouvrit le sinistre cortège. Elle monta les marches de l'échafaud avec lenteur, accablée. Elle a demandé à voir une dernière fois sa maison mais sa requête a été refusée. Lorsque le prêtre lui tend le crucifix, elle l'écarte sans le baiser. D'après certaines sources, elle y cracha même dessus. Lorsque sa tête roula dans la sciure, la foule cria sa joie. Le premier monstre était </a:t>
            </a:r>
            <a:r>
              <a:rPr lang="fr-FR" sz="1400" i="1" dirty="0" err="1">
                <a:solidFill>
                  <a:schemeClr val="accent1">
                    <a:lumMod val="50000"/>
                  </a:schemeClr>
                </a:solidFill>
                <a:latin typeface="Andy" panose="03080602030302030203" pitchFamily="66" charset="0"/>
              </a:rPr>
              <a:t>mort.</a:t>
            </a:r>
            <a:r>
              <a:rPr lang="fr-FR" altLang="fr-FR" sz="1400" i="1" dirty="0" err="1">
                <a:solidFill>
                  <a:schemeClr val="accent1">
                    <a:lumMod val="50000"/>
                  </a:schemeClr>
                </a:solidFill>
                <a:latin typeface="Andy" panose="03080602030302030203" pitchFamily="66" charset="0"/>
                <a:cs typeface="Arial" panose="020B0604020202020204" pitchFamily="34" charset="0"/>
              </a:rPr>
              <a:t>Pierre</a:t>
            </a:r>
            <a:r>
              <a:rPr lang="fr-FR" altLang="fr-FR" sz="1400" i="1" dirty="0">
                <a:solidFill>
                  <a:schemeClr val="accent1">
                    <a:lumMod val="50000"/>
                  </a:schemeClr>
                </a:solidFill>
                <a:latin typeface="Andy" panose="03080602030302030203" pitchFamily="66" charset="0"/>
                <a:cs typeface="Arial" panose="020B0604020202020204" pitchFamily="34" charset="0"/>
              </a:rPr>
              <a:t> Martin fut le deuxième à être exécuté. Avec beaucoup de piété, il embrassa plusieurs fois le crucifix que lui tendait le prêtre, avant de s'adresser à lui à voix basse, par deux fois. Enfin, s'impatientant, Pierre Roch se saisit du condamné pour le placer sur la guillotine qui fit alors son œuvre, pour de nouveau la grande joie de la foule.</a:t>
            </a:r>
            <a:endParaRPr lang="fr-FR" altLang="fr-FR" sz="1400" i="1" dirty="0">
              <a:solidFill>
                <a:schemeClr val="accent1">
                  <a:lumMod val="50000"/>
                </a:schemeClr>
              </a:solidFill>
              <a:latin typeface="Andy" panose="03080602030302030203" pitchFamily="66" charset="0"/>
            </a:endParaRPr>
          </a:p>
          <a:p>
            <a:pPr lvl="0" algn="just" eaLnBrk="0" fontAlgn="base" hangingPunct="0">
              <a:spcBef>
                <a:spcPct val="0"/>
              </a:spcBef>
              <a:spcAft>
                <a:spcPct val="0"/>
              </a:spcAft>
            </a:pPr>
            <a:r>
              <a:rPr lang="fr-FR" altLang="fr-FR" sz="1400" i="1" dirty="0">
                <a:solidFill>
                  <a:schemeClr val="accent1">
                    <a:lumMod val="50000"/>
                  </a:schemeClr>
                </a:solidFill>
                <a:latin typeface="Andy" panose="03080602030302030203" pitchFamily="66" charset="0"/>
                <a:cs typeface="Arial" panose="020B0604020202020204" pitchFamily="34" charset="0"/>
              </a:rPr>
              <a:t>Puis ce fut le tour de Jean Rochette. Son exécution fut la plus mouvementée des trois. Il résistait. Les gardes furent obligés de le pousser vers l'échafaud tandis qu'il s'époumonait : "Maudits </a:t>
            </a:r>
            <a:r>
              <a:rPr lang="fr-FR" altLang="fr-FR" sz="1400" i="1" dirty="0" err="1">
                <a:solidFill>
                  <a:schemeClr val="accent1">
                    <a:lumMod val="50000"/>
                  </a:schemeClr>
                </a:solidFill>
                <a:latin typeface="Andy" panose="03080602030302030203" pitchFamily="66" charset="0"/>
                <a:cs typeface="Arial" panose="020B0604020202020204" pitchFamily="34" charset="0"/>
              </a:rPr>
              <a:t>mèstres</a:t>
            </a:r>
            <a:r>
              <a:rPr lang="fr-FR" altLang="fr-FR" sz="1400" i="1" dirty="0">
                <a:solidFill>
                  <a:schemeClr val="accent1">
                    <a:lumMod val="50000"/>
                  </a:schemeClr>
                </a:solidFill>
                <a:latin typeface="Andy" panose="03080602030302030203" pitchFamily="66" charset="0"/>
                <a:cs typeface="Arial" panose="020B0604020202020204" pitchFamily="34" charset="0"/>
              </a:rPr>
              <a:t>, que m'</a:t>
            </a:r>
            <a:r>
              <a:rPr lang="fr-FR" altLang="fr-FR" sz="1400" i="1" dirty="0" err="1">
                <a:solidFill>
                  <a:schemeClr val="accent1">
                    <a:lumMod val="50000"/>
                  </a:schemeClr>
                </a:solidFill>
                <a:latin typeface="Andy" panose="03080602030302030203" pitchFamily="66" charset="0"/>
                <a:cs typeface="Arial" panose="020B0604020202020204" pitchFamily="34" charset="0"/>
              </a:rPr>
              <a:t>avètz</a:t>
            </a:r>
            <a:r>
              <a:rPr lang="fr-FR" altLang="fr-FR" sz="1400" i="1" dirty="0">
                <a:solidFill>
                  <a:schemeClr val="accent1">
                    <a:lumMod val="50000"/>
                  </a:schemeClr>
                </a:solidFill>
                <a:latin typeface="Andy" panose="03080602030302030203" pitchFamily="66" charset="0"/>
                <a:cs typeface="Arial" panose="020B0604020202020204" pitchFamily="34" charset="0"/>
              </a:rPr>
              <a:t> pas fat faire ?" (" Maudit maître, que m'avez-vous fait faire !"). Placé sur la planche, il continuait à crier, à gigoter tant et si bien que le couperet, en retombant, lui trancha non seulement le cou, mais aussi une partie du menton.</a:t>
            </a:r>
            <a:endParaRPr lang="fr-FR" altLang="fr-FR" sz="1400" i="1" dirty="0">
              <a:solidFill>
                <a:schemeClr val="accent1">
                  <a:lumMod val="50000"/>
                </a:schemeClr>
              </a:solidFill>
              <a:latin typeface="Andy" panose="03080602030302030203" pitchFamily="66" charset="0"/>
            </a:endParaRPr>
          </a:p>
          <a:p>
            <a:pPr lvl="0" algn="just" eaLnBrk="0" fontAlgn="base" hangingPunct="0">
              <a:spcBef>
                <a:spcPct val="0"/>
              </a:spcBef>
              <a:spcAft>
                <a:spcPct val="0"/>
              </a:spcAft>
            </a:pPr>
            <a:r>
              <a:rPr lang="fr-FR" altLang="fr-FR" sz="1400" i="1" dirty="0">
                <a:solidFill>
                  <a:schemeClr val="accent1">
                    <a:lumMod val="50000"/>
                  </a:schemeClr>
                </a:solidFill>
                <a:latin typeface="Andy" panose="03080602030302030203" pitchFamily="66" charset="0"/>
                <a:cs typeface="Arial" panose="020B0604020202020204" pitchFamily="34" charset="0"/>
              </a:rPr>
              <a:t>Lorsque sa tête roula, la foule ne se tint plus de joie. Les monstres n'étaient plus. Justice était faite. Un immense bal s'organisa alors sur les lieux même de l'exécution, au son du violon d'un musicien de foire venu en spectateur. Tout autour des bâtiments de l'auberge, les groupes s'installaient pour faire honneur aux pique-niques que tout en chacun avait amené. La fête battit son plein toute l'après-midi et même une partie de la nuit.</a:t>
            </a:r>
            <a:endParaRPr lang="fr-FR" altLang="fr-FR" sz="1400" i="1" dirty="0">
              <a:solidFill>
                <a:schemeClr val="accent1">
                  <a:lumMod val="50000"/>
                </a:schemeClr>
              </a:solidFill>
              <a:latin typeface="Andy" panose="03080602030302030203" pitchFamily="66" charset="0"/>
            </a:endParaRPr>
          </a:p>
          <a:p>
            <a:pPr algn="just"/>
            <a:r>
              <a:rPr lang="fr-FR" altLang="fr-FR" sz="1400" i="1" dirty="0">
                <a:solidFill>
                  <a:schemeClr val="accent1">
                    <a:lumMod val="50000"/>
                  </a:schemeClr>
                </a:solidFill>
                <a:latin typeface="Andy" panose="03080602030302030203" pitchFamily="66" charset="0"/>
                <a:cs typeface="Arial" panose="020B0604020202020204" pitchFamily="34" charset="0"/>
              </a:rPr>
              <a:t>Au milieu de ce tumulte, les bois de justice sont démontés tandis que les corps des suppliciés sont mis dans un cercueil. Alors que cette opération se déroule, Jeanne-Marie </a:t>
            </a:r>
            <a:r>
              <a:rPr lang="fr-FR" altLang="fr-FR" sz="1400" i="1" dirty="0" err="1">
                <a:solidFill>
                  <a:schemeClr val="accent1">
                    <a:lumMod val="50000"/>
                  </a:schemeClr>
                </a:solidFill>
                <a:latin typeface="Andy" panose="03080602030302030203" pitchFamily="66" charset="0"/>
                <a:cs typeface="Arial" panose="020B0604020202020204" pitchFamily="34" charset="0"/>
              </a:rPr>
              <a:t>Deleyrolles</a:t>
            </a:r>
            <a:r>
              <a:rPr lang="fr-FR" altLang="fr-FR" sz="1400" i="1" dirty="0">
                <a:solidFill>
                  <a:schemeClr val="accent1">
                    <a:lumMod val="50000"/>
                  </a:schemeClr>
                </a:solidFill>
                <a:latin typeface="Andy" panose="03080602030302030203" pitchFamily="66" charset="0"/>
                <a:cs typeface="Arial" panose="020B0604020202020204" pitchFamily="34" charset="0"/>
              </a:rPr>
              <a:t>, l'aînée des filles Martin, demanda l'autorisation de préparer le corps de sa mère.</a:t>
            </a:r>
            <a:r>
              <a:rPr lang="fr-FR" sz="1400" i="1" dirty="0">
                <a:solidFill>
                  <a:schemeClr val="accent1">
                    <a:lumMod val="50000"/>
                  </a:schemeClr>
                </a:solidFill>
                <a:latin typeface="Andy" panose="03080602030302030203" pitchFamily="66" charset="0"/>
              </a:rPr>
              <a:t> "[Elle] demanda humblement d'arranger le corps de sa mère. Elle se dirigea vers le cercueil qu'on lui désignait. Là, elle se mit à genoux et, sans hâte ni trouble apparent, elle fit la toilette du corps décapité puis, prenant la tête de sa mère, elle la contempla un instant et la baisa avec </a:t>
            </a:r>
            <a:r>
              <a:rPr lang="fr-FR" sz="1400" i="1" dirty="0" err="1">
                <a:solidFill>
                  <a:schemeClr val="accent1">
                    <a:lumMod val="50000"/>
                  </a:schemeClr>
                </a:solidFill>
                <a:latin typeface="Andy" panose="03080602030302030203" pitchFamily="66" charset="0"/>
              </a:rPr>
              <a:t>respect."Mémoires</a:t>
            </a:r>
            <a:r>
              <a:rPr lang="fr-FR" sz="1400" i="1" dirty="0">
                <a:solidFill>
                  <a:schemeClr val="accent1">
                    <a:lumMod val="50000"/>
                  </a:schemeClr>
                </a:solidFill>
                <a:latin typeface="Andy" panose="03080602030302030203" pitchFamily="66" charset="0"/>
              </a:rPr>
              <a:t> de l'aumônier de La Roquette</a:t>
            </a:r>
          </a:p>
          <a:p>
            <a:pPr algn="just"/>
            <a:r>
              <a:rPr lang="fr-FR" b="1" dirty="0">
                <a:solidFill>
                  <a:srgbClr val="FF0000"/>
                </a:solidFill>
              </a:rPr>
              <a:t>Tout était fini. L'histoire de l'auberge de </a:t>
            </a:r>
            <a:r>
              <a:rPr lang="fr-FR" b="1" dirty="0" err="1">
                <a:solidFill>
                  <a:srgbClr val="FF0000"/>
                </a:solidFill>
              </a:rPr>
              <a:t>Peyrebeille</a:t>
            </a:r>
            <a:r>
              <a:rPr lang="fr-FR" b="1" dirty="0">
                <a:solidFill>
                  <a:srgbClr val="FF0000"/>
                </a:solidFill>
              </a:rPr>
              <a:t> pouvait entrer dans la légende.</a:t>
            </a:r>
            <a:endParaRPr lang="fr-FR" i="1" dirty="0">
              <a:solidFill>
                <a:srgbClr val="FF0000"/>
              </a:solidFill>
              <a:latin typeface="Andy" panose="03080602030302030203" pitchFamily="66"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674290" cy="6858000"/>
          </a:xfrm>
          <a:prstGeom prst="rect">
            <a:avLst/>
          </a:prstGeom>
        </p:spPr>
      </p:pic>
    </p:spTree>
    <p:extLst>
      <p:ext uri="{BB962C8B-B14F-4D97-AF65-F5344CB8AC3E}">
        <p14:creationId xmlns:p14="http://schemas.microsoft.com/office/powerpoint/2010/main" val="19902115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29" y="748143"/>
            <a:ext cx="7057505" cy="542821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au 1"/>
          <p:cNvGraphicFramePr>
            <a:graphicFrameLocks noGrp="1"/>
          </p:cNvGraphicFramePr>
          <p:nvPr>
            <p:extLst>
              <p:ext uri="{D42A27DB-BD31-4B8C-83A1-F6EECF244321}">
                <p14:modId xmlns:p14="http://schemas.microsoft.com/office/powerpoint/2010/main" val="1377690594"/>
              </p:ext>
            </p:extLst>
          </p:nvPr>
        </p:nvGraphicFramePr>
        <p:xfrm>
          <a:off x="7315200" y="1203557"/>
          <a:ext cx="4538749" cy="4517384"/>
        </p:xfrm>
        <a:graphic>
          <a:graphicData uri="http://schemas.openxmlformats.org/drawingml/2006/table">
            <a:tbl>
              <a:tblPr/>
              <a:tblGrid>
                <a:gridCol w="4538749">
                  <a:extLst>
                    <a:ext uri="{9D8B030D-6E8A-4147-A177-3AD203B41FA5}">
                      <a16:colId xmlns:a16="http://schemas.microsoft.com/office/drawing/2014/main" val="2068453290"/>
                    </a:ext>
                  </a:extLst>
                </a:gridCol>
              </a:tblGrid>
              <a:tr h="195566">
                <a:tc>
                  <a:txBody>
                    <a:bodyPr/>
                    <a:lstStyle/>
                    <a:p>
                      <a:r>
                        <a:rPr lang="fr-FR" sz="1400" b="1" i="1" u="sng" dirty="0">
                          <a:latin typeface="Arial" panose="020B0604020202020204" pitchFamily="34" charset="0"/>
                        </a:rPr>
                        <a:t>I : Bref historique de l'auberge de </a:t>
                      </a:r>
                      <a:r>
                        <a:rPr lang="fr-FR" sz="1400" b="1" i="1" u="sng" dirty="0" err="1">
                          <a:latin typeface="Arial" panose="020B0604020202020204" pitchFamily="34" charset="0"/>
                        </a:rPr>
                        <a:t>Peyrebeille</a:t>
                      </a:r>
                      <a:r>
                        <a:rPr lang="fr-FR" sz="1400" b="1" i="1" u="sng" dirty="0">
                          <a:latin typeface="Arial" panose="020B0604020202020204" pitchFamily="34" charset="0"/>
                        </a:rPr>
                        <a:t> :</a:t>
                      </a:r>
                      <a:endParaRPr lang="fr-FR" sz="1400" dirty="0"/>
                    </a:p>
                  </a:txBody>
                  <a:tcPr marL="48891" marR="48891" marT="24446" marB="24446" anchor="ctr">
                    <a:lnL>
                      <a:noFill/>
                    </a:lnL>
                    <a:lnR>
                      <a:noFill/>
                    </a:lnR>
                    <a:lnT>
                      <a:noFill/>
                    </a:lnT>
                    <a:lnB>
                      <a:noFill/>
                    </a:lnB>
                    <a:solidFill>
                      <a:srgbClr val="FFFFFF"/>
                    </a:solidFill>
                  </a:tcPr>
                </a:tc>
                <a:extLst>
                  <a:ext uri="{0D108BD9-81ED-4DB2-BD59-A6C34878D82A}">
                    <a16:rowId xmlns:a16="http://schemas.microsoft.com/office/drawing/2014/main" val="3814963226"/>
                  </a:ext>
                </a:extLst>
              </a:tr>
              <a:tr h="4155772">
                <a:tc>
                  <a:txBody>
                    <a:bodyPr/>
                    <a:lstStyle/>
                    <a:p>
                      <a:pPr algn="just"/>
                      <a:r>
                        <a:rPr lang="fr-FR" sz="1200" dirty="0">
                          <a:effectLst/>
                          <a:latin typeface="Arial" panose="020B0604020202020204" pitchFamily="34" charset="0"/>
                        </a:rPr>
                        <a:t>Pierre Martin, et son épouse Marie </a:t>
                      </a:r>
                      <a:r>
                        <a:rPr lang="fr-FR" sz="1200" dirty="0" err="1">
                          <a:effectLst/>
                          <a:latin typeface="Arial" panose="020B0604020202020204" pitchFamily="34" charset="0"/>
                        </a:rPr>
                        <a:t>Breysse</a:t>
                      </a:r>
                      <a:r>
                        <a:rPr lang="fr-FR" sz="1200" dirty="0">
                          <a:effectLst/>
                          <a:latin typeface="Arial" panose="020B0604020202020204" pitchFamily="34" charset="0"/>
                        </a:rPr>
                        <a:t>, se fixèrent en 1808 dans le hameau de </a:t>
                      </a:r>
                      <a:r>
                        <a:rPr lang="fr-FR" sz="1200" dirty="0" err="1">
                          <a:effectLst/>
                          <a:latin typeface="Arial" panose="020B0604020202020204" pitchFamily="34" charset="0"/>
                        </a:rPr>
                        <a:t>Peyrebeille</a:t>
                      </a:r>
                      <a:r>
                        <a:rPr lang="fr-FR" sz="1200" dirty="0">
                          <a:effectLst/>
                          <a:latin typeface="Arial" panose="020B0604020202020204" pitchFamily="34" charset="0"/>
                        </a:rPr>
                        <a:t>. Ils reprenaient, comme métayer, un corps de ferme, le Coula, succédant ainsi aux parents de Marie.</a:t>
                      </a:r>
                      <a:endParaRPr lang="fr-FR" sz="1200" dirty="0">
                        <a:effectLst/>
                        <a:latin typeface="Verdana, Arial, Helvetica"/>
                      </a:endParaRPr>
                    </a:p>
                    <a:p>
                      <a:pPr algn="just"/>
                      <a:r>
                        <a:rPr lang="fr-FR" sz="1200" dirty="0">
                          <a:latin typeface="Arial" panose="020B0604020202020204" pitchFamily="34" charset="0"/>
                        </a:rPr>
                        <a:t>Dès leur installation en ce lieu désolé, ils avouèrent l’intention de construire une auberge au cœur du hameau. Visionnaires, les futurs aubergistes sentaient qu’il manquait, entre les deux entrées du plateau, un relais sur cette route très fréquentée. Dans leurs intentions, ils n’ignorèrent pas non plus les récriminations et les doléances des rouliers, comme celles des voyageurs qu’ils croisaient ou que, parfois, ils hébergeaient. Dans un premier temps, ils transformèrent leur modeste habitation du Coula en auberge-relais, louant aussi des chevaux de renfort. En 1818, ils se sentent assez fort pour franchit le pas et édifier l'auberge dont ils rêvent depuis dix longues années. Pour réaliser leur projet, ils firent raser des bâtiments proches qu'ils venaient d'acheter, construisant l'important édifice qui va résister au temps et surtout à l'</a:t>
                      </a:r>
                      <a:r>
                        <a:rPr lang="fr-FR" sz="1200" dirty="0" err="1">
                          <a:latin typeface="Arial" panose="020B0604020202020204" pitchFamily="34" charset="0"/>
                        </a:rPr>
                        <a:t>horreur.</a:t>
                      </a:r>
                      <a:r>
                        <a:rPr lang="fr-FR" sz="1200" dirty="0" err="1">
                          <a:effectLst/>
                          <a:latin typeface="Arial" panose="020B0604020202020204" pitchFamily="34" charset="0"/>
                        </a:rPr>
                        <a:t>Jusqu'à</a:t>
                      </a:r>
                      <a:r>
                        <a:rPr lang="fr-FR" sz="1200" dirty="0">
                          <a:effectLst/>
                          <a:latin typeface="Arial" panose="020B0604020202020204" pitchFamily="34" charset="0"/>
                        </a:rPr>
                        <a:t> leurs arrestations en 1831, ils vont gérer ce lieu d'une main de maître, le transformant en auberge réputée. Les débuts furent modestes et très durs, mais les aubergistes se firent rapidement une excellente réputation grâce à l'attrait de leur table, et au fait qu'ils étaient toujours prêt à donner la main aux rouliers et aux voyageurs en difficultés.</a:t>
                      </a:r>
                      <a:endParaRPr lang="fr-FR" sz="1200" dirty="0">
                        <a:effectLst/>
                        <a:latin typeface="Verdana, Arial, Helvetica"/>
                      </a:endParaRPr>
                    </a:p>
                  </a:txBody>
                  <a:tcPr marL="48891" marR="48891" marT="24446" marB="24446" anchor="ctr">
                    <a:lnL>
                      <a:noFill/>
                    </a:lnL>
                    <a:lnR>
                      <a:noFill/>
                    </a:lnR>
                    <a:lnT>
                      <a:noFill/>
                    </a:lnT>
                    <a:lnB>
                      <a:noFill/>
                    </a:lnB>
                    <a:solidFill>
                      <a:srgbClr val="FFFFFF"/>
                    </a:solidFill>
                  </a:tcPr>
                </a:tc>
                <a:extLst>
                  <a:ext uri="{0D108BD9-81ED-4DB2-BD59-A6C34878D82A}">
                    <a16:rowId xmlns:a16="http://schemas.microsoft.com/office/drawing/2014/main" val="3516627825"/>
                  </a:ext>
                </a:extLst>
              </a:tr>
            </a:tbl>
          </a:graphicData>
        </a:graphic>
      </p:graphicFrame>
    </p:spTree>
    <p:extLst>
      <p:ext uri="{BB962C8B-B14F-4D97-AF65-F5344CB8AC3E}">
        <p14:creationId xmlns:p14="http://schemas.microsoft.com/office/powerpoint/2010/main" val="29095261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1886953218"/>
              </p:ext>
            </p:extLst>
          </p:nvPr>
        </p:nvGraphicFramePr>
        <p:xfrm>
          <a:off x="7099068" y="448887"/>
          <a:ext cx="4711931" cy="5577840"/>
        </p:xfrm>
        <a:graphic>
          <a:graphicData uri="http://schemas.openxmlformats.org/drawingml/2006/table">
            <a:tbl>
              <a:tblPr/>
              <a:tblGrid>
                <a:gridCol w="4711931">
                  <a:extLst>
                    <a:ext uri="{9D8B030D-6E8A-4147-A177-3AD203B41FA5}">
                      <a16:colId xmlns:a16="http://schemas.microsoft.com/office/drawing/2014/main" val="10015331"/>
                    </a:ext>
                  </a:extLst>
                </a:gridCol>
              </a:tblGrid>
              <a:tr h="0">
                <a:tc>
                  <a:txBody>
                    <a:bodyPr/>
                    <a:lstStyle/>
                    <a:p>
                      <a:r>
                        <a:rPr lang="fr-FR" b="1" i="1" u="sng" dirty="0">
                          <a:latin typeface="Arial" panose="020B0604020202020204" pitchFamily="34" charset="0"/>
                        </a:rPr>
                        <a:t>III : Description de l'auberge "historique</a:t>
                      </a:r>
                      <a:r>
                        <a:rPr lang="fr-FR" b="1" i="1" u="sng" dirty="0" smtClean="0">
                          <a:latin typeface="Arial" panose="020B0604020202020204" pitchFamily="34" charset="0"/>
                        </a:rPr>
                        <a:t>"</a:t>
                      </a:r>
                      <a:endParaRPr lang="fr-FR" dirty="0"/>
                    </a:p>
                  </a:txBody>
                  <a:tcPr anchor="ctr">
                    <a:lnL>
                      <a:noFill/>
                    </a:lnL>
                    <a:lnR>
                      <a:noFill/>
                    </a:lnR>
                    <a:lnT>
                      <a:noFill/>
                    </a:lnT>
                    <a:lnB>
                      <a:noFill/>
                    </a:lnB>
                    <a:solidFill>
                      <a:srgbClr val="FFFFFF"/>
                    </a:solidFill>
                  </a:tcPr>
                </a:tc>
                <a:extLst>
                  <a:ext uri="{0D108BD9-81ED-4DB2-BD59-A6C34878D82A}">
                    <a16:rowId xmlns:a16="http://schemas.microsoft.com/office/drawing/2014/main" val="2400049984"/>
                  </a:ext>
                </a:extLst>
              </a:tr>
              <a:tr h="0">
                <a:tc>
                  <a:txBody>
                    <a:bodyPr/>
                    <a:lstStyle/>
                    <a:p>
                      <a:pPr algn="just"/>
                      <a:r>
                        <a:rPr lang="fr-FR" sz="1400" dirty="0" smtClean="0">
                          <a:effectLst/>
                          <a:latin typeface="Arial" panose="020B0604020202020204" pitchFamily="34" charset="0"/>
                        </a:rPr>
                        <a:t>L'auberge est composée de deux bâtiments, accolés l'un à l'autre, l'ensemble formant un "L". Elle est construite en granit mélangée de moellons de basalte, basalte que l'on trouve très </a:t>
                      </a:r>
                      <a:r>
                        <a:rPr lang="fr-FR" sz="1400" dirty="0">
                          <a:effectLst/>
                          <a:latin typeface="Arial" panose="020B0604020202020204" pitchFamily="34" charset="0"/>
                        </a:rPr>
                        <a:t>facilement aux environs immédiat de ce lieu. Des fenêtres, aux dimensions uniformes, (85 cm sur 55 cm) éclairent les pièces. Il est intéressant de noter que ces fenêtres sont aux dimensions habituelles dans cette région. Contrairement à la légende, une seule ouverture est munie de barreaux.</a:t>
                      </a:r>
                      <a:endParaRPr lang="fr-FR" sz="1400" dirty="0">
                        <a:effectLst/>
                        <a:latin typeface="Verdana, Arial, Helvetica"/>
                      </a:endParaRPr>
                    </a:p>
                    <a:p>
                      <a:pPr algn="just"/>
                      <a:r>
                        <a:rPr lang="fr-FR" sz="1400" dirty="0">
                          <a:effectLst/>
                          <a:latin typeface="Arial" panose="020B0604020202020204" pitchFamily="34" charset="0"/>
                        </a:rPr>
                        <a:t>La partie la plus fonctionnelle de l'auberge était, sans contestation possible, la remise. C'est un vaste bâtiment d'une trentaine de mètres de long, avec en bout, deux grandes portes cochères placées symétriquement. Cette disposition permettait aux équipages d'entrer d'un coté pour sortir de l'autre, sans qu'un demi-tour ou une manœuvre quelconque soit nécessaire. Pour l'époque, cette disposition facilitait grandement le travail des rouliers ou des chaises de poste et faisait figure de "nec plus ultra". Une sorte d'étage mezzanine permettait de stocker le foin et le fourrage pour les hivers rudes que connaissait le plateau. Cet étage servait aussi de dortoir aux rouliers ou aux gens peu </a:t>
                      </a:r>
                      <a:r>
                        <a:rPr lang="fr-FR" sz="1400" dirty="0" smtClean="0">
                          <a:effectLst/>
                          <a:latin typeface="Arial" panose="020B0604020202020204" pitchFamily="34" charset="0"/>
                        </a:rPr>
                        <a:t>fortunés</a:t>
                      </a:r>
                      <a:r>
                        <a:rPr lang="fr-FR" sz="1400" dirty="0">
                          <a:effectLst/>
                          <a:latin typeface="Arial" panose="020B0604020202020204" pitchFamily="34" charset="0"/>
                        </a:rPr>
                        <a:t>.</a:t>
                      </a:r>
                      <a:endParaRPr lang="fr-FR" sz="1400" dirty="0">
                        <a:effectLst/>
                        <a:latin typeface="Verdana, Arial, Helvetica"/>
                      </a:endParaRPr>
                    </a:p>
                    <a:p>
                      <a:r>
                        <a:rPr lang="fr-FR" sz="1400" dirty="0">
                          <a:latin typeface="Arial" panose="020B0604020202020204" pitchFamily="34" charset="0"/>
                        </a:rPr>
                        <a:t>Accolé à cette grange imposante, on trouve l'auberge proprement dite. Elle dispose de trois niveaux :</a:t>
                      </a:r>
                      <a:endParaRPr lang="fr-FR" sz="1400" dirty="0"/>
                    </a:p>
                  </a:txBody>
                  <a:tcPr anchor="ctr">
                    <a:lnL>
                      <a:noFill/>
                    </a:lnL>
                    <a:lnR>
                      <a:noFill/>
                    </a:lnR>
                    <a:lnT>
                      <a:noFill/>
                    </a:lnT>
                    <a:lnB>
                      <a:noFill/>
                    </a:lnB>
                    <a:solidFill>
                      <a:srgbClr val="FFFFFF"/>
                    </a:solidFill>
                  </a:tcPr>
                </a:tc>
                <a:extLst>
                  <a:ext uri="{0D108BD9-81ED-4DB2-BD59-A6C34878D82A}">
                    <a16:rowId xmlns:a16="http://schemas.microsoft.com/office/drawing/2014/main" val="226099462"/>
                  </a:ext>
                </a:extLst>
              </a:tr>
            </a:tbl>
          </a:graphicData>
        </a:graphic>
      </p:graphicFrame>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15" y="629818"/>
            <a:ext cx="7024253" cy="4756374"/>
          </a:xfrm>
          <a:prstGeom prst="rect">
            <a:avLst/>
          </a:prstGeom>
        </p:spPr>
      </p:pic>
    </p:spTree>
    <p:extLst>
      <p:ext uri="{BB962C8B-B14F-4D97-AF65-F5344CB8AC3E}">
        <p14:creationId xmlns:p14="http://schemas.microsoft.com/office/powerpoint/2010/main" val="3010826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149897819"/>
              </p:ext>
            </p:extLst>
          </p:nvPr>
        </p:nvGraphicFramePr>
        <p:xfrm>
          <a:off x="701458" y="369332"/>
          <a:ext cx="11298476" cy="6339593"/>
        </p:xfrm>
        <a:graphic>
          <a:graphicData uri="http://schemas.openxmlformats.org/drawingml/2006/table">
            <a:tbl>
              <a:tblPr/>
              <a:tblGrid>
                <a:gridCol w="2723846">
                  <a:extLst>
                    <a:ext uri="{9D8B030D-6E8A-4147-A177-3AD203B41FA5}">
                      <a16:colId xmlns:a16="http://schemas.microsoft.com/office/drawing/2014/main" val="700262375"/>
                    </a:ext>
                  </a:extLst>
                </a:gridCol>
                <a:gridCol w="8574630">
                  <a:extLst>
                    <a:ext uri="{9D8B030D-6E8A-4147-A177-3AD203B41FA5}">
                      <a16:colId xmlns:a16="http://schemas.microsoft.com/office/drawing/2014/main" val="3333917474"/>
                    </a:ext>
                  </a:extLst>
                </a:gridCol>
              </a:tblGrid>
              <a:tr h="73889">
                <a:tc>
                  <a:txBody>
                    <a:bodyPr/>
                    <a:lstStyle/>
                    <a:p>
                      <a:pPr algn="ctr"/>
                      <a:r>
                        <a:rPr lang="fr-FR" sz="300" b="1">
                          <a:effectLst/>
                          <a:latin typeface="Arial" panose="020B0604020202020204" pitchFamily="34" charset="0"/>
                        </a:rPr>
                        <a:t>DATE</a:t>
                      </a:r>
                      <a:endParaRPr lang="fr-FR" sz="30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E6E6"/>
                    </a:solidFill>
                  </a:tcPr>
                </a:tc>
                <a:tc>
                  <a:txBody>
                    <a:bodyPr/>
                    <a:lstStyle/>
                    <a:p>
                      <a:pPr algn="ctr"/>
                      <a:r>
                        <a:rPr lang="fr-FR" sz="300" b="1">
                          <a:effectLst/>
                          <a:latin typeface="Arial" panose="020B0604020202020204" pitchFamily="34" charset="0"/>
                        </a:rPr>
                        <a:t>ÉVÈNEMENT</a:t>
                      </a:r>
                      <a:endParaRPr lang="fr-FR" sz="30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6E6E6"/>
                    </a:solidFill>
                  </a:tcPr>
                </a:tc>
                <a:extLst>
                  <a:ext uri="{0D108BD9-81ED-4DB2-BD59-A6C34878D82A}">
                    <a16:rowId xmlns:a16="http://schemas.microsoft.com/office/drawing/2014/main" val="301723718"/>
                  </a:ext>
                </a:extLst>
              </a:tr>
              <a:tr h="147780">
                <a:tc>
                  <a:txBody>
                    <a:bodyPr/>
                    <a:lstStyle/>
                    <a:p>
                      <a:pPr algn="ctr"/>
                      <a:r>
                        <a:rPr lang="fr-FR" sz="1050" b="1" dirty="0">
                          <a:effectLst/>
                          <a:latin typeface="Arial" panose="020B0604020202020204" pitchFamily="34" charset="0"/>
                        </a:rPr>
                        <a:t>1773</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a:effectLst/>
                          <a:latin typeface="Arial" panose="020B0604020202020204" pitchFamily="34" charset="0"/>
                        </a:rPr>
                        <a:t>Naissance de Pierre Martin à Lachapelle Saint Philibert.</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934121"/>
                  </a:ext>
                </a:extLst>
              </a:tr>
              <a:tr h="73889">
                <a:tc>
                  <a:txBody>
                    <a:bodyPr/>
                    <a:lstStyle/>
                    <a:p>
                      <a:pPr algn="ctr"/>
                      <a:r>
                        <a:rPr lang="fr-FR" sz="1050" b="1" dirty="0">
                          <a:effectLst/>
                          <a:latin typeface="Arial" panose="020B0604020202020204" pitchFamily="34" charset="0"/>
                        </a:rPr>
                        <a:t>1777</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a:effectLst/>
                          <a:latin typeface="Arial" panose="020B0604020202020204" pitchFamily="34" charset="0"/>
                        </a:rPr>
                        <a:t>Naissance de Marie Breysse à Peyrebeille.</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3725699"/>
                  </a:ext>
                </a:extLst>
              </a:tr>
              <a:tr h="147780">
                <a:tc>
                  <a:txBody>
                    <a:bodyPr/>
                    <a:lstStyle/>
                    <a:p>
                      <a:pPr algn="ctr"/>
                      <a:r>
                        <a:rPr lang="fr-FR" sz="1050" b="1" dirty="0">
                          <a:effectLst/>
                          <a:latin typeface="Arial" panose="020B0604020202020204" pitchFamily="34" charset="0"/>
                        </a:rPr>
                        <a:t>1780</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Inauguration de la route reliant Aubenas au Puy en Velay.</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6404653"/>
                  </a:ext>
                </a:extLst>
              </a:tr>
              <a:tr h="73889">
                <a:tc>
                  <a:txBody>
                    <a:bodyPr/>
                    <a:lstStyle/>
                    <a:p>
                      <a:pPr algn="ctr"/>
                      <a:r>
                        <a:rPr lang="fr-FR" sz="1050" b="1">
                          <a:effectLst/>
                          <a:latin typeface="Arial" panose="020B0604020202020204" pitchFamily="34" charset="0"/>
                        </a:rPr>
                        <a:t>1785</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Naissance de Jean Rochette à </a:t>
                      </a:r>
                      <a:r>
                        <a:rPr lang="fr-FR" sz="1050" dirty="0" err="1">
                          <a:effectLst/>
                          <a:latin typeface="Arial" panose="020B0604020202020204" pitchFamily="34" charset="0"/>
                        </a:rPr>
                        <a:t>Mazan</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1856017"/>
                  </a:ext>
                </a:extLst>
              </a:tr>
              <a:tr h="147780">
                <a:tc>
                  <a:txBody>
                    <a:bodyPr/>
                    <a:lstStyle/>
                    <a:p>
                      <a:pPr algn="ctr"/>
                      <a:r>
                        <a:rPr lang="fr-FR" sz="1050" b="1">
                          <a:effectLst/>
                          <a:latin typeface="Arial" panose="020B0604020202020204" pitchFamily="34" charset="0"/>
                        </a:rPr>
                        <a:t>1800</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Naissance de Jeanne-Marie à </a:t>
                      </a:r>
                      <a:r>
                        <a:rPr lang="fr-FR" sz="1050" dirty="0" err="1">
                          <a:effectLst/>
                          <a:latin typeface="Arial" panose="020B0604020202020204" pitchFamily="34" charset="0"/>
                        </a:rPr>
                        <a:t>Chabourziat</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58750465"/>
                  </a:ext>
                </a:extLst>
              </a:tr>
              <a:tr h="73889">
                <a:tc>
                  <a:txBody>
                    <a:bodyPr/>
                    <a:lstStyle/>
                    <a:p>
                      <a:pPr algn="ctr"/>
                      <a:r>
                        <a:rPr lang="fr-FR" sz="1050" b="1">
                          <a:effectLst/>
                          <a:latin typeface="Arial" panose="020B0604020202020204" pitchFamily="34" charset="0"/>
                        </a:rPr>
                        <a:t>1805</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Naissance de Marguerite à </a:t>
                      </a:r>
                      <a:r>
                        <a:rPr lang="fr-FR" sz="1050" dirty="0" err="1">
                          <a:effectLst/>
                          <a:latin typeface="Arial" panose="020B0604020202020204" pitchFamily="34" charset="0"/>
                        </a:rPr>
                        <a:t>Chabourziat</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1741067"/>
                  </a:ext>
                </a:extLst>
              </a:tr>
              <a:tr h="221668">
                <a:tc>
                  <a:txBody>
                    <a:bodyPr/>
                    <a:lstStyle/>
                    <a:p>
                      <a:pPr algn="ctr"/>
                      <a:r>
                        <a:rPr lang="fr-FR" sz="1050" b="1">
                          <a:effectLst/>
                          <a:latin typeface="Arial" panose="020B0604020202020204" pitchFamily="34" charset="0"/>
                        </a:rPr>
                        <a:t>1808</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Le couple Martin se fixe à </a:t>
                      </a:r>
                      <a:r>
                        <a:rPr lang="fr-FR" sz="1050" dirty="0" err="1">
                          <a:effectLst/>
                          <a:latin typeface="Arial" panose="020B0604020202020204" pitchFamily="34" charset="0"/>
                        </a:rPr>
                        <a:t>Peyrebeille</a:t>
                      </a:r>
                      <a:r>
                        <a:rPr lang="fr-FR" sz="1050" dirty="0">
                          <a:effectLst/>
                          <a:latin typeface="Arial" panose="020B0604020202020204" pitchFamily="34" charset="0"/>
                        </a:rPr>
                        <a:t> où il succède aux parents de Marie </a:t>
                      </a:r>
                      <a:r>
                        <a:rPr lang="fr-FR" sz="1050" dirty="0" err="1">
                          <a:effectLst/>
                          <a:latin typeface="Arial" panose="020B0604020202020204" pitchFamily="34" charset="0"/>
                        </a:rPr>
                        <a:t>Breysse</a:t>
                      </a:r>
                      <a:r>
                        <a:rPr lang="fr-FR" sz="1050" dirty="0">
                          <a:effectLst/>
                          <a:latin typeface="Arial" panose="020B0604020202020204" pitchFamily="34" charset="0"/>
                        </a:rPr>
                        <a:t> comme métayers.</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91672923"/>
                  </a:ext>
                </a:extLst>
              </a:tr>
              <a:tr h="73889">
                <a:tc>
                  <a:txBody>
                    <a:bodyPr/>
                    <a:lstStyle/>
                    <a:p>
                      <a:pPr algn="ctr"/>
                      <a:r>
                        <a:rPr lang="fr-FR" sz="1050" b="1" dirty="0">
                          <a:effectLst/>
                          <a:latin typeface="Arial" panose="020B0604020202020204" pitchFamily="34" charset="0"/>
                        </a:rPr>
                        <a:t>Hiver 1824</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Affaire Vincent Boyer</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73969"/>
                  </a:ext>
                </a:extLst>
              </a:tr>
              <a:tr h="147780">
                <a:tc>
                  <a:txBody>
                    <a:bodyPr/>
                    <a:lstStyle/>
                    <a:p>
                      <a:pPr algn="ctr"/>
                      <a:r>
                        <a:rPr lang="fr-FR" sz="1050" b="1">
                          <a:effectLst/>
                          <a:latin typeface="Arial" panose="020B0604020202020204" pitchFamily="34" charset="0"/>
                        </a:rPr>
                        <a:t>26 janvier 1826</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Mariage de Marguerite Martin et de </a:t>
                      </a:r>
                      <a:r>
                        <a:rPr lang="fr-FR" sz="1050" dirty="0" err="1">
                          <a:effectLst/>
                          <a:latin typeface="Arial" panose="020B0604020202020204" pitchFamily="34" charset="0"/>
                        </a:rPr>
                        <a:t>Philemon</a:t>
                      </a:r>
                      <a:r>
                        <a:rPr lang="fr-FR" sz="1050" dirty="0">
                          <a:effectLst/>
                          <a:latin typeface="Arial" panose="020B0604020202020204" pitchFamily="34" charset="0"/>
                        </a:rPr>
                        <a:t> Pertuis.</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9539874"/>
                  </a:ext>
                </a:extLst>
              </a:tr>
              <a:tr h="73889">
                <a:tc>
                  <a:txBody>
                    <a:bodyPr/>
                    <a:lstStyle/>
                    <a:p>
                      <a:pPr algn="ctr"/>
                      <a:r>
                        <a:rPr lang="fr-FR" sz="1050" b="1">
                          <a:effectLst/>
                          <a:latin typeface="Arial" panose="020B0604020202020204" pitchFamily="34" charset="0"/>
                        </a:rPr>
                        <a:t>Mai 1826</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a:effectLst/>
                          <a:latin typeface="Arial" panose="020B0604020202020204" pitchFamily="34" charset="0"/>
                        </a:rPr>
                        <a:t>Affaire Michel Hugon</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3912198"/>
                  </a:ext>
                </a:extLst>
              </a:tr>
              <a:tr h="73889">
                <a:tc>
                  <a:txBody>
                    <a:bodyPr/>
                    <a:lstStyle/>
                    <a:p>
                      <a:pPr algn="ctr"/>
                      <a:r>
                        <a:rPr lang="fr-FR" sz="1050" b="1">
                          <a:effectLst/>
                          <a:latin typeface="Arial" panose="020B0604020202020204" pitchFamily="34" charset="0"/>
                        </a:rPr>
                        <a:t>Août 1828</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a:effectLst/>
                          <a:latin typeface="Arial" panose="020B0604020202020204" pitchFamily="34" charset="0"/>
                        </a:rPr>
                        <a:t>Affaire André Peyre</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2944623"/>
                  </a:ext>
                </a:extLst>
              </a:tr>
              <a:tr h="73889">
                <a:tc>
                  <a:txBody>
                    <a:bodyPr/>
                    <a:lstStyle/>
                    <a:p>
                      <a:pPr algn="ctr"/>
                      <a:r>
                        <a:rPr lang="fr-FR" sz="1050" b="1">
                          <a:effectLst/>
                          <a:latin typeface="Arial" panose="020B0604020202020204" pitchFamily="34" charset="0"/>
                        </a:rPr>
                        <a:t>1830</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Vol des cent francs de Cellier</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6312231"/>
                  </a:ext>
                </a:extLst>
              </a:tr>
              <a:tr h="147780">
                <a:tc>
                  <a:txBody>
                    <a:bodyPr/>
                    <a:lstStyle/>
                    <a:p>
                      <a:pPr algn="ctr"/>
                      <a:r>
                        <a:rPr lang="fr-FR" sz="1050" b="1">
                          <a:effectLst/>
                          <a:latin typeface="Arial" panose="020B0604020202020204" pitchFamily="34" charset="0"/>
                        </a:rPr>
                        <a:t>Printemps 1830</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Le couple Pertuis s'installe à Lafayette où il ouvre une auberge.</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6478298"/>
                  </a:ext>
                </a:extLst>
              </a:tr>
              <a:tr h="147780">
                <a:tc>
                  <a:txBody>
                    <a:bodyPr/>
                    <a:lstStyle/>
                    <a:p>
                      <a:pPr algn="ctr"/>
                      <a:r>
                        <a:rPr lang="fr-FR" sz="1050" b="1" dirty="0">
                          <a:effectLst/>
                          <a:latin typeface="Arial" panose="020B0604020202020204" pitchFamily="34" charset="0"/>
                        </a:rPr>
                        <a:t>1</a:t>
                      </a:r>
                      <a:r>
                        <a:rPr lang="fr-FR" sz="1050" b="1" baseline="30000" dirty="0">
                          <a:effectLst/>
                          <a:latin typeface="Arial" panose="020B0604020202020204" pitchFamily="34" charset="0"/>
                        </a:rPr>
                        <a:t>er</a:t>
                      </a:r>
                      <a:r>
                        <a:rPr lang="fr-FR" sz="1050" b="1" dirty="0">
                          <a:effectLst/>
                          <a:latin typeface="Arial" panose="020B0604020202020204" pitchFamily="34" charset="0"/>
                        </a:rPr>
                        <a:t> septembre 1830</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Affaire Jean-Baptiste </a:t>
                      </a:r>
                      <a:r>
                        <a:rPr lang="fr-FR" sz="1050" dirty="0" err="1">
                          <a:effectLst/>
                          <a:latin typeface="Arial" panose="020B0604020202020204" pitchFamily="34" charset="0"/>
                        </a:rPr>
                        <a:t>Bourtoul</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9744456"/>
                  </a:ext>
                </a:extLst>
              </a:tr>
              <a:tr h="141928">
                <a:tc>
                  <a:txBody>
                    <a:bodyPr/>
                    <a:lstStyle/>
                    <a:p>
                      <a:pPr algn="ctr"/>
                      <a:r>
                        <a:rPr lang="fr-FR" sz="1050" b="1">
                          <a:effectLst/>
                          <a:latin typeface="Arial" panose="020B0604020202020204" pitchFamily="34" charset="0"/>
                        </a:rPr>
                        <a:t>7 février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Mariage de Jeanne-Marie Martin avec le sieur </a:t>
                      </a:r>
                      <a:r>
                        <a:rPr lang="fr-FR" sz="1050" dirty="0" err="1">
                          <a:effectLst/>
                          <a:latin typeface="Arial" panose="020B0604020202020204" pitchFamily="34" charset="0"/>
                        </a:rPr>
                        <a:t>Deleyrolles</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88655456"/>
                  </a:ext>
                </a:extLst>
              </a:tr>
              <a:tr h="73889">
                <a:tc>
                  <a:txBody>
                    <a:bodyPr/>
                    <a:lstStyle/>
                    <a:p>
                      <a:pPr algn="ctr"/>
                      <a:r>
                        <a:rPr lang="fr-FR" sz="1050" b="1" dirty="0">
                          <a:effectLst/>
                          <a:latin typeface="Arial" panose="020B0604020202020204" pitchFamily="34" charset="0"/>
                        </a:rPr>
                        <a:t>Mai 1831</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Affaire Rose </a:t>
                      </a:r>
                      <a:r>
                        <a:rPr lang="fr-FR" sz="1050" dirty="0" err="1">
                          <a:effectLst/>
                          <a:latin typeface="Arial" panose="020B0604020202020204" pitchFamily="34" charset="0"/>
                        </a:rPr>
                        <a:t>Ytier</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7118970"/>
                  </a:ext>
                </a:extLst>
              </a:tr>
              <a:tr h="147780">
                <a:tc>
                  <a:txBody>
                    <a:bodyPr/>
                    <a:lstStyle/>
                    <a:p>
                      <a:pPr algn="ctr"/>
                      <a:r>
                        <a:rPr lang="fr-FR" sz="1050" b="1">
                          <a:effectLst/>
                          <a:latin typeface="Arial" panose="020B0604020202020204" pitchFamily="34" charset="0"/>
                        </a:rPr>
                        <a:t>21 mai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Le baron Haussmann nommé Secrétaire Générale de la Vienne</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2673399"/>
                  </a:ext>
                </a:extLst>
              </a:tr>
              <a:tr h="147780">
                <a:tc>
                  <a:txBody>
                    <a:bodyPr/>
                    <a:lstStyle/>
                    <a:p>
                      <a:pPr algn="ctr"/>
                      <a:r>
                        <a:rPr lang="fr-FR" sz="1050" b="1">
                          <a:effectLst/>
                          <a:latin typeface="Arial" panose="020B0604020202020204" pitchFamily="34" charset="0"/>
                        </a:rPr>
                        <a:t>Eté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Louis Galland succède au couple Martin comme aubergiste.</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74003925"/>
                  </a:ext>
                </a:extLst>
              </a:tr>
              <a:tr h="147780">
                <a:tc>
                  <a:txBody>
                    <a:bodyPr/>
                    <a:lstStyle/>
                    <a:p>
                      <a:pPr algn="ctr"/>
                      <a:r>
                        <a:rPr lang="fr-FR" sz="1050" b="1">
                          <a:effectLst/>
                          <a:latin typeface="Arial" panose="020B0604020202020204" pitchFamily="34" charset="0"/>
                        </a:rPr>
                        <a:t>13 octobre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La famille de Jean Antoine </a:t>
                      </a:r>
                      <a:r>
                        <a:rPr lang="fr-FR" sz="1050" dirty="0" err="1">
                          <a:effectLst/>
                          <a:latin typeface="Arial" panose="020B0604020202020204" pitchFamily="34" charset="0"/>
                        </a:rPr>
                        <a:t>Enjolras</a:t>
                      </a:r>
                      <a:r>
                        <a:rPr lang="fr-FR" sz="1050" dirty="0">
                          <a:effectLst/>
                          <a:latin typeface="Arial" panose="020B0604020202020204" pitchFamily="34" charset="0"/>
                        </a:rPr>
                        <a:t> s'inquiète de sa disparition.</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837311"/>
                  </a:ext>
                </a:extLst>
              </a:tr>
              <a:tr h="147780">
                <a:tc>
                  <a:txBody>
                    <a:bodyPr/>
                    <a:lstStyle/>
                    <a:p>
                      <a:pPr algn="ctr"/>
                      <a:r>
                        <a:rPr lang="fr-FR" sz="1050" b="1">
                          <a:effectLst/>
                          <a:latin typeface="Arial" panose="020B0604020202020204" pitchFamily="34" charset="0"/>
                        </a:rPr>
                        <a:t>25 octobre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Première visite du juge </a:t>
                      </a:r>
                      <a:r>
                        <a:rPr lang="fr-FR" sz="1050" dirty="0" err="1">
                          <a:effectLst/>
                          <a:latin typeface="Arial" panose="020B0604020202020204" pitchFamily="34" charset="0"/>
                        </a:rPr>
                        <a:t>Filiat</a:t>
                      </a:r>
                      <a:r>
                        <a:rPr lang="fr-FR" sz="1050" dirty="0">
                          <a:effectLst/>
                          <a:latin typeface="Arial" panose="020B0604020202020204" pitchFamily="34" charset="0"/>
                        </a:rPr>
                        <a:t>-Ducros à </a:t>
                      </a:r>
                      <a:r>
                        <a:rPr lang="fr-FR" sz="1050" dirty="0" err="1">
                          <a:effectLst/>
                          <a:latin typeface="Arial" panose="020B0604020202020204" pitchFamily="34" charset="0"/>
                        </a:rPr>
                        <a:t>Peyrebeille</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014422"/>
                  </a:ext>
                </a:extLst>
              </a:tr>
              <a:tr h="147780">
                <a:tc>
                  <a:txBody>
                    <a:bodyPr/>
                    <a:lstStyle/>
                    <a:p>
                      <a:pPr algn="ctr"/>
                      <a:r>
                        <a:rPr lang="fr-FR" sz="1050" b="1">
                          <a:effectLst/>
                          <a:latin typeface="Arial" panose="020B0604020202020204" pitchFamily="34" charset="0"/>
                        </a:rPr>
                        <a:t>26 octobre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a:effectLst/>
                          <a:latin typeface="Arial" panose="020B0604020202020204" pitchFamily="34" charset="0"/>
                        </a:rPr>
                        <a:t>Découverte du cadavre de Jean-Antoine Enjolras sur les bords de la rivière Allier.</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8491727"/>
                  </a:ext>
                </a:extLst>
              </a:tr>
              <a:tr h="147780">
                <a:tc>
                  <a:txBody>
                    <a:bodyPr/>
                    <a:lstStyle/>
                    <a:p>
                      <a:pPr algn="ctr"/>
                      <a:r>
                        <a:rPr lang="fr-FR" sz="1050" b="1">
                          <a:effectLst/>
                          <a:latin typeface="Arial" panose="020B0604020202020204" pitchFamily="34" charset="0"/>
                        </a:rPr>
                        <a:t>1</a:t>
                      </a:r>
                      <a:r>
                        <a:rPr lang="fr-FR" sz="1050" b="1" baseline="30000">
                          <a:effectLst/>
                          <a:latin typeface="Arial" panose="020B0604020202020204" pitchFamily="34" charset="0"/>
                        </a:rPr>
                        <a:t>er</a:t>
                      </a:r>
                      <a:r>
                        <a:rPr lang="fr-FR" sz="1050" b="1">
                          <a:effectLst/>
                          <a:latin typeface="Arial" panose="020B0604020202020204" pitchFamily="34" charset="0"/>
                        </a:rPr>
                        <a:t> novembre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Arrestation de Pierre et André Martin.</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3748291"/>
                  </a:ext>
                </a:extLst>
              </a:tr>
              <a:tr h="147780">
                <a:tc>
                  <a:txBody>
                    <a:bodyPr/>
                    <a:lstStyle/>
                    <a:p>
                      <a:pPr algn="ctr"/>
                      <a:r>
                        <a:rPr lang="fr-FR" sz="1050" b="1">
                          <a:effectLst/>
                          <a:latin typeface="Arial" panose="020B0604020202020204" pitchFamily="34" charset="0"/>
                        </a:rPr>
                        <a:t>2 novembre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a:effectLst/>
                          <a:latin typeface="Arial" panose="020B0604020202020204" pitchFamily="34" charset="0"/>
                        </a:rPr>
                        <a:t>Arrestation de Jean Rochette.</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9853693"/>
                  </a:ext>
                </a:extLst>
              </a:tr>
              <a:tr h="221668">
                <a:tc>
                  <a:txBody>
                    <a:bodyPr/>
                    <a:lstStyle/>
                    <a:p>
                      <a:pPr algn="ctr"/>
                      <a:r>
                        <a:rPr lang="fr-FR" sz="1050" b="1">
                          <a:effectLst/>
                          <a:latin typeface="Arial" panose="020B0604020202020204" pitchFamily="34" charset="0"/>
                        </a:rPr>
                        <a:t>20 novembre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Mort naturelle de Claude Pages.</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8130879"/>
                  </a:ext>
                </a:extLst>
              </a:tr>
              <a:tr h="147780">
                <a:tc>
                  <a:txBody>
                    <a:bodyPr/>
                    <a:lstStyle/>
                    <a:p>
                      <a:pPr algn="ctr"/>
                      <a:r>
                        <a:rPr lang="fr-FR" sz="1050" b="1">
                          <a:effectLst/>
                          <a:latin typeface="Arial" panose="020B0604020202020204" pitchFamily="34" charset="0"/>
                        </a:rPr>
                        <a:t>Décembre 1831</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Arrestation de Marie </a:t>
                      </a:r>
                      <a:r>
                        <a:rPr lang="fr-FR" sz="1050" dirty="0" err="1">
                          <a:effectLst/>
                          <a:latin typeface="Arial" panose="020B0604020202020204" pitchFamily="34" charset="0"/>
                        </a:rPr>
                        <a:t>Breysse</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9410588"/>
                  </a:ext>
                </a:extLst>
              </a:tr>
              <a:tr h="147780">
                <a:tc>
                  <a:txBody>
                    <a:bodyPr/>
                    <a:lstStyle/>
                    <a:p>
                      <a:pPr algn="ctr"/>
                      <a:r>
                        <a:rPr lang="fr-FR" sz="1050" b="1">
                          <a:effectLst/>
                          <a:latin typeface="Arial" panose="020B0604020202020204" pitchFamily="34" charset="0"/>
                        </a:rPr>
                        <a:t>13 juin 1832</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Le baron Haussmann nommé sous-préfet à Yssingeaux</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6467538"/>
                  </a:ext>
                </a:extLst>
              </a:tr>
              <a:tr h="147780">
                <a:tc>
                  <a:txBody>
                    <a:bodyPr/>
                    <a:lstStyle/>
                    <a:p>
                      <a:pPr algn="ctr"/>
                      <a:r>
                        <a:rPr lang="fr-FR" sz="1050" b="1" dirty="0">
                          <a:solidFill>
                            <a:srgbClr val="FF0000"/>
                          </a:solidFill>
                          <a:effectLst/>
                          <a:latin typeface="Arial" panose="020B0604020202020204" pitchFamily="34" charset="0"/>
                        </a:rPr>
                        <a:t>Septembre 1832</a:t>
                      </a:r>
                      <a:endParaRPr lang="fr-FR" sz="1050" dirty="0">
                        <a:solidFill>
                          <a:srgbClr val="FF0000"/>
                        </a:solidFill>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solidFill>
                            <a:srgbClr val="FF0000"/>
                          </a:solidFill>
                          <a:effectLst/>
                          <a:latin typeface="Arial" panose="020B0604020202020204" pitchFamily="34" charset="0"/>
                        </a:rPr>
                        <a:t>Le baron Haussmann à </a:t>
                      </a:r>
                      <a:r>
                        <a:rPr lang="fr-FR" sz="1050" dirty="0" err="1">
                          <a:solidFill>
                            <a:srgbClr val="FF0000"/>
                          </a:solidFill>
                          <a:effectLst/>
                          <a:latin typeface="Arial" panose="020B0604020202020204" pitchFamily="34" charset="0"/>
                        </a:rPr>
                        <a:t>Peyrebeille</a:t>
                      </a:r>
                      <a:endParaRPr lang="fr-FR" sz="1050" dirty="0">
                        <a:solidFill>
                          <a:srgbClr val="FF0000"/>
                        </a:solidFill>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1182945"/>
                  </a:ext>
                </a:extLst>
              </a:tr>
              <a:tr h="147780">
                <a:tc>
                  <a:txBody>
                    <a:bodyPr/>
                    <a:lstStyle/>
                    <a:p>
                      <a:pPr algn="ctr"/>
                      <a:r>
                        <a:rPr lang="fr-FR" sz="1050" b="1">
                          <a:effectLst/>
                          <a:latin typeface="Arial" panose="020B0604020202020204" pitchFamily="34" charset="0"/>
                        </a:rPr>
                        <a:t>Novembre 1832</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Le baron Haussmann nommé sous-préfet à </a:t>
                      </a:r>
                      <a:r>
                        <a:rPr lang="fr-FR" sz="1050" dirty="0" err="1">
                          <a:effectLst/>
                          <a:latin typeface="Arial" panose="020B0604020202020204" pitchFamily="34" charset="0"/>
                        </a:rPr>
                        <a:t>Neyrac</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6985976"/>
                  </a:ext>
                </a:extLst>
              </a:tr>
              <a:tr h="147780">
                <a:tc>
                  <a:txBody>
                    <a:bodyPr/>
                    <a:lstStyle/>
                    <a:p>
                      <a:pPr algn="ctr"/>
                      <a:r>
                        <a:rPr lang="fr-FR" sz="1050" b="1">
                          <a:effectLst/>
                          <a:latin typeface="Arial" panose="020B0604020202020204" pitchFamily="34" charset="0"/>
                        </a:rPr>
                        <a:t>2 janvier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Ordonnance de renvoi en Cour d'Assises des accusés de </a:t>
                      </a:r>
                      <a:r>
                        <a:rPr lang="fr-FR" sz="1050" dirty="0" err="1">
                          <a:effectLst/>
                          <a:latin typeface="Arial" panose="020B0604020202020204" pitchFamily="34" charset="0"/>
                        </a:rPr>
                        <a:t>Peyrebeille</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623758"/>
                  </a:ext>
                </a:extLst>
              </a:tr>
              <a:tr h="147780">
                <a:tc>
                  <a:txBody>
                    <a:bodyPr/>
                    <a:lstStyle/>
                    <a:p>
                      <a:pPr algn="ctr"/>
                      <a:r>
                        <a:rPr lang="fr-FR" sz="1050" b="1">
                          <a:effectLst/>
                          <a:latin typeface="Arial" panose="020B0604020202020204" pitchFamily="34" charset="0"/>
                        </a:rPr>
                        <a:t> 4 février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Transfert des accusés de Largentière à Privas.</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2459763"/>
                  </a:ext>
                </a:extLst>
              </a:tr>
              <a:tr h="147780">
                <a:tc>
                  <a:txBody>
                    <a:bodyPr/>
                    <a:lstStyle/>
                    <a:p>
                      <a:pPr algn="ctr"/>
                      <a:r>
                        <a:rPr lang="fr-FR" sz="1050" b="1">
                          <a:effectLst/>
                          <a:latin typeface="Arial" panose="020B0604020202020204" pitchFamily="34" charset="0"/>
                        </a:rPr>
                        <a:t>11 février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Clôture de l'instruction sur le meurtre de Jean-Antoine </a:t>
                      </a:r>
                      <a:r>
                        <a:rPr lang="fr-FR" sz="1050" dirty="0" err="1">
                          <a:effectLst/>
                          <a:latin typeface="Arial" panose="020B0604020202020204" pitchFamily="34" charset="0"/>
                        </a:rPr>
                        <a:t>Enjolras</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8174615"/>
                  </a:ext>
                </a:extLst>
              </a:tr>
              <a:tr h="147780">
                <a:tc>
                  <a:txBody>
                    <a:bodyPr/>
                    <a:lstStyle/>
                    <a:p>
                      <a:pPr algn="ctr"/>
                      <a:r>
                        <a:rPr lang="fr-FR" sz="1050" b="1">
                          <a:effectLst/>
                          <a:latin typeface="Arial" panose="020B0604020202020204" pitchFamily="34" charset="0"/>
                        </a:rPr>
                        <a:t> Fin mai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Découverte de l'existence de Laurent </a:t>
                      </a:r>
                      <a:r>
                        <a:rPr lang="fr-FR" sz="1050" dirty="0" err="1">
                          <a:effectLst/>
                          <a:latin typeface="Arial" panose="020B0604020202020204" pitchFamily="34" charset="0"/>
                        </a:rPr>
                        <a:t>Chaze</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6241639"/>
                  </a:ext>
                </a:extLst>
              </a:tr>
              <a:tr h="147780">
                <a:tc>
                  <a:txBody>
                    <a:bodyPr/>
                    <a:lstStyle/>
                    <a:p>
                      <a:pPr algn="ctr"/>
                      <a:r>
                        <a:rPr lang="fr-FR" sz="1050" b="1">
                          <a:effectLst/>
                          <a:latin typeface="Arial" panose="020B0604020202020204" pitchFamily="34" charset="0"/>
                        </a:rPr>
                        <a:t>18 juin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Ouverture du procès des accusés de </a:t>
                      </a:r>
                      <a:r>
                        <a:rPr lang="fr-FR" sz="1050" dirty="0" err="1">
                          <a:effectLst/>
                          <a:latin typeface="Arial" panose="020B0604020202020204" pitchFamily="34" charset="0"/>
                        </a:rPr>
                        <a:t>Peyrebeille</a:t>
                      </a:r>
                      <a:r>
                        <a:rPr lang="fr-FR" sz="1050" dirty="0">
                          <a:effectLst/>
                          <a:latin typeface="Arial" panose="020B0604020202020204" pitchFamily="34" charset="0"/>
                        </a:rPr>
                        <a: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2403042"/>
                  </a:ext>
                </a:extLst>
              </a:tr>
              <a:tr h="147780">
                <a:tc>
                  <a:txBody>
                    <a:bodyPr/>
                    <a:lstStyle/>
                    <a:p>
                      <a:pPr algn="ctr"/>
                      <a:r>
                        <a:rPr lang="fr-FR" sz="1050" b="1">
                          <a:effectLst/>
                          <a:latin typeface="Arial" panose="020B0604020202020204" pitchFamily="34" charset="0"/>
                        </a:rPr>
                        <a:t>25 juin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Pierre Martin, Marie </a:t>
                      </a:r>
                      <a:r>
                        <a:rPr lang="fr-FR" sz="1050" dirty="0" err="1">
                          <a:effectLst/>
                          <a:latin typeface="Arial" panose="020B0604020202020204" pitchFamily="34" charset="0"/>
                        </a:rPr>
                        <a:t>Breysse</a:t>
                      </a:r>
                      <a:r>
                        <a:rPr lang="fr-FR" sz="1050" dirty="0">
                          <a:effectLst/>
                          <a:latin typeface="Arial" panose="020B0604020202020204" pitchFamily="34" charset="0"/>
                        </a:rPr>
                        <a:t> et Jean Rochette sont condamnés à mort.</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6968076"/>
                  </a:ext>
                </a:extLst>
              </a:tr>
              <a:tr h="147780">
                <a:tc>
                  <a:txBody>
                    <a:bodyPr/>
                    <a:lstStyle/>
                    <a:p>
                      <a:pPr algn="ctr"/>
                      <a:r>
                        <a:rPr lang="fr-FR" sz="1050" b="1">
                          <a:effectLst/>
                          <a:latin typeface="Arial" panose="020B0604020202020204" pitchFamily="34" charset="0"/>
                        </a:rPr>
                        <a:t>26 juin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Les condamnés déposent un pourvoi en cassation</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1149216"/>
                  </a:ext>
                </a:extLst>
              </a:tr>
              <a:tr h="147780">
                <a:tc>
                  <a:txBody>
                    <a:bodyPr/>
                    <a:lstStyle/>
                    <a:p>
                      <a:pPr algn="ctr"/>
                      <a:r>
                        <a:rPr lang="fr-FR" sz="1050" b="1">
                          <a:effectLst/>
                          <a:latin typeface="Arial" panose="020B0604020202020204" pitchFamily="34" charset="0"/>
                        </a:rPr>
                        <a:t>12 août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Le pourvoi en cassation est rejeté</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1263005"/>
                  </a:ext>
                </a:extLst>
              </a:tr>
              <a:tr h="221668">
                <a:tc>
                  <a:txBody>
                    <a:bodyPr/>
                    <a:lstStyle/>
                    <a:p>
                      <a:pPr algn="ctr"/>
                      <a:r>
                        <a:rPr lang="fr-FR" sz="1050" b="1">
                          <a:effectLst/>
                          <a:latin typeface="Arial" panose="020B0604020202020204" pitchFamily="34" charset="0"/>
                        </a:rPr>
                        <a:t>18 septembre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La Grâce Royale est refusée aux condamnés</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5939437"/>
                  </a:ext>
                </a:extLst>
              </a:tr>
              <a:tr h="147780">
                <a:tc>
                  <a:txBody>
                    <a:bodyPr/>
                    <a:lstStyle/>
                    <a:p>
                      <a:pPr algn="ctr"/>
                      <a:r>
                        <a:rPr lang="fr-FR" sz="1050" b="1">
                          <a:effectLst/>
                          <a:latin typeface="Arial" panose="020B0604020202020204" pitchFamily="34" charset="0"/>
                        </a:rPr>
                        <a:t>2 octobre 1833</a:t>
                      </a:r>
                      <a:endParaRPr lang="fr-FR" sz="105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fr-FR" sz="1050" dirty="0">
                          <a:effectLst/>
                          <a:latin typeface="Arial" panose="020B0604020202020204" pitchFamily="34" charset="0"/>
                        </a:rPr>
                        <a:t>Pierre Martin, Marie </a:t>
                      </a:r>
                      <a:r>
                        <a:rPr lang="fr-FR" sz="1050" dirty="0" err="1">
                          <a:effectLst/>
                          <a:latin typeface="Arial" panose="020B0604020202020204" pitchFamily="34" charset="0"/>
                        </a:rPr>
                        <a:t>Breysse</a:t>
                      </a:r>
                      <a:r>
                        <a:rPr lang="fr-FR" sz="1050" dirty="0">
                          <a:effectLst/>
                          <a:latin typeface="Arial" panose="020B0604020202020204" pitchFamily="34" charset="0"/>
                        </a:rPr>
                        <a:t> et Jean Rochette sont exécutés.</a:t>
                      </a:r>
                      <a:endParaRPr lang="fr-FR" sz="1050" dirty="0">
                        <a:effectLst/>
                        <a:latin typeface="Verdana, Arial, Helvetica"/>
                      </a:endParaRPr>
                    </a:p>
                  </a:txBody>
                  <a:tcPr marL="7922" marR="7922"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3860004"/>
                  </a:ext>
                </a:extLst>
              </a:tr>
            </a:tbl>
          </a:graphicData>
        </a:graphic>
      </p:graphicFrame>
      <p:sp>
        <p:nvSpPr>
          <p:cNvPr id="3" name="Rectangle 2"/>
          <p:cNvSpPr/>
          <p:nvPr/>
        </p:nvSpPr>
        <p:spPr>
          <a:xfrm>
            <a:off x="4453655" y="0"/>
            <a:ext cx="3209533" cy="369332"/>
          </a:xfrm>
          <a:prstGeom prst="rect">
            <a:avLst/>
          </a:prstGeom>
        </p:spPr>
        <p:txBody>
          <a:bodyPr wrap="none">
            <a:spAutoFit/>
          </a:bodyPr>
          <a:lstStyle/>
          <a:p>
            <a:r>
              <a:rPr lang="fr-FR" b="1" i="1" u="sng" dirty="0">
                <a:solidFill>
                  <a:srgbClr val="000066"/>
                </a:solidFill>
                <a:latin typeface="Verdana" panose="020B0604030504040204" pitchFamily="34" charset="0"/>
              </a:rPr>
              <a:t>Chronologie succincte :</a:t>
            </a:r>
            <a:endParaRPr lang="fr-FR" dirty="0"/>
          </a:p>
        </p:txBody>
      </p:sp>
    </p:spTree>
    <p:extLst>
      <p:ext uri="{BB962C8B-B14F-4D97-AF65-F5344CB8AC3E}">
        <p14:creationId xmlns:p14="http://schemas.microsoft.com/office/powerpoint/2010/main" val="2656324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207" y="895424"/>
            <a:ext cx="11862409" cy="5693265"/>
          </a:xfrm>
          <a:prstGeom prst="rect">
            <a:avLst/>
          </a:prstGeom>
        </p:spPr>
      </p:pic>
      <p:sp>
        <p:nvSpPr>
          <p:cNvPr id="3" name="ZoneTexte 2"/>
          <p:cNvSpPr txBox="1"/>
          <p:nvPr/>
        </p:nvSpPr>
        <p:spPr>
          <a:xfrm>
            <a:off x="2179269" y="413359"/>
            <a:ext cx="8242126" cy="369332"/>
          </a:xfrm>
          <a:prstGeom prst="rect">
            <a:avLst/>
          </a:prstGeom>
          <a:noFill/>
        </p:spPr>
        <p:txBody>
          <a:bodyPr wrap="square" rtlCol="0">
            <a:spAutoFit/>
          </a:bodyPr>
          <a:lstStyle/>
          <a:p>
            <a:r>
              <a:rPr lang="fr-FR" dirty="0" smtClean="0"/>
              <a:t>Arbre Généalogique  Famille MARTIN &amp; BREYSSE (de L’auberge de </a:t>
            </a:r>
            <a:r>
              <a:rPr lang="fr-FR" dirty="0" err="1" smtClean="0"/>
              <a:t>peyrebelle</a:t>
            </a:r>
            <a:r>
              <a:rPr lang="fr-FR" dirty="0" smtClean="0"/>
              <a:t>). </a:t>
            </a:r>
            <a:endParaRPr lang="fr-FR" dirty="0"/>
          </a:p>
        </p:txBody>
      </p:sp>
    </p:spTree>
    <p:extLst>
      <p:ext uri="{BB962C8B-B14F-4D97-AF65-F5344CB8AC3E}">
        <p14:creationId xmlns:p14="http://schemas.microsoft.com/office/powerpoint/2010/main" val="32558919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884" y="1089764"/>
            <a:ext cx="11586575" cy="5536504"/>
          </a:xfrm>
          <a:prstGeom prst="rect">
            <a:avLst/>
          </a:prstGeom>
        </p:spPr>
      </p:pic>
    </p:spTree>
    <p:extLst>
      <p:ext uri="{BB962C8B-B14F-4D97-AF65-F5344CB8AC3E}">
        <p14:creationId xmlns:p14="http://schemas.microsoft.com/office/powerpoint/2010/main" val="4123356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207" y="0"/>
            <a:ext cx="5841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41295" y="117693"/>
            <a:ext cx="6096000" cy="4185761"/>
          </a:xfrm>
          <a:prstGeom prst="rect">
            <a:avLst/>
          </a:prstGeom>
        </p:spPr>
        <p:txBody>
          <a:bodyPr>
            <a:spAutoFit/>
          </a:bodyPr>
          <a:lstStyle/>
          <a:p>
            <a:pPr algn="just"/>
            <a:r>
              <a:rPr lang="fr-FR" sz="1400" dirty="0">
                <a:latin typeface="Arial" panose="020B0604020202020204" pitchFamily="34" charset="0"/>
              </a:rPr>
              <a:t>L'auberge est composée de deux bâtiments, accolés l'un à l'autre, l'ensemble formant un "L". Elle est construite en granit mélangée de moellons de basalte, basalte que l'on trouve très facilement aux environs immédiat de ce lieu. Des fenêtres, aux dimensions uniformes, (85 cm sur 55 cm) éclairent les pièces. Il est intéressant de noter que ces fenêtres sont aux dimensions habituelles dans cette région. Contrairement à la légende, une seule ouverture est munie de barreaux.</a:t>
            </a:r>
            <a:endParaRPr lang="fr-FR" sz="1400" dirty="0">
              <a:latin typeface="Verdana, Arial, Helvetica"/>
            </a:endParaRPr>
          </a:p>
          <a:p>
            <a:pPr algn="just"/>
            <a:r>
              <a:rPr lang="fr-FR" sz="1400" dirty="0">
                <a:latin typeface="Arial" panose="020B0604020202020204" pitchFamily="34" charset="0"/>
              </a:rPr>
              <a:t>La partie la plus fonctionnelle de l'auberge était, sans contestation possible, la remise. C'est un vaste bâtiment d'une trentaine de mètres de long, avec en bout, deux grandes portes cochères placées symétriquement. Cette disposition permettait aux équipages d'entrer d'un coté pour sortir de l'autre, sans qu'un demi-tour ou une manœuvre quelconque soit nécessaire. Pour l'époque, cette disposition facilitait grandement le travail des rouliers ou des chaises de poste et faisait figure de "nec plus ultra". Une sorte d'étage mezzanine permettait de stocker le foin et le fourrage pour les hivers rudes que connaissait le plateau. Cet étage servait aussi de dortoir aux rouliers ou aux gens peu fortunés.</a:t>
            </a:r>
            <a:endParaRPr lang="fr-FR" sz="1400" dirty="0">
              <a:latin typeface="Verdana, Arial, Helvetica"/>
            </a:endParaRPr>
          </a:p>
          <a:p>
            <a:r>
              <a:rPr lang="fr-FR" sz="1400" dirty="0">
                <a:latin typeface="Arial" panose="020B0604020202020204" pitchFamily="34" charset="0"/>
              </a:rPr>
              <a:t>Accolé à cette grange imposante, on trouve l'auberge proprement dite. Elle dispose de trois niveaux :</a:t>
            </a:r>
            <a:endParaRPr lang="fr-FR" sz="1400" dirty="0"/>
          </a:p>
        </p:txBody>
      </p:sp>
      <p:graphicFrame>
        <p:nvGraphicFramePr>
          <p:cNvPr id="5" name="Tableau 4"/>
          <p:cNvGraphicFramePr>
            <a:graphicFrameLocks noGrp="1"/>
          </p:cNvGraphicFramePr>
          <p:nvPr>
            <p:extLst>
              <p:ext uri="{D42A27DB-BD31-4B8C-83A1-F6EECF244321}">
                <p14:modId xmlns:p14="http://schemas.microsoft.com/office/powerpoint/2010/main" val="1812296322"/>
              </p:ext>
            </p:extLst>
          </p:nvPr>
        </p:nvGraphicFramePr>
        <p:xfrm>
          <a:off x="6029805" y="3988175"/>
          <a:ext cx="5715000" cy="2712720"/>
        </p:xfrm>
        <a:graphic>
          <a:graphicData uri="http://schemas.openxmlformats.org/drawingml/2006/table">
            <a:tbl>
              <a:tblPr/>
              <a:tblGrid>
                <a:gridCol w="5715000">
                  <a:extLst>
                    <a:ext uri="{9D8B030D-6E8A-4147-A177-3AD203B41FA5}">
                      <a16:colId xmlns:a16="http://schemas.microsoft.com/office/drawing/2014/main" val="2107122941"/>
                    </a:ext>
                  </a:extLst>
                </a:gridCol>
              </a:tblGrid>
              <a:tr h="0">
                <a:tc>
                  <a:txBody>
                    <a:bodyPr/>
                    <a:lstStyle/>
                    <a:p>
                      <a:r>
                        <a:rPr lang="fr-FR" dirty="0">
                          <a:latin typeface="Arial" panose="020B0604020202020204" pitchFamily="34" charset="0"/>
                        </a:rPr>
                        <a:t/>
                      </a:r>
                      <a:br>
                        <a:rPr lang="fr-FR" dirty="0">
                          <a:latin typeface="Arial" panose="020B0604020202020204" pitchFamily="34" charset="0"/>
                        </a:rPr>
                      </a:br>
                      <a:r>
                        <a:rPr lang="fr-FR" sz="1400" dirty="0">
                          <a:latin typeface="Arial" panose="020B0604020202020204" pitchFamily="34" charset="0"/>
                        </a:rPr>
                        <a:t>* un rez-de-chaussée comportant une cuisine d'une trentaine de mètres carrés avec une imposante cheminée et un four à pain sous le même auvent. Cette pièce était la pièce principale de l'auberge, son cœur, la pièce où tous les voyageurs étaient accueillis. A gauche de l'entrée, une porte mène à la salle à manger, moins large mais aussi longue que la cuisine. Cette pièce ne servait que lorsque l'auberge recevait des personnes importantes. En enfilade, il existe une troisième pièce, un débarras, où l'on découvre un second four, aussi imposant que le premier, mais plus discret quant à la disposition. La rumeur dévoila que c'était ce four que les époux Martin utilisaient pour brûler les cadavres.</a:t>
                      </a:r>
                      <a:endParaRPr lang="fr-FR" sz="1400" dirty="0"/>
                    </a:p>
                  </a:txBody>
                  <a:tcPr anchor="ctr">
                    <a:lnL>
                      <a:noFill/>
                    </a:lnL>
                    <a:lnR>
                      <a:noFill/>
                    </a:lnR>
                    <a:lnT>
                      <a:noFill/>
                    </a:lnT>
                    <a:lnB>
                      <a:noFill/>
                    </a:lnB>
                    <a:solidFill>
                      <a:srgbClr val="FFFFFF"/>
                    </a:solidFill>
                  </a:tcPr>
                </a:tc>
                <a:extLst>
                  <a:ext uri="{0D108BD9-81ED-4DB2-BD59-A6C34878D82A}">
                    <a16:rowId xmlns:a16="http://schemas.microsoft.com/office/drawing/2014/main" val="2764514762"/>
                  </a:ext>
                </a:extLst>
              </a:tr>
            </a:tbl>
          </a:graphicData>
        </a:graphic>
      </p:graphicFrame>
    </p:spTree>
    <p:extLst>
      <p:ext uri="{BB962C8B-B14F-4D97-AF65-F5344CB8AC3E}">
        <p14:creationId xmlns:p14="http://schemas.microsoft.com/office/powerpoint/2010/main" val="37653354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peyrabeille.eu.org/images/planch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0"/>
            <a:ext cx="627445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430027" y="878744"/>
            <a:ext cx="5761973" cy="4524315"/>
          </a:xfrm>
          <a:prstGeom prst="rect">
            <a:avLst/>
          </a:prstGeom>
        </p:spPr>
        <p:txBody>
          <a:bodyPr wrap="square">
            <a:spAutoFit/>
          </a:bodyPr>
          <a:lstStyle/>
          <a:p>
            <a:pPr>
              <a:buFont typeface="+mj-lt"/>
              <a:buAutoNum type="arabicPeriod"/>
            </a:pPr>
            <a:r>
              <a:rPr lang="fr-FR" dirty="0">
                <a:solidFill>
                  <a:srgbClr val="111111"/>
                </a:solidFill>
                <a:latin typeface="Century" panose="02040604050505020304" pitchFamily="18" charset="0"/>
              </a:rPr>
              <a:t>Cachette au-dessus de la cheminée</a:t>
            </a:r>
          </a:p>
          <a:p>
            <a:pPr>
              <a:buFont typeface="+mj-lt"/>
              <a:buAutoNum type="arabicPeriod"/>
            </a:pPr>
            <a:r>
              <a:rPr lang="fr-FR" dirty="0">
                <a:solidFill>
                  <a:srgbClr val="111111"/>
                </a:solidFill>
                <a:latin typeface="Century" panose="02040604050505020304" pitchFamily="18" charset="0"/>
              </a:rPr>
              <a:t>Chambre à coucher</a:t>
            </a:r>
          </a:p>
          <a:p>
            <a:pPr>
              <a:buFont typeface="+mj-lt"/>
              <a:buAutoNum type="arabicPeriod"/>
            </a:pPr>
            <a:r>
              <a:rPr lang="fr-FR" dirty="0">
                <a:solidFill>
                  <a:srgbClr val="111111"/>
                </a:solidFill>
                <a:latin typeface="Century" panose="02040604050505020304" pitchFamily="18" charset="0"/>
              </a:rPr>
              <a:t>Grande chambre à coucher</a:t>
            </a:r>
          </a:p>
          <a:p>
            <a:pPr>
              <a:buFont typeface="+mj-lt"/>
              <a:buAutoNum type="arabicPeriod"/>
            </a:pPr>
            <a:r>
              <a:rPr lang="fr-FR" dirty="0">
                <a:solidFill>
                  <a:srgbClr val="111111"/>
                </a:solidFill>
                <a:latin typeface="Century" panose="02040604050505020304" pitchFamily="18" charset="0"/>
              </a:rPr>
              <a:t>Chambre à coucher</a:t>
            </a:r>
          </a:p>
          <a:p>
            <a:pPr>
              <a:buFont typeface="+mj-lt"/>
              <a:buAutoNum type="arabicPeriod"/>
            </a:pPr>
            <a:r>
              <a:rPr lang="fr-FR" dirty="0">
                <a:solidFill>
                  <a:srgbClr val="111111"/>
                </a:solidFill>
                <a:latin typeface="Century" panose="02040604050505020304" pitchFamily="18" charset="0"/>
              </a:rPr>
              <a:t>Ancienne cuisine</a:t>
            </a:r>
          </a:p>
          <a:p>
            <a:pPr>
              <a:buFont typeface="+mj-lt"/>
              <a:buAutoNum type="arabicPeriod"/>
            </a:pPr>
            <a:r>
              <a:rPr lang="fr-FR" dirty="0">
                <a:solidFill>
                  <a:srgbClr val="111111"/>
                </a:solidFill>
                <a:latin typeface="Century" panose="02040604050505020304" pitchFamily="18" charset="0"/>
              </a:rPr>
              <a:t>Lieu de débarras ; grande chambre rouge tapissée sur cloison de bois</a:t>
            </a:r>
          </a:p>
          <a:p>
            <a:pPr>
              <a:buFont typeface="+mj-lt"/>
              <a:buAutoNum type="arabicPeriod"/>
            </a:pPr>
            <a:r>
              <a:rPr lang="fr-FR" dirty="0">
                <a:solidFill>
                  <a:srgbClr val="111111"/>
                </a:solidFill>
                <a:latin typeface="Century" panose="02040604050505020304" pitchFamily="18" charset="0"/>
              </a:rPr>
              <a:t>Lit à armoire</a:t>
            </a:r>
          </a:p>
          <a:p>
            <a:pPr>
              <a:buFont typeface="+mj-lt"/>
              <a:buAutoNum type="arabicPeriod"/>
            </a:pPr>
            <a:r>
              <a:rPr lang="fr-FR" dirty="0">
                <a:solidFill>
                  <a:srgbClr val="111111"/>
                </a:solidFill>
                <a:latin typeface="Century" panose="02040604050505020304" pitchFamily="18" charset="0"/>
              </a:rPr>
              <a:t>Escalier en bois, montée de la cuisine</a:t>
            </a:r>
          </a:p>
          <a:p>
            <a:pPr>
              <a:buFont typeface="+mj-lt"/>
              <a:buAutoNum type="arabicPeriod"/>
            </a:pPr>
            <a:r>
              <a:rPr lang="fr-FR" dirty="0">
                <a:solidFill>
                  <a:srgbClr val="111111"/>
                </a:solidFill>
                <a:latin typeface="Century" panose="02040604050505020304" pitchFamily="18" charset="0"/>
              </a:rPr>
              <a:t>Armoire au dessus de l’escalier</a:t>
            </a:r>
          </a:p>
          <a:p>
            <a:pPr>
              <a:buFont typeface="+mj-lt"/>
              <a:buAutoNum type="arabicPeriod"/>
            </a:pPr>
            <a:r>
              <a:rPr lang="fr-FR" dirty="0">
                <a:solidFill>
                  <a:srgbClr val="111111"/>
                </a:solidFill>
                <a:latin typeface="Century" panose="02040604050505020304" pitchFamily="18" charset="0"/>
              </a:rPr>
              <a:t>Porte du grenier à foin</a:t>
            </a:r>
          </a:p>
          <a:p>
            <a:pPr>
              <a:buFont typeface="+mj-lt"/>
              <a:buAutoNum type="arabicPeriod"/>
            </a:pPr>
            <a:r>
              <a:rPr lang="fr-FR" dirty="0">
                <a:solidFill>
                  <a:srgbClr val="111111"/>
                </a:solidFill>
                <a:latin typeface="Century" panose="02040604050505020304" pitchFamily="18" charset="0"/>
              </a:rPr>
              <a:t>Rampe pour arriver au grenier avec les chars chargés de foin</a:t>
            </a:r>
          </a:p>
          <a:p>
            <a:pPr>
              <a:buFont typeface="+mj-lt"/>
              <a:buAutoNum type="arabicPeriod"/>
            </a:pPr>
            <a:r>
              <a:rPr lang="fr-FR" dirty="0">
                <a:solidFill>
                  <a:srgbClr val="111111"/>
                </a:solidFill>
                <a:latin typeface="Century" panose="02040604050505020304" pitchFamily="18" charset="0"/>
              </a:rPr>
              <a:t>Vaste grenier à foin</a:t>
            </a:r>
          </a:p>
          <a:p>
            <a:pPr>
              <a:buFont typeface="+mj-lt"/>
              <a:buAutoNum type="arabicPeriod"/>
            </a:pPr>
            <a:r>
              <a:rPr lang="fr-FR" dirty="0">
                <a:solidFill>
                  <a:srgbClr val="111111"/>
                </a:solidFill>
                <a:latin typeface="Century" panose="02040604050505020304" pitchFamily="18" charset="0"/>
              </a:rPr>
              <a:t>Endroit du grenier où Laurent </a:t>
            </a:r>
            <a:r>
              <a:rPr lang="fr-FR" dirty="0" err="1">
                <a:solidFill>
                  <a:srgbClr val="111111"/>
                </a:solidFill>
                <a:latin typeface="Century" panose="02040604050505020304" pitchFamily="18" charset="0"/>
              </a:rPr>
              <a:t>Chaze</a:t>
            </a:r>
            <a:r>
              <a:rPr lang="fr-FR" dirty="0">
                <a:solidFill>
                  <a:srgbClr val="111111"/>
                </a:solidFill>
                <a:latin typeface="Century" panose="02040604050505020304" pitchFamily="18" charset="0"/>
              </a:rPr>
              <a:t> coucha</a:t>
            </a:r>
          </a:p>
          <a:p>
            <a:pPr>
              <a:buFont typeface="+mj-lt"/>
              <a:buAutoNum type="arabicPeriod"/>
            </a:pPr>
            <a:r>
              <a:rPr lang="fr-FR" dirty="0">
                <a:solidFill>
                  <a:srgbClr val="111111"/>
                </a:solidFill>
                <a:latin typeface="Century" panose="02040604050505020304" pitchFamily="18" charset="0"/>
              </a:rPr>
              <a:t>Endroit du grenier où </a:t>
            </a:r>
            <a:r>
              <a:rPr lang="fr-FR" dirty="0" err="1">
                <a:solidFill>
                  <a:srgbClr val="111111"/>
                </a:solidFill>
                <a:latin typeface="Century" panose="02040604050505020304" pitchFamily="18" charset="0"/>
              </a:rPr>
              <a:t>Enjolras</a:t>
            </a:r>
            <a:r>
              <a:rPr lang="fr-FR" dirty="0">
                <a:solidFill>
                  <a:srgbClr val="111111"/>
                </a:solidFill>
                <a:latin typeface="Century" panose="02040604050505020304" pitchFamily="18" charset="0"/>
              </a:rPr>
              <a:t> fut tué</a:t>
            </a:r>
            <a:endParaRPr lang="fr-FR" b="0" i="0" dirty="0">
              <a:solidFill>
                <a:srgbClr val="111111"/>
              </a:solidFill>
              <a:effectLst/>
              <a:latin typeface="Century" panose="02040604050505020304" pitchFamily="18" charset="0"/>
            </a:endParaRPr>
          </a:p>
        </p:txBody>
      </p:sp>
    </p:spTree>
    <p:extLst>
      <p:ext uri="{BB962C8B-B14F-4D97-AF65-F5344CB8AC3E}">
        <p14:creationId xmlns:p14="http://schemas.microsoft.com/office/powerpoint/2010/main" val="25111499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eyrabeille.eu.org/images/planch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0"/>
            <a:ext cx="8763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7563810" y="2182955"/>
            <a:ext cx="4628190" cy="272382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100" b="0" i="0" u="none" strike="noStrike" cap="none" normalizeH="0" baseline="0" dirty="0" smtClean="0">
              <a:ln>
                <a:noFill/>
              </a:ln>
              <a:solidFill>
                <a:srgbClr val="111111"/>
              </a:solidFill>
              <a:effectLst/>
              <a:latin typeface="Century" panose="020406040505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
            </a:r>
            <a:br>
              <a:rPr kumimoji="0" lang="fr-FR" altLang="fr-FR" sz="1600" b="0" i="0" u="none" strike="noStrike" cap="none" normalizeH="0" baseline="0" dirty="0" smtClean="0">
                <a:ln>
                  <a:noFill/>
                </a:ln>
                <a:solidFill>
                  <a:srgbClr val="111111"/>
                </a:solidFill>
                <a:effectLst/>
                <a:latin typeface="Century" panose="02040604050505020304" pitchFamily="18" charset="0"/>
              </a:rPr>
            </a:br>
            <a:r>
              <a:rPr kumimoji="0" lang="fr-FR" altLang="fr-FR" sz="1600" b="0" i="0" u="none" strike="noStrike" cap="none" normalizeH="0" baseline="0" dirty="0" smtClean="0">
                <a:ln>
                  <a:noFill/>
                </a:ln>
                <a:solidFill>
                  <a:srgbClr val="111111"/>
                </a:solidFill>
                <a:effectLst/>
                <a:latin typeface="Century" panose="02040604050505020304" pitchFamily="18" charset="0"/>
              </a:rPr>
              <a:t>1 Maison Reynaud où Martin débuta</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2 Auberge de </a:t>
            </a:r>
            <a:r>
              <a:rPr kumimoji="0" lang="fr-FR" altLang="fr-FR" sz="1600" b="0" i="0" u="none" strike="noStrike" cap="none" normalizeH="0" baseline="0" dirty="0" err="1" smtClean="0">
                <a:ln>
                  <a:noFill/>
                </a:ln>
                <a:solidFill>
                  <a:srgbClr val="111111"/>
                </a:solidFill>
                <a:effectLst/>
                <a:latin typeface="Century" panose="02040604050505020304" pitchFamily="18" charset="0"/>
              </a:rPr>
              <a:t>Peyrabeille</a:t>
            </a:r>
            <a:r>
              <a:rPr kumimoji="0" lang="fr-FR" altLang="fr-FR" sz="1600" b="0" i="0" u="none" strike="noStrike" cap="none" normalizeH="0" baseline="0" dirty="0" smtClean="0">
                <a:ln>
                  <a:noFill/>
                </a:ln>
                <a:solidFill>
                  <a:srgbClr val="111111"/>
                </a:solidFill>
                <a:effectLst/>
                <a:latin typeface="Century" panose="02040604050505020304" pitchFamily="18" charset="0"/>
              </a:rPr>
              <a:t> construite par Martin</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3 Lieu où les assassins furent exécutés</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4 Grange de Gibert achetée par Martin</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5 Grange à une veuve Reynaud</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6 Maison à la veuve Gibert</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7 Terrain aux Gibert</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8 Terrain aux Reynaud</a:t>
            </a:r>
            <a:r>
              <a:rPr kumimoji="0" lang="fr-FR" altLang="fr-FR" sz="1600" b="0" i="0" u="none" strike="noStrike" cap="none" normalizeH="0" baseline="0" dirty="0" smtClean="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tabLst/>
            </a:pPr>
            <a:r>
              <a:rPr kumimoji="0" lang="fr-FR" altLang="fr-FR" sz="1600" b="0" i="0" u="none" strike="noStrike" cap="none" normalizeH="0" baseline="0" dirty="0" smtClean="0">
                <a:ln>
                  <a:noFill/>
                </a:ln>
                <a:solidFill>
                  <a:srgbClr val="111111"/>
                </a:solidFill>
                <a:effectLst/>
                <a:latin typeface="Century" panose="02040604050505020304" pitchFamily="18" charset="0"/>
              </a:rPr>
              <a:t>9 Terrain à Pierre Martin</a:t>
            </a:r>
          </a:p>
        </p:txBody>
      </p:sp>
    </p:spTree>
    <p:extLst>
      <p:ext uri="{BB962C8B-B14F-4D97-AF65-F5344CB8AC3E}">
        <p14:creationId xmlns:p14="http://schemas.microsoft.com/office/powerpoint/2010/main" val="25046602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upload.wikimedia.org/wikipedia/commons/1/16/Auberge_de_Peyrebeille%2C_Ansicht_der_K%C3%BCch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42378" y="5986821"/>
            <a:ext cx="6096000" cy="646331"/>
          </a:xfrm>
          <a:prstGeom prst="rect">
            <a:avLst/>
          </a:prstGeom>
        </p:spPr>
        <p:txBody>
          <a:bodyPr>
            <a:spAutoFit/>
          </a:bodyPr>
          <a:lstStyle/>
          <a:p>
            <a:r>
              <a:rPr lang="fr-FR" b="1" i="0" dirty="0" smtClean="0">
                <a:solidFill>
                  <a:schemeClr val="bg1"/>
                </a:solidFill>
                <a:effectLst/>
                <a:latin typeface="Arial" panose="020B0604020202020204" pitchFamily="34" charset="0"/>
              </a:rPr>
              <a:t>Reconstitution de l'intérieur d'époque de l'auberge de </a:t>
            </a:r>
            <a:r>
              <a:rPr lang="fr-FR" b="1" i="0" dirty="0" err="1" smtClean="0">
                <a:solidFill>
                  <a:schemeClr val="bg1"/>
                </a:solidFill>
                <a:effectLst/>
                <a:latin typeface="Arial" panose="020B0604020202020204" pitchFamily="34" charset="0"/>
              </a:rPr>
              <a:t>Peyrebeille</a:t>
            </a:r>
            <a:r>
              <a:rPr lang="fr-FR" b="1" i="0" dirty="0" smtClean="0">
                <a:solidFill>
                  <a:schemeClr val="bg1"/>
                </a:solidFill>
                <a:effectLst/>
                <a:latin typeface="Arial" panose="020B0604020202020204" pitchFamily="34" charset="0"/>
              </a:rPr>
              <a:t>.</a:t>
            </a:r>
            <a:endParaRPr lang="fr-FR" b="1" dirty="0">
              <a:solidFill>
                <a:schemeClr val="bg1"/>
              </a:solidFill>
            </a:endParaRPr>
          </a:p>
        </p:txBody>
      </p:sp>
    </p:spTree>
    <p:extLst>
      <p:ext uri="{BB962C8B-B14F-4D97-AF65-F5344CB8AC3E}">
        <p14:creationId xmlns:p14="http://schemas.microsoft.com/office/powerpoint/2010/main" val="40075569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i.servimg.com/u/f39/12/19/89/64/dsc00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80477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1.bp.blogspot.com/-OWRFPTLwW6o/U_4QYteYJ7I/AAAAAAAAHwE/mR2UDTw52LA/s1600/2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577449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5870522"/>
            <a:ext cx="12191999" cy="1200329"/>
          </a:xfrm>
          <a:prstGeom prst="rect">
            <a:avLst/>
          </a:prstGeom>
        </p:spPr>
        <p:txBody>
          <a:bodyPr wrap="square">
            <a:spAutoFit/>
          </a:bodyPr>
          <a:lstStyle/>
          <a:p>
            <a:r>
              <a:rPr lang="fr-FR" b="1" i="1" dirty="0" smtClean="0">
                <a:effectLst/>
                <a:latin typeface="Trebuchet MS" panose="020B0603020202020204" pitchFamily="34" charset="0"/>
              </a:rPr>
              <a:t>Les clients qui avaient besoin d'un peu plus d'intimité pouvaient dîner dans une salle à manger plus petite.  Ils pouvaient ainsi parler "affaires" sans se douter que Marie Martin les écoutait grâce à une petite ouverture dans la cloison et pouvait ainsi repérer les clients fortunés...</a:t>
            </a:r>
            <a:r>
              <a:rPr lang="fr-FR" dirty="0" smtClean="0"/>
              <a:t/>
            </a:r>
            <a:br>
              <a:rPr lang="fr-FR" dirty="0" smtClean="0"/>
            </a:br>
            <a:endParaRPr lang="fr-FR" dirty="0"/>
          </a:p>
        </p:txBody>
      </p:sp>
    </p:spTree>
    <p:extLst>
      <p:ext uri="{BB962C8B-B14F-4D97-AF65-F5344CB8AC3E}">
        <p14:creationId xmlns:p14="http://schemas.microsoft.com/office/powerpoint/2010/main" val="12136370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22740" y="6325024"/>
            <a:ext cx="7235868" cy="369332"/>
          </a:xfrm>
          <a:prstGeom prst="rect">
            <a:avLst/>
          </a:prstGeom>
        </p:spPr>
        <p:txBody>
          <a:bodyPr wrap="square">
            <a:spAutoFit/>
          </a:bodyPr>
          <a:lstStyle/>
          <a:p>
            <a:r>
              <a:rPr lang="fr-FR" b="1" i="0" dirty="0" smtClean="0">
                <a:effectLst/>
                <a:latin typeface="Helvetica neue"/>
              </a:rPr>
              <a:t> Vue de la Cuisine et de l'</a:t>
            </a:r>
            <a:r>
              <a:rPr lang="fr-FR" b="1" i="0" dirty="0" err="1" smtClean="0">
                <a:effectLst/>
                <a:latin typeface="Helvetica neue"/>
              </a:rPr>
              <a:t>Alcove</a:t>
            </a:r>
            <a:r>
              <a:rPr lang="fr-FR" b="1" i="0" dirty="0" smtClean="0">
                <a:effectLst/>
                <a:latin typeface="Helvetica neue"/>
              </a:rPr>
              <a:t> de </a:t>
            </a:r>
            <a:r>
              <a:rPr lang="fr-FR" b="1" i="0" dirty="0" err="1" smtClean="0">
                <a:effectLst/>
                <a:latin typeface="Helvetica neue"/>
              </a:rPr>
              <a:t>Peyrebeille</a:t>
            </a:r>
            <a:r>
              <a:rPr lang="fr-FR" b="1" i="0" dirty="0" smtClean="0">
                <a:effectLst/>
                <a:latin typeface="Helvetica neue"/>
              </a:rPr>
              <a:t> Auberge.</a:t>
            </a:r>
            <a:endParaRPr lang="fr-FR" dirty="0"/>
          </a:p>
        </p:txBody>
      </p:sp>
      <p:pic>
        <p:nvPicPr>
          <p:cNvPr id="20482" name="Picture 2" descr="http://3.bp.blogspot.com/-Sn7U_8kTTn0/U_5Stk9n-tI/AAAAAAAAHzs/6QDzJrI3Ctw/s1600/Auberge%2BPeyrebeil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3816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img.over-blog-kiwi.com/0/75/75/33/20160904/ob_863ef9_image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425863" y="274953"/>
            <a:ext cx="6096000" cy="646331"/>
          </a:xfrm>
          <a:prstGeom prst="rect">
            <a:avLst/>
          </a:prstGeom>
        </p:spPr>
        <p:txBody>
          <a:bodyPr>
            <a:spAutoFit/>
          </a:bodyPr>
          <a:lstStyle/>
          <a:p>
            <a:r>
              <a:rPr lang="fr-FR" dirty="0">
                <a:solidFill>
                  <a:schemeClr val="bg1"/>
                </a:solidFill>
              </a:rPr>
              <a:t>Salle à manger de l’Auberge de </a:t>
            </a:r>
            <a:r>
              <a:rPr lang="fr-FR" dirty="0" err="1">
                <a:solidFill>
                  <a:schemeClr val="bg1"/>
                </a:solidFill>
              </a:rPr>
              <a:t>peyrebelle</a:t>
            </a:r>
            <a:r>
              <a:rPr lang="fr-FR" dirty="0">
                <a:solidFill>
                  <a:schemeClr val="bg1"/>
                </a:solidFill>
              </a:rPr>
              <a:t> a différentes époques</a:t>
            </a:r>
            <a:endParaRPr lang="fr-FR" dirty="0"/>
          </a:p>
        </p:txBody>
      </p:sp>
    </p:spTree>
    <p:extLst>
      <p:ext uri="{BB962C8B-B14F-4D97-AF65-F5344CB8AC3E}">
        <p14:creationId xmlns:p14="http://schemas.microsoft.com/office/powerpoint/2010/main" val="5425655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uberge rou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3056351" y="576197"/>
            <a:ext cx="7052153" cy="369332"/>
          </a:xfrm>
          <a:prstGeom prst="rect">
            <a:avLst/>
          </a:prstGeom>
          <a:noFill/>
        </p:spPr>
        <p:txBody>
          <a:bodyPr wrap="square" rtlCol="0">
            <a:spAutoFit/>
          </a:bodyPr>
          <a:lstStyle/>
          <a:p>
            <a:r>
              <a:rPr lang="fr-FR" dirty="0" smtClean="0">
                <a:solidFill>
                  <a:schemeClr val="bg1"/>
                </a:solidFill>
              </a:rPr>
              <a:t>Salle à manger de l’Auberge de </a:t>
            </a:r>
            <a:r>
              <a:rPr lang="fr-FR" dirty="0" err="1" smtClean="0">
                <a:solidFill>
                  <a:schemeClr val="bg1"/>
                </a:solidFill>
              </a:rPr>
              <a:t>peyrebelle</a:t>
            </a:r>
            <a:r>
              <a:rPr lang="fr-FR" dirty="0" smtClean="0">
                <a:solidFill>
                  <a:schemeClr val="bg1"/>
                </a:solidFill>
              </a:rPr>
              <a:t> a différentes époques</a:t>
            </a:r>
            <a:r>
              <a:rPr lang="fr-FR" dirty="0" smtClean="0"/>
              <a:t>,</a:t>
            </a:r>
            <a:endParaRPr lang="fr-FR" dirty="0"/>
          </a:p>
        </p:txBody>
      </p:sp>
    </p:spTree>
    <p:extLst>
      <p:ext uri="{BB962C8B-B14F-4D97-AF65-F5344CB8AC3E}">
        <p14:creationId xmlns:p14="http://schemas.microsoft.com/office/powerpoint/2010/main" val="2557132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upload.wikimedia.org/wikipedia/commons/thumb/e/e1/Auberge_sanglante_de_Pereybeille_-_Le_fameux_four_o%C3%B9_Leblanc_jetait_ses_victimes_apr%C3%A8s_les_avoir_assassin%C3%A9es_et_d%C3%A9pouill%C3%A9es_%2833762163233%29.jpg/1920px-Auberge_sanglante_de_Pereybeille_-_Le_fameux_four_o%C3%B9_Leblanc_jetait_ses_victimes_apr%C3%A8s_les_avoir_assassin%C3%A9es_et_d%C3%A9pouill%C3%A9es_%2833762163233%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4379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2259" y="0"/>
            <a:ext cx="5089742"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63042" y="579041"/>
            <a:ext cx="2739217" cy="5355312"/>
          </a:xfrm>
          <a:prstGeom prst="rect">
            <a:avLst/>
          </a:prstGeom>
        </p:spPr>
        <p:txBody>
          <a:bodyPr wrap="square">
            <a:spAutoFit/>
          </a:bodyPr>
          <a:lstStyle/>
          <a:p>
            <a:r>
              <a:rPr lang="fr-FR" dirty="0">
                <a:solidFill>
                  <a:srgbClr val="000000"/>
                </a:solidFill>
                <a:latin typeface="Open Sans"/>
              </a:rPr>
              <a:t>On peut voir, pendant la visite, l’endroit où le domestique se cachait et assommait les malheureux lorsqu’ils montaient se coucher. Sous l’escalier, une trappe permettait de dissimuler les corps, avant de les faire disparaître le lendemain. Mais ce réduit existait-il à l’époque ? Pas sûr. Les meutes de loup, la burle, qui souffle tant sur le plateau, pourraient aussi expliquer ces disparitions. Difficile de trancher, n’est-ce pas…</a:t>
            </a:r>
            <a:endParaRPr lang="fr-FR" dirty="0"/>
          </a:p>
        </p:txBody>
      </p:sp>
      <p:pic>
        <p:nvPicPr>
          <p:cNvPr id="12292" name="Picture 4" descr="RÃ©sultat de recherche d'images pour &quot;l'auberge de peyrebeille&quo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0" y="0"/>
            <a:ext cx="43630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120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RÃ©sultat de recherche d'images pour &quot;l'auberge de peyrebei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2597" y="0"/>
            <a:ext cx="6129403" cy="6275540"/>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899759" cy="627554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50521" y="6211669"/>
            <a:ext cx="12192000" cy="646331"/>
          </a:xfrm>
          <a:prstGeom prst="rect">
            <a:avLst/>
          </a:prstGeom>
        </p:spPr>
        <p:txBody>
          <a:bodyPr wrap="square">
            <a:spAutoFit/>
          </a:bodyPr>
          <a:lstStyle/>
          <a:p>
            <a:r>
              <a:rPr lang="fr-FR" b="1" i="1" dirty="0" smtClean="0">
                <a:effectLst/>
                <a:latin typeface="Trebuchet MS" panose="020B0603020202020204" pitchFamily="34" charset="0"/>
              </a:rPr>
              <a:t>... Ces clients fortunés avaient l'infortune d'être assommés par "Fétiche"  en gravissant les marches qui menaient à leur chambre... Fétiche qui bien qu'ayant la peau très mate, était d'origine ardéchoise</a:t>
            </a:r>
            <a:endParaRPr lang="fr-FR" dirty="0"/>
          </a:p>
        </p:txBody>
      </p:sp>
    </p:spTree>
    <p:extLst>
      <p:ext uri="{BB962C8B-B14F-4D97-AF65-F5344CB8AC3E}">
        <p14:creationId xmlns:p14="http://schemas.microsoft.com/office/powerpoint/2010/main" val="2104716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181" y="0"/>
            <a:ext cx="567115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http://2.bp.blogspot.com/-x1oiBA4qCVE/U_4Qv6yeKeI/AAAAAAAAHwk/i5zjniIL5IA/s1600/2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1764" y="0"/>
            <a:ext cx="653023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30882" y="197656"/>
            <a:ext cx="6096000" cy="1477328"/>
          </a:xfrm>
          <a:prstGeom prst="rect">
            <a:avLst/>
          </a:prstGeom>
        </p:spPr>
        <p:txBody>
          <a:bodyPr>
            <a:spAutoFit/>
          </a:bodyPr>
          <a:lstStyle/>
          <a:p>
            <a:r>
              <a:rPr lang="fr-FR" dirty="0">
                <a:solidFill>
                  <a:schemeClr val="bg1"/>
                </a:solidFill>
                <a:latin typeface="Arial" panose="020B0604020202020204" pitchFamily="34" charset="0"/>
              </a:rPr>
              <a:t>* Un premier étage avec un long couloir ouvrant sur des petites chambres à l'allure monacale de part et d'autre. Au bout de ce corridor; on accède à une chambre un peu plus grande, la chambre des invités de marques. Enfin, une porte permet d'accéder à l'étage de la grange.</a:t>
            </a:r>
            <a:endParaRPr lang="fr-FR" dirty="0">
              <a:solidFill>
                <a:schemeClr val="bg1"/>
              </a:solidFill>
            </a:endParaRPr>
          </a:p>
        </p:txBody>
      </p:sp>
    </p:spTree>
    <p:extLst>
      <p:ext uri="{BB962C8B-B14F-4D97-AF65-F5344CB8AC3E}">
        <p14:creationId xmlns:p14="http://schemas.microsoft.com/office/powerpoint/2010/main" val="541455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i.ebayimg.com/images/g/GJIAAOSwDk5UAcTW/s-l1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1290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uberge de Peyrebei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3135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1098" y="2633142"/>
            <a:ext cx="6219825" cy="3819525"/>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9786" y="1416098"/>
            <a:ext cx="6115904" cy="2629267"/>
          </a:xfrm>
          <a:prstGeom prst="rect">
            <a:avLst/>
          </a:prstGeom>
        </p:spPr>
      </p:pic>
    </p:spTree>
    <p:extLst>
      <p:ext uri="{BB962C8B-B14F-4D97-AF65-F5344CB8AC3E}">
        <p14:creationId xmlns:p14="http://schemas.microsoft.com/office/powerpoint/2010/main" val="13691600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3459" y="4000500"/>
            <a:ext cx="4295775" cy="285750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1201" y="0"/>
            <a:ext cx="6620799" cy="455947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5571201" cy="6858000"/>
          </a:xfrm>
          <a:prstGeom prst="rect">
            <a:avLst/>
          </a:prstGeom>
        </p:spPr>
      </p:pic>
    </p:spTree>
    <p:extLst>
      <p:ext uri="{BB962C8B-B14F-4D97-AF65-F5344CB8AC3E}">
        <p14:creationId xmlns:p14="http://schemas.microsoft.com/office/powerpoint/2010/main" val="27452767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upload.wikimedia.org/wikipedia/commons/b/bd/Auberge_de_Peyrebeille_-_Pierre_Mart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09601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upload.wikimedia.org/wikipedia/commons/thumb/1/19/Auberge_de_Peyrebeille_-_Marie_Breysse_%C3%A9pouse_Martin.jpg/800px-Auberge_de_Peyrebeille_-_Marie_Breysse_%C3%A9pouse_Mart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011" y="43949"/>
            <a:ext cx="4096011" cy="67702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upload.wikimedia.org/wikipedia/commons/6/67/Auberge_de_Peyrebeille_-_Jean_Rochett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4005" y="0"/>
            <a:ext cx="404799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712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
          <p:cNvSpPr>
            <a:spLocks noChangeArrowheads="1"/>
          </p:cNvSpPr>
          <p:nvPr/>
        </p:nvSpPr>
        <p:spPr bwMode="auto">
          <a:xfrm>
            <a:off x="177800" y="45648"/>
            <a:ext cx="11523134" cy="141577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solidFill>
                  <a:srgbClr val="000066"/>
                </a:solidFill>
                <a:effectLst/>
                <a:latin typeface="Verdana" panose="020B0604030504040204" pitchFamily="34" charset="0"/>
              </a:rPr>
              <a:t>Vérité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solidFill>
                  <a:srgbClr val="000066"/>
                </a:solidFill>
                <a:effectLst/>
                <a:latin typeface="Verdana" panose="020B0604030504040204" pitchFamily="34" charset="0"/>
              </a:rPr>
              <a:t>                  Légende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solidFill>
                  <a:srgbClr val="000066"/>
                </a:solidFill>
                <a:effectLst/>
                <a:latin typeface="Verdana" panose="020B0604030504040204" pitchFamily="34" charset="0"/>
              </a:rPr>
              <a:t>                                    Rumeur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400" b="0" i="0" u="none" strike="noStrike" cap="none" normalizeH="0" baseline="0" dirty="0" smtClean="0">
              <a:ln>
                <a:noFill/>
              </a:ln>
              <a:solidFill>
                <a:srgbClr val="000066"/>
              </a:solidFill>
              <a:effectLst/>
              <a:latin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66"/>
                </a:solidFill>
                <a:effectLst/>
                <a:latin typeface="Verdana" panose="020B0604030504040204" pitchFamily="34" charset="0"/>
              </a:rPr>
              <a:t>Alors maintenant, cent soixante ans plus tard, essayons de faire le point sur ce fait divers sordide.</a:t>
            </a:r>
            <a:endParaRPr kumimoji="0" lang="fr-FR" altLang="fr-FR" sz="1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dirty="0" smtClean="0">
                <a:ln>
                  <a:noFill/>
                </a:ln>
                <a:solidFill>
                  <a:srgbClr val="000066"/>
                </a:solidFill>
                <a:effectLst/>
                <a:latin typeface="Verdana" panose="020B0604030504040204" pitchFamily="34" charset="0"/>
                <a:cs typeface="Times New Roman" panose="02020603050405020304" pitchFamily="18" charset="0"/>
              </a:rPr>
              <a:t>Le paradoxe fondamental de toute cette histoire est que le crime qui permit l'arrestation de ces "serial killer" du XIX</a:t>
            </a:r>
            <a:r>
              <a:rPr kumimoji="0" lang="fr-FR" altLang="fr-FR" sz="1000" b="0" i="0" u="none" strike="noStrike" cap="none" normalizeH="0" baseline="30000" dirty="0" smtClean="0">
                <a:ln>
                  <a:noFill/>
                </a:ln>
                <a:solidFill>
                  <a:srgbClr val="000066"/>
                </a:solidFill>
                <a:effectLst/>
                <a:latin typeface="Verdana" panose="020B0604030504040204" pitchFamily="34" charset="0"/>
                <a:cs typeface="Times New Roman" panose="02020603050405020304" pitchFamily="18" charset="0"/>
              </a:rPr>
              <a:t>ème</a:t>
            </a:r>
            <a:r>
              <a:rPr kumimoji="0" lang="fr-FR" altLang="fr-FR" sz="1000" b="0" i="0" u="none" strike="noStrike" cap="none" normalizeH="0" baseline="0" dirty="0" smtClean="0">
                <a:ln>
                  <a:noFill/>
                </a:ln>
                <a:solidFill>
                  <a:srgbClr val="000066"/>
                </a:solidFill>
                <a:effectLst/>
                <a:latin typeface="Verdana" panose="020B0604030504040204" pitchFamily="34" charset="0"/>
                <a:cs typeface="Times New Roman" panose="02020603050405020304" pitchFamily="18" charset="0"/>
              </a:rPr>
              <a:t> siècle, ne s'est pas du tout déroulé dans l'auberge sanglante, le lieu où, d'après la rumeur, des dizaines de meurtres ont été perpétrés, mais au </a:t>
            </a:r>
            <a:r>
              <a:rPr kumimoji="0" lang="fr-FR" altLang="fr-FR" sz="1000" b="0" i="0" u="none" strike="noStrike" cap="none" normalizeH="0" baseline="0" dirty="0" smtClean="0">
                <a:ln>
                  <a:noFill/>
                </a:ln>
                <a:solidFill>
                  <a:srgbClr val="FF0000"/>
                </a:solidFill>
                <a:effectLst/>
                <a:latin typeface="Verdana" panose="020B0604030504040204" pitchFamily="34" charset="0"/>
                <a:cs typeface="Times New Roman" panose="02020603050405020304" pitchFamily="18" charset="0"/>
              </a:rPr>
              <a:t>Coula, l</a:t>
            </a:r>
            <a:r>
              <a:rPr kumimoji="0" lang="fr-FR" altLang="fr-FR" sz="1000" b="0" i="0" u="none" strike="noStrike" cap="none" normalizeH="0" baseline="0" dirty="0" smtClean="0">
                <a:ln>
                  <a:noFill/>
                </a:ln>
                <a:solidFill>
                  <a:srgbClr val="000066"/>
                </a:solidFill>
                <a:effectLst/>
                <a:latin typeface="Verdana" panose="020B0604030504040204" pitchFamily="34" charset="0"/>
                <a:cs typeface="Times New Roman" panose="02020603050405020304" pitchFamily="18" charset="0"/>
              </a:rPr>
              <a:t>e nouveau domicile où habitait le couple Martin depuis quelques semaines.</a:t>
            </a:r>
            <a:endParaRPr kumimoji="0" lang="fr-FR" altLang="fr-FR" sz="1000" b="0" i="0" u="none" strike="noStrike" cap="none" normalizeH="0" baseline="0" dirty="0" smtClean="0">
              <a:ln>
                <a:noFill/>
              </a:ln>
              <a:solidFill>
                <a:schemeClr val="tx1"/>
              </a:solidFill>
              <a:effectLst/>
            </a:endParaRPr>
          </a:p>
        </p:txBody>
      </p:sp>
      <p:sp>
        <p:nvSpPr>
          <p:cNvPr id="10" name="ZoneTexte 9"/>
          <p:cNvSpPr txBox="1"/>
          <p:nvPr/>
        </p:nvSpPr>
        <p:spPr>
          <a:xfrm>
            <a:off x="177800" y="1461420"/>
            <a:ext cx="12014200" cy="2031325"/>
          </a:xfrm>
          <a:prstGeom prst="rect">
            <a:avLst/>
          </a:prstGeom>
          <a:noFill/>
        </p:spPr>
        <p:txBody>
          <a:bodyPr wrap="square" rtlCol="0">
            <a:spAutoFit/>
          </a:bodyPr>
          <a:lstStyle/>
          <a:p>
            <a:r>
              <a:rPr lang="fr-FR" sz="1400" dirty="0" smtClean="0">
                <a:latin typeface="Andy" panose="03080602030302030203" pitchFamily="66" charset="0"/>
              </a:rPr>
              <a:t>1992, je décide de faire des recherches aux archives départementales du Puy en Velay, Pour un travail de généalogie familiale;</a:t>
            </a:r>
          </a:p>
          <a:p>
            <a:r>
              <a:rPr lang="fr-FR" sz="1400" dirty="0" smtClean="0">
                <a:latin typeface="Andy" panose="03080602030302030203" pitchFamily="66" charset="0"/>
              </a:rPr>
              <a:t> Me voila sur la route en passant par la </a:t>
            </a:r>
            <a:r>
              <a:rPr lang="fr-FR" sz="1400" dirty="0" err="1" smtClean="0">
                <a:latin typeface="Andy" panose="03080602030302030203" pitchFamily="66" charset="0"/>
              </a:rPr>
              <a:t>Narce</a:t>
            </a:r>
            <a:r>
              <a:rPr lang="fr-FR" sz="1400" dirty="0" smtClean="0">
                <a:latin typeface="Andy" panose="03080602030302030203" pitchFamily="66" charset="0"/>
              </a:rPr>
              <a:t>, avec mon épouse nous décidâmes de faire une halte pour boire un café, au serveur je lui demande si l’auberge de </a:t>
            </a:r>
            <a:r>
              <a:rPr lang="fr-FR" sz="1400" dirty="0" err="1" smtClean="0">
                <a:latin typeface="Andy" panose="03080602030302030203" pitchFamily="66" charset="0"/>
              </a:rPr>
              <a:t>Peyrebelle</a:t>
            </a:r>
            <a:r>
              <a:rPr lang="fr-FR" sz="1400" dirty="0" smtClean="0">
                <a:latin typeface="Andy" panose="03080602030302030203" pitchFamily="66" charset="0"/>
              </a:rPr>
              <a:t> se trouve biens sur la route,,, le serveur n’étant pas du coin demanda a un client qui était entrain de boire son petit ballon de blanc ,,,et a mes yeux, il devait avoir soixante dix ans bon poids ; ou se trouvait cette auberge. La réponse qu’il me fit m’interpelle encore aujourd'hui !</a:t>
            </a:r>
          </a:p>
          <a:p>
            <a:r>
              <a:rPr lang="fr-FR" sz="1400" dirty="0" smtClean="0">
                <a:latin typeface="Andy" panose="03080602030302030203" pitchFamily="66" charset="0"/>
              </a:rPr>
              <a:t>-Il me dit que l’auberge actuelle n’est pas la vraie ??? Que c’est celle qui se trouve au » Sous Rioux sur la N 102 »  donc bien avant la fameuse auberge. (c’était son père qui lui avait dis quand il était jeune), et que pour les besoins du spectacle morbide (le jour de l’exécution) il fallait beaucoup de place pour la populaces, donc ils choisirent celle sur le plateau….!!!! Alors pourquoi ! l’on t’ils appelée (</a:t>
            </a:r>
            <a:r>
              <a:rPr lang="fr-FR" sz="1400" u="sng" dirty="0" smtClean="0">
                <a:latin typeface="Andy" panose="03080602030302030203" pitchFamily="66" charset="0"/>
              </a:rPr>
              <a:t>ici l’</a:t>
            </a:r>
            <a:r>
              <a:rPr lang="fr-FR" sz="1400" u="sng" dirty="0" err="1" smtClean="0">
                <a:latin typeface="Andy" panose="03080602030302030203" pitchFamily="66" charset="0"/>
              </a:rPr>
              <a:t>hautentique</a:t>
            </a:r>
            <a:r>
              <a:rPr lang="fr-FR" sz="1400" u="sng" dirty="0" smtClean="0">
                <a:latin typeface="Andy" panose="03080602030302030203" pitchFamily="66" charset="0"/>
              </a:rPr>
              <a:t>  auberge de </a:t>
            </a:r>
            <a:r>
              <a:rPr lang="fr-FR" sz="1400" u="sng" dirty="0" err="1" smtClean="0">
                <a:latin typeface="Andy" panose="03080602030302030203" pitchFamily="66" charset="0"/>
              </a:rPr>
              <a:t>peyrebelle</a:t>
            </a:r>
            <a:r>
              <a:rPr lang="fr-FR" sz="1400" u="sng" dirty="0" smtClean="0">
                <a:latin typeface="Andy" panose="03080602030302030203" pitchFamily="66" charset="0"/>
              </a:rPr>
              <a:t>) </a:t>
            </a:r>
            <a:r>
              <a:rPr lang="fr-FR" sz="1400" dirty="0" smtClean="0">
                <a:latin typeface="Andy" panose="03080602030302030203" pitchFamily="66" charset="0"/>
              </a:rPr>
              <a:t>si c’était la seule.</a:t>
            </a:r>
          </a:p>
          <a:p>
            <a:r>
              <a:rPr lang="fr-FR" sz="1400" dirty="0" smtClean="0">
                <a:latin typeface="Andy" panose="03080602030302030203" pitchFamily="66" charset="0"/>
              </a:rPr>
              <a:t>Je le remerciais, et nous voila sur la route, très attentif pour retrouver la « vraie ».</a:t>
            </a:r>
          </a:p>
          <a:p>
            <a:r>
              <a:rPr lang="fr-FR" sz="1400" dirty="0" smtClean="0">
                <a:latin typeface="Andy" panose="03080602030302030203" pitchFamily="66" charset="0"/>
              </a:rPr>
              <a:t> Si vous passer par là, jetais-y un coup d’œil, beaucoup de  similitudes entres les deux, faites vous votre propre opinion.</a:t>
            </a:r>
            <a:endParaRPr lang="fr-FR" sz="1400" dirty="0">
              <a:latin typeface="Andy" panose="03080602030302030203" pitchFamily="66" charset="0"/>
            </a:endParaRPr>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4236" y="3424844"/>
            <a:ext cx="8621328" cy="3433156"/>
          </a:xfrm>
          <a:prstGeom prst="rect">
            <a:avLst/>
          </a:prstGeom>
        </p:spPr>
      </p:pic>
    </p:spTree>
    <p:extLst>
      <p:ext uri="{BB962C8B-B14F-4D97-AF65-F5344CB8AC3E}">
        <p14:creationId xmlns:p14="http://schemas.microsoft.com/office/powerpoint/2010/main" val="535319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002" y="226845"/>
            <a:ext cx="10058400" cy="6481526"/>
          </a:xfrm>
          <a:prstGeom prst="rect">
            <a:avLst/>
          </a:prstGeom>
        </p:spPr>
      </p:pic>
    </p:spTree>
    <p:extLst>
      <p:ext uri="{BB962C8B-B14F-4D97-AF65-F5344CB8AC3E}">
        <p14:creationId xmlns:p14="http://schemas.microsoft.com/office/powerpoint/2010/main" val="17430815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Ã©sultat de recherche d'images pour &quot;l'auberge de peyrebei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4106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767" y="1039091"/>
            <a:ext cx="10058400" cy="4688377"/>
          </a:xfrm>
          <a:prstGeom prst="rect">
            <a:avLst/>
          </a:prstGeom>
        </p:spPr>
      </p:pic>
    </p:spTree>
    <p:extLst>
      <p:ext uri="{BB962C8B-B14F-4D97-AF65-F5344CB8AC3E}">
        <p14:creationId xmlns:p14="http://schemas.microsoft.com/office/powerpoint/2010/main" val="38476370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Ã©sultat de recherche d'images pour &quot;l'auberge de peyrebei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39951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i.ebayimg.com/images/g/RpQAAOSwZlZZ6iYr/s-l1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11187591-Lanarce-Auberge-Peyrebeille-Lanar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317" y="3115277"/>
            <a:ext cx="5674291" cy="3385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161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RÃ©sultat de recherche d'images pour &quot;l'auberge de peyrebei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924" y="0"/>
            <a:ext cx="5841076" cy="3341716"/>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350924" y="3416531"/>
            <a:ext cx="5841075" cy="3441469"/>
          </a:xfrm>
          <a:prstGeom prst="rect">
            <a:avLst/>
          </a:prstGeom>
        </p:spPr>
      </p:pic>
      <p:pic>
        <p:nvPicPr>
          <p:cNvPr id="4" name="Picture 2" descr="Image associÃ©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1"/>
            <a:ext cx="6259485" cy="3341716"/>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ttps://i.ebayimg.com/images/g/bsUAAOSwdjdZ6iZG/s-l160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 y="3479801"/>
            <a:ext cx="6259485" cy="337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4090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upload.wikimedia.org/wikipedia/commons/thumb/6/60/Les_crimes_de_Peyrebeille_-_Lithographie_de_1885_%28Fonds_Biblioth%C3%A8que_Municipale_de_Lyon%29.jpg/800px-Les_crimes_de_Peyrebeille_-_Lithographie_de_1885_%28Fonds_Biblioth%C3%A8que_Municipale_de_Lyon%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39582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upload.wikimedia.org/wikipedia/commons/thumb/3/36/Les_crimes_de_Peyrebeille_Lithographie_de_1885_%28Fonds_Biblioth%C3%A8que_Nationale%29.jpg/800px-Les_crimes_de_Peyrebeille_Lithographie_de_1885_%28Fonds_Biblioth%C3%A8que_Nationale%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7387" y="0"/>
            <a:ext cx="382461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RÃ©sultat de recherche d'images pour &quot;l'auberge de peyrebeill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58433" y="0"/>
            <a:ext cx="420874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3092334" y="0"/>
            <a:ext cx="6525491" cy="400110"/>
          </a:xfrm>
          <a:prstGeom prst="rect">
            <a:avLst/>
          </a:prstGeom>
          <a:noFill/>
        </p:spPr>
        <p:txBody>
          <a:bodyPr wrap="square" rtlCol="0">
            <a:spAutoFit/>
          </a:bodyPr>
          <a:lstStyle/>
          <a:p>
            <a:r>
              <a:rPr lang="fr-FR" sz="2000" b="1" dirty="0" smtClean="0">
                <a:solidFill>
                  <a:schemeClr val="bg1"/>
                </a:solidFill>
              </a:rPr>
              <a:t>Affiches  parus dans divers journaux de l’époques.</a:t>
            </a:r>
            <a:endParaRPr lang="fr-FR" sz="2000" b="1" dirty="0">
              <a:solidFill>
                <a:schemeClr val="bg1"/>
              </a:solidFill>
            </a:endParaRPr>
          </a:p>
        </p:txBody>
      </p:sp>
    </p:spTree>
    <p:extLst>
      <p:ext uri="{BB962C8B-B14F-4D97-AF65-F5344CB8AC3E}">
        <p14:creationId xmlns:p14="http://schemas.microsoft.com/office/powerpoint/2010/main" val="25576322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95132-Le-dossier-Peyrebeille-Documents-inedits-sur-l-039-affaire-de-l-039-aube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1623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18778-Peyrebeille-La-Legende-de-l-039-histoire-de-l-039-auberge-sanglante-Bon-Et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10042"/>
            <a:ext cx="293393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27242" y="1423847"/>
            <a:ext cx="2736647" cy="369332"/>
          </a:xfrm>
          <a:prstGeom prst="rect">
            <a:avLst/>
          </a:prstGeom>
        </p:spPr>
        <p:txBody>
          <a:bodyPr wrap="none">
            <a:spAutoFit/>
          </a:bodyPr>
          <a:lstStyle/>
          <a:p>
            <a:r>
              <a:rPr lang="fr-FR" sz="1000" b="1" dirty="0">
                <a:solidFill>
                  <a:srgbClr val="0A0A0A"/>
                </a:solidFill>
                <a:latin typeface="Open Sans"/>
              </a:rPr>
              <a:t>Paul d’</a:t>
            </a:r>
            <a:r>
              <a:rPr lang="fr-FR" sz="1000" b="1" dirty="0" err="1">
                <a:solidFill>
                  <a:srgbClr val="0A0A0A"/>
                </a:solidFill>
                <a:latin typeface="Open Sans"/>
              </a:rPr>
              <a:t>Albigny</a:t>
            </a:r>
            <a:r>
              <a:rPr lang="fr-FR" sz="1000" b="1" dirty="0">
                <a:solidFill>
                  <a:srgbClr val="0A0A0A"/>
                </a:solidFill>
                <a:latin typeface="Open Sans"/>
              </a:rPr>
              <a:t> (1831-1893), édité en 1886</a:t>
            </a:r>
            <a:r>
              <a:rPr lang="fr-FR" dirty="0">
                <a:solidFill>
                  <a:srgbClr val="0A0A0A"/>
                </a:solidFill>
                <a:latin typeface="Open Sans"/>
              </a:rPr>
              <a:t>.</a:t>
            </a:r>
            <a:endParaRPr lang="fr-FR" dirty="0"/>
          </a:p>
        </p:txBody>
      </p:sp>
      <p:sp>
        <p:nvSpPr>
          <p:cNvPr id="7" name="Rectangle 6"/>
          <p:cNvSpPr/>
          <p:nvPr/>
        </p:nvSpPr>
        <p:spPr>
          <a:xfrm>
            <a:off x="6194642" y="1030470"/>
            <a:ext cx="3292258" cy="276999"/>
          </a:xfrm>
          <a:prstGeom prst="rect">
            <a:avLst/>
          </a:prstGeom>
        </p:spPr>
        <p:txBody>
          <a:bodyPr wrap="square">
            <a:spAutoFit/>
          </a:bodyPr>
          <a:lstStyle/>
          <a:p>
            <a:r>
              <a:rPr lang="fr-FR" sz="1200" dirty="0">
                <a:solidFill>
                  <a:srgbClr val="000066"/>
                </a:solidFill>
                <a:latin typeface="Arial" panose="020B0604020202020204" pitchFamily="34" charset="0"/>
              </a:rPr>
              <a:t>La Tribune - 1966 (Réédition original de 1945)</a:t>
            </a:r>
            <a:endParaRPr lang="fr-FR" sz="1200" dirty="0"/>
          </a:p>
        </p:txBody>
      </p:sp>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62300" y="-10042"/>
            <a:ext cx="3063889" cy="6858000"/>
          </a:xfrm>
          <a:prstGeom prst="rect">
            <a:avLst/>
          </a:prstGeom>
        </p:spPr>
      </p:pic>
      <p:pic>
        <p:nvPicPr>
          <p:cNvPr id="3079" name="Picture 7" descr="http://www.decitre.fr/gi/79/9782910669379FS.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58531" y="0"/>
            <a:ext cx="2933469" cy="684795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3804604" y="0"/>
            <a:ext cx="5071539" cy="369332"/>
          </a:xfrm>
          <a:prstGeom prst="rect">
            <a:avLst/>
          </a:prstGeom>
        </p:spPr>
        <p:txBody>
          <a:bodyPr wrap="square">
            <a:spAutoFit/>
          </a:bodyPr>
          <a:lstStyle/>
          <a:p>
            <a:r>
              <a:rPr lang="fr-FR" b="1" dirty="0" smtClean="0">
                <a:solidFill>
                  <a:schemeClr val="bg1"/>
                </a:solidFill>
              </a:rPr>
              <a:t>Sélections de quelques </a:t>
            </a:r>
            <a:r>
              <a:rPr lang="fr-FR" b="1" dirty="0" smtClean="0"/>
              <a:t>livres parus</a:t>
            </a:r>
            <a:endParaRPr lang="fr-FR" dirty="0"/>
          </a:p>
        </p:txBody>
      </p:sp>
    </p:spTree>
    <p:extLst>
      <p:ext uri="{BB962C8B-B14F-4D97-AF65-F5344CB8AC3E}">
        <p14:creationId xmlns:p14="http://schemas.microsoft.com/office/powerpoint/2010/main" val="827619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4.bp.blogspot.com/-B-3mGLEM9rI/U_5SvcL91KI/AAAAAAAAHz8/zB4USPnIvBw/s1600/Auberge%2Broug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1"/>
            <a:ext cx="4784942" cy="6313117"/>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http://3.bp.blogspot.com/-Kqud1NVnDPM/U_4R78p1uGI/AAAAAAAAHy8/miYF79z3Q-0/s1600/24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0356" y="0"/>
            <a:ext cx="4801644" cy="631311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57010" y="6313118"/>
            <a:ext cx="2670924" cy="369332"/>
          </a:xfrm>
          <a:prstGeom prst="rect">
            <a:avLst/>
          </a:prstGeom>
        </p:spPr>
        <p:txBody>
          <a:bodyPr wrap="none">
            <a:spAutoFit/>
          </a:bodyPr>
          <a:lstStyle/>
          <a:p>
            <a:r>
              <a:rPr lang="fr-FR" b="1" i="1" dirty="0" smtClean="0">
                <a:solidFill>
                  <a:srgbClr val="333333"/>
                </a:solidFill>
                <a:effectLst/>
                <a:latin typeface="Trebuchet MS" panose="020B0603020202020204" pitchFamily="34" charset="0"/>
              </a:rPr>
              <a:t>L'auberge Rouge. 1951</a:t>
            </a:r>
            <a:endParaRPr lang="fr-FR" dirty="0"/>
          </a:p>
        </p:txBody>
      </p:sp>
      <p:sp>
        <p:nvSpPr>
          <p:cNvPr id="3" name="Rectangle 2"/>
          <p:cNvSpPr/>
          <p:nvPr/>
        </p:nvSpPr>
        <p:spPr>
          <a:xfrm>
            <a:off x="8455716" y="6313118"/>
            <a:ext cx="2670924" cy="369332"/>
          </a:xfrm>
          <a:prstGeom prst="rect">
            <a:avLst/>
          </a:prstGeom>
        </p:spPr>
        <p:txBody>
          <a:bodyPr wrap="none">
            <a:spAutoFit/>
          </a:bodyPr>
          <a:lstStyle/>
          <a:p>
            <a:r>
              <a:rPr lang="fr-FR" b="1" i="1" dirty="0" smtClean="0">
                <a:solidFill>
                  <a:srgbClr val="333333"/>
                </a:solidFill>
                <a:effectLst/>
                <a:latin typeface="Trebuchet MS" panose="020B0603020202020204" pitchFamily="34" charset="0"/>
              </a:rPr>
              <a:t>L'auberge Rouge. 2007</a:t>
            </a:r>
            <a:endParaRPr lang="fr-FR" dirty="0"/>
          </a:p>
        </p:txBody>
      </p:sp>
      <p:sp>
        <p:nvSpPr>
          <p:cNvPr id="4" name="Rectangle 3"/>
          <p:cNvSpPr/>
          <p:nvPr/>
        </p:nvSpPr>
        <p:spPr>
          <a:xfrm>
            <a:off x="4905380" y="5103674"/>
            <a:ext cx="2855934" cy="1754326"/>
          </a:xfrm>
          <a:prstGeom prst="rect">
            <a:avLst/>
          </a:prstGeom>
        </p:spPr>
        <p:txBody>
          <a:bodyPr wrap="square">
            <a:spAutoFit/>
          </a:bodyPr>
          <a:lstStyle/>
          <a:p>
            <a:r>
              <a:rPr lang="fr-FR" b="1" i="1" dirty="0" smtClean="0">
                <a:effectLst/>
                <a:latin typeface="Trebuchet MS" panose="020B0603020202020204" pitchFamily="34" charset="0"/>
              </a:rPr>
              <a:t>Les deux films n'ont pas été tournés ici mais c'est dans cette auberge que les faits se sont déroulés au début du XIXème siècle. </a:t>
            </a:r>
            <a:endParaRPr lang="fr-FR" dirty="0"/>
          </a:p>
        </p:txBody>
      </p:sp>
      <p:sp>
        <p:nvSpPr>
          <p:cNvPr id="5" name="Rectangle 4"/>
          <p:cNvSpPr/>
          <p:nvPr/>
        </p:nvSpPr>
        <p:spPr>
          <a:xfrm>
            <a:off x="4839049" y="432367"/>
            <a:ext cx="2617638" cy="3785652"/>
          </a:xfrm>
          <a:prstGeom prst="rect">
            <a:avLst/>
          </a:prstGeom>
        </p:spPr>
        <p:txBody>
          <a:bodyPr wrap="square">
            <a:spAutoFit/>
          </a:bodyPr>
          <a:lstStyle/>
          <a:p>
            <a:r>
              <a:rPr lang="fr-FR" sz="1200" dirty="0">
                <a:solidFill>
                  <a:srgbClr val="333333"/>
                </a:solidFill>
                <a:latin typeface="Arial" panose="020B0604020202020204" pitchFamily="34" charset="0"/>
              </a:rPr>
              <a:t>La cour de l’auberge de </a:t>
            </a:r>
            <a:r>
              <a:rPr lang="fr-FR" sz="1200" dirty="0" err="1">
                <a:solidFill>
                  <a:srgbClr val="333333"/>
                </a:solidFill>
                <a:latin typeface="Arial" panose="020B0604020202020204" pitchFamily="34" charset="0"/>
              </a:rPr>
              <a:t>Peyrebeille</a:t>
            </a:r>
            <a:r>
              <a:rPr lang="fr-FR" sz="1200" dirty="0">
                <a:solidFill>
                  <a:srgbClr val="333333"/>
                </a:solidFill>
                <a:latin typeface="Arial" panose="020B0604020202020204" pitchFamily="34" charset="0"/>
              </a:rPr>
              <a:t> , près de </a:t>
            </a:r>
            <a:r>
              <a:rPr lang="fr-FR" sz="1200" dirty="0" err="1">
                <a:solidFill>
                  <a:srgbClr val="333333"/>
                </a:solidFill>
                <a:latin typeface="Arial" panose="020B0604020202020204" pitchFamily="34" charset="0"/>
              </a:rPr>
              <a:t>Lanarce</a:t>
            </a:r>
            <a:r>
              <a:rPr lang="fr-FR" sz="1200" dirty="0">
                <a:solidFill>
                  <a:srgbClr val="333333"/>
                </a:solidFill>
                <a:latin typeface="Arial" panose="020B0604020202020204" pitchFamily="34" charset="0"/>
              </a:rPr>
              <a:t> (Ardèche), fut, en 1833, le théâtre de l’</a:t>
            </a:r>
            <a:r>
              <a:rPr lang="fr-FR" sz="1200" dirty="0" err="1">
                <a:solidFill>
                  <a:srgbClr val="333333"/>
                </a:solidFill>
                <a:latin typeface="Arial" panose="020B0604020202020204" pitchFamily="34" charset="0"/>
              </a:rPr>
              <a:t>éxécution</a:t>
            </a:r>
            <a:r>
              <a:rPr lang="fr-FR" sz="1200" dirty="0">
                <a:solidFill>
                  <a:srgbClr val="333333"/>
                </a:solidFill>
                <a:latin typeface="Arial" panose="020B0604020202020204" pitchFamily="34" charset="0"/>
              </a:rPr>
              <a:t> capitale du tenancier, de son épouse et de leur domestique, fortement </a:t>
            </a:r>
            <a:r>
              <a:rPr lang="fr-FR" sz="1200" dirty="0" err="1">
                <a:solidFill>
                  <a:srgbClr val="333333"/>
                </a:solidFill>
                <a:latin typeface="Arial" panose="020B0604020202020204" pitchFamily="34" charset="0"/>
              </a:rPr>
              <a:t>soupconnés</a:t>
            </a:r>
            <a:r>
              <a:rPr lang="fr-FR" sz="1200" dirty="0">
                <a:solidFill>
                  <a:srgbClr val="333333"/>
                </a:solidFill>
                <a:latin typeface="Arial" panose="020B0604020202020204" pitchFamily="34" charset="0"/>
              </a:rPr>
              <a:t> d’avoir assommé, dépouillé et incinéré plusieurs dizaines de leurs clients de passage. Ainsi naquit l’histoire de l’« auberge rouge », relayée par des journalistes, des romanciers, dont Balzac, des feuilles illustrées, puis, au </a:t>
            </a:r>
            <a:r>
              <a:rPr lang="fr-FR" sz="1200" dirty="0" err="1">
                <a:solidFill>
                  <a:srgbClr val="333333"/>
                </a:solidFill>
                <a:latin typeface="Arial" panose="020B0604020202020204" pitchFamily="34" charset="0"/>
              </a:rPr>
              <a:t>xxe</a:t>
            </a:r>
            <a:r>
              <a:rPr lang="fr-FR" sz="1200" dirty="0">
                <a:solidFill>
                  <a:srgbClr val="333333"/>
                </a:solidFill>
                <a:latin typeface="Arial" panose="020B0604020202020204" pitchFamily="34" charset="0"/>
              </a:rPr>
              <a:t> siècle, par des cinéastes (Claude Autant-Lara, Gérard </a:t>
            </a:r>
            <a:r>
              <a:rPr lang="fr-FR" sz="1200" dirty="0" err="1">
                <a:solidFill>
                  <a:srgbClr val="333333"/>
                </a:solidFill>
                <a:latin typeface="Arial" panose="020B0604020202020204" pitchFamily="34" charset="0"/>
              </a:rPr>
              <a:t>Krawczyk</a:t>
            </a:r>
            <a:r>
              <a:rPr lang="fr-FR" sz="1200" dirty="0">
                <a:solidFill>
                  <a:srgbClr val="333333"/>
                </a:solidFill>
                <a:latin typeface="Arial" panose="020B0604020202020204" pitchFamily="34" charset="0"/>
              </a:rPr>
              <a:t>) et divers écrivains. Aujourd’hui, l’endroit est une halte obligée pour le touriste, avec visite détaillée des lieux et exposé du modus operandi de ces rustiques assassins. </a:t>
            </a:r>
            <a:endParaRPr lang="fr-FR" sz="1200" dirty="0"/>
          </a:p>
        </p:txBody>
      </p:sp>
    </p:spTree>
    <p:extLst>
      <p:ext uri="{BB962C8B-B14F-4D97-AF65-F5344CB8AC3E}">
        <p14:creationId xmlns:p14="http://schemas.microsoft.com/office/powerpoint/2010/main" val="861920623"/>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FERNANDEL 1951 _ L'auberge rouge _ Original Promo_NEW.wav"/>
          </p:stSnd>
        </p:sndAc>
      </p:transition>
    </mc:Choice>
    <mc:Fallback xmlns="">
      <p:transition spd="slow">
        <p:sndAc>
          <p:stSnd>
            <p:snd r:embed="rId5" name="FERNANDEL 1951 _ L'auberge rouge _ Original Promo_NEW.wav"/>
          </p:stSnd>
        </p:sndAc>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52294" y="388400"/>
            <a:ext cx="3762568" cy="369332"/>
          </a:xfrm>
          <a:prstGeom prst="rect">
            <a:avLst/>
          </a:prstGeom>
        </p:spPr>
        <p:txBody>
          <a:bodyPr wrap="none">
            <a:spAutoFit/>
          </a:bodyPr>
          <a:lstStyle/>
          <a:p>
            <a:r>
              <a:rPr lang="fr-FR" b="1" dirty="0">
                <a:solidFill>
                  <a:srgbClr val="000066"/>
                </a:solidFill>
                <a:latin typeface="Arial" panose="020B0604020202020204" pitchFamily="34" charset="0"/>
              </a:rPr>
              <a:t>COMPLAINTE DE PEYREBEILLE</a:t>
            </a:r>
            <a:endParaRPr lang="fr-FR" dirty="0"/>
          </a:p>
        </p:txBody>
      </p:sp>
      <p:graphicFrame>
        <p:nvGraphicFramePr>
          <p:cNvPr id="6" name="Tableau 5"/>
          <p:cNvGraphicFramePr>
            <a:graphicFrameLocks noGrp="1"/>
          </p:cNvGraphicFramePr>
          <p:nvPr>
            <p:extLst>
              <p:ext uri="{D42A27DB-BD31-4B8C-83A1-F6EECF244321}">
                <p14:modId xmlns:p14="http://schemas.microsoft.com/office/powerpoint/2010/main" val="1592580239"/>
              </p:ext>
            </p:extLst>
          </p:nvPr>
        </p:nvGraphicFramePr>
        <p:xfrm>
          <a:off x="475991" y="945293"/>
          <a:ext cx="5882486" cy="2712308"/>
        </p:xfrm>
        <a:graphic>
          <a:graphicData uri="http://schemas.openxmlformats.org/drawingml/2006/table">
            <a:tbl>
              <a:tblPr/>
              <a:tblGrid>
                <a:gridCol w="2798145">
                  <a:extLst>
                    <a:ext uri="{9D8B030D-6E8A-4147-A177-3AD203B41FA5}">
                      <a16:colId xmlns:a16="http://schemas.microsoft.com/office/drawing/2014/main" val="3375088240"/>
                    </a:ext>
                  </a:extLst>
                </a:gridCol>
                <a:gridCol w="136972">
                  <a:extLst>
                    <a:ext uri="{9D8B030D-6E8A-4147-A177-3AD203B41FA5}">
                      <a16:colId xmlns:a16="http://schemas.microsoft.com/office/drawing/2014/main" val="3372792392"/>
                    </a:ext>
                  </a:extLst>
                </a:gridCol>
                <a:gridCol w="2947369">
                  <a:extLst>
                    <a:ext uri="{9D8B030D-6E8A-4147-A177-3AD203B41FA5}">
                      <a16:colId xmlns:a16="http://schemas.microsoft.com/office/drawing/2014/main" val="2608785755"/>
                    </a:ext>
                  </a:extLst>
                </a:gridCol>
              </a:tblGrid>
              <a:tr h="1232047">
                <a:tc>
                  <a:txBody>
                    <a:bodyPr/>
                    <a:lstStyle/>
                    <a:p>
                      <a:r>
                        <a:rPr lang="fr-FR" sz="1200" dirty="0">
                          <a:latin typeface="Arial" panose="020B0604020202020204" pitchFamily="34" charset="0"/>
                        </a:rPr>
                        <a:t>Chrétiens, venez tous écouter </a:t>
                      </a:r>
                      <a:br>
                        <a:rPr lang="fr-FR" sz="1200" dirty="0">
                          <a:latin typeface="Arial" panose="020B0604020202020204" pitchFamily="34" charset="0"/>
                        </a:rPr>
                      </a:br>
                      <a:r>
                        <a:rPr lang="fr-FR" sz="1200" dirty="0">
                          <a:latin typeface="Arial" panose="020B0604020202020204" pitchFamily="34" charset="0"/>
                        </a:rPr>
                        <a:t>Une complainte véritable : </a:t>
                      </a:r>
                      <a:br>
                        <a:rPr lang="fr-FR" sz="1200" dirty="0">
                          <a:latin typeface="Arial" panose="020B0604020202020204" pitchFamily="34" charset="0"/>
                        </a:rPr>
                      </a:br>
                      <a:r>
                        <a:rPr lang="fr-FR" sz="1200" dirty="0">
                          <a:latin typeface="Arial" panose="020B0604020202020204" pitchFamily="34" charset="0"/>
                        </a:rPr>
                        <a:t>C'est de trois monstres inhumains </a:t>
                      </a:r>
                      <a:br>
                        <a:rPr lang="fr-FR" sz="1200" dirty="0">
                          <a:latin typeface="Arial" panose="020B0604020202020204" pitchFamily="34" charset="0"/>
                        </a:rPr>
                      </a:br>
                      <a:r>
                        <a:rPr lang="fr-FR" sz="1200" dirty="0">
                          <a:latin typeface="Arial" panose="020B0604020202020204" pitchFamily="34" charset="0"/>
                        </a:rPr>
                        <a:t>Leurs crimes sont épouvantables. </a:t>
                      </a:r>
                      <a:br>
                        <a:rPr lang="fr-FR" sz="1200" dirty="0">
                          <a:latin typeface="Arial" panose="020B0604020202020204" pitchFamily="34" charset="0"/>
                        </a:rPr>
                      </a:br>
                      <a:r>
                        <a:rPr lang="fr-FR" sz="1200" dirty="0">
                          <a:latin typeface="Arial" panose="020B0604020202020204" pitchFamily="34" charset="0"/>
                        </a:rPr>
                        <a:t>Il y a bien environ vingt ans </a:t>
                      </a:r>
                      <a:br>
                        <a:rPr lang="fr-FR" sz="1200" dirty="0">
                          <a:latin typeface="Arial" panose="020B0604020202020204" pitchFamily="34" charset="0"/>
                        </a:rPr>
                      </a:br>
                      <a:r>
                        <a:rPr lang="fr-FR" sz="1200" dirty="0">
                          <a:latin typeface="Arial" panose="020B0604020202020204" pitchFamily="34" charset="0"/>
                        </a:rPr>
                        <a:t>Qu'ils assassinaient les passants.</a:t>
                      </a:r>
                      <a:endParaRPr lang="fr-FR" sz="1200" dirty="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r>
                        <a:rPr lang="fr-FR" sz="1200">
                          <a:latin typeface="Arial" panose="020B0604020202020204" pitchFamily="34" charset="0"/>
                        </a:rPr>
                        <a:t>La victime, la bouche ouvrant, </a:t>
                      </a:r>
                      <a:br>
                        <a:rPr lang="fr-FR" sz="1200">
                          <a:latin typeface="Arial" panose="020B0604020202020204" pitchFamily="34" charset="0"/>
                        </a:rPr>
                      </a:br>
                      <a:r>
                        <a:rPr lang="fr-FR" sz="1200">
                          <a:latin typeface="Arial" panose="020B0604020202020204" pitchFamily="34" charset="0"/>
                        </a:rPr>
                        <a:t>Pour implorer quelque assistance, </a:t>
                      </a:r>
                      <a:br>
                        <a:rPr lang="fr-FR" sz="1200">
                          <a:latin typeface="Arial" panose="020B0604020202020204" pitchFamily="34" charset="0"/>
                        </a:rPr>
                      </a:br>
                      <a:r>
                        <a:rPr lang="fr-FR" sz="1200">
                          <a:latin typeface="Arial" panose="020B0604020202020204" pitchFamily="34" charset="0"/>
                        </a:rPr>
                        <a:t>La femme avec l'huile bouillante, </a:t>
                      </a:r>
                      <a:br>
                        <a:rPr lang="fr-FR" sz="1200">
                          <a:latin typeface="Arial" panose="020B0604020202020204" pitchFamily="34" charset="0"/>
                        </a:rPr>
                      </a:br>
                      <a:r>
                        <a:rPr lang="fr-FR" sz="1200">
                          <a:latin typeface="Arial" panose="020B0604020202020204" pitchFamily="34" charset="0"/>
                        </a:rPr>
                        <a:t>Leur gorgeait la bouché béante, </a:t>
                      </a:r>
                      <a:br>
                        <a:rPr lang="fr-FR" sz="1200">
                          <a:latin typeface="Arial" panose="020B0604020202020204" pitchFamily="34" charset="0"/>
                        </a:rPr>
                      </a:br>
                      <a:r>
                        <a:rPr lang="fr-FR" sz="1200">
                          <a:latin typeface="Arial" panose="020B0604020202020204" pitchFamily="34" charset="0"/>
                        </a:rPr>
                        <a:t>Lucifer, à coups de marteau, </a:t>
                      </a:r>
                      <a:br>
                        <a:rPr lang="fr-FR" sz="1200">
                          <a:latin typeface="Arial" panose="020B0604020202020204" pitchFamily="34" charset="0"/>
                        </a:rPr>
                      </a:br>
                      <a:r>
                        <a:rPr lang="fr-FR" sz="1200">
                          <a:latin typeface="Arial" panose="020B0604020202020204" pitchFamily="34" charset="0"/>
                        </a:rPr>
                        <a:t>Mettait la victime au tombeau.</a:t>
                      </a:r>
                      <a:endParaRPr lang="fr-FR" sz="120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917437780"/>
                  </a:ext>
                </a:extLst>
              </a:tr>
              <a:tr h="248214">
                <a:tc>
                  <a:txBody>
                    <a:bodyPr/>
                    <a:lstStyle/>
                    <a:p>
                      <a:endParaRPr lang="fr-FR" sz="1200" dirty="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endParaRPr lang="fr-FR" sz="1200" dirty="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3395056963"/>
                  </a:ext>
                </a:extLst>
              </a:tr>
              <a:tr h="1232047">
                <a:tc>
                  <a:txBody>
                    <a:bodyPr/>
                    <a:lstStyle/>
                    <a:p>
                      <a:r>
                        <a:rPr lang="fr-FR" sz="1200" dirty="0">
                          <a:latin typeface="Arial" panose="020B0604020202020204" pitchFamily="34" charset="0"/>
                        </a:rPr>
                        <a:t>A </a:t>
                      </a:r>
                      <a:r>
                        <a:rPr lang="fr-FR" sz="1200" dirty="0" err="1">
                          <a:latin typeface="Arial" panose="020B0604020202020204" pitchFamily="34" charset="0"/>
                        </a:rPr>
                        <a:t>Peyre</a:t>
                      </a:r>
                      <a:r>
                        <a:rPr lang="fr-FR" sz="1200" dirty="0">
                          <a:latin typeface="Arial" panose="020B0604020202020204" pitchFamily="34" charset="0"/>
                        </a:rPr>
                        <a:t>-Abeille, en Vivarais, </a:t>
                      </a:r>
                      <a:br>
                        <a:rPr lang="fr-FR" sz="1200" dirty="0">
                          <a:latin typeface="Arial" panose="020B0604020202020204" pitchFamily="34" charset="0"/>
                        </a:rPr>
                      </a:br>
                      <a:r>
                        <a:rPr lang="fr-FR" sz="1200" dirty="0">
                          <a:latin typeface="Arial" panose="020B0604020202020204" pitchFamily="34" charset="0"/>
                        </a:rPr>
                        <a:t>Dans le département d'Ardèche, </a:t>
                      </a:r>
                      <a:br>
                        <a:rPr lang="fr-FR" sz="1200" dirty="0">
                          <a:latin typeface="Arial" panose="020B0604020202020204" pitchFamily="34" charset="0"/>
                        </a:rPr>
                      </a:br>
                      <a:r>
                        <a:rPr lang="fr-FR" sz="1200" dirty="0">
                          <a:latin typeface="Arial" panose="020B0604020202020204" pitchFamily="34" charset="0"/>
                        </a:rPr>
                        <a:t>Sur une montagne isolée, </a:t>
                      </a:r>
                      <a:br>
                        <a:rPr lang="fr-FR" sz="1200" dirty="0">
                          <a:latin typeface="Arial" panose="020B0604020202020204" pitchFamily="34" charset="0"/>
                        </a:rPr>
                      </a:br>
                      <a:r>
                        <a:rPr lang="fr-FR" sz="1200" dirty="0">
                          <a:latin typeface="Arial" panose="020B0604020202020204" pitchFamily="34" charset="0"/>
                        </a:rPr>
                        <a:t>Ils établirent leur commerce. </a:t>
                      </a:r>
                      <a:br>
                        <a:rPr lang="fr-FR" sz="1200" dirty="0">
                          <a:latin typeface="Arial" panose="020B0604020202020204" pitchFamily="34" charset="0"/>
                        </a:rPr>
                      </a:br>
                      <a:r>
                        <a:rPr lang="fr-FR" sz="1200" dirty="0">
                          <a:latin typeface="Arial" panose="020B0604020202020204" pitchFamily="34" charset="0"/>
                        </a:rPr>
                        <a:t>L'auberge est sur le grand chemin, </a:t>
                      </a:r>
                      <a:br>
                        <a:rPr lang="fr-FR" sz="1200" dirty="0">
                          <a:latin typeface="Arial" panose="020B0604020202020204" pitchFamily="34" charset="0"/>
                        </a:rPr>
                      </a:br>
                      <a:r>
                        <a:rPr lang="fr-FR" sz="1200" dirty="0">
                          <a:latin typeface="Arial" panose="020B0604020202020204" pitchFamily="34" charset="0"/>
                        </a:rPr>
                        <a:t>Où ils égorgeaient les humains</a:t>
                      </a:r>
                      <a:endParaRPr lang="fr-FR" sz="1200" dirty="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r>
                        <a:rPr lang="fr-FR" sz="1200" dirty="0">
                          <a:latin typeface="Arial" panose="020B0604020202020204" pitchFamily="34" charset="0"/>
                        </a:rPr>
                        <a:t>Alors Martin faisait grand bruit, </a:t>
                      </a:r>
                      <a:br>
                        <a:rPr lang="fr-FR" sz="1200" dirty="0">
                          <a:latin typeface="Arial" panose="020B0604020202020204" pitchFamily="34" charset="0"/>
                        </a:rPr>
                      </a:br>
                      <a:r>
                        <a:rPr lang="fr-FR" sz="1200" dirty="0">
                          <a:latin typeface="Arial" panose="020B0604020202020204" pitchFamily="34" charset="0"/>
                        </a:rPr>
                        <a:t>Feignant de maltraiter sa femme, </a:t>
                      </a:r>
                      <a:br>
                        <a:rPr lang="fr-FR" sz="1200" dirty="0">
                          <a:latin typeface="Arial" panose="020B0604020202020204" pitchFamily="34" charset="0"/>
                        </a:rPr>
                      </a:br>
                      <a:r>
                        <a:rPr lang="fr-FR" sz="1200" dirty="0">
                          <a:latin typeface="Arial" panose="020B0604020202020204" pitchFamily="34" charset="0"/>
                        </a:rPr>
                        <a:t>Pour que personne ne comprit </a:t>
                      </a:r>
                      <a:br>
                        <a:rPr lang="fr-FR" sz="1200" dirty="0">
                          <a:latin typeface="Arial" panose="020B0604020202020204" pitchFamily="34" charset="0"/>
                        </a:rPr>
                      </a:br>
                      <a:r>
                        <a:rPr lang="fr-FR" sz="1200" dirty="0">
                          <a:latin typeface="Arial" panose="020B0604020202020204" pitchFamily="34" charset="0"/>
                        </a:rPr>
                        <a:t>Qu'ils assassinaient leur semblable. </a:t>
                      </a:r>
                      <a:br>
                        <a:rPr lang="fr-FR" sz="1200" dirty="0">
                          <a:latin typeface="Arial" panose="020B0604020202020204" pitchFamily="34" charset="0"/>
                        </a:rPr>
                      </a:br>
                      <a:r>
                        <a:rPr lang="fr-FR" sz="1200" dirty="0">
                          <a:latin typeface="Arial" panose="020B0604020202020204" pitchFamily="34" charset="0"/>
                        </a:rPr>
                        <a:t>Dis-donc, pourquoi viens tu troubler </a:t>
                      </a:r>
                      <a:br>
                        <a:rPr lang="fr-FR" sz="1200" dirty="0">
                          <a:latin typeface="Arial" panose="020B0604020202020204" pitchFamily="34" charset="0"/>
                        </a:rPr>
                      </a:br>
                      <a:r>
                        <a:rPr lang="fr-FR" sz="1200" dirty="0">
                          <a:latin typeface="Arial" panose="020B0604020202020204" pitchFamily="34" charset="0"/>
                        </a:rPr>
                        <a:t>Ceux qui sont pour se reposer ?</a:t>
                      </a:r>
                      <a:endParaRPr lang="fr-FR" sz="1200" dirty="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4103247775"/>
                  </a:ext>
                </a:extLst>
              </a:tr>
            </a:tbl>
          </a:graphicData>
        </a:graphic>
      </p:graphicFrame>
      <p:graphicFrame>
        <p:nvGraphicFramePr>
          <p:cNvPr id="7" name="Tableau 6"/>
          <p:cNvGraphicFramePr>
            <a:graphicFrameLocks noGrp="1"/>
          </p:cNvGraphicFramePr>
          <p:nvPr>
            <p:extLst>
              <p:ext uri="{D42A27DB-BD31-4B8C-83A1-F6EECF244321}">
                <p14:modId xmlns:p14="http://schemas.microsoft.com/office/powerpoint/2010/main" val="770578502"/>
              </p:ext>
            </p:extLst>
          </p:nvPr>
        </p:nvGraphicFramePr>
        <p:xfrm>
          <a:off x="475990" y="3657601"/>
          <a:ext cx="5611659" cy="3028450"/>
        </p:xfrm>
        <a:graphic>
          <a:graphicData uri="http://schemas.openxmlformats.org/drawingml/2006/table">
            <a:tbl>
              <a:tblPr/>
              <a:tblGrid>
                <a:gridCol w="2700578">
                  <a:extLst>
                    <a:ext uri="{9D8B030D-6E8A-4147-A177-3AD203B41FA5}">
                      <a16:colId xmlns:a16="http://schemas.microsoft.com/office/drawing/2014/main" val="3168731203"/>
                    </a:ext>
                  </a:extLst>
                </a:gridCol>
                <a:gridCol w="219816">
                  <a:extLst>
                    <a:ext uri="{9D8B030D-6E8A-4147-A177-3AD203B41FA5}">
                      <a16:colId xmlns:a16="http://schemas.microsoft.com/office/drawing/2014/main" val="3857711209"/>
                    </a:ext>
                  </a:extLst>
                </a:gridCol>
                <a:gridCol w="2691265">
                  <a:extLst>
                    <a:ext uri="{9D8B030D-6E8A-4147-A177-3AD203B41FA5}">
                      <a16:colId xmlns:a16="http://schemas.microsoft.com/office/drawing/2014/main" val="1938299493"/>
                    </a:ext>
                  </a:extLst>
                </a:gridCol>
              </a:tblGrid>
              <a:tr h="1394892">
                <a:tc>
                  <a:txBody>
                    <a:bodyPr/>
                    <a:lstStyle/>
                    <a:p>
                      <a:r>
                        <a:rPr lang="fr-FR" sz="1200">
                          <a:latin typeface="Arial" panose="020B0604020202020204" pitchFamily="34" charset="0"/>
                        </a:rPr>
                        <a:t>Leur nom sont pierre Blanc Martin </a:t>
                      </a:r>
                      <a:br>
                        <a:rPr lang="fr-FR" sz="1200">
                          <a:latin typeface="Arial" panose="020B0604020202020204" pitchFamily="34" charset="0"/>
                        </a:rPr>
                      </a:br>
                      <a:r>
                        <a:rPr lang="fr-FR" sz="1200">
                          <a:latin typeface="Arial" panose="020B0604020202020204" pitchFamily="34" charset="0"/>
                        </a:rPr>
                        <a:t>Dit : Lucifer, avec sa femme, </a:t>
                      </a:r>
                      <a:br>
                        <a:rPr lang="fr-FR" sz="1200">
                          <a:latin typeface="Arial" panose="020B0604020202020204" pitchFamily="34" charset="0"/>
                        </a:rPr>
                      </a:br>
                      <a:r>
                        <a:rPr lang="fr-FR" sz="1200">
                          <a:latin typeface="Arial" panose="020B0604020202020204" pitchFamily="34" charset="0"/>
                        </a:rPr>
                        <a:t>Et Jean Rochette aussi inhumain, </a:t>
                      </a:r>
                      <a:br>
                        <a:rPr lang="fr-FR" sz="1200">
                          <a:latin typeface="Arial" panose="020B0604020202020204" pitchFamily="34" charset="0"/>
                        </a:rPr>
                      </a:br>
                      <a:r>
                        <a:rPr lang="fr-FR" sz="1200">
                          <a:latin typeface="Arial" panose="020B0604020202020204" pitchFamily="34" charset="0"/>
                        </a:rPr>
                        <a:t>Était domestique exécrable </a:t>
                      </a:r>
                      <a:br>
                        <a:rPr lang="fr-FR" sz="1200">
                          <a:latin typeface="Arial" panose="020B0604020202020204" pitchFamily="34" charset="0"/>
                        </a:rPr>
                      </a:br>
                      <a:r>
                        <a:rPr lang="fr-FR" sz="1200">
                          <a:latin typeface="Arial" panose="020B0604020202020204" pitchFamily="34" charset="0"/>
                        </a:rPr>
                        <a:t>Trop tard, le crime est découvert, </a:t>
                      </a:r>
                      <a:br>
                        <a:rPr lang="fr-FR" sz="1200">
                          <a:latin typeface="Arial" panose="020B0604020202020204" pitchFamily="34" charset="0"/>
                        </a:rPr>
                      </a:br>
                      <a:r>
                        <a:rPr lang="fr-FR" sz="1200">
                          <a:latin typeface="Arial" panose="020B0604020202020204" pitchFamily="34" charset="0"/>
                        </a:rPr>
                        <a:t>Pour épargner de grand malheur.</a:t>
                      </a:r>
                      <a:endParaRPr lang="fr-FR" sz="120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r>
                        <a:rPr lang="fr-FR" sz="1200" dirty="0">
                          <a:latin typeface="Arial" panose="020B0604020202020204" pitchFamily="34" charset="0"/>
                        </a:rPr>
                        <a:t>Un grand four était embrasé, </a:t>
                      </a:r>
                      <a:br>
                        <a:rPr lang="fr-FR" sz="1200" dirty="0">
                          <a:latin typeface="Arial" panose="020B0604020202020204" pitchFamily="34" charset="0"/>
                        </a:rPr>
                      </a:br>
                      <a:r>
                        <a:rPr lang="fr-FR" sz="1200" dirty="0">
                          <a:latin typeface="Arial" panose="020B0604020202020204" pitchFamily="34" charset="0"/>
                        </a:rPr>
                        <a:t>Pour consumer bien des affaires : </a:t>
                      </a:r>
                      <a:br>
                        <a:rPr lang="fr-FR" sz="1200" dirty="0">
                          <a:latin typeface="Arial" panose="020B0604020202020204" pitchFamily="34" charset="0"/>
                        </a:rPr>
                      </a:br>
                      <a:r>
                        <a:rPr lang="fr-FR" sz="1200" dirty="0">
                          <a:latin typeface="Arial" panose="020B0604020202020204" pitchFamily="34" charset="0"/>
                        </a:rPr>
                        <a:t>Carrosses, manteaux et harnais. </a:t>
                      </a:r>
                      <a:br>
                        <a:rPr lang="fr-FR" sz="1200" dirty="0">
                          <a:latin typeface="Arial" panose="020B0604020202020204" pitchFamily="34" charset="0"/>
                        </a:rPr>
                      </a:br>
                      <a:r>
                        <a:rPr lang="fr-FR" sz="1200" dirty="0">
                          <a:latin typeface="Arial" panose="020B0604020202020204" pitchFamily="34" charset="0"/>
                        </a:rPr>
                        <a:t>Pour eux, des signes téméraires. </a:t>
                      </a:r>
                      <a:br>
                        <a:rPr lang="fr-FR" sz="1200" dirty="0">
                          <a:latin typeface="Arial" panose="020B0604020202020204" pitchFamily="34" charset="0"/>
                        </a:rPr>
                      </a:br>
                      <a:r>
                        <a:rPr lang="fr-FR" sz="1200" dirty="0">
                          <a:latin typeface="Arial" panose="020B0604020202020204" pitchFamily="34" charset="0"/>
                        </a:rPr>
                        <a:t>Il en sortait exhalaisons, </a:t>
                      </a:r>
                      <a:br>
                        <a:rPr lang="fr-FR" sz="1200" dirty="0">
                          <a:latin typeface="Arial" panose="020B0604020202020204" pitchFamily="34" charset="0"/>
                        </a:rPr>
                      </a:br>
                      <a:r>
                        <a:rPr lang="fr-FR" sz="1200" dirty="0">
                          <a:latin typeface="Arial" panose="020B0604020202020204" pitchFamily="34" charset="0"/>
                        </a:rPr>
                        <a:t>Qui empestaient les environs.</a:t>
                      </a:r>
                      <a:endParaRPr lang="fr-FR" sz="1200" dirty="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404358451"/>
                  </a:ext>
                </a:extLst>
              </a:tr>
              <a:tr h="181886">
                <a:tc>
                  <a:txBody>
                    <a:bodyPr/>
                    <a:lstStyle/>
                    <a:p>
                      <a:endParaRPr lang="fr-FR" sz="1200" dirty="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endParaRPr lang="fr-FR" sz="1200" dirty="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1625631229"/>
                  </a:ext>
                </a:extLst>
              </a:tr>
              <a:tr h="1394892">
                <a:tc>
                  <a:txBody>
                    <a:bodyPr/>
                    <a:lstStyle/>
                    <a:p>
                      <a:r>
                        <a:rPr lang="fr-FR" sz="1200" dirty="0">
                          <a:latin typeface="Arial" panose="020B0604020202020204" pitchFamily="34" charset="0"/>
                        </a:rPr>
                        <a:t>Le premier homme assassiné, </a:t>
                      </a:r>
                      <a:br>
                        <a:rPr lang="fr-FR" sz="1200" dirty="0">
                          <a:latin typeface="Arial" panose="020B0604020202020204" pitchFamily="34" charset="0"/>
                        </a:rPr>
                      </a:br>
                      <a:r>
                        <a:rPr lang="fr-FR" sz="1200" dirty="0">
                          <a:latin typeface="Arial" panose="020B0604020202020204" pitchFamily="34" charset="0"/>
                        </a:rPr>
                        <a:t>Était marchand de dentelle; </a:t>
                      </a:r>
                      <a:br>
                        <a:rPr lang="fr-FR" sz="1200" dirty="0">
                          <a:latin typeface="Arial" panose="020B0604020202020204" pitchFamily="34" charset="0"/>
                        </a:rPr>
                      </a:br>
                      <a:r>
                        <a:rPr lang="fr-FR" sz="1200" dirty="0">
                          <a:latin typeface="Arial" panose="020B0604020202020204" pitchFamily="34" charset="0"/>
                        </a:rPr>
                        <a:t>Dans le lit il fut assommé. </a:t>
                      </a:r>
                      <a:br>
                        <a:rPr lang="fr-FR" sz="1200" dirty="0">
                          <a:latin typeface="Arial" panose="020B0604020202020204" pitchFamily="34" charset="0"/>
                        </a:rPr>
                      </a:br>
                      <a:r>
                        <a:rPr lang="fr-FR" sz="1200" dirty="0">
                          <a:latin typeface="Arial" panose="020B0604020202020204" pitchFamily="34" charset="0"/>
                        </a:rPr>
                        <a:t>Pour eux, c'était que bagatelle; </a:t>
                      </a:r>
                      <a:br>
                        <a:rPr lang="fr-FR" sz="1200" dirty="0">
                          <a:latin typeface="Arial" panose="020B0604020202020204" pitchFamily="34" charset="0"/>
                        </a:rPr>
                      </a:br>
                      <a:r>
                        <a:rPr lang="fr-FR" sz="1200" dirty="0">
                          <a:latin typeface="Arial" panose="020B0604020202020204" pitchFamily="34" charset="0"/>
                        </a:rPr>
                        <a:t>Ce premier coup était garant </a:t>
                      </a:r>
                      <a:br>
                        <a:rPr lang="fr-FR" sz="1200" dirty="0">
                          <a:latin typeface="Arial" panose="020B0604020202020204" pitchFamily="34" charset="0"/>
                        </a:rPr>
                      </a:br>
                      <a:r>
                        <a:rPr lang="fr-FR" sz="1200" dirty="0">
                          <a:latin typeface="Arial" panose="020B0604020202020204" pitchFamily="34" charset="0"/>
                        </a:rPr>
                        <a:t>De vingt sept ou huit mille francs.</a:t>
                      </a:r>
                      <a:endParaRPr lang="fr-FR" sz="1200" dirty="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r>
                        <a:rPr lang="fr-FR" sz="1200" dirty="0">
                          <a:latin typeface="Arial" panose="020B0604020202020204" pitchFamily="34" charset="0"/>
                        </a:rPr>
                        <a:t>Dans le principe, ces brigands </a:t>
                      </a:r>
                      <a:br>
                        <a:rPr lang="fr-FR" sz="1200" dirty="0">
                          <a:latin typeface="Arial" panose="020B0604020202020204" pitchFamily="34" charset="0"/>
                        </a:rPr>
                      </a:br>
                      <a:r>
                        <a:rPr lang="fr-FR" sz="1200" dirty="0">
                          <a:latin typeface="Arial" panose="020B0604020202020204" pitchFamily="34" charset="0"/>
                        </a:rPr>
                        <a:t>Étaient dépourvus de fortune. </a:t>
                      </a:r>
                      <a:br>
                        <a:rPr lang="fr-FR" sz="1200" dirty="0">
                          <a:latin typeface="Arial" panose="020B0604020202020204" pitchFamily="34" charset="0"/>
                        </a:rPr>
                      </a:br>
                      <a:r>
                        <a:rPr lang="fr-FR" sz="1200" dirty="0">
                          <a:latin typeface="Arial" panose="020B0604020202020204" pitchFamily="34" charset="0"/>
                        </a:rPr>
                        <a:t>Mais bientôt, de l'or, de l'argent, </a:t>
                      </a:r>
                      <a:br>
                        <a:rPr lang="fr-FR" sz="1200" dirty="0">
                          <a:latin typeface="Arial" panose="020B0604020202020204" pitchFamily="34" charset="0"/>
                        </a:rPr>
                      </a:br>
                      <a:r>
                        <a:rPr lang="fr-FR" sz="1200" dirty="0">
                          <a:latin typeface="Arial" panose="020B0604020202020204" pitchFamily="34" charset="0"/>
                        </a:rPr>
                        <a:t>Trouvèrent bien leur aventure. </a:t>
                      </a:r>
                      <a:br>
                        <a:rPr lang="fr-FR" sz="1200" dirty="0">
                          <a:latin typeface="Arial" panose="020B0604020202020204" pitchFamily="34" charset="0"/>
                        </a:rPr>
                      </a:br>
                      <a:r>
                        <a:rPr lang="fr-FR" sz="1200" dirty="0">
                          <a:latin typeface="Arial" panose="020B0604020202020204" pitchFamily="34" charset="0"/>
                        </a:rPr>
                        <a:t>Pour famille, deux filles ont, </a:t>
                      </a:r>
                      <a:br>
                        <a:rPr lang="fr-FR" sz="1200" dirty="0">
                          <a:latin typeface="Arial" panose="020B0604020202020204" pitchFamily="34" charset="0"/>
                        </a:rPr>
                      </a:br>
                      <a:r>
                        <a:rPr lang="fr-FR" sz="1200" dirty="0">
                          <a:latin typeface="Arial" panose="020B0604020202020204" pitchFamily="34" charset="0"/>
                        </a:rPr>
                        <a:t>Qui secondent bien leur maison.</a:t>
                      </a:r>
                      <a:endParaRPr lang="fr-FR" sz="1200" dirty="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2414018605"/>
                  </a:ext>
                </a:extLst>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3672107233"/>
              </p:ext>
            </p:extLst>
          </p:nvPr>
        </p:nvGraphicFramePr>
        <p:xfrm>
          <a:off x="6450904" y="922726"/>
          <a:ext cx="5373665" cy="2757442"/>
        </p:xfrm>
        <a:graphic>
          <a:graphicData uri="http://schemas.openxmlformats.org/drawingml/2006/table">
            <a:tbl>
              <a:tblPr/>
              <a:tblGrid>
                <a:gridCol w="2586044">
                  <a:extLst>
                    <a:ext uri="{9D8B030D-6E8A-4147-A177-3AD203B41FA5}">
                      <a16:colId xmlns:a16="http://schemas.microsoft.com/office/drawing/2014/main" val="3829960804"/>
                    </a:ext>
                  </a:extLst>
                </a:gridCol>
                <a:gridCol w="210494">
                  <a:extLst>
                    <a:ext uri="{9D8B030D-6E8A-4147-A177-3AD203B41FA5}">
                      <a16:colId xmlns:a16="http://schemas.microsoft.com/office/drawing/2014/main" val="2757914551"/>
                    </a:ext>
                  </a:extLst>
                </a:gridCol>
                <a:gridCol w="2577127">
                  <a:extLst>
                    <a:ext uri="{9D8B030D-6E8A-4147-A177-3AD203B41FA5}">
                      <a16:colId xmlns:a16="http://schemas.microsoft.com/office/drawing/2014/main" val="629498223"/>
                    </a:ext>
                  </a:extLst>
                </a:gridCol>
              </a:tblGrid>
              <a:tr h="1259388">
                <a:tc>
                  <a:txBody>
                    <a:bodyPr/>
                    <a:lstStyle/>
                    <a:p>
                      <a:r>
                        <a:rPr lang="fr-FR" sz="1200" dirty="0">
                          <a:latin typeface="Arial" panose="020B0604020202020204" pitchFamily="34" charset="0"/>
                        </a:rPr>
                        <a:t>Un curieux Parisien courait, </a:t>
                      </a:r>
                      <a:br>
                        <a:rPr lang="fr-FR" sz="1200" dirty="0">
                          <a:latin typeface="Arial" panose="020B0604020202020204" pitchFamily="34" charset="0"/>
                        </a:rPr>
                      </a:br>
                      <a:r>
                        <a:rPr lang="fr-FR" sz="1200" dirty="0">
                          <a:latin typeface="Arial" panose="020B0604020202020204" pitchFamily="34" charset="0"/>
                        </a:rPr>
                        <a:t>Disait-il pour sa fantaisie, </a:t>
                      </a:r>
                      <a:br>
                        <a:rPr lang="fr-FR" sz="1200" dirty="0">
                          <a:latin typeface="Arial" panose="020B0604020202020204" pitchFamily="34" charset="0"/>
                        </a:rPr>
                      </a:br>
                      <a:r>
                        <a:rPr lang="fr-FR" sz="1200" dirty="0">
                          <a:latin typeface="Arial" panose="020B0604020202020204" pitchFamily="34" charset="0"/>
                        </a:rPr>
                        <a:t>Chez Lucifer il vint loger, </a:t>
                      </a:r>
                      <a:br>
                        <a:rPr lang="fr-FR" sz="1200" dirty="0">
                          <a:latin typeface="Arial" panose="020B0604020202020204" pitchFamily="34" charset="0"/>
                        </a:rPr>
                      </a:br>
                      <a:r>
                        <a:rPr lang="fr-FR" sz="1200" dirty="0">
                          <a:latin typeface="Arial" panose="020B0604020202020204" pitchFamily="34" charset="0"/>
                        </a:rPr>
                        <a:t>Le mauvais temps lui fit surprise. </a:t>
                      </a:r>
                      <a:br>
                        <a:rPr lang="fr-FR" sz="1200" dirty="0">
                          <a:latin typeface="Arial" panose="020B0604020202020204" pitchFamily="34" charset="0"/>
                        </a:rPr>
                      </a:br>
                      <a:r>
                        <a:rPr lang="fr-FR" sz="1200" dirty="0">
                          <a:latin typeface="Arial" panose="020B0604020202020204" pitchFamily="34" charset="0"/>
                        </a:rPr>
                        <a:t>Son cheval dans les champs, </a:t>
                      </a:r>
                      <a:br>
                        <a:rPr lang="fr-FR" sz="1200" dirty="0">
                          <a:latin typeface="Arial" panose="020B0604020202020204" pitchFamily="34" charset="0"/>
                        </a:rPr>
                      </a:br>
                      <a:r>
                        <a:rPr lang="fr-FR" sz="1200" dirty="0">
                          <a:latin typeface="Arial" panose="020B0604020202020204" pitchFamily="34" charset="0"/>
                        </a:rPr>
                        <a:t>Annonça la mort du passant.</a:t>
                      </a:r>
                      <a:endParaRPr lang="fr-FR" sz="1200" dirty="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r>
                        <a:rPr lang="fr-FR" sz="1200">
                          <a:latin typeface="Arial" panose="020B0604020202020204" pitchFamily="34" charset="0"/>
                        </a:rPr>
                        <a:t>On ne pourra jamais savoir </a:t>
                      </a:r>
                      <a:br>
                        <a:rPr lang="fr-FR" sz="1200">
                          <a:latin typeface="Arial" panose="020B0604020202020204" pitchFamily="34" charset="0"/>
                        </a:rPr>
                      </a:br>
                      <a:r>
                        <a:rPr lang="fr-FR" sz="1200">
                          <a:latin typeface="Arial" panose="020B0604020202020204" pitchFamily="34" charset="0"/>
                        </a:rPr>
                        <a:t>Le nombre de tant de victimes : </a:t>
                      </a:r>
                      <a:br>
                        <a:rPr lang="fr-FR" sz="1200">
                          <a:latin typeface="Arial" panose="020B0604020202020204" pitchFamily="34" charset="0"/>
                        </a:rPr>
                      </a:br>
                      <a:r>
                        <a:rPr lang="fr-FR" sz="1200">
                          <a:latin typeface="Arial" panose="020B0604020202020204" pitchFamily="34" charset="0"/>
                        </a:rPr>
                        <a:t>On les porte à cinquante trois, </a:t>
                      </a:r>
                      <a:br>
                        <a:rPr lang="fr-FR" sz="1200">
                          <a:latin typeface="Arial" panose="020B0604020202020204" pitchFamily="34" charset="0"/>
                        </a:rPr>
                      </a:br>
                      <a:r>
                        <a:rPr lang="fr-FR" sz="1200">
                          <a:latin typeface="Arial" panose="020B0604020202020204" pitchFamily="34" charset="0"/>
                        </a:rPr>
                        <a:t>Qu'a révélé le domestique. </a:t>
                      </a:r>
                      <a:br>
                        <a:rPr lang="fr-FR" sz="1200">
                          <a:latin typeface="Arial" panose="020B0604020202020204" pitchFamily="34" charset="0"/>
                        </a:rPr>
                      </a:br>
                      <a:r>
                        <a:rPr lang="fr-FR" sz="1200">
                          <a:latin typeface="Arial" panose="020B0604020202020204" pitchFamily="34" charset="0"/>
                        </a:rPr>
                        <a:t>Frémissez, toutes nations, </a:t>
                      </a:r>
                      <a:br>
                        <a:rPr lang="fr-FR" sz="1200">
                          <a:latin typeface="Arial" panose="020B0604020202020204" pitchFamily="34" charset="0"/>
                        </a:rPr>
                      </a:br>
                      <a:r>
                        <a:rPr lang="fr-FR" sz="1200">
                          <a:latin typeface="Arial" panose="020B0604020202020204" pitchFamily="34" charset="0"/>
                        </a:rPr>
                        <a:t>Des crimes de cette maison.</a:t>
                      </a:r>
                      <a:endParaRPr lang="fr-FR" sz="120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1281601835"/>
                  </a:ext>
                </a:extLst>
              </a:tr>
              <a:tr h="187691">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tc>
                  <a:txBody>
                    <a:bodyPr/>
                    <a:lstStyle/>
                    <a:p>
                      <a:endParaRPr lang="fr-FR" sz="120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349213695"/>
                  </a:ext>
                </a:extLst>
              </a:tr>
              <a:tr h="1259388">
                <a:tc>
                  <a:txBody>
                    <a:bodyPr/>
                    <a:lstStyle/>
                    <a:p>
                      <a:r>
                        <a:rPr lang="fr-FR" sz="1200" dirty="0">
                          <a:latin typeface="Arial" panose="020B0604020202020204" pitchFamily="34" charset="0"/>
                        </a:rPr>
                        <a:t>Plus tard les morts étaient traités </a:t>
                      </a:r>
                      <a:br>
                        <a:rPr lang="fr-FR" sz="1200" dirty="0">
                          <a:latin typeface="Arial" panose="020B0604020202020204" pitchFamily="34" charset="0"/>
                        </a:rPr>
                      </a:br>
                      <a:r>
                        <a:rPr lang="fr-FR" sz="1200" dirty="0">
                          <a:latin typeface="Arial" panose="020B0604020202020204" pitchFamily="34" charset="0"/>
                        </a:rPr>
                        <a:t>D'une méthode différente : </a:t>
                      </a:r>
                      <a:br>
                        <a:rPr lang="fr-FR" sz="1200" dirty="0">
                          <a:latin typeface="Arial" panose="020B0604020202020204" pitchFamily="34" charset="0"/>
                        </a:rPr>
                      </a:br>
                      <a:r>
                        <a:rPr lang="fr-FR" sz="1200" dirty="0">
                          <a:latin typeface="Arial" panose="020B0604020202020204" pitchFamily="34" charset="0"/>
                        </a:rPr>
                        <a:t>Dans une chaudière la chair cuisait, </a:t>
                      </a:r>
                      <a:br>
                        <a:rPr lang="fr-FR" sz="1200" dirty="0">
                          <a:latin typeface="Arial" panose="020B0604020202020204" pitchFamily="34" charset="0"/>
                        </a:rPr>
                      </a:br>
                      <a:r>
                        <a:rPr lang="fr-FR" sz="1200" dirty="0">
                          <a:latin typeface="Arial" panose="020B0604020202020204" pitchFamily="34" charset="0"/>
                        </a:rPr>
                        <a:t>Couverte avec indifférence. </a:t>
                      </a:r>
                      <a:br>
                        <a:rPr lang="fr-FR" sz="1200" dirty="0">
                          <a:latin typeface="Arial" panose="020B0604020202020204" pitchFamily="34" charset="0"/>
                        </a:rPr>
                      </a:br>
                      <a:r>
                        <a:rPr lang="fr-FR" sz="1200" dirty="0">
                          <a:latin typeface="Arial" panose="020B0604020202020204" pitchFamily="34" charset="0"/>
                        </a:rPr>
                        <a:t>Avec cette préparation, </a:t>
                      </a:r>
                      <a:br>
                        <a:rPr lang="fr-FR" sz="1200" dirty="0">
                          <a:latin typeface="Arial" panose="020B0604020202020204" pitchFamily="34" charset="0"/>
                        </a:rPr>
                      </a:br>
                      <a:r>
                        <a:rPr lang="fr-FR" sz="1200" dirty="0">
                          <a:latin typeface="Arial" panose="020B0604020202020204" pitchFamily="34" charset="0"/>
                        </a:rPr>
                        <a:t>Ils en engraissaient leur cochon.</a:t>
                      </a:r>
                      <a:endParaRPr lang="fr-FR" sz="1200" dirty="0"/>
                    </a:p>
                  </a:txBody>
                  <a:tcPr marL="55786" marR="55786" marT="27893" marB="27893" anchor="ctr">
                    <a:lnL>
                      <a:noFill/>
                    </a:lnL>
                    <a:lnR>
                      <a:noFill/>
                    </a:lnR>
                    <a:lnT>
                      <a:noFill/>
                    </a:lnT>
                    <a:lnB>
                      <a:noFill/>
                    </a:lnB>
                    <a:solidFill>
                      <a:srgbClr val="FFFFFF"/>
                    </a:solidFill>
                  </a:tcPr>
                </a:tc>
                <a:tc>
                  <a:txBody>
                    <a:bodyPr/>
                    <a:lstStyle/>
                    <a:p>
                      <a:endParaRPr lang="fr-FR" sz="1200" dirty="0"/>
                    </a:p>
                  </a:txBody>
                  <a:tcPr marL="55786" marR="55786" marT="27893" marB="27893" anchor="ctr">
                    <a:lnL>
                      <a:noFill/>
                    </a:lnL>
                    <a:lnR>
                      <a:noFill/>
                    </a:lnR>
                    <a:lnT>
                      <a:noFill/>
                    </a:lnT>
                    <a:lnB>
                      <a:noFill/>
                    </a:lnB>
                    <a:solidFill>
                      <a:srgbClr val="FFFFFF"/>
                    </a:solidFill>
                  </a:tcPr>
                </a:tc>
                <a:tc>
                  <a:txBody>
                    <a:bodyPr/>
                    <a:lstStyle/>
                    <a:p>
                      <a:r>
                        <a:rPr lang="fr-FR" sz="1200" dirty="0">
                          <a:latin typeface="Arial" panose="020B0604020202020204" pitchFamily="34" charset="0"/>
                        </a:rPr>
                        <a:t>Plus longtemps, on aurait tardé </a:t>
                      </a:r>
                      <a:br>
                        <a:rPr lang="fr-FR" sz="1200" dirty="0">
                          <a:latin typeface="Arial" panose="020B0604020202020204" pitchFamily="34" charset="0"/>
                        </a:rPr>
                      </a:br>
                      <a:r>
                        <a:rPr lang="fr-FR" sz="1200" dirty="0">
                          <a:latin typeface="Arial" panose="020B0604020202020204" pitchFamily="34" charset="0"/>
                        </a:rPr>
                        <a:t>D'en faire quelque découverte : </a:t>
                      </a:r>
                      <a:br>
                        <a:rPr lang="fr-FR" sz="1200" dirty="0">
                          <a:latin typeface="Arial" panose="020B0604020202020204" pitchFamily="34" charset="0"/>
                        </a:rPr>
                      </a:br>
                      <a:r>
                        <a:rPr lang="fr-FR" sz="1200" dirty="0">
                          <a:latin typeface="Arial" panose="020B0604020202020204" pitchFamily="34" charset="0"/>
                        </a:rPr>
                        <a:t>Ce dernier étant réservé . </a:t>
                      </a:r>
                      <a:br>
                        <a:rPr lang="fr-FR" sz="1200" dirty="0">
                          <a:latin typeface="Arial" panose="020B0604020202020204" pitchFamily="34" charset="0"/>
                        </a:rPr>
                      </a:br>
                      <a:r>
                        <a:rPr lang="fr-FR" sz="1200" dirty="0">
                          <a:latin typeface="Arial" panose="020B0604020202020204" pitchFamily="34" charset="0"/>
                        </a:rPr>
                        <a:t>Par ainsi, Dieu voulut leur perte. </a:t>
                      </a:r>
                      <a:br>
                        <a:rPr lang="fr-FR" sz="1200" dirty="0">
                          <a:latin typeface="Arial" panose="020B0604020202020204" pitchFamily="34" charset="0"/>
                        </a:rPr>
                      </a:br>
                      <a:r>
                        <a:rPr lang="fr-FR" sz="1200" dirty="0">
                          <a:latin typeface="Arial" panose="020B0604020202020204" pitchFamily="34" charset="0"/>
                        </a:rPr>
                        <a:t>Au crime, ils sont si acharnés, </a:t>
                      </a:r>
                      <a:br>
                        <a:rPr lang="fr-FR" sz="1200" dirty="0">
                          <a:latin typeface="Arial" panose="020B0604020202020204" pitchFamily="34" charset="0"/>
                        </a:rPr>
                      </a:br>
                      <a:r>
                        <a:rPr lang="fr-FR" sz="1200" dirty="0">
                          <a:latin typeface="Arial" panose="020B0604020202020204" pitchFamily="34" charset="0"/>
                        </a:rPr>
                        <a:t>Qu'un parent n'est pas </a:t>
                      </a:r>
                      <a:r>
                        <a:rPr lang="fr-FR" sz="1200" dirty="0" err="1">
                          <a:latin typeface="Arial" panose="020B0604020202020204" pitchFamily="34" charset="0"/>
                        </a:rPr>
                        <a:t>épa</a:t>
                      </a:r>
                      <a:endParaRPr lang="fr-FR" sz="1200" dirty="0"/>
                    </a:p>
                  </a:txBody>
                  <a:tcPr marL="55786" marR="55786" marT="27893" marB="27893" anchor="ctr">
                    <a:lnL>
                      <a:noFill/>
                    </a:lnL>
                    <a:lnR>
                      <a:noFill/>
                    </a:lnR>
                    <a:lnT>
                      <a:noFill/>
                    </a:lnT>
                    <a:lnB>
                      <a:noFill/>
                    </a:lnB>
                    <a:solidFill>
                      <a:srgbClr val="FFFFFF"/>
                    </a:solidFill>
                  </a:tcPr>
                </a:tc>
                <a:extLst>
                  <a:ext uri="{0D108BD9-81ED-4DB2-BD59-A6C34878D82A}">
                    <a16:rowId xmlns:a16="http://schemas.microsoft.com/office/drawing/2014/main" val="323295166"/>
                  </a:ext>
                </a:extLst>
              </a:tr>
            </a:tbl>
          </a:graphicData>
        </a:graphic>
      </p:graphicFrame>
      <p:graphicFrame>
        <p:nvGraphicFramePr>
          <p:cNvPr id="9" name="Tableau 8"/>
          <p:cNvGraphicFramePr>
            <a:graphicFrameLocks noGrp="1"/>
          </p:cNvGraphicFramePr>
          <p:nvPr>
            <p:extLst>
              <p:ext uri="{D42A27DB-BD31-4B8C-83A1-F6EECF244321}">
                <p14:modId xmlns:p14="http://schemas.microsoft.com/office/powerpoint/2010/main" val="4229119367"/>
              </p:ext>
            </p:extLst>
          </p:nvPr>
        </p:nvGraphicFramePr>
        <p:xfrm>
          <a:off x="6450904" y="3680168"/>
          <a:ext cx="5373665" cy="2850248"/>
        </p:xfrm>
        <a:graphic>
          <a:graphicData uri="http://schemas.openxmlformats.org/drawingml/2006/table">
            <a:tbl>
              <a:tblPr/>
              <a:tblGrid>
                <a:gridCol w="2586765">
                  <a:extLst>
                    <a:ext uri="{9D8B030D-6E8A-4147-A177-3AD203B41FA5}">
                      <a16:colId xmlns:a16="http://schemas.microsoft.com/office/drawing/2014/main" val="970031335"/>
                    </a:ext>
                  </a:extLst>
                </a:gridCol>
                <a:gridCol w="209053">
                  <a:extLst>
                    <a:ext uri="{9D8B030D-6E8A-4147-A177-3AD203B41FA5}">
                      <a16:colId xmlns:a16="http://schemas.microsoft.com/office/drawing/2014/main" val="189994488"/>
                    </a:ext>
                  </a:extLst>
                </a:gridCol>
                <a:gridCol w="2577847">
                  <a:extLst>
                    <a:ext uri="{9D8B030D-6E8A-4147-A177-3AD203B41FA5}">
                      <a16:colId xmlns:a16="http://schemas.microsoft.com/office/drawing/2014/main" val="1997282236"/>
                    </a:ext>
                  </a:extLst>
                </a:gridCol>
              </a:tblGrid>
              <a:tr h="1359802">
                <a:tc>
                  <a:txBody>
                    <a:bodyPr/>
                    <a:lstStyle/>
                    <a:p>
                      <a:r>
                        <a:rPr lang="fr-FR" sz="1200" dirty="0">
                          <a:latin typeface="Arial" panose="020B0604020202020204" pitchFamily="34" charset="0"/>
                        </a:rPr>
                        <a:t>Un bon préfet disgracié </a:t>
                      </a:r>
                      <a:br>
                        <a:rPr lang="fr-FR" sz="1200" dirty="0">
                          <a:latin typeface="Arial" panose="020B0604020202020204" pitchFamily="34" charset="0"/>
                        </a:rPr>
                      </a:br>
                      <a:r>
                        <a:rPr lang="fr-FR" sz="1200" dirty="0">
                          <a:latin typeface="Arial" panose="020B0604020202020204" pitchFamily="34" charset="0"/>
                        </a:rPr>
                        <a:t>Sous la chute de Bonaparte, </a:t>
                      </a:r>
                      <a:br>
                        <a:rPr lang="fr-FR" sz="1200" dirty="0">
                          <a:latin typeface="Arial" panose="020B0604020202020204" pitchFamily="34" charset="0"/>
                        </a:rPr>
                      </a:br>
                      <a:r>
                        <a:rPr lang="fr-FR" sz="1200" dirty="0">
                          <a:latin typeface="Arial" panose="020B0604020202020204" pitchFamily="34" charset="0"/>
                        </a:rPr>
                        <a:t>Chez Lucifer il fut loger, </a:t>
                      </a:r>
                      <a:br>
                        <a:rPr lang="fr-FR" sz="1200" dirty="0">
                          <a:latin typeface="Arial" panose="020B0604020202020204" pitchFamily="34" charset="0"/>
                        </a:rPr>
                      </a:br>
                      <a:r>
                        <a:rPr lang="fr-FR" sz="1200" dirty="0">
                          <a:latin typeface="Arial" panose="020B0604020202020204" pitchFamily="34" charset="0"/>
                        </a:rPr>
                        <a:t>Croyant être en sure porte. </a:t>
                      </a:r>
                      <a:br>
                        <a:rPr lang="fr-FR" sz="1200" dirty="0">
                          <a:latin typeface="Arial" panose="020B0604020202020204" pitchFamily="34" charset="0"/>
                        </a:rPr>
                      </a:br>
                      <a:r>
                        <a:rPr lang="fr-FR" sz="1200" dirty="0">
                          <a:latin typeface="Arial" panose="020B0604020202020204" pitchFamily="34" charset="0"/>
                        </a:rPr>
                        <a:t>Femme, enfant, fortune et lui, </a:t>
                      </a:r>
                      <a:br>
                        <a:rPr lang="fr-FR" sz="1200" dirty="0">
                          <a:latin typeface="Arial" panose="020B0604020202020204" pitchFamily="34" charset="0"/>
                        </a:rPr>
                      </a:br>
                      <a:r>
                        <a:rPr lang="fr-FR" sz="1200" dirty="0">
                          <a:latin typeface="Arial" panose="020B0604020202020204" pitchFamily="34" charset="0"/>
                        </a:rPr>
                        <a:t>Périrent tous la même nuit.</a:t>
                      </a:r>
                      <a:endParaRPr lang="fr-FR" sz="1200" dirty="0"/>
                    </a:p>
                  </a:txBody>
                  <a:tcPr marL="58018" marR="58018" marT="29009" marB="29009" anchor="ctr">
                    <a:lnL>
                      <a:noFill/>
                    </a:lnL>
                    <a:lnR>
                      <a:noFill/>
                    </a:lnR>
                    <a:lnT>
                      <a:noFill/>
                    </a:lnT>
                    <a:lnB>
                      <a:noFill/>
                    </a:lnB>
                    <a:solidFill>
                      <a:srgbClr val="FFFFFF"/>
                    </a:solidFill>
                  </a:tcPr>
                </a:tc>
                <a:tc>
                  <a:txBody>
                    <a:bodyPr/>
                    <a:lstStyle/>
                    <a:p>
                      <a:endParaRPr lang="fr-FR" sz="1200"/>
                    </a:p>
                  </a:txBody>
                  <a:tcPr marL="58018" marR="58018" marT="29009" marB="29009" anchor="ctr">
                    <a:lnL>
                      <a:noFill/>
                    </a:lnL>
                    <a:lnR>
                      <a:noFill/>
                    </a:lnR>
                    <a:lnT>
                      <a:noFill/>
                    </a:lnT>
                    <a:lnB>
                      <a:noFill/>
                    </a:lnB>
                    <a:solidFill>
                      <a:srgbClr val="FFFFFF"/>
                    </a:solidFill>
                  </a:tcPr>
                </a:tc>
                <a:tc>
                  <a:txBody>
                    <a:bodyPr/>
                    <a:lstStyle/>
                    <a:p>
                      <a:r>
                        <a:rPr lang="fr-FR" sz="1200">
                          <a:latin typeface="Arial" panose="020B0604020202020204" pitchFamily="34" charset="0"/>
                        </a:rPr>
                        <a:t>L'an mil huit cent trente trois , </a:t>
                      </a:r>
                      <a:br>
                        <a:rPr lang="fr-FR" sz="1200">
                          <a:latin typeface="Arial" panose="020B0604020202020204" pitchFamily="34" charset="0"/>
                        </a:rPr>
                      </a:br>
                      <a:r>
                        <a:rPr lang="fr-FR" sz="1200">
                          <a:latin typeface="Arial" panose="020B0604020202020204" pitchFamily="34" charset="0"/>
                        </a:rPr>
                        <a:t>Justement le second d'octobre, </a:t>
                      </a:r>
                      <a:br>
                        <a:rPr lang="fr-FR" sz="1200">
                          <a:latin typeface="Arial" panose="020B0604020202020204" pitchFamily="34" charset="0"/>
                        </a:rPr>
                      </a:br>
                      <a:r>
                        <a:rPr lang="fr-FR" sz="1200">
                          <a:latin typeface="Arial" panose="020B0604020202020204" pitchFamily="34" charset="0"/>
                        </a:rPr>
                        <a:t>Devant la maison des forfaits, </a:t>
                      </a:r>
                      <a:br>
                        <a:rPr lang="fr-FR" sz="1200">
                          <a:latin typeface="Arial" panose="020B0604020202020204" pitchFamily="34" charset="0"/>
                        </a:rPr>
                      </a:br>
                      <a:r>
                        <a:rPr lang="fr-FR" sz="1200">
                          <a:latin typeface="Arial" panose="020B0604020202020204" pitchFamily="34" charset="0"/>
                        </a:rPr>
                        <a:t>Vers midi fut le dernier rôle. </a:t>
                      </a:r>
                      <a:br>
                        <a:rPr lang="fr-FR" sz="1200">
                          <a:latin typeface="Arial" panose="020B0604020202020204" pitchFamily="34" charset="0"/>
                        </a:rPr>
                      </a:br>
                      <a:r>
                        <a:rPr lang="fr-FR" sz="1200">
                          <a:latin typeface="Arial" panose="020B0604020202020204" pitchFamily="34" charset="0"/>
                        </a:rPr>
                        <a:t>Trente mille témoins voyaient </a:t>
                      </a:r>
                      <a:br>
                        <a:rPr lang="fr-FR" sz="1200">
                          <a:latin typeface="Arial" panose="020B0604020202020204" pitchFamily="34" charset="0"/>
                        </a:rPr>
                      </a:br>
                      <a:r>
                        <a:rPr lang="fr-FR" sz="1200">
                          <a:latin typeface="Arial" panose="020B0604020202020204" pitchFamily="34" charset="0"/>
                        </a:rPr>
                        <a:t>Trancher la tête aux trois brigands.</a:t>
                      </a:r>
                      <a:endParaRPr lang="fr-FR" sz="1200"/>
                    </a:p>
                  </a:txBody>
                  <a:tcPr marL="58018" marR="58018" marT="29009" marB="29009" anchor="ctr">
                    <a:lnL>
                      <a:noFill/>
                    </a:lnL>
                    <a:lnR>
                      <a:noFill/>
                    </a:lnR>
                    <a:lnT>
                      <a:noFill/>
                    </a:lnT>
                    <a:lnB>
                      <a:noFill/>
                    </a:lnB>
                    <a:solidFill>
                      <a:srgbClr val="FFFFFF"/>
                    </a:solidFill>
                  </a:tcPr>
                </a:tc>
                <a:extLst>
                  <a:ext uri="{0D108BD9-81ED-4DB2-BD59-A6C34878D82A}">
                    <a16:rowId xmlns:a16="http://schemas.microsoft.com/office/drawing/2014/main" val="1518188712"/>
                  </a:ext>
                </a:extLst>
              </a:tr>
              <a:tr h="239026">
                <a:tc>
                  <a:txBody>
                    <a:bodyPr/>
                    <a:lstStyle/>
                    <a:p>
                      <a:endParaRPr lang="fr-FR" sz="1200"/>
                    </a:p>
                  </a:txBody>
                  <a:tcPr marL="58018" marR="58018" marT="29009" marB="29009" anchor="ctr">
                    <a:lnL>
                      <a:noFill/>
                    </a:lnL>
                    <a:lnR>
                      <a:noFill/>
                    </a:lnR>
                    <a:lnT>
                      <a:noFill/>
                    </a:lnT>
                    <a:lnB>
                      <a:noFill/>
                    </a:lnB>
                    <a:solidFill>
                      <a:srgbClr val="FFFFFF"/>
                    </a:solidFill>
                  </a:tcPr>
                </a:tc>
                <a:tc>
                  <a:txBody>
                    <a:bodyPr/>
                    <a:lstStyle/>
                    <a:p>
                      <a:endParaRPr lang="fr-FR" sz="1200"/>
                    </a:p>
                  </a:txBody>
                  <a:tcPr marL="58018" marR="58018" marT="29009" marB="29009" anchor="ctr">
                    <a:lnL>
                      <a:noFill/>
                    </a:lnL>
                    <a:lnR>
                      <a:noFill/>
                    </a:lnR>
                    <a:lnT>
                      <a:noFill/>
                    </a:lnT>
                    <a:lnB>
                      <a:noFill/>
                    </a:lnB>
                    <a:solidFill>
                      <a:srgbClr val="FFFFFF"/>
                    </a:solidFill>
                  </a:tcPr>
                </a:tc>
                <a:tc>
                  <a:txBody>
                    <a:bodyPr/>
                    <a:lstStyle/>
                    <a:p>
                      <a:endParaRPr lang="fr-FR" sz="1200"/>
                    </a:p>
                  </a:txBody>
                  <a:tcPr marL="58018" marR="58018" marT="29009" marB="29009" anchor="ctr">
                    <a:lnL>
                      <a:noFill/>
                    </a:lnL>
                    <a:lnR>
                      <a:noFill/>
                    </a:lnR>
                    <a:lnT>
                      <a:noFill/>
                    </a:lnT>
                    <a:lnB>
                      <a:noFill/>
                    </a:lnB>
                    <a:solidFill>
                      <a:srgbClr val="FFFFFF"/>
                    </a:solidFill>
                  </a:tcPr>
                </a:tc>
                <a:extLst>
                  <a:ext uri="{0D108BD9-81ED-4DB2-BD59-A6C34878D82A}">
                    <a16:rowId xmlns:a16="http://schemas.microsoft.com/office/drawing/2014/main" val="1631165204"/>
                  </a:ext>
                </a:extLst>
              </a:tr>
              <a:tr h="1249548">
                <a:tc>
                  <a:txBody>
                    <a:bodyPr/>
                    <a:lstStyle/>
                    <a:p>
                      <a:r>
                        <a:rPr lang="fr-FR" sz="1200" dirty="0">
                          <a:latin typeface="Arial" panose="020B0604020202020204" pitchFamily="34" charset="0"/>
                        </a:rPr>
                        <a:t>Le dernier enfant de huit ans, </a:t>
                      </a:r>
                      <a:br>
                        <a:rPr lang="fr-FR" sz="1200" dirty="0">
                          <a:latin typeface="Arial" panose="020B0604020202020204" pitchFamily="34" charset="0"/>
                        </a:rPr>
                      </a:br>
                      <a:r>
                        <a:rPr lang="fr-FR" sz="1200" dirty="0">
                          <a:latin typeface="Arial" panose="020B0604020202020204" pitchFamily="34" charset="0"/>
                        </a:rPr>
                        <a:t>Voyant ses parents, morts par terre, </a:t>
                      </a:r>
                      <a:br>
                        <a:rPr lang="fr-FR" sz="1200" dirty="0">
                          <a:latin typeface="Arial" panose="020B0604020202020204" pitchFamily="34" charset="0"/>
                        </a:rPr>
                      </a:br>
                      <a:r>
                        <a:rPr lang="fr-FR" sz="1200" dirty="0">
                          <a:latin typeface="Arial" panose="020B0604020202020204" pitchFamily="34" charset="0"/>
                        </a:rPr>
                        <a:t>Poussa les cris les plus perçants, </a:t>
                      </a:r>
                      <a:br>
                        <a:rPr lang="fr-FR" sz="1200" dirty="0">
                          <a:latin typeface="Arial" panose="020B0604020202020204" pitchFamily="34" charset="0"/>
                        </a:rPr>
                      </a:br>
                      <a:r>
                        <a:rPr lang="fr-FR" sz="1200" dirty="0">
                          <a:latin typeface="Arial" panose="020B0604020202020204" pitchFamily="34" charset="0"/>
                        </a:rPr>
                        <a:t>Demandant vie aux téméraires. </a:t>
                      </a:r>
                      <a:br>
                        <a:rPr lang="fr-FR" sz="1200" dirty="0">
                          <a:latin typeface="Arial" panose="020B0604020202020204" pitchFamily="34" charset="0"/>
                        </a:rPr>
                      </a:br>
                      <a:r>
                        <a:rPr lang="fr-FR" sz="1200" dirty="0">
                          <a:latin typeface="Arial" panose="020B0604020202020204" pitchFamily="34" charset="0"/>
                        </a:rPr>
                        <a:t>Ces monstres furent sans pitié : </a:t>
                      </a:r>
                      <a:br>
                        <a:rPr lang="fr-FR" sz="1200" dirty="0">
                          <a:latin typeface="Arial" panose="020B0604020202020204" pitchFamily="34" charset="0"/>
                        </a:rPr>
                      </a:br>
                      <a:r>
                        <a:rPr lang="fr-FR" sz="1200" dirty="0">
                          <a:latin typeface="Arial" panose="020B0604020202020204" pitchFamily="34" charset="0"/>
                        </a:rPr>
                        <a:t>A l'instant il fut assommé.</a:t>
                      </a:r>
                      <a:endParaRPr lang="fr-FR" sz="1200" dirty="0"/>
                    </a:p>
                  </a:txBody>
                  <a:tcPr marL="58018" marR="58018" marT="29009" marB="29009" anchor="ctr">
                    <a:lnL>
                      <a:noFill/>
                    </a:lnL>
                    <a:lnR>
                      <a:noFill/>
                    </a:lnR>
                    <a:lnT>
                      <a:noFill/>
                    </a:lnT>
                    <a:lnB>
                      <a:noFill/>
                    </a:lnB>
                    <a:solidFill>
                      <a:srgbClr val="FFFFFF"/>
                    </a:solidFill>
                  </a:tcPr>
                </a:tc>
                <a:tc>
                  <a:txBody>
                    <a:bodyPr/>
                    <a:lstStyle/>
                    <a:p>
                      <a:endParaRPr lang="fr-FR" sz="1200" dirty="0"/>
                    </a:p>
                  </a:txBody>
                  <a:tcPr marL="58018" marR="58018" marT="29009" marB="29009" anchor="ctr">
                    <a:lnL>
                      <a:noFill/>
                    </a:lnL>
                    <a:lnR>
                      <a:noFill/>
                    </a:lnR>
                    <a:lnT>
                      <a:noFill/>
                    </a:lnT>
                    <a:lnB>
                      <a:noFill/>
                    </a:lnB>
                    <a:solidFill>
                      <a:srgbClr val="FFFFFF"/>
                    </a:solidFill>
                  </a:tcPr>
                </a:tc>
                <a:tc>
                  <a:txBody>
                    <a:bodyPr/>
                    <a:lstStyle/>
                    <a:p>
                      <a:r>
                        <a:rPr lang="fr-FR" sz="1200" dirty="0">
                          <a:latin typeface="Arial" panose="020B0604020202020204" pitchFamily="34" charset="0"/>
                        </a:rPr>
                        <a:t>Grand Dieu, la terre préservez ! </a:t>
                      </a:r>
                      <a:br>
                        <a:rPr lang="fr-FR" sz="1200" dirty="0">
                          <a:latin typeface="Arial" panose="020B0604020202020204" pitchFamily="34" charset="0"/>
                        </a:rPr>
                      </a:br>
                      <a:r>
                        <a:rPr lang="fr-FR" sz="1200" dirty="0">
                          <a:latin typeface="Arial" panose="020B0604020202020204" pitchFamily="34" charset="0"/>
                        </a:rPr>
                        <a:t>De jamais porter de tels monstres. </a:t>
                      </a:r>
                      <a:br>
                        <a:rPr lang="fr-FR" sz="1200" dirty="0">
                          <a:latin typeface="Arial" panose="020B0604020202020204" pitchFamily="34" charset="0"/>
                        </a:rPr>
                      </a:br>
                      <a:r>
                        <a:rPr lang="fr-FR" sz="1200" dirty="0">
                          <a:latin typeface="Arial" panose="020B0604020202020204" pitchFamily="34" charset="0"/>
                        </a:rPr>
                        <a:t>Aucune histoire n'a prouvé </a:t>
                      </a:r>
                      <a:br>
                        <a:rPr lang="fr-FR" sz="1200" dirty="0">
                          <a:latin typeface="Arial" panose="020B0604020202020204" pitchFamily="34" charset="0"/>
                        </a:rPr>
                      </a:br>
                      <a:r>
                        <a:rPr lang="fr-FR" sz="1200" dirty="0">
                          <a:latin typeface="Arial" panose="020B0604020202020204" pitchFamily="34" charset="0"/>
                        </a:rPr>
                        <a:t>Qu'il n'y eut jamais de la sorte. </a:t>
                      </a:r>
                      <a:br>
                        <a:rPr lang="fr-FR" sz="1200" dirty="0">
                          <a:latin typeface="Arial" panose="020B0604020202020204" pitchFamily="34" charset="0"/>
                        </a:rPr>
                      </a:br>
                      <a:r>
                        <a:rPr lang="fr-FR" sz="1200" dirty="0">
                          <a:latin typeface="Arial" panose="020B0604020202020204" pitchFamily="34" charset="0"/>
                        </a:rPr>
                        <a:t>Par les soins de l'autorité, </a:t>
                      </a:r>
                      <a:br>
                        <a:rPr lang="fr-FR" sz="1200" dirty="0">
                          <a:latin typeface="Arial" panose="020B0604020202020204" pitchFamily="34" charset="0"/>
                        </a:rPr>
                      </a:br>
                      <a:r>
                        <a:rPr lang="fr-FR" sz="1200" dirty="0">
                          <a:latin typeface="Arial" panose="020B0604020202020204" pitchFamily="34" charset="0"/>
                        </a:rPr>
                        <a:t>Nul n'y sera plus exposé.</a:t>
                      </a:r>
                      <a:endParaRPr lang="fr-FR" sz="1200" dirty="0"/>
                    </a:p>
                  </a:txBody>
                  <a:tcPr marL="58018" marR="58018" marT="29009" marB="29009" anchor="ctr">
                    <a:lnL>
                      <a:noFill/>
                    </a:lnL>
                    <a:lnR>
                      <a:noFill/>
                    </a:lnR>
                    <a:lnT>
                      <a:noFill/>
                    </a:lnT>
                    <a:lnB>
                      <a:noFill/>
                    </a:lnB>
                    <a:solidFill>
                      <a:srgbClr val="FFFFFF"/>
                    </a:solidFill>
                  </a:tcPr>
                </a:tc>
                <a:extLst>
                  <a:ext uri="{0D108BD9-81ED-4DB2-BD59-A6C34878D82A}">
                    <a16:rowId xmlns:a16="http://schemas.microsoft.com/office/drawing/2014/main" val="456419117"/>
                  </a:ext>
                </a:extLst>
              </a:tr>
            </a:tbl>
          </a:graphicData>
        </a:graphic>
      </p:graphicFrame>
    </p:spTree>
    <p:extLst>
      <p:ext uri="{BB962C8B-B14F-4D97-AF65-F5344CB8AC3E}">
        <p14:creationId xmlns:p14="http://schemas.microsoft.com/office/powerpoint/2010/main" val="3173276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927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8101" y="645915"/>
            <a:ext cx="9173855" cy="5715798"/>
          </a:xfrm>
          <a:prstGeom prst="rect">
            <a:avLst/>
          </a:prstGeom>
        </p:spPr>
      </p:pic>
      <p:sp>
        <p:nvSpPr>
          <p:cNvPr id="3" name="Rectangle 2"/>
          <p:cNvSpPr/>
          <p:nvPr/>
        </p:nvSpPr>
        <p:spPr>
          <a:xfrm>
            <a:off x="4601721" y="143687"/>
            <a:ext cx="3385222" cy="369332"/>
          </a:xfrm>
          <a:prstGeom prst="rect">
            <a:avLst/>
          </a:prstGeom>
        </p:spPr>
        <p:txBody>
          <a:bodyPr wrap="none">
            <a:spAutoFit/>
          </a:bodyPr>
          <a:lstStyle/>
          <a:p>
            <a:r>
              <a:rPr lang="fr-FR" dirty="0"/>
              <a:t>Naissance de </a:t>
            </a:r>
            <a:r>
              <a:rPr lang="fr-FR" dirty="0" smtClean="0"/>
              <a:t>Marie MARTIN( fille)</a:t>
            </a:r>
            <a:endParaRPr lang="fr-FR" dirty="0"/>
          </a:p>
        </p:txBody>
      </p:sp>
    </p:spTree>
    <p:extLst>
      <p:ext uri="{BB962C8B-B14F-4D97-AF65-F5344CB8AC3E}">
        <p14:creationId xmlns:p14="http://schemas.microsoft.com/office/powerpoint/2010/main" val="39246499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4145" y="0"/>
            <a:ext cx="6083710" cy="6858000"/>
          </a:xfrm>
          <a:prstGeom prst="rect">
            <a:avLst/>
          </a:prstGeom>
        </p:spPr>
      </p:pic>
      <p:sp>
        <p:nvSpPr>
          <p:cNvPr id="4" name="ZoneTexte 3"/>
          <p:cNvSpPr txBox="1"/>
          <p:nvPr/>
        </p:nvSpPr>
        <p:spPr>
          <a:xfrm>
            <a:off x="669701" y="1738648"/>
            <a:ext cx="1854558" cy="923330"/>
          </a:xfrm>
          <a:prstGeom prst="rect">
            <a:avLst/>
          </a:prstGeom>
          <a:noFill/>
        </p:spPr>
        <p:txBody>
          <a:bodyPr wrap="square" rtlCol="0">
            <a:spAutoFit/>
          </a:bodyPr>
          <a:lstStyle/>
          <a:p>
            <a:r>
              <a:rPr lang="fr-FR" dirty="0" smtClean="0"/>
              <a:t>Naissance de Margueritte MARTIN (fille)</a:t>
            </a:r>
            <a:endParaRPr lang="fr-FR" dirty="0"/>
          </a:p>
        </p:txBody>
      </p:sp>
    </p:spTree>
    <p:extLst>
      <p:ext uri="{BB962C8B-B14F-4D97-AF65-F5344CB8AC3E}">
        <p14:creationId xmlns:p14="http://schemas.microsoft.com/office/powerpoint/2010/main" val="1780337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5165" y="0"/>
            <a:ext cx="6206836" cy="68580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902036" cy="6858000"/>
          </a:xfrm>
          <a:prstGeom prst="rect">
            <a:avLst/>
          </a:prstGeom>
        </p:spPr>
      </p:pic>
      <p:sp>
        <p:nvSpPr>
          <p:cNvPr id="7" name="ZoneTexte 6"/>
          <p:cNvSpPr txBox="1"/>
          <p:nvPr/>
        </p:nvSpPr>
        <p:spPr>
          <a:xfrm>
            <a:off x="72130" y="432262"/>
            <a:ext cx="1789921" cy="646331"/>
          </a:xfrm>
          <a:prstGeom prst="rect">
            <a:avLst/>
          </a:prstGeom>
          <a:noFill/>
        </p:spPr>
        <p:txBody>
          <a:bodyPr wrap="square" rtlCol="0">
            <a:spAutoFit/>
          </a:bodyPr>
          <a:lstStyle/>
          <a:p>
            <a:r>
              <a:rPr lang="fr-FR" dirty="0" smtClean="0">
                <a:solidFill>
                  <a:srgbClr val="FF0000"/>
                </a:solidFill>
              </a:rPr>
              <a:t>Acte de décès de Pierre MARTIN </a:t>
            </a:r>
            <a:endParaRPr lang="fr-FR" dirty="0">
              <a:solidFill>
                <a:srgbClr val="FF0000"/>
              </a:solidFill>
            </a:endParaRPr>
          </a:p>
        </p:txBody>
      </p:sp>
      <p:sp>
        <p:nvSpPr>
          <p:cNvPr id="8" name="Rectangle 7"/>
          <p:cNvSpPr/>
          <p:nvPr/>
        </p:nvSpPr>
        <p:spPr>
          <a:xfrm>
            <a:off x="6143107" y="554891"/>
            <a:ext cx="1831655" cy="646331"/>
          </a:xfrm>
          <a:prstGeom prst="rect">
            <a:avLst/>
          </a:prstGeom>
        </p:spPr>
        <p:txBody>
          <a:bodyPr wrap="none">
            <a:spAutoFit/>
          </a:bodyPr>
          <a:lstStyle/>
          <a:p>
            <a:r>
              <a:rPr lang="fr-FR" dirty="0">
                <a:solidFill>
                  <a:srgbClr val="FF0000"/>
                </a:solidFill>
              </a:rPr>
              <a:t>Acte de décès de </a:t>
            </a:r>
            <a:endParaRPr lang="fr-FR" dirty="0" smtClean="0">
              <a:solidFill>
                <a:srgbClr val="FF0000"/>
              </a:solidFill>
            </a:endParaRPr>
          </a:p>
          <a:p>
            <a:r>
              <a:rPr lang="fr-FR" dirty="0" smtClean="0">
                <a:solidFill>
                  <a:srgbClr val="FF0000"/>
                </a:solidFill>
              </a:rPr>
              <a:t>Marie  </a:t>
            </a:r>
            <a:r>
              <a:rPr lang="fr-FR" dirty="0" err="1" smtClean="0">
                <a:solidFill>
                  <a:srgbClr val="FF0000"/>
                </a:solidFill>
              </a:rPr>
              <a:t>Breysse</a:t>
            </a:r>
            <a:r>
              <a:rPr lang="fr-FR" dirty="0" smtClean="0">
                <a:solidFill>
                  <a:srgbClr val="FF0000"/>
                </a:solidFill>
              </a:rPr>
              <a:t> </a:t>
            </a:r>
            <a:endParaRPr lang="fr-FR" dirty="0">
              <a:solidFill>
                <a:srgbClr val="FF0000"/>
              </a:solidFill>
            </a:endParaRPr>
          </a:p>
        </p:txBody>
      </p:sp>
    </p:spTree>
    <p:extLst>
      <p:ext uri="{BB962C8B-B14F-4D97-AF65-F5344CB8AC3E}">
        <p14:creationId xmlns:p14="http://schemas.microsoft.com/office/powerpoint/2010/main" val="39519562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1665" y="0"/>
            <a:ext cx="6140335" cy="6858000"/>
          </a:xfrm>
          <a:prstGeom prst="rect">
            <a:avLst/>
          </a:prstGeom>
        </p:spPr>
      </p:pic>
      <p:pic>
        <p:nvPicPr>
          <p:cNvPr id="8196" name="Picture 4" descr="File:Auberge de Peyrebeille site de l'Ã©xÃ©cution des trois condamnÃ©s Ã  mor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591866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66503" y="266007"/>
            <a:ext cx="5760720" cy="369332"/>
          </a:xfrm>
          <a:prstGeom prst="rect">
            <a:avLst/>
          </a:prstGeom>
          <a:noFill/>
        </p:spPr>
        <p:txBody>
          <a:bodyPr wrap="square" rtlCol="0">
            <a:spAutoFit/>
          </a:bodyPr>
          <a:lstStyle/>
          <a:p>
            <a:r>
              <a:rPr lang="fr-FR" dirty="0" smtClean="0"/>
              <a:t>La pierre indique le lieu de l’exécution des trois condamnés,</a:t>
            </a:r>
            <a:endParaRPr lang="fr-FR" dirty="0"/>
          </a:p>
        </p:txBody>
      </p:sp>
      <p:sp>
        <p:nvSpPr>
          <p:cNvPr id="5" name="Rectangle 4"/>
          <p:cNvSpPr/>
          <p:nvPr/>
        </p:nvSpPr>
        <p:spPr>
          <a:xfrm>
            <a:off x="6043353" y="655536"/>
            <a:ext cx="1831655" cy="646331"/>
          </a:xfrm>
          <a:prstGeom prst="rect">
            <a:avLst/>
          </a:prstGeom>
        </p:spPr>
        <p:txBody>
          <a:bodyPr wrap="none">
            <a:spAutoFit/>
          </a:bodyPr>
          <a:lstStyle/>
          <a:p>
            <a:r>
              <a:rPr lang="fr-FR" dirty="0">
                <a:solidFill>
                  <a:srgbClr val="FF0000"/>
                </a:solidFill>
              </a:rPr>
              <a:t>Acte de décès de </a:t>
            </a:r>
            <a:endParaRPr lang="fr-FR" dirty="0" smtClean="0">
              <a:solidFill>
                <a:srgbClr val="FF0000"/>
              </a:solidFill>
            </a:endParaRPr>
          </a:p>
          <a:p>
            <a:r>
              <a:rPr lang="fr-FR" dirty="0" smtClean="0">
                <a:solidFill>
                  <a:srgbClr val="FF0000"/>
                </a:solidFill>
              </a:rPr>
              <a:t>Pierre Rochette</a:t>
            </a:r>
            <a:endParaRPr lang="fr-FR" dirty="0">
              <a:solidFill>
                <a:srgbClr val="FF0000"/>
              </a:solidFill>
            </a:endParaRPr>
          </a:p>
        </p:txBody>
      </p:sp>
    </p:spTree>
    <p:extLst>
      <p:ext uri="{BB962C8B-B14F-4D97-AF65-F5344CB8AC3E}">
        <p14:creationId xmlns:p14="http://schemas.microsoft.com/office/powerpoint/2010/main" val="40915855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mathon.pagesperso-orange.fr/peyrebeille/haussman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612" y="1450786"/>
            <a:ext cx="2800350" cy="33147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au 1"/>
          <p:cNvGraphicFramePr>
            <a:graphicFrameLocks noGrp="1"/>
          </p:cNvGraphicFramePr>
          <p:nvPr>
            <p:extLst>
              <p:ext uri="{D42A27DB-BD31-4B8C-83A1-F6EECF244321}">
                <p14:modId xmlns:p14="http://schemas.microsoft.com/office/powerpoint/2010/main" val="459919769"/>
              </p:ext>
            </p:extLst>
          </p:nvPr>
        </p:nvGraphicFramePr>
        <p:xfrm>
          <a:off x="6237962" y="82897"/>
          <a:ext cx="5734311" cy="1219200"/>
        </p:xfrm>
        <a:graphic>
          <a:graphicData uri="http://schemas.openxmlformats.org/drawingml/2006/table">
            <a:tbl>
              <a:tblPr/>
              <a:tblGrid>
                <a:gridCol w="5734311">
                  <a:extLst>
                    <a:ext uri="{9D8B030D-6E8A-4147-A177-3AD203B41FA5}">
                      <a16:colId xmlns:a16="http://schemas.microsoft.com/office/drawing/2014/main" val="4135229096"/>
                    </a:ext>
                  </a:extLst>
                </a:gridCol>
              </a:tblGrid>
              <a:tr h="0">
                <a:tc>
                  <a:txBody>
                    <a:bodyPr/>
                    <a:lstStyle/>
                    <a:p>
                      <a:pPr algn="just"/>
                      <a:r>
                        <a:rPr lang="fr-FR" dirty="0">
                          <a:effectLst/>
                          <a:latin typeface="Arial" panose="020B0604020202020204" pitchFamily="34" charset="0"/>
                        </a:rPr>
                        <a:t/>
                      </a:r>
                      <a:br>
                        <a:rPr lang="fr-FR" dirty="0">
                          <a:effectLst/>
                          <a:latin typeface="Arial" panose="020B0604020202020204" pitchFamily="34" charset="0"/>
                        </a:rPr>
                      </a:br>
                      <a:r>
                        <a:rPr lang="fr-FR" sz="1400" dirty="0" smtClean="0">
                          <a:latin typeface="Arial" panose="020B0604020202020204" pitchFamily="34" charset="0"/>
                        </a:rPr>
                        <a:t>Durant </a:t>
                      </a:r>
                      <a:r>
                        <a:rPr lang="fr-FR" sz="1400" dirty="0">
                          <a:latin typeface="Arial" panose="020B0604020202020204" pitchFamily="34" charset="0"/>
                        </a:rPr>
                        <a:t>l'été 1832, Haussmann accompagne son ami dans sa tournée qui, au retour d'Aubenas, l'amène à </a:t>
                      </a:r>
                      <a:r>
                        <a:rPr lang="fr-FR" sz="1400" dirty="0" err="1">
                          <a:latin typeface="Arial" panose="020B0604020202020204" pitchFamily="34" charset="0"/>
                        </a:rPr>
                        <a:t>Peyrebeille</a:t>
                      </a:r>
                      <a:r>
                        <a:rPr lang="fr-FR" sz="1400" dirty="0">
                          <a:latin typeface="Arial" panose="020B0604020202020204" pitchFamily="34" charset="0"/>
                        </a:rPr>
                        <a:t>. C'est sans nul doute cette anecdote qui amena la légende du préfet massacré avec sa famille lors de leur halte dans l'auberge sanglante.</a:t>
                      </a:r>
                      <a:endParaRPr lang="fr-FR" sz="1400" dirty="0"/>
                    </a:p>
                  </a:txBody>
                  <a:tcPr anchor="ctr">
                    <a:lnL>
                      <a:noFill/>
                    </a:lnL>
                    <a:lnR>
                      <a:noFill/>
                    </a:lnR>
                    <a:lnT>
                      <a:noFill/>
                    </a:lnT>
                    <a:lnB>
                      <a:noFill/>
                    </a:lnB>
                    <a:solidFill>
                      <a:srgbClr val="FFFFFF"/>
                    </a:solidFill>
                  </a:tcPr>
                </a:tc>
                <a:extLst>
                  <a:ext uri="{0D108BD9-81ED-4DB2-BD59-A6C34878D82A}">
                    <a16:rowId xmlns:a16="http://schemas.microsoft.com/office/drawing/2014/main" val="2850073251"/>
                  </a:ext>
                </a:extLst>
              </a:tr>
            </a:tbl>
          </a:graphicData>
        </a:graphic>
      </p:graphicFrame>
      <p:sp>
        <p:nvSpPr>
          <p:cNvPr id="3" name="Rectangle 2"/>
          <p:cNvSpPr/>
          <p:nvPr/>
        </p:nvSpPr>
        <p:spPr>
          <a:xfrm>
            <a:off x="141962" y="0"/>
            <a:ext cx="6096000" cy="1384995"/>
          </a:xfrm>
          <a:prstGeom prst="rect">
            <a:avLst/>
          </a:prstGeom>
        </p:spPr>
        <p:txBody>
          <a:bodyPr>
            <a:spAutoFit/>
          </a:bodyPr>
          <a:lstStyle/>
          <a:p>
            <a:pPr algn="just"/>
            <a:r>
              <a:rPr lang="fr-FR" sz="1400" dirty="0">
                <a:latin typeface="Arial" panose="020B0604020202020204" pitchFamily="34" charset="0"/>
              </a:rPr>
              <a:t>On pourrait aussi intituler ce chapitre : « Quand l'Histoire rejoint les faits divers ».</a:t>
            </a:r>
            <a:endParaRPr lang="fr-FR" sz="1400" dirty="0">
              <a:latin typeface="Verdana, Arial, Helvetica"/>
            </a:endParaRPr>
          </a:p>
          <a:p>
            <a:pPr algn="just"/>
            <a:r>
              <a:rPr lang="fr-FR" sz="1400" dirty="0">
                <a:latin typeface="Arial" panose="020B0604020202020204" pitchFamily="34" charset="0"/>
              </a:rPr>
              <a:t>En 1832, le Baron Haussmann, futur préfet de Paris sous le Second Empire, est nommé Sous-préfet à Yssingeaux. Il se lie d'amitié avec un avocat de la région, </a:t>
            </a:r>
            <a:r>
              <a:rPr lang="fr-FR" sz="1400" dirty="0" err="1">
                <a:latin typeface="Arial" panose="020B0604020202020204" pitchFamily="34" charset="0"/>
              </a:rPr>
              <a:t>Truchard</a:t>
            </a:r>
            <a:r>
              <a:rPr lang="fr-FR" sz="1400" dirty="0">
                <a:latin typeface="Arial" panose="020B0604020202020204" pitchFamily="34" charset="0"/>
              </a:rPr>
              <a:t>-Dumoulin. Les affaires de cet avocat l'amène souvent à parcourir le pays et à se rendre régulièrement à Aubenas.</a:t>
            </a:r>
            <a:endParaRPr lang="fr-FR" sz="1400" dirty="0">
              <a:latin typeface="Verdana, Arial, Helvetica"/>
            </a:endParaRPr>
          </a:p>
        </p:txBody>
      </p:sp>
      <p:sp>
        <p:nvSpPr>
          <p:cNvPr id="4" name="Rectangle 3"/>
          <p:cNvSpPr/>
          <p:nvPr/>
        </p:nvSpPr>
        <p:spPr>
          <a:xfrm>
            <a:off x="3849665" y="1467892"/>
            <a:ext cx="7586597" cy="646331"/>
          </a:xfrm>
          <a:prstGeom prst="rect">
            <a:avLst/>
          </a:prstGeom>
        </p:spPr>
        <p:txBody>
          <a:bodyPr wrap="square">
            <a:spAutoFit/>
          </a:bodyPr>
          <a:lstStyle/>
          <a:p>
            <a:r>
              <a:rPr lang="fr-FR" dirty="0">
                <a:solidFill>
                  <a:srgbClr val="000066"/>
                </a:solidFill>
                <a:latin typeface="Arial" panose="020B0604020202020204" pitchFamily="34" charset="0"/>
              </a:rPr>
              <a:t>Laissons donc Haussmann raconter cette halte dans ses "mémoires" puis nous ajouterons un petit commentaire à son récit.</a:t>
            </a:r>
            <a:endParaRPr lang="fr-FR" dirty="0"/>
          </a:p>
        </p:txBody>
      </p:sp>
      <p:sp>
        <p:nvSpPr>
          <p:cNvPr id="5" name="Rectangle 4"/>
          <p:cNvSpPr/>
          <p:nvPr/>
        </p:nvSpPr>
        <p:spPr>
          <a:xfrm>
            <a:off x="3189962" y="2180014"/>
            <a:ext cx="8885128" cy="2462213"/>
          </a:xfrm>
          <a:prstGeom prst="rect">
            <a:avLst/>
          </a:prstGeom>
        </p:spPr>
        <p:txBody>
          <a:bodyPr wrap="square">
            <a:spAutoFit/>
          </a:bodyPr>
          <a:lstStyle/>
          <a:p>
            <a:r>
              <a:rPr lang="fr-FR" sz="1400" b="1" i="1" dirty="0">
                <a:solidFill>
                  <a:srgbClr val="7030A0"/>
                </a:solidFill>
                <a:latin typeface="Arial" panose="020B0604020202020204" pitchFamily="34" charset="0"/>
              </a:rPr>
              <a:t>"Il était six heures du soir. Nous prîmes le parti de nous arrêter pour dîner et faire reposer nos chevaux. Ce fut dans une auberge isolée, sise au croisement de deux routes, sur un plateau nu, des plus mélancoliques. La nuit vint, une nuit noire où les étoiles ne suffisaient pas à faire voir le chemin. On nous décida, non sans peine, à coucher là. On étouffait, dans la cuisine qui servait aussi de salle à manger et de salon et, pour prendre l'air sur la route, nous nous fîmes ouvrir la porte qui étaient déjà barricadée. Une lueur apparaissait entre deux montagnes et nous reconnûmes bientôt avec joie, celle de la lune à son lever. La pensée d'échapper aux lits d'une propreté douteuse, déjà préparés pour nous, et d'aller en chercher ailleurs de moins suspects, si tard que ce fut, nous vint en même temps à tous deux. Vite, nous commandâmes de brider et seller nos chevaux, malgré toutes les sollicitations intéressées de nos hôtes, dont nous avions hâte de régler le compte. Minuit sonnait quand nous arrivâmes au Puy, exténués comme nos montures.</a:t>
            </a:r>
            <a:endParaRPr lang="fr-FR" sz="1400" i="1" dirty="0">
              <a:solidFill>
                <a:srgbClr val="7030A0"/>
              </a:solidFill>
            </a:endParaRPr>
          </a:p>
        </p:txBody>
      </p:sp>
      <p:sp>
        <p:nvSpPr>
          <p:cNvPr id="6" name="Rectangle 5"/>
          <p:cNvSpPr/>
          <p:nvPr/>
        </p:nvSpPr>
        <p:spPr>
          <a:xfrm>
            <a:off x="790444" y="4708018"/>
            <a:ext cx="11284646" cy="1815882"/>
          </a:xfrm>
          <a:prstGeom prst="rect">
            <a:avLst/>
          </a:prstGeom>
        </p:spPr>
        <p:txBody>
          <a:bodyPr wrap="square">
            <a:spAutoFit/>
          </a:bodyPr>
          <a:lstStyle/>
          <a:p>
            <a:r>
              <a:rPr lang="fr-FR" sz="1400" b="1" i="1" dirty="0" smtClean="0">
                <a:solidFill>
                  <a:srgbClr val="7030A0"/>
                </a:solidFill>
                <a:latin typeface="Arial" panose="020B0604020202020204" pitchFamily="34" charset="0"/>
              </a:rPr>
              <a:t>Huit </a:t>
            </a:r>
            <a:r>
              <a:rPr lang="fr-FR" sz="1400" b="1" i="1" dirty="0">
                <a:solidFill>
                  <a:srgbClr val="7030A0"/>
                </a:solidFill>
                <a:latin typeface="Arial" panose="020B0604020202020204" pitchFamily="34" charset="0"/>
              </a:rPr>
              <a:t>mois après, sous-préfet de Nérac, je lus dans mon journal des Débats, le résumé d'un grand procès criminel, jugé par la Cour d'assises de l'Ardèche. Il s'agissait d'hôteliers qui profitaient de l'isolement de leur auberge pour assassiner les voyageurs bons à dépouiller dont ils faisaient disparaître les cadavres en les brûlant dans un four. Des querelles de femmes, pour le partage des bijoux volés aux victimes, en mettant la justice en éveil, amenèrent la découverte de ces abominables forfaits. Le nom de </a:t>
            </a:r>
            <a:r>
              <a:rPr lang="fr-FR" sz="1400" b="1" i="1" dirty="0" err="1">
                <a:solidFill>
                  <a:srgbClr val="7030A0"/>
                </a:solidFill>
                <a:latin typeface="Arial" panose="020B0604020202020204" pitchFamily="34" charset="0"/>
              </a:rPr>
              <a:t>Peyrebeille</a:t>
            </a:r>
            <a:r>
              <a:rPr lang="fr-FR" sz="1400" b="1" i="1" dirty="0">
                <a:solidFill>
                  <a:srgbClr val="7030A0"/>
                </a:solidFill>
                <a:latin typeface="Arial" panose="020B0604020202020204" pitchFamily="34" charset="0"/>
              </a:rPr>
              <a:t>, rapporté par le journaliste, comme celui de l'auberge qui, d'assez longue date, leur servait de théâtre, frappa mon attention. N'était-ce pas, justement, le nom de notre étape au retour d'Aubenas ? Assurément oui. Mais je fus bien autrement ému quand je vis, désigné parmi les disparus, un gros marchand de bestiaux de mon ancien arrondissement que nous rencontrâmes dans l'auberge en </a:t>
            </a:r>
            <a:r>
              <a:rPr lang="fr-FR" sz="1400" b="1" i="1" dirty="0" smtClean="0">
                <a:solidFill>
                  <a:srgbClr val="7030A0"/>
                </a:solidFill>
                <a:latin typeface="Arial" panose="020B0604020202020204" pitchFamily="34" charset="0"/>
              </a:rPr>
              <a:t>question,</a:t>
            </a:r>
            <a:endParaRPr lang="fr-FR" sz="1400" dirty="0">
              <a:solidFill>
                <a:srgbClr val="7030A0"/>
              </a:solidFill>
            </a:endParaRPr>
          </a:p>
        </p:txBody>
      </p:sp>
    </p:spTree>
    <p:extLst>
      <p:ext uri="{BB962C8B-B14F-4D97-AF65-F5344CB8AC3E}">
        <p14:creationId xmlns:p14="http://schemas.microsoft.com/office/powerpoint/2010/main" val="21945805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724495199"/>
              </p:ext>
            </p:extLst>
          </p:nvPr>
        </p:nvGraphicFramePr>
        <p:xfrm>
          <a:off x="1121586" y="360080"/>
          <a:ext cx="9623151" cy="5692000"/>
        </p:xfrm>
        <a:graphic>
          <a:graphicData uri="http://schemas.openxmlformats.org/drawingml/2006/table">
            <a:tbl>
              <a:tblPr/>
              <a:tblGrid>
                <a:gridCol w="9623151">
                  <a:extLst>
                    <a:ext uri="{9D8B030D-6E8A-4147-A177-3AD203B41FA5}">
                      <a16:colId xmlns:a16="http://schemas.microsoft.com/office/drawing/2014/main" val="218796258"/>
                    </a:ext>
                  </a:extLst>
                </a:gridCol>
              </a:tblGrid>
              <a:tr h="4351338">
                <a:tc>
                  <a:txBody>
                    <a:bodyPr/>
                    <a:lstStyle/>
                    <a:p>
                      <a:r>
                        <a:rPr lang="fr-FR" sz="1600" b="1" dirty="0">
                          <a:latin typeface="Arial" panose="020B0604020202020204" pitchFamily="34" charset="0"/>
                        </a:rPr>
                        <a:t>Remarques sur ces Mémoires :</a:t>
                      </a:r>
                      <a:endParaRPr lang="fr-FR" sz="1600" dirty="0">
                        <a:latin typeface="Verdana, Arial, Helvetica"/>
                      </a:endParaRPr>
                    </a:p>
                    <a:p>
                      <a:r>
                        <a:rPr lang="fr-FR" sz="1600" dirty="0">
                          <a:latin typeface="Arial" panose="020B0604020202020204" pitchFamily="34" charset="0"/>
                        </a:rPr>
                        <a:t>Nous connaissons la carrière de Georges Eugène Haussmann :</a:t>
                      </a:r>
                      <a:r>
                        <a:rPr lang="fr-FR" sz="1600" dirty="0">
                          <a:effectLst/>
                          <a:latin typeface="Arial" panose="020B0604020202020204" pitchFamily="34" charset="0"/>
                        </a:rPr>
                        <a:t>- 21 mai 1831, nomination au poste de secrétaire général de la préfecture de Vienne, sise à Poitiers</a:t>
                      </a:r>
                      <a:r>
                        <a:rPr lang="fr-FR" sz="1600" dirty="0" smtClean="0">
                          <a:effectLst/>
                          <a:latin typeface="Arial" panose="020B0604020202020204" pitchFamily="34" charset="0"/>
                        </a:rPr>
                        <a:t>.</a:t>
                      </a:r>
                    </a:p>
                    <a:p>
                      <a:endParaRPr lang="fr-FR" sz="1600" dirty="0">
                        <a:effectLst/>
                        <a:latin typeface="Verdana, Arial, Helvetica"/>
                      </a:endParaRPr>
                    </a:p>
                    <a:p>
                      <a:pPr marL="285750" indent="-285750">
                        <a:buFontTx/>
                        <a:buChar char="-"/>
                      </a:pPr>
                      <a:r>
                        <a:rPr lang="fr-FR" sz="1600" dirty="0" smtClean="0">
                          <a:effectLst/>
                          <a:latin typeface="Arial" panose="020B0604020202020204" pitchFamily="34" charset="0"/>
                        </a:rPr>
                        <a:t>13 </a:t>
                      </a:r>
                      <a:r>
                        <a:rPr lang="fr-FR" sz="1600" dirty="0">
                          <a:effectLst/>
                          <a:latin typeface="Arial" panose="020B0604020202020204" pitchFamily="34" charset="0"/>
                        </a:rPr>
                        <a:t>juin 1832,  nommé sous-préfet à Yssingeaux, en </a:t>
                      </a:r>
                      <a:r>
                        <a:rPr lang="fr-FR" sz="1600" dirty="0" smtClean="0">
                          <a:effectLst/>
                          <a:latin typeface="Arial" panose="020B0604020202020204" pitchFamily="34" charset="0"/>
                        </a:rPr>
                        <a:t>Haute-Loire</a:t>
                      </a:r>
                    </a:p>
                    <a:p>
                      <a:pPr marL="285750" indent="-285750">
                        <a:buFontTx/>
                        <a:buChar char="-"/>
                      </a:pPr>
                      <a:endParaRPr lang="fr-FR" sz="1600" dirty="0">
                        <a:effectLst/>
                        <a:latin typeface="Verdana, Arial, Helvetica"/>
                      </a:endParaRPr>
                    </a:p>
                    <a:p>
                      <a:r>
                        <a:rPr lang="fr-FR" sz="1600" dirty="0">
                          <a:effectLst/>
                          <a:latin typeface="Arial" panose="020B0604020202020204" pitchFamily="34" charset="0"/>
                        </a:rPr>
                        <a:t>- novembre 1832, il gagne Nérac, dans le Lot et Garonne, toujours comme sous-préfet.</a:t>
                      </a:r>
                      <a:endParaRPr lang="fr-FR" sz="1600" dirty="0">
                        <a:effectLst/>
                        <a:latin typeface="Verdana, Arial, Helvetica"/>
                      </a:endParaRPr>
                    </a:p>
                    <a:p>
                      <a:r>
                        <a:rPr lang="fr-FR" sz="1600" dirty="0">
                          <a:latin typeface="Arial" panose="020B0604020202020204" pitchFamily="34" charset="0"/>
                        </a:rPr>
                        <a:t>Lors de l'arrestation des époux Martin en octobre 1831, il est donc en poste à Poitiers, loin de </a:t>
                      </a:r>
                      <a:r>
                        <a:rPr lang="fr-FR" sz="1600" dirty="0" err="1">
                          <a:latin typeface="Arial" panose="020B0604020202020204" pitchFamily="34" charset="0"/>
                        </a:rPr>
                        <a:t>Peyrebeille</a:t>
                      </a:r>
                      <a:r>
                        <a:rPr lang="fr-FR" sz="1600" dirty="0">
                          <a:latin typeface="Arial" panose="020B0604020202020204" pitchFamily="34" charset="0"/>
                        </a:rPr>
                        <a:t>, et à aucun moment dans ses mémoires, il révèle que ses affaires l'on amené dans cette région précise</a:t>
                      </a:r>
                      <a:r>
                        <a:rPr lang="fr-FR" sz="1600" dirty="0" smtClean="0">
                          <a:latin typeface="Arial" panose="020B0604020202020204" pitchFamily="34" charset="0"/>
                        </a:rPr>
                        <a:t>.</a:t>
                      </a:r>
                    </a:p>
                    <a:p>
                      <a:endParaRPr lang="fr-FR" sz="1600" dirty="0">
                        <a:latin typeface="Verdana, Arial, Helvetica"/>
                      </a:endParaRPr>
                    </a:p>
                    <a:p>
                      <a:r>
                        <a:rPr lang="fr-FR" sz="1600" dirty="0">
                          <a:latin typeface="Arial" panose="020B0604020202020204" pitchFamily="34" charset="0"/>
                        </a:rPr>
                        <a:t>Durant l'été 1832, lorsqu'il raconte son bref séjour à </a:t>
                      </a:r>
                      <a:r>
                        <a:rPr lang="fr-FR" sz="1600" dirty="0" err="1">
                          <a:latin typeface="Arial" panose="020B0604020202020204" pitchFamily="34" charset="0"/>
                        </a:rPr>
                        <a:t>Peyrebeille</a:t>
                      </a:r>
                      <a:r>
                        <a:rPr lang="fr-FR" sz="1600" dirty="0">
                          <a:latin typeface="Arial" panose="020B0604020202020204" pitchFamily="34" charset="0"/>
                        </a:rPr>
                        <a:t>, cela fait plus de huit mois que le couple Martin et ses complices sont en prison et un an que Louis Galland tient l'auberge en gérance. Difficile au Baron Haussmann d'avoir croisé à </a:t>
                      </a:r>
                      <a:r>
                        <a:rPr lang="fr-FR" sz="1600" dirty="0" err="1">
                          <a:latin typeface="Arial" panose="020B0604020202020204" pitchFamily="34" charset="0"/>
                        </a:rPr>
                        <a:t>Peyrebeille</a:t>
                      </a:r>
                      <a:r>
                        <a:rPr lang="fr-FR" sz="1600" dirty="0">
                          <a:latin typeface="Arial" panose="020B0604020202020204" pitchFamily="34" charset="0"/>
                        </a:rPr>
                        <a:t> un riche marchand qui sera victime des Martins, alors que ceux-ci sont entre les mains de la justice qui instruit leurs procès</a:t>
                      </a:r>
                      <a:r>
                        <a:rPr lang="fr-FR" sz="1600" dirty="0" smtClean="0">
                          <a:latin typeface="Arial" panose="020B0604020202020204" pitchFamily="34" charset="0"/>
                        </a:rPr>
                        <a:t>.</a:t>
                      </a:r>
                    </a:p>
                    <a:p>
                      <a:endParaRPr lang="fr-FR" sz="1600" dirty="0">
                        <a:latin typeface="Verdana, Arial, Helvetica"/>
                      </a:endParaRPr>
                    </a:p>
                    <a:p>
                      <a:r>
                        <a:rPr lang="fr-FR" sz="1600" dirty="0">
                          <a:latin typeface="Arial" panose="020B0604020202020204" pitchFamily="34" charset="0"/>
                        </a:rPr>
                        <a:t>Et puis, ce marchand rappelle on ne peut trop </a:t>
                      </a:r>
                      <a:r>
                        <a:rPr lang="fr-FR" sz="1600" dirty="0" err="1">
                          <a:latin typeface="Arial" panose="020B0604020202020204" pitchFamily="34" charset="0"/>
                        </a:rPr>
                        <a:t>Enjolras</a:t>
                      </a:r>
                      <a:r>
                        <a:rPr lang="fr-FR" sz="1600" dirty="0">
                          <a:latin typeface="Arial" panose="020B0604020202020204" pitchFamily="34" charset="0"/>
                        </a:rPr>
                        <a:t>, qui venait lui aussi de la foire de Saint-</a:t>
                      </a:r>
                      <a:r>
                        <a:rPr lang="fr-FR" sz="1600" dirty="0" err="1">
                          <a:latin typeface="Arial" panose="020B0604020202020204" pitchFamily="34" charset="0"/>
                        </a:rPr>
                        <a:t>Cirgues</a:t>
                      </a:r>
                      <a:r>
                        <a:rPr lang="fr-FR" sz="1600" dirty="0">
                          <a:latin typeface="Arial" panose="020B0604020202020204" pitchFamily="34" charset="0"/>
                        </a:rPr>
                        <a:t> en Montagne. Le seul problème, c'est que lors du passage de Haussmann à l'auberge, </a:t>
                      </a:r>
                      <a:r>
                        <a:rPr lang="fr-FR" sz="1600" dirty="0" err="1">
                          <a:latin typeface="Arial" panose="020B0604020202020204" pitchFamily="34" charset="0"/>
                        </a:rPr>
                        <a:t>Enjolras</a:t>
                      </a:r>
                      <a:r>
                        <a:rPr lang="fr-FR" sz="1600" dirty="0">
                          <a:latin typeface="Arial" panose="020B0604020202020204" pitchFamily="34" charset="0"/>
                        </a:rPr>
                        <a:t> avait été enterré depuis près de huit mois</a:t>
                      </a:r>
                      <a:r>
                        <a:rPr lang="fr-FR" sz="1600" dirty="0" smtClean="0">
                          <a:latin typeface="Arial" panose="020B0604020202020204" pitchFamily="34" charset="0"/>
                        </a:rPr>
                        <a:t>.</a:t>
                      </a:r>
                    </a:p>
                    <a:p>
                      <a:endParaRPr lang="fr-FR" sz="1600" dirty="0">
                        <a:latin typeface="Verdana, Arial, Helvetica"/>
                      </a:endParaRPr>
                    </a:p>
                    <a:p>
                      <a:r>
                        <a:rPr lang="fr-FR" sz="1600" dirty="0">
                          <a:latin typeface="Arial" panose="020B0604020202020204" pitchFamily="34" charset="0"/>
                        </a:rPr>
                        <a:t>Alors, affabulateur, mythomane, erreur sur les dates, sur les personnes, effet de style  </a:t>
                      </a:r>
                      <a:r>
                        <a:rPr lang="fr-FR" sz="1600" dirty="0" smtClean="0">
                          <a:latin typeface="Arial" panose="020B0604020202020204" pitchFamily="34" charset="0"/>
                        </a:rPr>
                        <a:t>?</a:t>
                      </a:r>
                    </a:p>
                    <a:p>
                      <a:endParaRPr lang="fr-FR" sz="1600" dirty="0">
                        <a:latin typeface="Verdana, Arial, Helvetica"/>
                      </a:endParaRPr>
                    </a:p>
                    <a:p>
                      <a:pPr algn="r"/>
                      <a:r>
                        <a:rPr lang="fr-FR" sz="1600" b="1" i="1" dirty="0">
                          <a:latin typeface="Arial" panose="020B0604020202020204" pitchFamily="34" charset="0"/>
                        </a:rPr>
                        <a:t>Si on ne peut même plus se fier aux Mémoires d'un préfet du Second Empire …</a:t>
                      </a:r>
                      <a:endParaRPr lang="fr-FR" sz="1600" dirty="0"/>
                    </a:p>
                  </a:txBody>
                  <a:tcPr marL="83680" marR="83680" marT="41840" marB="41840" anchor="ctr">
                    <a:lnL>
                      <a:noFill/>
                    </a:lnL>
                    <a:lnR>
                      <a:noFill/>
                    </a:lnR>
                    <a:lnT>
                      <a:noFill/>
                    </a:lnT>
                    <a:lnB>
                      <a:noFill/>
                    </a:lnB>
                    <a:solidFill>
                      <a:srgbClr val="FFFFFF"/>
                    </a:solidFill>
                  </a:tcPr>
                </a:tc>
                <a:extLst>
                  <a:ext uri="{0D108BD9-81ED-4DB2-BD59-A6C34878D82A}">
                    <a16:rowId xmlns:a16="http://schemas.microsoft.com/office/drawing/2014/main" val="3735615246"/>
                  </a:ext>
                </a:extLst>
              </a:tr>
            </a:tbl>
          </a:graphicData>
        </a:graphic>
      </p:graphicFrame>
    </p:spTree>
    <p:extLst>
      <p:ext uri="{BB962C8B-B14F-4D97-AF65-F5344CB8AC3E}">
        <p14:creationId xmlns:p14="http://schemas.microsoft.com/office/powerpoint/2010/main" val="4067102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26" y="336869"/>
            <a:ext cx="8747396" cy="923330"/>
          </a:xfrm>
          <a:prstGeom prst="rect">
            <a:avLst/>
          </a:prstGeom>
          <a:noFill/>
        </p:spPr>
        <p:txBody>
          <a:bodyPr wrap="none" lIns="91440" tIns="45720" rIns="91440" bIns="45720">
            <a:spAutoFit/>
          </a:bodyPr>
          <a:lstStyle/>
          <a:p>
            <a:pPr algn="ctr"/>
            <a:r>
              <a:rPr lang="fr-FR" sz="5400" b="1" cap="none" spc="0" dirty="0" smtClean="0">
                <a:ln w="22225">
                  <a:solidFill>
                    <a:schemeClr val="accent2"/>
                  </a:solidFill>
                  <a:prstDash val="solid"/>
                </a:ln>
                <a:solidFill>
                  <a:schemeClr val="accent2">
                    <a:lumMod val="40000"/>
                    <a:lumOff val="60000"/>
                  </a:schemeClr>
                </a:solidFill>
                <a:effectLst/>
              </a:rPr>
              <a:t>A Bientôt ( A  </a:t>
            </a:r>
            <a:r>
              <a:rPr lang="fr-FR" sz="5400" b="1" cap="none" spc="0" dirty="0" err="1" smtClean="0">
                <a:ln w="22225">
                  <a:solidFill>
                    <a:schemeClr val="accent2"/>
                  </a:solidFill>
                  <a:prstDash val="solid"/>
                </a:ln>
                <a:solidFill>
                  <a:schemeClr val="accent2">
                    <a:lumMod val="40000"/>
                    <a:lumOff val="60000"/>
                  </a:schemeClr>
                </a:solidFill>
                <a:effectLst/>
              </a:rPr>
              <a:t>co</a:t>
            </a:r>
            <a:r>
              <a:rPr lang="fr-FR" sz="5400" b="1" cap="none" spc="0" dirty="0" smtClean="0">
                <a:ln w="22225">
                  <a:solidFill>
                    <a:schemeClr val="accent2"/>
                  </a:solidFill>
                  <a:prstDash val="solid"/>
                </a:ln>
                <a:solidFill>
                  <a:schemeClr val="accent2">
                    <a:lumMod val="40000"/>
                    <a:lumOff val="60000"/>
                  </a:schemeClr>
                </a:solidFill>
                <a:effectLst/>
              </a:rPr>
              <a:t> que </a:t>
            </a:r>
            <a:r>
              <a:rPr lang="fr-FR" sz="5400" b="1" cap="none" spc="0" dirty="0" err="1" smtClean="0">
                <a:ln w="22225">
                  <a:solidFill>
                    <a:schemeClr val="accent2"/>
                  </a:solidFill>
                  <a:prstDash val="solid"/>
                </a:ln>
                <a:solidFill>
                  <a:schemeClr val="accent2">
                    <a:lumMod val="40000"/>
                    <a:lumOff val="60000"/>
                  </a:schemeClr>
                </a:solidFill>
                <a:effectLst/>
              </a:rPr>
              <a:t>veï</a:t>
            </a:r>
            <a:r>
              <a:rPr lang="fr-FR" sz="5400" b="1" cap="none" spc="0" dirty="0" smtClean="0">
                <a:ln w="22225">
                  <a:solidFill>
                    <a:schemeClr val="accent2"/>
                  </a:solidFill>
                  <a:prstDash val="solid"/>
                </a:ln>
                <a:solidFill>
                  <a:schemeClr val="accent2">
                    <a:lumMod val="40000"/>
                    <a:lumOff val="60000"/>
                  </a:schemeClr>
                </a:solidFill>
                <a:effectLst/>
              </a:rPr>
              <a:t> )</a:t>
            </a:r>
            <a:r>
              <a:rPr lang="fr-FR" sz="5400" b="1" dirty="0" smtClean="0">
                <a:ln w="22225">
                  <a:solidFill>
                    <a:schemeClr val="accent2"/>
                  </a:solidFill>
                  <a:prstDash val="solid"/>
                </a:ln>
                <a:solidFill>
                  <a:schemeClr val="accent2">
                    <a:lumMod val="40000"/>
                    <a:lumOff val="60000"/>
                  </a:schemeClr>
                </a:solidFill>
              </a:rPr>
              <a:t>…!!!</a:t>
            </a:r>
            <a:endParaRPr lang="fr-FR" sz="5400" b="1" cap="none" spc="0" dirty="0">
              <a:ln w="22225">
                <a:solidFill>
                  <a:schemeClr val="accent2"/>
                </a:solidFill>
                <a:prstDash val="solid"/>
              </a:ln>
              <a:solidFill>
                <a:schemeClr val="accent2">
                  <a:lumMod val="40000"/>
                  <a:lumOff val="60000"/>
                </a:schemeClr>
              </a:solidFill>
              <a:effectLst/>
            </a:endParaRPr>
          </a:p>
        </p:txBody>
      </p:sp>
      <p:pic>
        <p:nvPicPr>
          <p:cNvPr id="15364" name="Picture 4" descr="RÃ©sultat de recherche d'images pour &quot;l'auberge de peyrebei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4750" y="1653436"/>
            <a:ext cx="7823504" cy="4997885"/>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1949" y="1853852"/>
            <a:ext cx="3394553" cy="2818355"/>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5350" y="3148207"/>
            <a:ext cx="2032000" cy="1524000"/>
          </a:xfrm>
          <a:prstGeom prst="rect">
            <a:avLst/>
          </a:prstGeom>
        </p:spPr>
      </p:pic>
    </p:spTree>
    <p:extLst>
      <p:ext uri="{BB962C8B-B14F-4D97-AF65-F5344CB8AC3E}">
        <p14:creationId xmlns:p14="http://schemas.microsoft.com/office/powerpoint/2010/main" val="14191092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que">
  <a:themeElements>
    <a:clrScheme name="Organique">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que">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que">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1274</TotalTime>
  <Words>2802</Words>
  <Application>Microsoft Office PowerPoint</Application>
  <PresentationFormat>Grand écran</PresentationFormat>
  <Paragraphs>198</Paragraphs>
  <Slides>47</Slides>
  <Notes>0</Notes>
  <HiddenSlides>0</HiddenSlides>
  <MMClips>0</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47</vt:i4>
      </vt:variant>
    </vt:vector>
  </HeadingPairs>
  <TitlesOfParts>
    <vt:vector size="60" baseType="lpstr">
      <vt:lpstr>Andy</vt:lpstr>
      <vt:lpstr>Arial</vt:lpstr>
      <vt:lpstr>Century</vt:lpstr>
      <vt:lpstr>Garamond</vt:lpstr>
      <vt:lpstr>Georgia</vt:lpstr>
      <vt:lpstr>Helvetica neue</vt:lpstr>
      <vt:lpstr>Lora</vt:lpstr>
      <vt:lpstr>Open Sans</vt:lpstr>
      <vt:lpstr>Times New Roman</vt:lpstr>
      <vt:lpstr>Trebuchet MS</vt:lpstr>
      <vt:lpstr>Verdana</vt:lpstr>
      <vt:lpstr>Verdana, Arial, Helvetica</vt:lpstr>
      <vt:lpstr>Organique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2019-02-15T15:26:38Z</dcterms:created>
  <dcterms:modified xsi:type="dcterms:W3CDTF">2019-02-18T23:22:32Z</dcterms:modified>
</cp:coreProperties>
</file>