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58" r:id="rId3"/>
    <p:sldId id="270" r:id="rId4"/>
    <p:sldId id="272" r:id="rId5"/>
    <p:sldId id="271" r:id="rId6"/>
    <p:sldId id="257" r:id="rId7"/>
    <p:sldId id="259" r:id="rId8"/>
    <p:sldId id="261" r:id="rId9"/>
    <p:sldId id="262" r:id="rId10"/>
    <p:sldId id="263" r:id="rId11"/>
    <p:sldId id="265" r:id="rId12"/>
    <p:sldId id="266" r:id="rId13"/>
    <p:sldId id="267" r:id="rId14"/>
    <p:sldId id="264" r:id="rId15"/>
    <p:sldId id="268"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cstate="email">
              <a:alphaModFix amt="45000"/>
              <a:duotone>
                <a:schemeClr val="accent1">
                  <a:shade val="45000"/>
                  <a:satMod val="135000"/>
                </a:schemeClr>
                <a:prstClr val="white"/>
              </a:duotone>
              <a:extLst>
                <a:ext uri="{28A0092B-C50C-407E-A947-70E740481C1C}">
                  <a14:useLocalDpi xmlns:a14="http://schemas.microsoft.com/office/drawing/2010/main" val="0"/>
                </a:ext>
              </a:extLst>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fr-FR" smtClean="0"/>
              <a:t>Modifiez le style du titre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1D9FBCD1-874D-4BA0-84A5-2F5FBB6E7358}" type="datetimeFigureOut">
              <a:rPr lang="fr-FR" smtClean="0"/>
              <a:t>13/06/2023</a:t>
            </a:fld>
            <a:endParaRPr lang="fr-FR"/>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fr-FR"/>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663D37A2-8DF3-4FD1-882A-3A4884F953B5}" type="slidenum">
              <a:rPr lang="fr-FR" smtClean="0"/>
              <a:t>‹N°›</a:t>
            </a:fld>
            <a:endParaRPr lang="fr-FR"/>
          </a:p>
        </p:txBody>
      </p:sp>
    </p:spTree>
    <p:extLst>
      <p:ext uri="{BB962C8B-B14F-4D97-AF65-F5344CB8AC3E}">
        <p14:creationId xmlns:p14="http://schemas.microsoft.com/office/powerpoint/2010/main" val="2614600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1D9FBCD1-874D-4BA0-84A5-2F5FBB6E7358}" type="datetimeFigureOut">
              <a:rPr lang="fr-FR" smtClean="0"/>
              <a:t>13/06/2023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1773590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cstate="email">
              <a:alphaModFix amt="45000"/>
              <a:duotone>
                <a:schemeClr val="accent2">
                  <a:shade val="45000"/>
                  <a:satMod val="135000"/>
                </a:schemeClr>
                <a:prstClr val="white"/>
              </a:duotone>
              <a:extLst>
                <a:ext uri="{28A0092B-C50C-407E-A947-70E740481C1C}">
                  <a14:useLocalDpi xmlns:a14="http://schemas.microsoft.com/office/drawing/2010/main" val="0"/>
                </a:ext>
              </a:extLst>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fr-FR" smtClean="0"/>
              <a:t>Modifiez le style du titre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1D9FBCD1-874D-4BA0-84A5-2F5FBB6E7358}" type="datetimeFigureOut">
              <a:rPr lang="fr-FR" smtClean="0"/>
              <a:t>13/06/2023</a:t>
            </a:fld>
            <a:endParaRPr lang="fr-FR"/>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fr-FR"/>
          </a:p>
        </p:txBody>
      </p:sp>
      <p:sp>
        <p:nvSpPr>
          <p:cNvPr id="6" name="Slide Number Placeholder 5"/>
          <p:cNvSpPr>
            <a:spLocks noGrp="1"/>
          </p:cNvSpPr>
          <p:nvPr>
            <p:ph type="sldNum" sz="quarter" idx="12"/>
          </p:nvPr>
        </p:nvSpPr>
        <p:spPr>
          <a:xfrm>
            <a:off x="8604504" y="5211060"/>
            <a:ext cx="2112264" cy="228600"/>
          </a:xfrm>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247661854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D9FBCD1-874D-4BA0-84A5-2F5FBB6E7358}" type="datetimeFigureOut">
              <a:rPr lang="fr-FR" smtClean="0"/>
              <a:t>13/06/2023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4270265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1D9FBCD1-874D-4BA0-84A5-2F5FBB6E7358}" type="datetimeFigureOut">
              <a:rPr lang="fr-FR" smtClean="0"/>
              <a:t>13/06/2023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231150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D9FBCD1-874D-4BA0-84A5-2F5FBB6E7358}" type="datetimeFigureOut">
              <a:rPr lang="fr-FR" smtClean="0"/>
              <a:t>13/06/2023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2200539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9FBCD1-874D-4BA0-84A5-2F5FBB6E7358}" type="datetimeFigureOut">
              <a:rPr lang="fr-FR" smtClean="0"/>
              <a:t>13/06/2023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1210673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fr-FR" smtClean="0"/>
              <a:t>Modifiez le style du titre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8" name="Date Placeholder 7"/>
          <p:cNvSpPr>
            <a:spLocks noGrp="1"/>
          </p:cNvSpPr>
          <p:nvPr>
            <p:ph type="dt" sz="half" idx="10"/>
          </p:nvPr>
        </p:nvSpPr>
        <p:spPr/>
        <p:txBody>
          <a:bodyPr/>
          <a:lstStyle/>
          <a:p>
            <a:fld id="{1D9FBCD1-874D-4BA0-84A5-2F5FBB6E7358}" type="datetimeFigureOut">
              <a:rPr lang="fr-FR" smtClean="0"/>
              <a:t>13/06/2023</a:t>
            </a:fld>
            <a:endParaRPr lang="fr-FR"/>
          </a:p>
        </p:txBody>
      </p:sp>
      <p:sp>
        <p:nvSpPr>
          <p:cNvPr id="9" name="Footer Placeholder 8"/>
          <p:cNvSpPr>
            <a:spLocks noGrp="1"/>
          </p:cNvSpPr>
          <p:nvPr>
            <p:ph type="ftr" sz="quarter" idx="11"/>
          </p:nvPr>
        </p:nvSpPr>
        <p:spPr/>
        <p:txBody>
          <a:bodyPr/>
          <a:lstStyle>
            <a:lvl1pPr algn="r">
              <a:defRPr/>
            </a:lvl1pPr>
          </a:lstStyle>
          <a:p>
            <a:endParaRPr lang="fr-FR"/>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663D37A2-8DF3-4FD1-882A-3A4884F953B5}" type="slidenum">
              <a:rPr lang="fr-FR" smtClean="0"/>
              <a:t>‹N°›</a:t>
            </a:fld>
            <a:endParaRPr lang="fr-FR"/>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9102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1D9FBCD1-874D-4BA0-84A5-2F5FBB6E7358}" type="datetimeFigureOut">
              <a:rPr lang="fr-FR" smtClean="0"/>
              <a:t>13/06/2023</a:t>
            </a:fld>
            <a:endParaRPr lang="fr-FR"/>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fr-FR"/>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663D37A2-8DF3-4FD1-882A-3A4884F953B5}" type="slidenum">
              <a:rPr lang="fr-FR" smtClean="0"/>
              <a:t>‹N°›</a:t>
            </a:fld>
            <a:endParaRPr lang="fr-F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92860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D9FBCD1-874D-4BA0-84A5-2F5FBB6E7358}" type="datetimeFigureOut">
              <a:rPr lang="fr-FR" smtClean="0"/>
              <a:t>13/06/2023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1616498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D9FBCD1-874D-4BA0-84A5-2F5FBB6E7358}" type="datetimeFigureOut">
              <a:rPr lang="fr-FR" smtClean="0"/>
              <a:t>13/06/2023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63D37A2-8DF3-4FD1-882A-3A4884F953B5}" type="slidenum">
              <a:rPr lang="fr-FR" smtClean="0"/>
              <a:t>‹N°›</a:t>
            </a:fld>
            <a:endParaRPr lang="fr-FR"/>
          </a:p>
        </p:txBody>
      </p:sp>
    </p:spTree>
    <p:extLst>
      <p:ext uri="{BB962C8B-B14F-4D97-AF65-F5344CB8AC3E}">
        <p14:creationId xmlns:p14="http://schemas.microsoft.com/office/powerpoint/2010/main" val="2905999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1D9FBCD1-874D-4BA0-84A5-2F5FBB6E7358}" type="datetimeFigureOut">
              <a:rPr lang="fr-FR" smtClean="0"/>
              <a:t>13/06/2023</a:t>
            </a:fld>
            <a:endParaRPr lang="fr-FR"/>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fr-FR"/>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663D37A2-8DF3-4FD1-882A-3A4884F953B5}" type="slidenum">
              <a:rPr lang="fr-FR" smtClean="0"/>
              <a:t>‹N°›</a:t>
            </a:fld>
            <a:endParaRPr lang="fr-FR"/>
          </a:p>
        </p:txBody>
      </p:sp>
    </p:spTree>
    <p:extLst>
      <p:ext uri="{BB962C8B-B14F-4D97-AF65-F5344CB8AC3E}">
        <p14:creationId xmlns:p14="http://schemas.microsoft.com/office/powerpoint/2010/main" val="34183163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7.xml"/><Relationship Id="rId7" Type="http://schemas.openxmlformats.org/officeDocument/2006/relationships/image" Target="../media/image6.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9"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13.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55.jpeg"/><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296" name="Picture 8" descr="AOP Fin Gras du Mézenc | Chaudeyroll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703" y="4565765"/>
            <a:ext cx="305077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Fin gras du Mézenc — Wikipédia"/>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668491" y="4099039"/>
            <a:ext cx="3219450" cy="2609851"/>
          </a:xfrm>
          <a:prstGeom prst="rect">
            <a:avLst/>
          </a:prstGeom>
          <a:noFill/>
          <a:extLst>
            <a:ext uri="{909E8E84-426E-40DD-AFC4-6F175D3DCCD1}">
              <a14:hiddenFill xmlns:a14="http://schemas.microsoft.com/office/drawing/2010/main">
                <a:solidFill>
                  <a:srgbClr val="FFFFFF"/>
                </a:solidFill>
              </a14:hiddenFill>
            </a:ext>
          </a:extLst>
        </p:spPr>
      </p:pic>
      <p:pic>
        <p:nvPicPr>
          <p:cNvPr id="12306" name="Picture 18" descr="AOP Fin Gras du Mézenc | Chaudeyroll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99081" y="4099039"/>
            <a:ext cx="1800225" cy="2609851"/>
          </a:xfrm>
          <a:prstGeom prst="rect">
            <a:avLst/>
          </a:prstGeom>
          <a:noFill/>
          <a:extLst>
            <a:ext uri="{909E8E84-426E-40DD-AFC4-6F175D3DCCD1}">
              <a14:hiddenFill xmlns:a14="http://schemas.microsoft.com/office/drawing/2010/main">
                <a:solidFill>
                  <a:srgbClr val="FFFFFF"/>
                </a:solidFill>
              </a14:hiddenFill>
            </a:ext>
          </a:extLst>
        </p:spPr>
      </p:pic>
      <p:pic>
        <p:nvPicPr>
          <p:cNvPr id="6" name="Jean Ferrat    _La montagne_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823557" y="846513"/>
            <a:ext cx="609600" cy="609600"/>
          </a:xfrm>
          <a:prstGeom prst="rect">
            <a:avLst/>
          </a:prstGeom>
        </p:spPr>
      </p:pic>
    </p:spTree>
    <p:extLst>
      <p:ext uri="{BB962C8B-B14F-4D97-AF65-F5344CB8AC3E}">
        <p14:creationId xmlns:p14="http://schemas.microsoft.com/office/powerpoint/2010/main" val="31088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eut être une image de 4 personnes et tex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3019" y="228600"/>
            <a:ext cx="4414056" cy="640495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Peut être une image de 5 personnes, trompette, clarinette, saxophone et tex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708" y="228600"/>
            <a:ext cx="7640430" cy="6404956"/>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5029" y="1227235"/>
            <a:ext cx="1032843" cy="1306243"/>
          </a:xfrm>
          <a:prstGeom prst="rect">
            <a:avLst/>
          </a:prstGeom>
        </p:spPr>
      </p:pic>
    </p:spTree>
    <p:extLst>
      <p:ext uri="{BB962C8B-B14F-4D97-AF65-F5344CB8AC3E}">
        <p14:creationId xmlns:p14="http://schemas.microsoft.com/office/powerpoint/2010/main" val="38829215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4676" y="435047"/>
            <a:ext cx="6096000" cy="3416320"/>
          </a:xfrm>
          <a:prstGeom prst="rect">
            <a:avLst/>
          </a:prstGeom>
        </p:spPr>
        <p:txBody>
          <a:bodyPr>
            <a:spAutoFit/>
          </a:bodyPr>
          <a:lstStyle/>
          <a:p>
            <a:pPr fontAlgn="base"/>
            <a:r>
              <a:rPr lang="fr-FR" b="1" cap="all" dirty="0">
                <a:solidFill>
                  <a:srgbClr val="005069"/>
                </a:solidFill>
                <a:latin typeface="Barlow"/>
              </a:rPr>
              <a:t>LE « </a:t>
            </a:r>
            <a:r>
              <a:rPr lang="fr-FR" b="1" i="1" cap="all" dirty="0">
                <a:solidFill>
                  <a:srgbClr val="005069"/>
                </a:solidFill>
                <a:latin typeface="inherit"/>
              </a:rPr>
              <a:t>FIN GRAS DU MÉZENC</a:t>
            </a:r>
            <a:r>
              <a:rPr lang="fr-FR" b="1" cap="all" dirty="0">
                <a:solidFill>
                  <a:srgbClr val="005069"/>
                </a:solidFill>
                <a:latin typeface="Barlow"/>
              </a:rPr>
              <a:t> », QU’ÈS AQUO ? </a:t>
            </a:r>
            <a:r>
              <a:rPr lang="fr-FR" b="1" cap="all" dirty="0" smtClean="0">
                <a:solidFill>
                  <a:srgbClr val="005069"/>
                </a:solidFill>
                <a:latin typeface="Barlow"/>
              </a:rPr>
              <a:t>:</a:t>
            </a:r>
            <a:endParaRPr lang="fr-FR" b="1" cap="all" dirty="0">
              <a:solidFill>
                <a:srgbClr val="005069"/>
              </a:solidFill>
              <a:latin typeface="Barlow"/>
            </a:endParaRPr>
          </a:p>
          <a:p>
            <a:pPr fontAlgn="base"/>
            <a:r>
              <a:rPr lang="fr-FR" dirty="0">
                <a:solidFill>
                  <a:srgbClr val="005069"/>
                </a:solidFill>
                <a:latin typeface="Roboto"/>
              </a:rPr>
              <a:t>Le « </a:t>
            </a:r>
            <a:r>
              <a:rPr lang="fr-FR" i="1" dirty="0">
                <a:solidFill>
                  <a:srgbClr val="005069"/>
                </a:solidFill>
                <a:latin typeface="inherit"/>
              </a:rPr>
              <a:t>Fin Gras du Mézenc</a:t>
            </a:r>
            <a:r>
              <a:rPr lang="fr-FR" dirty="0">
                <a:solidFill>
                  <a:srgbClr val="005069"/>
                </a:solidFill>
                <a:latin typeface="Roboto"/>
              </a:rPr>
              <a:t> » est une viande bovine persillée issue de bœufs et de génisses nourris à l’herbe pendant l’été et engraissés au foin l’hiver sur le plateau du </a:t>
            </a:r>
            <a:r>
              <a:rPr lang="fr-FR" dirty="0" smtClean="0">
                <a:solidFill>
                  <a:srgbClr val="005069"/>
                </a:solidFill>
                <a:latin typeface="Roboto"/>
              </a:rPr>
              <a:t>Mézenc,</a:t>
            </a:r>
          </a:p>
          <a:p>
            <a:pPr fontAlgn="base"/>
            <a:endParaRPr lang="fr-FR" dirty="0">
              <a:solidFill>
                <a:srgbClr val="005069"/>
              </a:solidFill>
              <a:latin typeface="Roboto"/>
            </a:endParaRPr>
          </a:p>
          <a:p>
            <a:pPr fontAlgn="base"/>
            <a:r>
              <a:rPr lang="fr-FR" dirty="0">
                <a:solidFill>
                  <a:srgbClr val="005069"/>
                </a:solidFill>
                <a:latin typeface="Roboto"/>
              </a:rPr>
              <a:t>Le « </a:t>
            </a:r>
            <a:r>
              <a:rPr lang="fr-FR" i="1" dirty="0">
                <a:solidFill>
                  <a:srgbClr val="005069"/>
                </a:solidFill>
                <a:latin typeface="inherit"/>
              </a:rPr>
              <a:t>Fin Gras du Mézenc</a:t>
            </a:r>
            <a:r>
              <a:rPr lang="fr-FR" dirty="0">
                <a:solidFill>
                  <a:srgbClr val="005069"/>
                </a:solidFill>
                <a:latin typeface="Roboto"/>
              </a:rPr>
              <a:t> » fait partie des quatre viandes bovines reconnues en Appellation d’Origine Protégée dans toute la France</a:t>
            </a:r>
            <a:r>
              <a:rPr lang="fr-FR" dirty="0" smtClean="0">
                <a:solidFill>
                  <a:srgbClr val="005069"/>
                </a:solidFill>
                <a:latin typeface="Roboto"/>
              </a:rPr>
              <a:t>.</a:t>
            </a:r>
          </a:p>
          <a:p>
            <a:pPr fontAlgn="base"/>
            <a:endParaRPr lang="fr-FR" dirty="0">
              <a:solidFill>
                <a:srgbClr val="005069"/>
              </a:solidFill>
              <a:latin typeface="Roboto"/>
            </a:endParaRPr>
          </a:p>
          <a:p>
            <a:pPr fontAlgn="base"/>
            <a:r>
              <a:rPr lang="fr-FR" dirty="0">
                <a:solidFill>
                  <a:srgbClr val="005069"/>
                </a:solidFill>
                <a:latin typeface="Roboto"/>
              </a:rPr>
              <a:t>Ce bœuf persillé est commercialisé uniquement de février à juin.</a:t>
            </a:r>
            <a:endParaRPr lang="fr-FR" b="0" i="0" dirty="0">
              <a:solidFill>
                <a:srgbClr val="005069"/>
              </a:solidFill>
              <a:effectLst/>
              <a:latin typeface="Roboto"/>
            </a:endParaRPr>
          </a:p>
        </p:txBody>
      </p:sp>
      <p:sp>
        <p:nvSpPr>
          <p:cNvPr id="3" name="Rectangle 2"/>
          <p:cNvSpPr/>
          <p:nvPr/>
        </p:nvSpPr>
        <p:spPr>
          <a:xfrm>
            <a:off x="6450676" y="435047"/>
            <a:ext cx="5453149" cy="4247317"/>
          </a:xfrm>
          <a:prstGeom prst="rect">
            <a:avLst/>
          </a:prstGeom>
        </p:spPr>
        <p:txBody>
          <a:bodyPr wrap="square">
            <a:spAutoFit/>
          </a:bodyPr>
          <a:lstStyle/>
          <a:p>
            <a:pPr fontAlgn="base"/>
            <a:r>
              <a:rPr lang="fr-FR" b="1" cap="all" dirty="0">
                <a:solidFill>
                  <a:srgbClr val="005069"/>
                </a:solidFill>
                <a:latin typeface="Barlow"/>
              </a:rPr>
              <a:t>LE « </a:t>
            </a:r>
            <a:r>
              <a:rPr lang="fr-FR" b="1" i="1" cap="all" dirty="0">
                <a:solidFill>
                  <a:srgbClr val="005069"/>
                </a:solidFill>
                <a:latin typeface="inherit"/>
              </a:rPr>
              <a:t>FIN GRAS DU MÉZENC</a:t>
            </a:r>
            <a:r>
              <a:rPr lang="fr-FR" b="1" cap="all" dirty="0">
                <a:solidFill>
                  <a:srgbClr val="005069"/>
                </a:solidFill>
                <a:latin typeface="Barlow"/>
              </a:rPr>
              <a:t> » EN QUELQUES CHIFFRES :</a:t>
            </a:r>
          </a:p>
          <a:p>
            <a:pPr fontAlgn="base">
              <a:buFont typeface="Arial" panose="020B0604020202020204" pitchFamily="34" charset="0"/>
              <a:buChar char="•"/>
            </a:pPr>
            <a:r>
              <a:rPr lang="fr-FR" dirty="0">
                <a:solidFill>
                  <a:srgbClr val="005069"/>
                </a:solidFill>
                <a:latin typeface="Roboto"/>
              </a:rPr>
              <a:t>En 2023 on peut compter sur environ </a:t>
            </a:r>
            <a:r>
              <a:rPr lang="fr-FR" b="1" dirty="0">
                <a:solidFill>
                  <a:srgbClr val="005069"/>
                </a:solidFill>
                <a:latin typeface="inherit"/>
              </a:rPr>
              <a:t>1259 génisses et bœufs</a:t>
            </a:r>
            <a:r>
              <a:rPr lang="fr-FR" dirty="0">
                <a:solidFill>
                  <a:srgbClr val="005069"/>
                </a:solidFill>
                <a:latin typeface="Roboto"/>
              </a:rPr>
              <a:t> mis à l’engraissement</a:t>
            </a:r>
            <a:r>
              <a:rPr lang="fr-FR" dirty="0" smtClean="0">
                <a:solidFill>
                  <a:srgbClr val="005069"/>
                </a:solidFill>
                <a:latin typeface="Roboto"/>
              </a:rPr>
              <a:t>.</a:t>
            </a:r>
          </a:p>
          <a:p>
            <a:pPr fontAlgn="base">
              <a:buFont typeface="Arial" panose="020B0604020202020204" pitchFamily="34" charset="0"/>
              <a:buChar char="•"/>
            </a:pPr>
            <a:endParaRPr lang="fr-FR" dirty="0">
              <a:solidFill>
                <a:srgbClr val="005069"/>
              </a:solidFill>
              <a:latin typeface="Roboto"/>
            </a:endParaRPr>
          </a:p>
          <a:p>
            <a:pPr fontAlgn="base">
              <a:buFont typeface="Arial" panose="020B0604020202020204" pitchFamily="34" charset="0"/>
              <a:buChar char="•"/>
            </a:pPr>
            <a:r>
              <a:rPr lang="fr-FR" b="1" dirty="0">
                <a:solidFill>
                  <a:srgbClr val="005069"/>
                </a:solidFill>
                <a:latin typeface="inherit"/>
              </a:rPr>
              <a:t>194 éleveurs</a:t>
            </a:r>
            <a:r>
              <a:rPr lang="fr-FR" dirty="0">
                <a:solidFill>
                  <a:srgbClr val="005069"/>
                </a:solidFill>
                <a:latin typeface="Roboto"/>
              </a:rPr>
              <a:t> sont investis dans la filière viande</a:t>
            </a:r>
            <a:r>
              <a:rPr lang="fr-FR" dirty="0" smtClean="0">
                <a:solidFill>
                  <a:srgbClr val="005069"/>
                </a:solidFill>
                <a:latin typeface="Roboto"/>
              </a:rPr>
              <a:t>.</a:t>
            </a:r>
          </a:p>
          <a:p>
            <a:pPr fontAlgn="base">
              <a:buFont typeface="Arial" panose="020B0604020202020204" pitchFamily="34" charset="0"/>
              <a:buChar char="•"/>
            </a:pPr>
            <a:endParaRPr lang="fr-FR" dirty="0">
              <a:solidFill>
                <a:srgbClr val="005069"/>
              </a:solidFill>
              <a:latin typeface="Roboto"/>
            </a:endParaRPr>
          </a:p>
          <a:p>
            <a:pPr fontAlgn="base">
              <a:buFont typeface="Arial" panose="020B0604020202020204" pitchFamily="34" charset="0"/>
              <a:buChar char="•"/>
            </a:pPr>
            <a:r>
              <a:rPr lang="fr-FR" b="1" dirty="0">
                <a:solidFill>
                  <a:srgbClr val="005069"/>
                </a:solidFill>
                <a:latin typeface="inherit"/>
              </a:rPr>
              <a:t>142 points de vente</a:t>
            </a:r>
            <a:r>
              <a:rPr lang="fr-FR" dirty="0">
                <a:solidFill>
                  <a:srgbClr val="005069"/>
                </a:solidFill>
                <a:latin typeface="Roboto"/>
              </a:rPr>
              <a:t> en boucherie sont répertoriés durant toute la saison</a:t>
            </a:r>
            <a:r>
              <a:rPr lang="fr-FR" dirty="0" smtClean="0">
                <a:solidFill>
                  <a:srgbClr val="005069"/>
                </a:solidFill>
                <a:latin typeface="Roboto"/>
              </a:rPr>
              <a:t>.</a:t>
            </a:r>
          </a:p>
          <a:p>
            <a:pPr fontAlgn="base">
              <a:buFont typeface="Arial" panose="020B0604020202020204" pitchFamily="34" charset="0"/>
              <a:buChar char="•"/>
            </a:pPr>
            <a:endParaRPr lang="fr-FR" dirty="0">
              <a:solidFill>
                <a:srgbClr val="005069"/>
              </a:solidFill>
              <a:latin typeface="Roboto"/>
            </a:endParaRPr>
          </a:p>
          <a:p>
            <a:pPr fontAlgn="base">
              <a:buFont typeface="Arial" panose="020B0604020202020204" pitchFamily="34" charset="0"/>
              <a:buChar char="•"/>
            </a:pPr>
            <a:r>
              <a:rPr lang="fr-FR" b="1" dirty="0">
                <a:solidFill>
                  <a:srgbClr val="005069"/>
                </a:solidFill>
                <a:latin typeface="inherit"/>
              </a:rPr>
              <a:t>37 restaurants</a:t>
            </a:r>
            <a:r>
              <a:rPr lang="fr-FR" dirty="0">
                <a:solidFill>
                  <a:srgbClr val="005069"/>
                </a:solidFill>
                <a:latin typeface="Roboto"/>
              </a:rPr>
              <a:t> sont adhérents à l’association « </a:t>
            </a:r>
            <a:r>
              <a:rPr lang="fr-FR" i="1" dirty="0">
                <a:solidFill>
                  <a:srgbClr val="005069"/>
                </a:solidFill>
                <a:latin typeface="inherit"/>
              </a:rPr>
              <a:t>Fin Gras du Mézenc</a:t>
            </a:r>
            <a:r>
              <a:rPr lang="fr-FR" dirty="0">
                <a:solidFill>
                  <a:srgbClr val="005069"/>
                </a:solidFill>
                <a:latin typeface="Roboto"/>
              </a:rPr>
              <a:t> </a:t>
            </a:r>
            <a:r>
              <a:rPr lang="fr-FR" dirty="0" smtClean="0">
                <a:solidFill>
                  <a:srgbClr val="005069"/>
                </a:solidFill>
                <a:latin typeface="Roboto"/>
              </a:rPr>
              <a:t>».</a:t>
            </a:r>
          </a:p>
          <a:p>
            <a:pPr fontAlgn="base">
              <a:buFont typeface="Arial" panose="020B0604020202020204" pitchFamily="34" charset="0"/>
              <a:buChar char="•"/>
            </a:pPr>
            <a:endParaRPr lang="fr-FR" dirty="0">
              <a:solidFill>
                <a:srgbClr val="005069"/>
              </a:solidFill>
              <a:latin typeface="Roboto"/>
            </a:endParaRPr>
          </a:p>
          <a:p>
            <a:pPr fontAlgn="base">
              <a:buFont typeface="Arial" panose="020B0604020202020204" pitchFamily="34" charset="0"/>
              <a:buChar char="•"/>
            </a:pPr>
            <a:r>
              <a:rPr lang="fr-FR" b="1" dirty="0">
                <a:solidFill>
                  <a:srgbClr val="005069"/>
                </a:solidFill>
                <a:latin typeface="inherit"/>
              </a:rPr>
              <a:t>33 mois</a:t>
            </a:r>
            <a:r>
              <a:rPr lang="fr-FR" dirty="0">
                <a:solidFill>
                  <a:srgbClr val="005069"/>
                </a:solidFill>
                <a:latin typeface="Roboto"/>
              </a:rPr>
              <a:t> c’est l’âge moyen d’abattage en AOP «</a:t>
            </a:r>
            <a:r>
              <a:rPr lang="fr-FR" i="1" dirty="0">
                <a:solidFill>
                  <a:srgbClr val="005069"/>
                </a:solidFill>
                <a:latin typeface="inherit"/>
              </a:rPr>
              <a:t> Fin Gras du Mézenc </a:t>
            </a:r>
            <a:r>
              <a:rPr lang="fr-FR" dirty="0">
                <a:solidFill>
                  <a:srgbClr val="005069"/>
                </a:solidFill>
                <a:latin typeface="Roboto"/>
              </a:rPr>
              <a:t>».</a:t>
            </a:r>
            <a:endParaRPr lang="fr-FR" b="0" i="0" dirty="0">
              <a:solidFill>
                <a:srgbClr val="005069"/>
              </a:solidFill>
              <a:effectLst/>
              <a:latin typeface="Roboto"/>
            </a:endParaRPr>
          </a:p>
        </p:txBody>
      </p:sp>
      <p:sp>
        <p:nvSpPr>
          <p:cNvPr id="4" name="Rectangle 3"/>
          <p:cNvSpPr/>
          <p:nvPr/>
        </p:nvSpPr>
        <p:spPr>
          <a:xfrm>
            <a:off x="354676" y="3895885"/>
            <a:ext cx="6096000" cy="1200329"/>
          </a:xfrm>
          <a:prstGeom prst="rect">
            <a:avLst/>
          </a:prstGeom>
        </p:spPr>
        <p:txBody>
          <a:bodyPr>
            <a:spAutoFit/>
          </a:bodyPr>
          <a:lstStyle/>
          <a:p>
            <a:r>
              <a:rPr lang="fr-FR" dirty="0">
                <a:solidFill>
                  <a:srgbClr val="005069"/>
                </a:solidFill>
                <a:latin typeface="Roboto"/>
              </a:rPr>
              <a:t>« </a:t>
            </a:r>
            <a:r>
              <a:rPr lang="fr-FR" i="1" dirty="0">
                <a:solidFill>
                  <a:srgbClr val="005069"/>
                </a:solidFill>
                <a:latin typeface="Roboto"/>
              </a:rPr>
              <a:t>on engraisse les animaux tout l’hiver avec un foin qui contient une multitude de végétaux dont de nombreuses plantes aromatiques. Cet engraissement lent donne ce goût unique à notre viande</a:t>
            </a:r>
            <a:r>
              <a:rPr lang="fr-FR" dirty="0">
                <a:solidFill>
                  <a:srgbClr val="005069"/>
                </a:solidFill>
                <a:latin typeface="Roboto"/>
              </a:rPr>
              <a:t> ».</a:t>
            </a:r>
            <a:endParaRPr lang="fr-FR" dirty="0"/>
          </a:p>
        </p:txBody>
      </p:sp>
      <p:sp>
        <p:nvSpPr>
          <p:cNvPr id="5" name="Rectangle 4"/>
          <p:cNvSpPr/>
          <p:nvPr/>
        </p:nvSpPr>
        <p:spPr>
          <a:xfrm>
            <a:off x="6508865" y="4761853"/>
            <a:ext cx="5336770" cy="1754326"/>
          </a:xfrm>
          <a:prstGeom prst="rect">
            <a:avLst/>
          </a:prstGeom>
        </p:spPr>
        <p:txBody>
          <a:bodyPr wrap="square">
            <a:spAutoFit/>
          </a:bodyPr>
          <a:lstStyle/>
          <a:p>
            <a:r>
              <a:rPr lang="fr-FR" dirty="0">
                <a:solidFill>
                  <a:schemeClr val="accent2">
                    <a:lumMod val="50000"/>
                  </a:schemeClr>
                </a:solidFill>
                <a:latin typeface="Montserrat"/>
              </a:rPr>
              <a:t>Les étapes suivantes doivent se dérouler sur le territoire de production de l'AOP : naissance, élevage, engraissement et abattage des animaux. Cette zone strictement délimitée est centrée sur le plateau volcanique du Mézenc, en bordure orientale du Massif central</a:t>
            </a:r>
            <a:endParaRPr lang="fr-FR" dirty="0">
              <a:solidFill>
                <a:schemeClr val="accent2">
                  <a:lumMod val="50000"/>
                </a:schemeClr>
              </a:solidFill>
            </a:endParaRPr>
          </a:p>
        </p:txBody>
      </p:sp>
    </p:spTree>
    <p:extLst>
      <p:ext uri="{BB962C8B-B14F-4D97-AF65-F5344CB8AC3E}">
        <p14:creationId xmlns:p14="http://schemas.microsoft.com/office/powerpoint/2010/main" val="22953120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Pâturages mésophiles - Mézenc exceptionnel"/>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1659" b="7156"/>
          <a:stretch/>
        </p:blipFill>
        <p:spPr bwMode="auto">
          <a:xfrm>
            <a:off x="399010" y="357872"/>
            <a:ext cx="4081551" cy="257652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Meum athamanticum - Cerfeuil ou Fenouil des Alpes vivac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930448" y="781396"/>
            <a:ext cx="5008735" cy="500873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32756" y="4846149"/>
            <a:ext cx="6625244" cy="1754326"/>
          </a:xfrm>
          <a:prstGeom prst="rect">
            <a:avLst/>
          </a:prstGeom>
        </p:spPr>
        <p:txBody>
          <a:bodyPr wrap="square">
            <a:spAutoFit/>
          </a:bodyPr>
          <a:lstStyle/>
          <a:p>
            <a:r>
              <a:rPr lang="fr-FR" dirty="0">
                <a:solidFill>
                  <a:srgbClr val="333333"/>
                </a:solidFill>
                <a:latin typeface="Muli"/>
              </a:rPr>
              <a:t>Cistre : Le cistre, appelé aussi cerfeuil des Alpes, fenouil de montagne ou fenouil des Alpes ( nom botanique : </a:t>
            </a:r>
            <a:r>
              <a:rPr lang="fr-FR" dirty="0" err="1">
                <a:solidFill>
                  <a:srgbClr val="333333"/>
                </a:solidFill>
                <a:latin typeface="Muli"/>
              </a:rPr>
              <a:t>Meum</a:t>
            </a:r>
            <a:r>
              <a:rPr lang="fr-FR" dirty="0">
                <a:solidFill>
                  <a:srgbClr val="333333"/>
                </a:solidFill>
                <a:latin typeface="Muli"/>
              </a:rPr>
              <a:t> </a:t>
            </a:r>
            <a:r>
              <a:rPr lang="fr-FR" dirty="0" err="1">
                <a:solidFill>
                  <a:srgbClr val="333333"/>
                </a:solidFill>
                <a:latin typeface="Muli"/>
              </a:rPr>
              <a:t>athamanticum</a:t>
            </a:r>
            <a:r>
              <a:rPr lang="fr-FR" dirty="0">
                <a:solidFill>
                  <a:srgbClr val="333333"/>
                </a:solidFill>
                <a:latin typeface="Muli"/>
              </a:rPr>
              <a:t>) est une espèce de plante herbacée vivace de la famille des </a:t>
            </a:r>
            <a:r>
              <a:rPr lang="fr-FR" dirty="0" err="1">
                <a:solidFill>
                  <a:srgbClr val="333333"/>
                </a:solidFill>
                <a:latin typeface="Muli"/>
              </a:rPr>
              <a:t>Apiacées</a:t>
            </a:r>
            <a:r>
              <a:rPr lang="fr-FR" dirty="0">
                <a:solidFill>
                  <a:srgbClr val="333333"/>
                </a:solidFill>
                <a:latin typeface="Muli"/>
              </a:rPr>
              <a:t>. Elle est cultivée comme plante ornementale ou comme plante condimentaire pour ses feuilles aromatiques.</a:t>
            </a:r>
            <a:endParaRPr lang="fr-FR" dirty="0"/>
          </a:p>
        </p:txBody>
      </p:sp>
      <p:sp>
        <p:nvSpPr>
          <p:cNvPr id="4" name="Rectangle 3"/>
          <p:cNvSpPr/>
          <p:nvPr/>
        </p:nvSpPr>
        <p:spPr>
          <a:xfrm>
            <a:off x="232756" y="2874609"/>
            <a:ext cx="6697692" cy="2031325"/>
          </a:xfrm>
          <a:prstGeom prst="rect">
            <a:avLst/>
          </a:prstGeom>
        </p:spPr>
        <p:txBody>
          <a:bodyPr wrap="square">
            <a:spAutoFit/>
          </a:bodyPr>
          <a:lstStyle/>
          <a:p>
            <a:r>
              <a:rPr lang="fr-FR" dirty="0">
                <a:solidFill>
                  <a:schemeClr val="bg2">
                    <a:lumMod val="25000"/>
                  </a:schemeClr>
                </a:solidFill>
                <a:latin typeface="Montserrat"/>
              </a:rPr>
              <a:t>En période d'engraissement hivernal, les animaux sont alimentés individuellement à base d'auge au moins quatre fois par jour et avec des foins de la meilleure qualité possible, sélectionnés selon leur odeur et leur couleur. De plus, il contiennent une herbe phare des prés de fauche du Mézenc : le Fenouil des Alpes, appelé localement « cistre » et à l'arôme anisé soutenu.</a:t>
            </a:r>
            <a:endParaRPr lang="fr-FR" dirty="0">
              <a:solidFill>
                <a:schemeClr val="bg2">
                  <a:lumMod val="25000"/>
                </a:schemeClr>
              </a:solidFill>
            </a:endParaRPr>
          </a:p>
        </p:txBody>
      </p:sp>
      <p:pic>
        <p:nvPicPr>
          <p:cNvPr id="11270" name="Picture 6" descr="Notre région | Laiterie Gérentes"/>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553009" y="781396"/>
            <a:ext cx="2152591" cy="2093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40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9814" y="440575"/>
            <a:ext cx="10058400" cy="5662879"/>
          </a:xfrm>
          <a:prstGeom prst="rect">
            <a:avLst/>
          </a:prstGeom>
        </p:spPr>
      </p:pic>
    </p:spTree>
    <p:extLst>
      <p:ext uri="{BB962C8B-B14F-4D97-AF65-F5344CB8AC3E}">
        <p14:creationId xmlns:p14="http://schemas.microsoft.com/office/powerpoint/2010/main" val="18367451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arcuterie vente de viande de fin gras du Mézenc Ardèche 07 Dans La Drôme  - Traiteur Gam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865" y="556952"/>
            <a:ext cx="5715000" cy="571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ndefined"/>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30389" y="556952"/>
            <a:ext cx="5630084" cy="5715001"/>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rot="590373">
            <a:off x="10673988" y="1762012"/>
            <a:ext cx="999220" cy="644796"/>
          </a:xfrm>
          <a:prstGeom prst="rect">
            <a:avLst/>
          </a:prstGeom>
        </p:spPr>
      </p:pic>
    </p:spTree>
    <p:extLst>
      <p:ext uri="{BB962C8B-B14F-4D97-AF65-F5344CB8AC3E}">
        <p14:creationId xmlns:p14="http://schemas.microsoft.com/office/powerpoint/2010/main" val="710197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ucune description de photo disponibl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334299" y="640080"/>
            <a:ext cx="5608724" cy="52702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ucune description de photo disponib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666" y="669774"/>
            <a:ext cx="5596467" cy="5210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298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Peut être une image de texte qui dit ’YPERIOS® NRA 9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6432" y="241069"/>
            <a:ext cx="4631248" cy="308448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Peut être une image de mout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133" y="241069"/>
            <a:ext cx="5729000" cy="311463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eut être une image de chev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89520" y="3354186"/>
            <a:ext cx="4328160" cy="324612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ucune description de photo disponible."/>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216133" y="3420687"/>
            <a:ext cx="3840478" cy="317961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Peut être une image de une personne ou plu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5397910" y="241070"/>
            <a:ext cx="2185989" cy="311311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Peut être une image de texte qui dit ’LATION D'ORIGINE APP N PROTÉGÉE aop, MARQUE, IGP, LABEL, ON S-Y RETROUVE PLUS! L'appellation d'origine protégée est une protection européenne apportée à une appellation garantissant l'origine et la qualité d'un produit en provenance d'une région au savoir-faire traditionne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56611" y="3338480"/>
            <a:ext cx="3527287" cy="3261826"/>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https://www.mejean-salaisons.com/c/279-category_default/boeuf-fin-gras-du-mezenc.jpg"/>
          <p:cNvPicPr>
            <a:picLocks noChangeAspect="1" noChangeArrowheads="1"/>
          </p:cNvPicPr>
          <p:nvPr/>
        </p:nvPicPr>
        <p:blipFill>
          <a:blip r:embed="rId8" cstate="email">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647911" y="1645920"/>
            <a:ext cx="1181100" cy="1251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188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eut être une image de lac"/>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237067" y="218912"/>
            <a:ext cx="11734800" cy="6417535"/>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4405745" y="5527964"/>
            <a:ext cx="2485506" cy="369332"/>
          </a:xfrm>
          <a:prstGeom prst="rect">
            <a:avLst/>
          </a:prstGeom>
          <a:noFill/>
        </p:spPr>
        <p:txBody>
          <a:bodyPr wrap="square" rtlCol="0">
            <a:spAutoFit/>
          </a:bodyPr>
          <a:lstStyle/>
          <a:p>
            <a:r>
              <a:rPr lang="fr-FR" b="1" dirty="0">
                <a:solidFill>
                  <a:srgbClr val="FF0000"/>
                </a:solidFill>
              </a:rPr>
              <a:t>Le </a:t>
            </a:r>
            <a:r>
              <a:rPr lang="fr-FR" b="1" dirty="0" smtClean="0">
                <a:solidFill>
                  <a:srgbClr val="FF0000"/>
                </a:solidFill>
              </a:rPr>
              <a:t>Lac-d 'Issarlès</a:t>
            </a:r>
            <a:endParaRPr lang="fr-FR" b="1" dirty="0">
              <a:solidFill>
                <a:srgbClr val="FF0000"/>
              </a:solidFill>
            </a:endParaRPr>
          </a:p>
        </p:txBody>
      </p:sp>
    </p:spTree>
    <p:extLst>
      <p:ext uri="{BB962C8B-B14F-4D97-AF65-F5344CB8AC3E}">
        <p14:creationId xmlns:p14="http://schemas.microsoft.com/office/powerpoint/2010/main" val="22820317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Peut être une image de 2 personnes, crumb cake, baguette et tex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086" y="232756"/>
            <a:ext cx="4560185" cy="342013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Peut être une image de 3 personnes, steak, tablier, pancake, grill et pinces de cuisi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3501" y="232756"/>
            <a:ext cx="3515263" cy="4687018"/>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eut être une image de 2 personnes, présentoir, salami et text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6086" y="3652895"/>
            <a:ext cx="4560185" cy="2972349"/>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Peut être une image de steak"/>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4796271" y="731520"/>
            <a:ext cx="3617229" cy="3175462"/>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Le Fin Gras du Mézenc, dernière ligne droite, pour en profiter !"/>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96271" y="4405746"/>
            <a:ext cx="3617230" cy="2219498"/>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Les producteurs de Fin Gras du Mézenc soutenus par la région Auvergne  Rhône-Alp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13501" y="4919774"/>
            <a:ext cx="3515264" cy="1705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0048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eut être une image de 3 personnes et text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9044246" y="390699"/>
            <a:ext cx="2734887" cy="193686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952806" y="2589241"/>
            <a:ext cx="2984269" cy="2308324"/>
          </a:xfrm>
          <a:prstGeom prst="rect">
            <a:avLst/>
          </a:prstGeom>
        </p:spPr>
        <p:txBody>
          <a:bodyPr wrap="square">
            <a:spAutoFit/>
          </a:bodyPr>
          <a:lstStyle/>
          <a:p>
            <a:r>
              <a:rPr lang="fr-FR" dirty="0">
                <a:solidFill>
                  <a:srgbClr val="4D5156"/>
                </a:solidFill>
                <a:latin typeface="Google Sans"/>
              </a:rPr>
              <a:t>Le concept de ce loto ? </a:t>
            </a:r>
            <a:r>
              <a:rPr lang="fr-FR" dirty="0">
                <a:solidFill>
                  <a:srgbClr val="040C28"/>
                </a:solidFill>
                <a:latin typeface="Google Sans"/>
              </a:rPr>
              <a:t>Dessiner sur un terrain enherbé des cases et attendre qu'une vache fasse ses excréments</a:t>
            </a:r>
            <a:r>
              <a:rPr lang="fr-FR" dirty="0" smtClean="0">
                <a:solidFill>
                  <a:srgbClr val="4D5156"/>
                </a:solidFill>
                <a:latin typeface="Google Sans"/>
              </a:rPr>
              <a:t>.</a:t>
            </a:r>
          </a:p>
          <a:p>
            <a:r>
              <a:rPr lang="fr-FR" dirty="0" smtClean="0">
                <a:solidFill>
                  <a:srgbClr val="4D5156"/>
                </a:solidFill>
                <a:latin typeface="Google Sans"/>
              </a:rPr>
              <a:t> </a:t>
            </a:r>
            <a:r>
              <a:rPr lang="fr-FR" dirty="0">
                <a:solidFill>
                  <a:srgbClr val="4D5156"/>
                </a:solidFill>
                <a:latin typeface="Google Sans"/>
              </a:rPr>
              <a:t>Le gagnant est celui qui a misé sur le bon emplacement.</a:t>
            </a:r>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792002" y="1512342"/>
            <a:ext cx="6314873" cy="3861054"/>
          </a:xfrm>
          <a:prstGeom prst="rect">
            <a:avLst/>
          </a:prstGeom>
        </p:spPr>
      </p:pic>
      <p:pic>
        <p:nvPicPr>
          <p:cNvPr id="9222" name="Picture 6" descr="https://image.jimcdn.com/app/cms/image/transf/dimension=281x1024:format=jpg/path/se8b559bebbc033ae/image/i950a8dff5ac2f072/version/1497857462/image.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9393554" y="4897565"/>
            <a:ext cx="1638597" cy="17027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7016" y="5748935"/>
            <a:ext cx="5197820" cy="738664"/>
          </a:xfrm>
          <a:prstGeom prst="rect">
            <a:avLst/>
          </a:prstGeom>
        </p:spPr>
        <p:txBody>
          <a:bodyPr wrap="square">
            <a:spAutoFit/>
          </a:bodyPr>
          <a:lstStyle/>
          <a:p>
            <a:r>
              <a:rPr lang="fr-FR" sz="1400" dirty="0" err="1">
                <a:latin typeface="Helvetica" panose="020B0604020202020204" pitchFamily="34" charset="0"/>
              </a:rPr>
              <a:t>Zikopat</a:t>
            </a:r>
            <a:r>
              <a:rPr lang="fr-FR" sz="1400" dirty="0">
                <a:latin typeface="Helvetica" panose="020B0604020202020204" pitchFamily="34" charset="0"/>
              </a:rPr>
              <a:t> déboule et déambule.</a:t>
            </a:r>
          </a:p>
          <a:p>
            <a:r>
              <a:rPr lang="fr-FR" sz="1400" dirty="0">
                <a:latin typeface="Helvetica" panose="020B0604020202020204" pitchFamily="34" charset="0"/>
              </a:rPr>
              <a:t>  Ces trois personnages burlesques et </a:t>
            </a:r>
            <a:r>
              <a:rPr lang="fr-FR" sz="1400" dirty="0" err="1">
                <a:latin typeface="Helvetica" panose="020B0604020202020204" pitchFamily="34" charset="0"/>
              </a:rPr>
              <a:t>Zikologiquement</a:t>
            </a:r>
            <a:r>
              <a:rPr lang="fr-FR" sz="1400" dirty="0">
                <a:latin typeface="Helvetica" panose="020B0604020202020204" pitchFamily="34" charset="0"/>
              </a:rPr>
              <a:t> surmenés, forment le grand orchestre national du </a:t>
            </a:r>
            <a:r>
              <a:rPr lang="fr-FR" sz="1400" dirty="0" err="1">
                <a:latin typeface="Helvetica" panose="020B0604020202020204" pitchFamily="34" charset="0"/>
              </a:rPr>
              <a:t>Galouchistan</a:t>
            </a:r>
            <a:r>
              <a:rPr lang="fr-FR" sz="1400" dirty="0">
                <a:latin typeface="Helvetica" panose="020B0604020202020204" pitchFamily="34" charset="0"/>
              </a:rPr>
              <a:t>.</a:t>
            </a:r>
            <a:endParaRPr lang="fr-FR" sz="1400" b="0" i="0" dirty="0">
              <a:effectLst/>
              <a:latin typeface="Helvetica" panose="020B0604020202020204" pitchFamily="34" charset="0"/>
            </a:endParaRPr>
          </a:p>
        </p:txBody>
      </p:sp>
      <p:pic>
        <p:nvPicPr>
          <p:cNvPr id="12" name="Picture 8" descr="Le Lac-d'Issarlès. Fête du Fin Gras du Mézenc : la transmission d'un  savoir-faire"/>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247016" y="285432"/>
            <a:ext cx="4764804" cy="3573603"/>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AOP Fin Gras du Mézenc | Chaudeyroll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4903" y="3901084"/>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1551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storage.s3.oktopod.app/strada/wp-content/uploads/2023/05/Affiche-Fete-du-Fin-Gras-2023-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257694" y="249381"/>
            <a:ext cx="5020888" cy="6367549"/>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3" cstate="email">
            <a:extLst>
              <a:ext uri="{28A0092B-C50C-407E-A947-70E740481C1C}">
                <a14:useLocalDpi xmlns:a14="http://schemas.microsoft.com/office/drawing/2010/main" val="0"/>
              </a:ext>
            </a:extLst>
          </a:blip>
          <a:srcRect t="20986" r="17955" b="19162"/>
          <a:stretch/>
        </p:blipFill>
        <p:spPr>
          <a:xfrm rot="5400000">
            <a:off x="-1645921" y="2152996"/>
            <a:ext cx="6367550" cy="2560321"/>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8582" y="249381"/>
            <a:ext cx="6708371" cy="3399906"/>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78582" y="3649287"/>
            <a:ext cx="6708371" cy="2967644"/>
          </a:xfrm>
          <a:prstGeom prst="rect">
            <a:avLst/>
          </a:prstGeom>
        </p:spPr>
      </p:pic>
    </p:spTree>
    <p:extLst>
      <p:ext uri="{BB962C8B-B14F-4D97-AF65-F5344CB8AC3E}">
        <p14:creationId xmlns:p14="http://schemas.microsoft.com/office/powerpoint/2010/main" val="42428227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1411" y="263642"/>
            <a:ext cx="3790604" cy="2313583"/>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483" y="265273"/>
            <a:ext cx="4109386" cy="2313584"/>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55869" y="265274"/>
            <a:ext cx="4106487" cy="2311952"/>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6483" y="2577225"/>
            <a:ext cx="4109386" cy="2248063"/>
          </a:xfrm>
          <a:prstGeom prst="rect">
            <a:avLst/>
          </a:prstGeom>
        </p:spPr>
      </p:pic>
      <p:pic>
        <p:nvPicPr>
          <p:cNvPr id="7" name="Picture 2" descr="Peut être une image de 3 personn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88531" y="2577225"/>
            <a:ext cx="3973484" cy="35492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Peut être une image de 9 personnes, carriole, calèche, chariot, roue de chariot, jonquille et œillet commu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55869" y="2577225"/>
            <a:ext cx="3632662" cy="3549255"/>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6483" y="4825288"/>
            <a:ext cx="4109386" cy="1783329"/>
          </a:xfrm>
          <a:prstGeom prst="rect">
            <a:avLst/>
          </a:prstGeom>
        </p:spPr>
      </p:pic>
    </p:spTree>
    <p:extLst>
      <p:ext uri="{BB962C8B-B14F-4D97-AF65-F5344CB8AC3E}">
        <p14:creationId xmlns:p14="http://schemas.microsoft.com/office/powerpoint/2010/main" val="41916372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069" y="232756"/>
            <a:ext cx="11684796" cy="6350924"/>
          </a:xfrm>
          <a:prstGeom prst="rect">
            <a:avLst/>
          </a:prstGeom>
        </p:spPr>
      </p:pic>
    </p:spTree>
    <p:extLst>
      <p:ext uri="{BB962C8B-B14F-4D97-AF65-F5344CB8AC3E}">
        <p14:creationId xmlns:p14="http://schemas.microsoft.com/office/powerpoint/2010/main" val="4843087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757" y="249382"/>
            <a:ext cx="11712632" cy="6342611"/>
          </a:xfrm>
          <a:prstGeom prst="rect">
            <a:avLst/>
          </a:prstGeom>
        </p:spPr>
      </p:pic>
    </p:spTree>
    <p:extLst>
      <p:ext uri="{BB962C8B-B14F-4D97-AF65-F5344CB8AC3E}">
        <p14:creationId xmlns:p14="http://schemas.microsoft.com/office/powerpoint/2010/main" val="2262058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844146" y="1510943"/>
            <a:ext cx="6334296" cy="3861054"/>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28852" y="1510943"/>
            <a:ext cx="6334296" cy="3861054"/>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111531" y="1385853"/>
            <a:ext cx="6334296" cy="4111233"/>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9569888" y="4901184"/>
            <a:ext cx="1298448" cy="1444752"/>
          </a:xfrm>
          <a:prstGeom prst="rect">
            <a:avLst/>
          </a:prstGeom>
        </p:spPr>
      </p:pic>
    </p:spTree>
    <p:extLst>
      <p:ext uri="{BB962C8B-B14F-4D97-AF65-F5344CB8AC3E}">
        <p14:creationId xmlns:p14="http://schemas.microsoft.com/office/powerpoint/2010/main" val="19382702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0</TotalTime>
  <Words>183</Words>
  <Application>Microsoft Office PowerPoint</Application>
  <PresentationFormat>Grand écran</PresentationFormat>
  <Paragraphs>25</Paragraphs>
  <Slides>16</Slides>
  <Notes>0</Notes>
  <HiddenSlides>0</HiddenSlides>
  <MMClips>1</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16</vt:i4>
      </vt:variant>
    </vt:vector>
  </HeadingPairs>
  <TitlesOfParts>
    <vt:vector size="27" baseType="lpstr">
      <vt:lpstr>Arial</vt:lpstr>
      <vt:lpstr>Barlow</vt:lpstr>
      <vt:lpstr>Century Gothic</vt:lpstr>
      <vt:lpstr>Garamond</vt:lpstr>
      <vt:lpstr>Google Sans</vt:lpstr>
      <vt:lpstr>Helvetica</vt:lpstr>
      <vt:lpstr>inherit</vt:lpstr>
      <vt:lpstr>Montserrat</vt:lpstr>
      <vt:lpstr>Muli</vt:lpstr>
      <vt:lpstr>Roboto</vt:lpstr>
      <vt:lpstr>Savon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PC</dc:creator>
  <cp:lastModifiedBy>PC</cp:lastModifiedBy>
  <cp:revision>18</cp:revision>
  <dcterms:created xsi:type="dcterms:W3CDTF">2023-06-13T14:37:45Z</dcterms:created>
  <dcterms:modified xsi:type="dcterms:W3CDTF">2023-06-13T17:54:03Z</dcterms:modified>
</cp:coreProperties>
</file>