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3" r:id="rId3"/>
    <p:sldId id="274" r:id="rId4"/>
    <p:sldId id="275" r:id="rId5"/>
    <p:sldId id="272" r:id="rId6"/>
    <p:sldId id="271" r:id="rId7"/>
    <p:sldId id="270" r:id="rId8"/>
    <p:sldId id="269" r:id="rId9"/>
    <p:sldId id="268" r:id="rId10"/>
    <p:sldId id="267" r:id="rId11"/>
    <p:sldId id="265" r:id="rId12"/>
    <p:sldId id="266" r:id="rId13"/>
    <p:sldId id="264" r:id="rId14"/>
    <p:sldId id="263" r:id="rId15"/>
    <p:sldId id="262" r:id="rId16"/>
    <p:sldId id="281" r:id="rId17"/>
    <p:sldId id="284" r:id="rId18"/>
    <p:sldId id="283" r:id="rId19"/>
    <p:sldId id="282" r:id="rId20"/>
    <p:sldId id="280" r:id="rId21"/>
    <p:sldId id="278" r:id="rId22"/>
    <p:sldId id="279" r:id="rId23"/>
    <p:sldId id="289" r:id="rId24"/>
    <p:sldId id="290" r:id="rId25"/>
    <p:sldId id="260" r:id="rId26"/>
    <p:sldId id="288" r:id="rId27"/>
    <p:sldId id="287" r:id="rId28"/>
    <p:sldId id="285" r:id="rId29"/>
    <p:sldId id="286" r:id="rId30"/>
    <p:sldId id="261" r:id="rId31"/>
    <p:sldId id="258" r:id="rId32"/>
    <p:sldId id="259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xzGoWLLSOvC9PIG8lAN/A==" hashData="NYkqGlcn5MsbIOzrmqdRXwF8OBq+y442gsWOZ69I7mCYFV0kWzL29qI4BopaUOSGzJp2rlYTTnQJB4b9At2b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81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9A53FF-14C4-8EDD-F6B8-B74428936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A7B0D67-B869-1D83-5B89-D41B6C9E4F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E8A2B0-EAD7-AB86-4278-A57F59D9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E831A0-4065-7F92-CE0C-CC124AFBB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C7CED6-7B73-14AC-69EF-F34B62AE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622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595B4-6E52-1937-54A4-21E3600EE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578600-05AB-95B7-2233-9DC55D00E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98B568-5F1C-07DF-2B61-BE6BB4769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DAED41-9401-0BFB-6F16-6C63921A2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BA8D19-E04B-2D0D-178D-8F4863169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212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0033F6-3A96-9B4F-0F9A-907716D09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E83E58-0D77-706D-3478-A726025DE0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A056EC-9414-AE46-2A57-B63A0A16F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794ACA-ADC1-C438-8ABF-26A9C1A79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DE59AC-BC31-8075-7DC0-7213B117F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051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7A91C-BA8C-AEBC-9D86-58934FD82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E1C32E-811C-1148-84FC-7EA540966C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F8C4A3-7788-94A4-1BA2-78358C50F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DA69B7-281B-D875-8FEF-590ECC96D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E9AB78-8749-8F44-BA80-4E7D4425A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CD4C8D-DE8A-CA68-5ECD-BF0113AFF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58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79E60-2908-8304-04C9-320B6CA84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FEA4BE-B2F2-32B3-57F2-3F7E52272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803501-49FF-7E47-CDDA-7C3F2A5368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5A0946-A19B-E87B-93CF-E913A458F7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FBF730C-89E5-9CBD-EA82-4E6038D0F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A0506CF-F8C7-9355-3841-B3698E871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10BC1F6-D3C8-D123-D422-73E827660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5EABFD-10DF-E8A1-CC1F-1EACB6DE8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190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555A5-777E-69C1-3C66-7A4A8ADAA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74942D3-4C87-4765-BA87-F28AC1202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3103E7C-B25D-CEDB-C3E5-2B156F71F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D9D1798-3E60-B41F-79A7-7DAA27146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012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181EA0C-03F9-E6D5-82CA-EFAEE9984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C4BDD7C-9B36-D4D2-EA80-5D765D78E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1317ED-612B-12F0-7A11-981FF02D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866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F21B6-83A7-B3A9-2837-81BCB7A2E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7CCA76-8EBE-B3C7-96D5-565BBFEC8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6284FF-41AE-3D27-C55C-67FCE72E5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0E232E-EE77-402D-5835-836A57A3D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3C122F-FEAE-409F-100A-694F7CCC9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1403CC-80B9-43C9-10C5-4FE30AB99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764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B4390-6EBE-7A41-FF19-53D10AAC6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E6A9F01-80FC-B0DB-6C7B-A139A755F5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C44991-35A9-448C-1E30-49AEF03021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40314F-62F5-21D9-8933-AAFD6721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4954E7-07DB-F25A-3282-54B55BCF7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DFC80B-8C4A-A94A-C575-0F97896A9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657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40051-1247-C547-35BB-193AF8B34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E06F9B-5B32-27E7-A9DB-2EE6F4549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21D005-5CAA-030B-64BD-7806237D8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6C005D-6A8F-C4C3-1EB5-BE54E5BE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DC0238-296E-5CDA-7DA9-3E7F431BC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92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85AC80-C11B-0D63-B2E9-FB4C32E275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965A8F-163B-0894-B74F-B0DB63DAD7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C6B8D9-6E3C-FB4C-A5A1-C0E76AA86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7DDADF-8748-1497-C297-C6847EEEB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5A275E-262A-1807-CD47-5BFA97BEC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51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93701BF-9D43-4290-5592-6C6ACD8EF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62B472-6300-ECB9-F5DE-EB7DE5B1B6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3FC3A6-0F40-4FBB-FF38-C509F835A3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6C9D5-FE77-45B8-9931-07677ACC3C85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3AF37-4D79-C4EC-689E-CDFFC4E82B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3A8161-D8A3-CEF8-F632-89A8EB2386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4CB01-1CC3-4EBD-A7B9-23C8D90B8D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5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, diagramme&#10;&#10;Description générée automatiquement">
            <a:extLst>
              <a:ext uri="{FF2B5EF4-FFF2-40B4-BE49-F238E27FC236}">
                <a16:creationId xmlns:a16="http://schemas.microsoft.com/office/drawing/2014/main" id="{0238B0C6-F9FB-FE9D-8CE3-2A0069E1E0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9502" y="659967"/>
            <a:ext cx="6079942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0C54DB-5614-F7F1-5DA6-C5D157878E32}"/>
              </a:ext>
            </a:extLst>
          </p:cNvPr>
          <p:cNvSpPr txBox="1"/>
          <p:nvPr/>
        </p:nvSpPr>
        <p:spPr>
          <a:xfrm>
            <a:off x="3891766" y="198302"/>
            <a:ext cx="305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Morbihan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8D7A7BA-CACC-0BEB-8762-C78418EF292C}"/>
              </a:ext>
            </a:extLst>
          </p:cNvPr>
          <p:cNvSpPr txBox="1"/>
          <p:nvPr/>
        </p:nvSpPr>
        <p:spPr>
          <a:xfrm>
            <a:off x="8312007" y="2661809"/>
            <a:ext cx="36756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Lorient Vous Propose La Région du Morbihan</a:t>
            </a:r>
          </a:p>
        </p:txBody>
      </p:sp>
    </p:spTree>
    <p:extLst>
      <p:ext uri="{BB962C8B-B14F-4D97-AF65-F5344CB8AC3E}">
        <p14:creationId xmlns:p14="http://schemas.microsoft.com/office/powerpoint/2010/main" val="427886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  <p:sndAc>
          <p:stSnd loop="1">
            <p:snd r:embed="rId2" name="Route de Kemper - Gilles Servat (Bretagne a Bercy).wav"/>
          </p:stSnd>
        </p:sndAc>
      </p:transition>
    </mc:Choice>
    <mc:Fallback>
      <p:transition spd="slow" advClick="0" advTm="9000">
        <p:fade/>
        <p:sndAc>
          <p:stSnd loop="1">
            <p:snd r:embed="rId2" name="Route de Kemper - Gilles Servat (Bretagne a Bercy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202AA3E6-A4DF-CDF8-C34D-D6722F8E3B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907" y="945000"/>
            <a:ext cx="7818478" cy="49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6F2234-C33E-3994-F74C-83DFC20AB3D2}"/>
              </a:ext>
            </a:extLst>
          </p:cNvPr>
          <p:cNvSpPr txBox="1"/>
          <p:nvPr/>
        </p:nvSpPr>
        <p:spPr>
          <a:xfrm>
            <a:off x="1357070" y="483335"/>
            <a:ext cx="9229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L'île de Saint-Cado et la rivière d'Étel, vers le sud.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294C883-A4E0-120C-2CEF-344601521BF0}"/>
              </a:ext>
            </a:extLst>
          </p:cNvPr>
          <p:cNvSpPr txBox="1"/>
          <p:nvPr/>
        </p:nvSpPr>
        <p:spPr>
          <a:xfrm>
            <a:off x="8617385" y="2348685"/>
            <a:ext cx="34197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Morbihan (/mɔʁ.bi.(j)ɑ̃/Note 1 Écouter ; en breton : </a:t>
            </a:r>
            <a:r>
              <a:rPr lang="fr-FR" sz="2000" b="1" dirty="0" err="1">
                <a:solidFill>
                  <a:schemeClr val="bg1"/>
                </a:solidFill>
              </a:rPr>
              <a:t>Mor-Bihan</a:t>
            </a:r>
            <a:r>
              <a:rPr lang="fr-FR" sz="2000" b="1" dirty="0">
                <a:solidFill>
                  <a:schemeClr val="bg1"/>
                </a:solidFill>
              </a:rPr>
              <a:t> /ˈ</a:t>
            </a:r>
            <a:r>
              <a:rPr lang="fr-FR" sz="2000" b="1" dirty="0" err="1">
                <a:solidFill>
                  <a:schemeClr val="bg1"/>
                </a:solidFill>
              </a:rPr>
              <a:t>moːʁ</a:t>
            </a:r>
            <a:r>
              <a:rPr lang="fr-FR" sz="2000" b="1" dirty="0">
                <a:solidFill>
                  <a:schemeClr val="bg1"/>
                </a:solidFill>
              </a:rPr>
              <a:t> ˈbi(h)</a:t>
            </a:r>
            <a:r>
              <a:rPr lang="fr-FR" sz="2000" b="1" dirty="0" err="1">
                <a:solidFill>
                  <a:schemeClr val="bg1"/>
                </a:solidFill>
              </a:rPr>
              <a:t>ãn</a:t>
            </a:r>
            <a:r>
              <a:rPr lang="fr-FR" sz="2000" b="1" dirty="0">
                <a:solidFill>
                  <a:schemeClr val="bg1"/>
                </a:solidFill>
              </a:rPr>
              <a:t>/Note 2) est un département français situé en région Bretagne, qui doit son nom au golfe du Morbihan.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687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62895969-0097-702C-68EC-AC9BF5A269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594360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44558D-D3FA-F4D5-2722-E136101DCD8A}"/>
              </a:ext>
            </a:extLst>
          </p:cNvPr>
          <p:cNvSpPr txBox="1"/>
          <p:nvPr/>
        </p:nvSpPr>
        <p:spPr>
          <a:xfrm>
            <a:off x="2014151" y="84162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Bruyères à la pointe des Poulains - Belle-Île-en-Mer tout au sud.</a:t>
            </a:r>
          </a:p>
        </p:txBody>
      </p:sp>
    </p:spTree>
    <p:extLst>
      <p:ext uri="{BB962C8B-B14F-4D97-AF65-F5344CB8AC3E}">
        <p14:creationId xmlns:p14="http://schemas.microsoft.com/office/powerpoint/2010/main" val="3495637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arbre&#10;&#10;Description générée automatiquement">
            <a:extLst>
              <a:ext uri="{FF2B5EF4-FFF2-40B4-BE49-F238E27FC236}">
                <a16:creationId xmlns:a16="http://schemas.microsoft.com/office/drawing/2014/main" id="{9B8917B3-F72F-C3FA-0D58-01E7135AE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556054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A624BE-757D-4D1A-FF62-68DF7A28D57B}"/>
              </a:ext>
            </a:extLst>
          </p:cNvPr>
          <p:cNvSpPr txBox="1"/>
          <p:nvPr/>
        </p:nvSpPr>
        <p:spPr>
          <a:xfrm>
            <a:off x="3768811" y="131113"/>
            <a:ext cx="7461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L'étang de </a:t>
            </a:r>
            <a:r>
              <a:rPr lang="fr-FR" sz="2400" b="1" dirty="0" err="1">
                <a:solidFill>
                  <a:schemeClr val="bg1"/>
                </a:solidFill>
              </a:rPr>
              <a:t>Comper</a:t>
            </a:r>
            <a:r>
              <a:rPr lang="fr-FR" sz="2400" b="1" dirty="0">
                <a:solidFill>
                  <a:schemeClr val="bg1"/>
                </a:solidFill>
              </a:rPr>
              <a:t>, au nord-ouest.</a:t>
            </a:r>
          </a:p>
        </p:txBody>
      </p:sp>
    </p:spTree>
    <p:extLst>
      <p:ext uri="{BB962C8B-B14F-4D97-AF65-F5344CB8AC3E}">
        <p14:creationId xmlns:p14="http://schemas.microsoft.com/office/powerpoint/2010/main" val="2164224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plante&#10;&#10;Description générée automatiquement">
            <a:extLst>
              <a:ext uri="{FF2B5EF4-FFF2-40B4-BE49-F238E27FC236}">
                <a16:creationId xmlns:a16="http://schemas.microsoft.com/office/drawing/2014/main" id="{FCE11057-21FB-BFC7-1D00-BE630A3583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62" y="727699"/>
            <a:ext cx="8913475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0B0F4-1B05-7553-E5E0-C517C6880C6E}"/>
              </a:ext>
            </a:extLst>
          </p:cNvPr>
          <p:cNvSpPr txBox="1"/>
          <p:nvPr/>
        </p:nvSpPr>
        <p:spPr>
          <a:xfrm>
            <a:off x="3278525" y="266034"/>
            <a:ext cx="8913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du Blavet à Languidic, dans l'ouest.</a:t>
            </a:r>
          </a:p>
        </p:txBody>
      </p:sp>
    </p:spTree>
    <p:extLst>
      <p:ext uri="{BB962C8B-B14F-4D97-AF65-F5344CB8AC3E}">
        <p14:creationId xmlns:p14="http://schemas.microsoft.com/office/powerpoint/2010/main" val="285013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rive&#10;&#10;Description générée automatiquement">
            <a:extLst>
              <a:ext uri="{FF2B5EF4-FFF2-40B4-BE49-F238E27FC236}">
                <a16:creationId xmlns:a16="http://schemas.microsoft.com/office/drawing/2014/main" id="{870545BA-8B99-38DA-64B4-0368C30D3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415" y="742917"/>
            <a:ext cx="9227169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CB6147-E29E-D02A-8E63-1D0E2E402C09}"/>
              </a:ext>
            </a:extLst>
          </p:cNvPr>
          <p:cNvSpPr txBox="1"/>
          <p:nvPr/>
        </p:nvSpPr>
        <p:spPr>
          <a:xfrm>
            <a:off x="728652" y="281252"/>
            <a:ext cx="11685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à huîtres dans la Ria d'Étel, le département est le second producteur en France.</a:t>
            </a:r>
          </a:p>
        </p:txBody>
      </p:sp>
    </p:spTree>
    <p:extLst>
      <p:ext uri="{BB962C8B-B14F-4D97-AF65-F5344CB8AC3E}">
        <p14:creationId xmlns:p14="http://schemas.microsoft.com/office/powerpoint/2010/main" val="73854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embarcation&#10;&#10;Description générée automatiquement">
            <a:extLst>
              <a:ext uri="{FF2B5EF4-FFF2-40B4-BE49-F238E27FC236}">
                <a16:creationId xmlns:a16="http://schemas.microsoft.com/office/drawing/2014/main" id="{65F47089-BF7F-0344-2376-FD7BA9C6C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8" y="617837"/>
            <a:ext cx="8913484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E00393-6140-A539-C35F-6DBF25F4E318}"/>
              </a:ext>
            </a:extLst>
          </p:cNvPr>
          <p:cNvSpPr txBox="1"/>
          <p:nvPr/>
        </p:nvSpPr>
        <p:spPr>
          <a:xfrm>
            <a:off x="2874934" y="156172"/>
            <a:ext cx="8913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Construction de la FREMM Bretagne à Lorient.</a:t>
            </a:r>
          </a:p>
        </p:txBody>
      </p:sp>
    </p:spTree>
    <p:extLst>
      <p:ext uri="{BB962C8B-B14F-4D97-AF65-F5344CB8AC3E}">
        <p14:creationId xmlns:p14="http://schemas.microsoft.com/office/powerpoint/2010/main" val="424005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Description générée automatiquement">
            <a:extLst>
              <a:ext uri="{FF2B5EF4-FFF2-40B4-BE49-F238E27FC236}">
                <a16:creationId xmlns:a16="http://schemas.microsoft.com/office/drawing/2014/main" id="{2BA8590A-CB6A-E4FB-F1E3-0BE4277214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617837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CE810-3865-8A27-C9D2-6C8FAE48D131}"/>
              </a:ext>
            </a:extLst>
          </p:cNvPr>
          <p:cNvSpPr txBox="1"/>
          <p:nvPr/>
        </p:nvSpPr>
        <p:spPr>
          <a:xfrm>
            <a:off x="1598139" y="156172"/>
            <a:ext cx="10653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de La Trinité-sur-Mer, au cœur du triangle Auray-Quiberon-Carnac.</a:t>
            </a:r>
          </a:p>
        </p:txBody>
      </p:sp>
    </p:spTree>
    <p:extLst>
      <p:ext uri="{BB962C8B-B14F-4D97-AF65-F5344CB8AC3E}">
        <p14:creationId xmlns:p14="http://schemas.microsoft.com/office/powerpoint/2010/main" val="367623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us-marin, ciel, transport&#10;&#10;Description générée automatiquement">
            <a:extLst>
              <a:ext uri="{FF2B5EF4-FFF2-40B4-BE49-F238E27FC236}">
                <a16:creationId xmlns:a16="http://schemas.microsoft.com/office/drawing/2014/main" id="{FE79DEFA-2809-5F77-7A2A-E938C6E9F1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58" y="704335"/>
            <a:ext cx="9608084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9A16A0-6712-EFDB-41BE-75BE2DC71A3C}"/>
              </a:ext>
            </a:extLst>
          </p:cNvPr>
          <p:cNvSpPr txBox="1"/>
          <p:nvPr/>
        </p:nvSpPr>
        <p:spPr>
          <a:xfrm>
            <a:off x="2557849" y="242670"/>
            <a:ext cx="923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L'espace découverte du sous-marin Flore à Lorient.</a:t>
            </a:r>
          </a:p>
        </p:txBody>
      </p:sp>
    </p:spTree>
    <p:extLst>
      <p:ext uri="{BB962C8B-B14F-4D97-AF65-F5344CB8AC3E}">
        <p14:creationId xmlns:p14="http://schemas.microsoft.com/office/powerpoint/2010/main" val="137806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parade&#10;&#10;Description générée automatiquement">
            <a:extLst>
              <a:ext uri="{FF2B5EF4-FFF2-40B4-BE49-F238E27FC236}">
                <a16:creationId xmlns:a16="http://schemas.microsoft.com/office/drawing/2014/main" id="{FC4A4F27-9A84-CDE9-8FFA-B2FB970DC4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742" y="654908"/>
            <a:ext cx="8906515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0D87C-6299-5B60-49B5-748754E5ACE3}"/>
              </a:ext>
            </a:extLst>
          </p:cNvPr>
          <p:cNvSpPr txBox="1"/>
          <p:nvPr/>
        </p:nvSpPr>
        <p:spPr>
          <a:xfrm>
            <a:off x="729049" y="263092"/>
            <a:ext cx="1162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Festival interceltique de Lorient accueille au mois d'août jusqu'à 900 000 visiteurs.</a:t>
            </a:r>
          </a:p>
        </p:txBody>
      </p:sp>
    </p:spTree>
    <p:extLst>
      <p:ext uri="{BB962C8B-B14F-4D97-AF65-F5344CB8AC3E}">
        <p14:creationId xmlns:p14="http://schemas.microsoft.com/office/powerpoint/2010/main" val="349031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embarcation&#10;&#10;Description générée automatiquement">
            <a:extLst>
              <a:ext uri="{FF2B5EF4-FFF2-40B4-BE49-F238E27FC236}">
                <a16:creationId xmlns:a16="http://schemas.microsoft.com/office/drawing/2014/main" id="{21B88CF2-2D7A-F951-03CB-F721AB851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808" y="830997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F2E03-2B94-891C-5506-8B8CE54B7C3A}"/>
              </a:ext>
            </a:extLst>
          </p:cNvPr>
          <p:cNvSpPr txBox="1"/>
          <p:nvPr/>
        </p:nvSpPr>
        <p:spPr>
          <a:xfrm>
            <a:off x="556055" y="0"/>
            <a:ext cx="1151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Semaine du Golfe regroupe un millier de bateaux traditionnels et vieux gréements tous les deux ans durant la semaine de l’Ascension.</a:t>
            </a:r>
          </a:p>
        </p:txBody>
      </p:sp>
    </p:spTree>
    <p:extLst>
      <p:ext uri="{BB962C8B-B14F-4D97-AF65-F5344CB8AC3E}">
        <p14:creationId xmlns:p14="http://schemas.microsoft.com/office/powerpoint/2010/main" val="11679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E18DF55-7B8A-8721-F940-B55267EAD8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630194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F2B322-6B62-66E8-E42E-FF47BA07113F}"/>
              </a:ext>
            </a:extLst>
          </p:cNvPr>
          <p:cNvSpPr txBox="1"/>
          <p:nvPr/>
        </p:nvSpPr>
        <p:spPr>
          <a:xfrm>
            <a:off x="813486" y="168529"/>
            <a:ext cx="10565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Festival Photo La Gacilly attire jusqu'à 350 000 visiteurs de juin à septembre.</a:t>
            </a:r>
          </a:p>
        </p:txBody>
      </p:sp>
    </p:spTree>
    <p:extLst>
      <p:ext uri="{BB962C8B-B14F-4D97-AF65-F5344CB8AC3E}">
        <p14:creationId xmlns:p14="http://schemas.microsoft.com/office/powerpoint/2010/main" val="136503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pas, plat, Cuisine&#10;&#10;Description générée automatiquement">
            <a:extLst>
              <a:ext uri="{FF2B5EF4-FFF2-40B4-BE49-F238E27FC236}">
                <a16:creationId xmlns:a16="http://schemas.microsoft.com/office/drawing/2014/main" id="{21E94584-9074-B4F3-8503-950B2445B7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28A619-00BE-63C9-ED0E-52F34A02DD9D}"/>
              </a:ext>
            </a:extLst>
          </p:cNvPr>
          <p:cNvSpPr txBox="1"/>
          <p:nvPr/>
        </p:nvSpPr>
        <p:spPr>
          <a:xfrm>
            <a:off x="412715" y="3077186"/>
            <a:ext cx="2764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Crêpe de blé noir dans la région d'Auray.</a:t>
            </a:r>
          </a:p>
        </p:txBody>
      </p:sp>
    </p:spTree>
    <p:extLst>
      <p:ext uri="{BB962C8B-B14F-4D97-AF65-F5344CB8AC3E}">
        <p14:creationId xmlns:p14="http://schemas.microsoft.com/office/powerpoint/2010/main" val="409947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7B6B082A-4FDC-E3EE-F931-88BEBCDDA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8" y="662609"/>
            <a:ext cx="8913484" cy="594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AED8F9-6231-0ECC-54DC-BE784B16DA4A}"/>
              </a:ext>
            </a:extLst>
          </p:cNvPr>
          <p:cNvSpPr txBox="1"/>
          <p:nvPr/>
        </p:nvSpPr>
        <p:spPr>
          <a:xfrm>
            <a:off x="2676939" y="255391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cromlech d'Er </a:t>
            </a:r>
            <a:r>
              <a:rPr lang="fr-FR" sz="2400" b="1" dirty="0" err="1">
                <a:solidFill>
                  <a:schemeClr val="bg1"/>
                </a:solidFill>
              </a:rPr>
              <a:t>Lannic</a:t>
            </a:r>
            <a:r>
              <a:rPr lang="fr-FR" sz="2400" b="1" dirty="0">
                <a:solidFill>
                  <a:schemeClr val="bg1"/>
                </a:solidFill>
              </a:rPr>
              <a:t>, dans le golfe du Morbihan.</a:t>
            </a:r>
          </a:p>
        </p:txBody>
      </p:sp>
    </p:spTree>
    <p:extLst>
      <p:ext uri="{BB962C8B-B14F-4D97-AF65-F5344CB8AC3E}">
        <p14:creationId xmlns:p14="http://schemas.microsoft.com/office/powerpoint/2010/main" val="2766762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C653D37C-294F-A1AA-3E88-9EE11FF217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622852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9C1E3E-5F13-EB53-59B9-AE32C4B7F196}"/>
              </a:ext>
            </a:extLst>
          </p:cNvPr>
          <p:cNvSpPr txBox="1"/>
          <p:nvPr/>
        </p:nvSpPr>
        <p:spPr>
          <a:xfrm>
            <a:off x="1736034" y="161187"/>
            <a:ext cx="9488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rose, repère maritime de l'entrée de la rivière de Vannes</a:t>
            </a:r>
          </a:p>
        </p:txBody>
      </p:sp>
    </p:spTree>
    <p:extLst>
      <p:ext uri="{BB962C8B-B14F-4D97-AF65-F5344CB8AC3E}">
        <p14:creationId xmlns:p14="http://schemas.microsoft.com/office/powerpoint/2010/main" val="1935130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liefs côtiers et océaniques&#10;&#10;Description générée automatiquement">
            <a:extLst>
              <a:ext uri="{FF2B5EF4-FFF2-40B4-BE49-F238E27FC236}">
                <a16:creationId xmlns:a16="http://schemas.microsoft.com/office/drawing/2014/main" id="{34AB1980-37AC-A126-80CB-06BA8328A9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2381" y="662609"/>
            <a:ext cx="8913484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ADEF25-1B98-7DFD-9BA1-2DC373EB57E2}"/>
              </a:ext>
            </a:extLst>
          </p:cNvPr>
          <p:cNvSpPr txBox="1"/>
          <p:nvPr/>
        </p:nvSpPr>
        <p:spPr>
          <a:xfrm>
            <a:off x="245523" y="20094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Entrée du golfe, entre Port-Navalo au premier plan et la pointe de </a:t>
            </a:r>
            <a:r>
              <a:rPr lang="fr-FR" sz="2400" b="1" dirty="0" err="1">
                <a:solidFill>
                  <a:schemeClr val="bg1"/>
                </a:solidFill>
              </a:rPr>
              <a:t>Kerpenhir</a:t>
            </a:r>
            <a:r>
              <a:rPr lang="fr-FR" sz="2400" b="1" dirty="0">
                <a:solidFill>
                  <a:schemeClr val="bg1"/>
                </a:solidFill>
              </a:rPr>
              <a:t> à l'arrière-plan.</a:t>
            </a:r>
          </a:p>
        </p:txBody>
      </p:sp>
    </p:spTree>
    <p:extLst>
      <p:ext uri="{BB962C8B-B14F-4D97-AF65-F5344CB8AC3E}">
        <p14:creationId xmlns:p14="http://schemas.microsoft.com/office/powerpoint/2010/main" val="940375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B576FC3F-9404-29FA-44F4-73C118AE7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739961"/>
            <a:ext cx="7920000" cy="594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96EA172-DA10-AC84-88EA-FED76B54981A}"/>
              </a:ext>
            </a:extLst>
          </p:cNvPr>
          <p:cNvSpPr txBox="1"/>
          <p:nvPr/>
        </p:nvSpPr>
        <p:spPr>
          <a:xfrm>
            <a:off x="1656522" y="278296"/>
            <a:ext cx="870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B5BD912-BD3E-9B62-4FE3-5450AFB07C40}"/>
              </a:ext>
            </a:extLst>
          </p:cNvPr>
          <p:cNvSpPr txBox="1"/>
          <p:nvPr/>
        </p:nvSpPr>
        <p:spPr>
          <a:xfrm>
            <a:off x="3396051" y="262884"/>
            <a:ext cx="7747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Parcs ostréicoles dans le golfe du Morbihan.</a:t>
            </a:r>
          </a:p>
        </p:txBody>
      </p:sp>
    </p:spTree>
    <p:extLst>
      <p:ext uri="{BB962C8B-B14F-4D97-AF65-F5344CB8AC3E}">
        <p14:creationId xmlns:p14="http://schemas.microsoft.com/office/powerpoint/2010/main" val="4122506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embarcation, transport&#10;&#10;Description générée automatiquement">
            <a:extLst>
              <a:ext uri="{FF2B5EF4-FFF2-40B4-BE49-F238E27FC236}">
                <a16:creationId xmlns:a16="http://schemas.microsoft.com/office/drawing/2014/main" id="{DC225EEA-89D3-498A-5087-87671FFFCC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747" y="189000"/>
            <a:ext cx="4320000" cy="648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A0A75E-CC56-4ED4-D0BB-E9AE79EB5C0B}"/>
              </a:ext>
            </a:extLst>
          </p:cNvPr>
          <p:cNvSpPr txBox="1"/>
          <p:nvPr/>
        </p:nvSpPr>
        <p:spPr>
          <a:xfrm>
            <a:off x="8116747" y="3843130"/>
            <a:ext cx="3863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du golfe du Morbihan près d'Arzon.</a:t>
            </a:r>
          </a:p>
        </p:txBody>
      </p:sp>
    </p:spTree>
    <p:extLst>
      <p:ext uri="{BB962C8B-B14F-4D97-AF65-F5344CB8AC3E}">
        <p14:creationId xmlns:p14="http://schemas.microsoft.com/office/powerpoint/2010/main" val="193269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ciel&#10;&#10;Description générée automatiquement">
            <a:extLst>
              <a:ext uri="{FF2B5EF4-FFF2-40B4-BE49-F238E27FC236}">
                <a16:creationId xmlns:a16="http://schemas.microsoft.com/office/drawing/2014/main" id="{3877A500-754E-55AC-2DC4-6221E0FBFF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60" y="1143000"/>
            <a:ext cx="10450280" cy="457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45691B-5456-565F-7ED8-A792920E38A9}"/>
              </a:ext>
            </a:extLst>
          </p:cNvPr>
          <p:cNvSpPr txBox="1"/>
          <p:nvPr/>
        </p:nvSpPr>
        <p:spPr>
          <a:xfrm>
            <a:off x="2775045" y="681335"/>
            <a:ext cx="9416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mouillage du golfe du Morbihan près d'Arzon.</a:t>
            </a:r>
          </a:p>
        </p:txBody>
      </p:sp>
    </p:spTree>
    <p:extLst>
      <p:ext uri="{BB962C8B-B14F-4D97-AF65-F5344CB8AC3E}">
        <p14:creationId xmlns:p14="http://schemas.microsoft.com/office/powerpoint/2010/main" val="4238150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Palais&#10;&#10;Description générée automatiquement">
            <a:extLst>
              <a:ext uri="{FF2B5EF4-FFF2-40B4-BE49-F238E27FC236}">
                <a16:creationId xmlns:a16="http://schemas.microsoft.com/office/drawing/2014/main" id="{12CA4F75-B3A8-0DA2-2FEB-C4C26A997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017" y="697539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289FB6-3E93-4F6A-991E-F9A14BA64705}"/>
              </a:ext>
            </a:extLst>
          </p:cNvPr>
          <p:cNvSpPr txBox="1"/>
          <p:nvPr/>
        </p:nvSpPr>
        <p:spPr>
          <a:xfrm>
            <a:off x="1881810" y="202383"/>
            <a:ext cx="10548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Bâtiment de la préfecture du département du Morbihan, à Vannes</a:t>
            </a:r>
          </a:p>
        </p:txBody>
      </p:sp>
    </p:spTree>
    <p:extLst>
      <p:ext uri="{BB962C8B-B14F-4D97-AF65-F5344CB8AC3E}">
        <p14:creationId xmlns:p14="http://schemas.microsoft.com/office/powerpoint/2010/main" val="149385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2AE04ED1-05EE-ACEE-9A40-CFAAAC72BA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532" y="755374"/>
            <a:ext cx="8944935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91FFBB-3C77-4CFE-1ECB-6D56CBABC9F8}"/>
              </a:ext>
            </a:extLst>
          </p:cNvPr>
          <p:cNvSpPr txBox="1"/>
          <p:nvPr/>
        </p:nvSpPr>
        <p:spPr>
          <a:xfrm>
            <a:off x="5645426" y="293709"/>
            <a:ext cx="8944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Vannes</a:t>
            </a:r>
          </a:p>
        </p:txBody>
      </p:sp>
    </p:spTree>
    <p:extLst>
      <p:ext uri="{BB962C8B-B14F-4D97-AF65-F5344CB8AC3E}">
        <p14:creationId xmlns:p14="http://schemas.microsoft.com/office/powerpoint/2010/main" val="709187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herbe&#10;&#10;Description générée automatiquement">
            <a:extLst>
              <a:ext uri="{FF2B5EF4-FFF2-40B4-BE49-F238E27FC236}">
                <a16:creationId xmlns:a16="http://schemas.microsoft.com/office/drawing/2014/main" id="{D6C6D03D-E48B-0290-931E-98370B75E8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6" y="622852"/>
            <a:ext cx="8966028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EEF3A7-1AED-CC50-C02B-F97DDF41710B}"/>
              </a:ext>
            </a:extLst>
          </p:cNvPr>
          <p:cNvSpPr txBox="1"/>
          <p:nvPr/>
        </p:nvSpPr>
        <p:spPr>
          <a:xfrm>
            <a:off x="4767003" y="99632"/>
            <a:ext cx="10022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Rochefort </a:t>
            </a:r>
            <a:r>
              <a:rPr lang="fr-FR" sz="2400" b="1" dirty="0">
                <a:solidFill>
                  <a:schemeClr val="bg1"/>
                </a:solidFill>
              </a:rPr>
              <a:t>en</a:t>
            </a:r>
            <a:r>
              <a:rPr lang="fr-FR" sz="2800" b="1" dirty="0">
                <a:solidFill>
                  <a:schemeClr val="bg1"/>
                </a:solidFill>
              </a:rPr>
              <a:t> terre</a:t>
            </a:r>
          </a:p>
        </p:txBody>
      </p:sp>
    </p:spTree>
    <p:extLst>
      <p:ext uri="{BB962C8B-B14F-4D97-AF65-F5344CB8AC3E}">
        <p14:creationId xmlns:p14="http://schemas.microsoft.com/office/powerpoint/2010/main" val="2400846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Marche&#10;&#10;Description générée automatiquement">
            <a:extLst>
              <a:ext uri="{FF2B5EF4-FFF2-40B4-BE49-F238E27FC236}">
                <a16:creationId xmlns:a16="http://schemas.microsoft.com/office/drawing/2014/main" id="{DCC42679-94C5-E84C-DC6D-3D6B6156C7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1250" y="596348"/>
            <a:ext cx="83095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46D34-DD55-331E-4B60-5BCA1C221130}"/>
              </a:ext>
            </a:extLst>
          </p:cNvPr>
          <p:cNvSpPr txBox="1"/>
          <p:nvPr/>
        </p:nvSpPr>
        <p:spPr>
          <a:xfrm>
            <a:off x="4326641" y="198782"/>
            <a:ext cx="9309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bagad de Lann-Bihoué</a:t>
            </a:r>
          </a:p>
        </p:txBody>
      </p:sp>
    </p:spTree>
    <p:extLst>
      <p:ext uri="{BB962C8B-B14F-4D97-AF65-F5344CB8AC3E}">
        <p14:creationId xmlns:p14="http://schemas.microsoft.com/office/powerpoint/2010/main" val="1683170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hotographie aérienne, arbre, plante&#10;&#10;Description générée automatiquement">
            <a:extLst>
              <a:ext uri="{FF2B5EF4-FFF2-40B4-BE49-F238E27FC236}">
                <a16:creationId xmlns:a16="http://schemas.microsoft.com/office/drawing/2014/main" id="{0D6A8D83-AA59-7D4F-8061-D06B970A1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675861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F69F0A-CA82-F6D1-D7C1-64A4D17E8FBA}"/>
              </a:ext>
            </a:extLst>
          </p:cNvPr>
          <p:cNvSpPr txBox="1"/>
          <p:nvPr/>
        </p:nvSpPr>
        <p:spPr>
          <a:xfrm>
            <a:off x="4982817" y="214196"/>
            <a:ext cx="9276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Pierres de Carnac</a:t>
            </a:r>
          </a:p>
        </p:txBody>
      </p:sp>
    </p:spTree>
    <p:extLst>
      <p:ext uri="{BB962C8B-B14F-4D97-AF65-F5344CB8AC3E}">
        <p14:creationId xmlns:p14="http://schemas.microsoft.com/office/powerpoint/2010/main" val="292489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BBED38B2-4DF6-3C2E-2D28-6C0616D1E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955343"/>
            <a:ext cx="992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A783D-DBBB-7063-91AF-9D7831ADD34A}"/>
              </a:ext>
            </a:extLst>
          </p:cNvPr>
          <p:cNvSpPr txBox="1"/>
          <p:nvPr/>
        </p:nvSpPr>
        <p:spPr>
          <a:xfrm>
            <a:off x="4360955" y="493678"/>
            <a:ext cx="9471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Carnac  ( Mégalithes )</a:t>
            </a:r>
          </a:p>
        </p:txBody>
      </p:sp>
    </p:spTree>
    <p:extLst>
      <p:ext uri="{BB962C8B-B14F-4D97-AF65-F5344CB8AC3E}">
        <p14:creationId xmlns:p14="http://schemas.microsoft.com/office/powerpoint/2010/main" val="649339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20CE0DAF-63C0-D72B-552B-28640A4B8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834887"/>
            <a:ext cx="992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B3A095-2D50-332B-9758-4F50FBC6B86C}"/>
              </a:ext>
            </a:extLst>
          </p:cNvPr>
          <p:cNvSpPr txBox="1"/>
          <p:nvPr/>
        </p:nvSpPr>
        <p:spPr>
          <a:xfrm>
            <a:off x="1722782" y="369391"/>
            <a:ext cx="10018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Vannes montrant rivière ou ruisseau, ville et patrimoine architectural</a:t>
            </a:r>
          </a:p>
        </p:txBody>
      </p:sp>
    </p:spTree>
    <p:extLst>
      <p:ext uri="{BB962C8B-B14F-4D97-AF65-F5344CB8AC3E}">
        <p14:creationId xmlns:p14="http://schemas.microsoft.com/office/powerpoint/2010/main" val="2229016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5335B7A2-ED72-B3A6-2BF7-E34F433F9B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662609"/>
            <a:ext cx="1056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A7CCE-3954-5B1E-1589-09FEE8342783}"/>
              </a:ext>
            </a:extLst>
          </p:cNvPr>
          <p:cNvSpPr txBox="1"/>
          <p:nvPr/>
        </p:nvSpPr>
        <p:spPr>
          <a:xfrm>
            <a:off x="2025601" y="255391"/>
            <a:ext cx="9886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Carnac qui </a:t>
            </a:r>
            <a:r>
              <a:rPr lang="fr-FR" sz="2400" b="1" dirty="0" err="1">
                <a:solidFill>
                  <a:schemeClr val="bg1"/>
                </a:solidFill>
              </a:rPr>
              <a:t>includes</a:t>
            </a:r>
            <a:r>
              <a:rPr lang="fr-FR" sz="2400" b="1" dirty="0">
                <a:solidFill>
                  <a:schemeClr val="bg1"/>
                </a:solidFill>
              </a:rPr>
              <a:t> patrimoine historique et scènes tranquilles</a:t>
            </a:r>
          </a:p>
        </p:txBody>
      </p:sp>
    </p:spTree>
    <p:extLst>
      <p:ext uri="{BB962C8B-B14F-4D97-AF65-F5344CB8AC3E}">
        <p14:creationId xmlns:p14="http://schemas.microsoft.com/office/powerpoint/2010/main" val="2464242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lage, rive&#10;&#10;Description générée automatiquement">
            <a:extLst>
              <a:ext uri="{FF2B5EF4-FFF2-40B4-BE49-F238E27FC236}">
                <a16:creationId xmlns:a16="http://schemas.microsoft.com/office/drawing/2014/main" id="{F7F5D991-9A95-C88A-6A7E-66D641DA62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846161"/>
            <a:ext cx="992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CBD2F2-6071-3C65-5223-45A81B592CC6}"/>
              </a:ext>
            </a:extLst>
          </p:cNvPr>
          <p:cNvSpPr txBox="1"/>
          <p:nvPr/>
        </p:nvSpPr>
        <p:spPr>
          <a:xfrm>
            <a:off x="4204697" y="428816"/>
            <a:ext cx="9689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Carnac montrant plage</a:t>
            </a:r>
          </a:p>
        </p:txBody>
      </p:sp>
    </p:spTree>
    <p:extLst>
      <p:ext uri="{BB962C8B-B14F-4D97-AF65-F5344CB8AC3E}">
        <p14:creationId xmlns:p14="http://schemas.microsoft.com/office/powerpoint/2010/main" val="3188464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A89CAD26-761B-B263-3AB5-EA804E145F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23" y="1215000"/>
            <a:ext cx="10775354" cy="44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C1547F-BE5B-0BF3-C3E7-8452A8985829}"/>
              </a:ext>
            </a:extLst>
          </p:cNvPr>
          <p:cNvSpPr txBox="1"/>
          <p:nvPr/>
        </p:nvSpPr>
        <p:spPr>
          <a:xfrm>
            <a:off x="5711687" y="753335"/>
            <a:ext cx="1052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Morbihan</a:t>
            </a:r>
          </a:p>
        </p:txBody>
      </p:sp>
    </p:spTree>
    <p:extLst>
      <p:ext uri="{BB962C8B-B14F-4D97-AF65-F5344CB8AC3E}">
        <p14:creationId xmlns:p14="http://schemas.microsoft.com/office/powerpoint/2010/main" val="3889712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2DC53EA1-BE11-669D-D393-51F970D366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632" y="609600"/>
            <a:ext cx="9648735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F778BC-5F89-C91A-CF47-85BBC43CEB6D}"/>
              </a:ext>
            </a:extLst>
          </p:cNvPr>
          <p:cNvSpPr txBox="1"/>
          <p:nvPr/>
        </p:nvSpPr>
        <p:spPr>
          <a:xfrm>
            <a:off x="5274365" y="173359"/>
            <a:ext cx="9793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Morbihan</a:t>
            </a:r>
          </a:p>
        </p:txBody>
      </p:sp>
    </p:spTree>
    <p:extLst>
      <p:ext uri="{BB962C8B-B14F-4D97-AF65-F5344CB8AC3E}">
        <p14:creationId xmlns:p14="http://schemas.microsoft.com/office/powerpoint/2010/main" val="272643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Description générée automatiquement">
            <a:extLst>
              <a:ext uri="{FF2B5EF4-FFF2-40B4-BE49-F238E27FC236}">
                <a16:creationId xmlns:a16="http://schemas.microsoft.com/office/drawing/2014/main" id="{97C3EB39-F54D-FD9E-7EDD-5CC32D9A1D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532" y="662609"/>
            <a:ext cx="8944935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FAA80F-B063-690A-1BB1-A251AFC8B7AD}"/>
              </a:ext>
            </a:extLst>
          </p:cNvPr>
          <p:cNvSpPr txBox="1"/>
          <p:nvPr/>
        </p:nvSpPr>
        <p:spPr>
          <a:xfrm>
            <a:off x="5592417" y="200944"/>
            <a:ext cx="8633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Vannes </a:t>
            </a:r>
          </a:p>
        </p:txBody>
      </p:sp>
    </p:spTree>
    <p:extLst>
      <p:ext uri="{BB962C8B-B14F-4D97-AF65-F5344CB8AC3E}">
        <p14:creationId xmlns:p14="http://schemas.microsoft.com/office/powerpoint/2010/main" val="278022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4546A95C-4314-AE9F-9D29-3B30DE0C7E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520" y="891000"/>
            <a:ext cx="7614000" cy="50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9B102E-AE8C-178B-FB59-2ECEF9CE9F95}"/>
              </a:ext>
            </a:extLst>
          </p:cNvPr>
          <p:cNvSpPr txBox="1"/>
          <p:nvPr/>
        </p:nvSpPr>
        <p:spPr>
          <a:xfrm>
            <a:off x="4155563" y="554561"/>
            <a:ext cx="8613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Morbihan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4BF256D-06F6-054B-D025-0AB8C18606B2}"/>
              </a:ext>
            </a:extLst>
          </p:cNvPr>
          <p:cNvSpPr txBox="1"/>
          <p:nvPr/>
        </p:nvSpPr>
        <p:spPr>
          <a:xfrm>
            <a:off x="8462518" y="2286000"/>
            <a:ext cx="3627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Proposé La Région Du Morbihan ,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9EAAA2-D79E-C262-AB2B-BE8FFDA5D14A}"/>
              </a:ext>
            </a:extLst>
          </p:cNvPr>
          <p:cNvSpPr txBox="1"/>
          <p:nvPr/>
        </p:nvSpPr>
        <p:spPr>
          <a:xfrm>
            <a:off x="9651840" y="4328159"/>
            <a:ext cx="338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2346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338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2023-06-13T07:42:29Z</dcterms:created>
  <dcterms:modified xsi:type="dcterms:W3CDTF">2023-06-14T03:47:13Z</dcterms:modified>
</cp:coreProperties>
</file>