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70" r:id="rId4"/>
    <p:sldId id="273" r:id="rId5"/>
    <p:sldId id="272" r:id="rId6"/>
    <p:sldId id="271" r:id="rId7"/>
    <p:sldId id="268" r:id="rId8"/>
    <p:sldId id="269" r:id="rId9"/>
    <p:sldId id="267" r:id="rId10"/>
    <p:sldId id="266" r:id="rId11"/>
    <p:sldId id="265" r:id="rId12"/>
    <p:sldId id="264" r:id="rId13"/>
    <p:sldId id="263" r:id="rId14"/>
    <p:sldId id="262" r:id="rId15"/>
    <p:sldId id="282" r:id="rId16"/>
    <p:sldId id="283" r:id="rId17"/>
    <p:sldId id="281" r:id="rId18"/>
    <p:sldId id="280" r:id="rId19"/>
    <p:sldId id="279" r:id="rId20"/>
    <p:sldId id="278" r:id="rId21"/>
    <p:sldId id="276" r:id="rId22"/>
    <p:sldId id="277" r:id="rId23"/>
    <p:sldId id="275" r:id="rId24"/>
    <p:sldId id="274" r:id="rId25"/>
    <p:sldId id="261" r:id="rId26"/>
    <p:sldId id="284" r:id="rId27"/>
    <p:sldId id="287" r:id="rId28"/>
    <p:sldId id="286" r:id="rId29"/>
    <p:sldId id="285" r:id="rId30"/>
    <p:sldId id="260" r:id="rId31"/>
    <p:sldId id="259" r:id="rId32"/>
    <p:sldId id="258" r:id="rId33"/>
    <p:sldId id="257"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aFjyGGcxSbK0YsDACGaXQ==" hashData="laQzDpM93AHq5GPU3MAhdp2ZhqLY91qrcCqKoRFR6F05fvD1MUBJhNe6S5HMK8SzV549wwaTYGbWHS00OlzNQ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5" autoAdjust="0"/>
    <p:restoredTop sz="94660"/>
  </p:normalViewPr>
  <p:slideViewPr>
    <p:cSldViewPr snapToGrid="0">
      <p:cViewPr varScale="1">
        <p:scale>
          <a:sx n="77" d="100"/>
          <a:sy n="77" d="100"/>
        </p:scale>
        <p:origin x="21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70720D-8B24-AEB7-B140-0FD96076410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BA4CCC3-394E-7E2D-EFEA-91074871E6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6C7A24F-08C7-87EC-65FB-E0F3B4156B0A}"/>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5" name="Espace réservé du pied de page 4">
            <a:extLst>
              <a:ext uri="{FF2B5EF4-FFF2-40B4-BE49-F238E27FC236}">
                <a16:creationId xmlns:a16="http://schemas.microsoft.com/office/drawing/2014/main" id="{618F402E-BF94-42C4-673C-E5C27B3C9C5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B7A3E6E-AB05-70BD-2344-CD1C49569BFC}"/>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351535302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B2D945-E0DB-4209-98E1-866D520DA9A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3D7E0A-EF08-A039-508F-76A02599A12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C51F1D-7677-075C-9EA8-2AA65C02EE8E}"/>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5" name="Espace réservé du pied de page 4">
            <a:extLst>
              <a:ext uri="{FF2B5EF4-FFF2-40B4-BE49-F238E27FC236}">
                <a16:creationId xmlns:a16="http://schemas.microsoft.com/office/drawing/2014/main" id="{4D3857FA-5D31-D637-A093-3D63DC1C07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361AF8A-68D6-A586-1AF5-8428DB4194C6}"/>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463232554"/>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63609C-D5DC-E292-B29D-9497101312F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DEDF179-93AC-A0DA-7429-E97FD7464B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B43C450-CC72-F1A8-4128-66D0750E62FD}"/>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5" name="Espace réservé du pied de page 4">
            <a:extLst>
              <a:ext uri="{FF2B5EF4-FFF2-40B4-BE49-F238E27FC236}">
                <a16:creationId xmlns:a16="http://schemas.microsoft.com/office/drawing/2014/main" id="{8E551867-E9D0-B754-CA9F-8C976200B30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027C80-F03A-2C1E-EB90-3DE7FDF24E00}"/>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1019500950"/>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E1C699-77AF-BBD7-826A-62D09D686EB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7DFF3BA-4081-BA81-FBE7-07A91F1C3EF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A8C8DA5-13EE-C4CA-6E7D-63047BC517D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90A5625-AA2C-7602-5F7F-5B6B8112B9EE}"/>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6" name="Espace réservé du pied de page 5">
            <a:extLst>
              <a:ext uri="{FF2B5EF4-FFF2-40B4-BE49-F238E27FC236}">
                <a16:creationId xmlns:a16="http://schemas.microsoft.com/office/drawing/2014/main" id="{FE8870DF-ABC2-8C96-8DE0-370AFF6148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6BB82E-401D-3A19-DA8A-626E761D21C9}"/>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2279542293"/>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54EDD7-C299-7E82-C3D1-501635A0751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2A6E6A5-A2FE-7854-459A-2BD8CE575B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8A591B9-A20F-D9FE-8B4A-024C0DA4450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55D7B74-A831-F378-E01E-E3768E7D11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85990C9-482C-9E1B-AE9F-06985042572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DE9C6FA-C1C9-A3ED-C3F9-75614A29EAA3}"/>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8" name="Espace réservé du pied de page 7">
            <a:extLst>
              <a:ext uri="{FF2B5EF4-FFF2-40B4-BE49-F238E27FC236}">
                <a16:creationId xmlns:a16="http://schemas.microsoft.com/office/drawing/2014/main" id="{DF943AD2-4692-5ECB-8DE6-ED34E1984C8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2A34819-25AD-A3FE-8948-FA5D7B1F0262}"/>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3640672538"/>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5F047E-4327-D283-E556-0D40355F022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3F1D99-202F-DF8F-C461-61EB89A7FC3C}"/>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4" name="Espace réservé du pied de page 3">
            <a:extLst>
              <a:ext uri="{FF2B5EF4-FFF2-40B4-BE49-F238E27FC236}">
                <a16:creationId xmlns:a16="http://schemas.microsoft.com/office/drawing/2014/main" id="{682A13DA-3433-9375-B1D9-C35AEF9A372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C745EF0-D9B2-9844-5038-5C6A885B1E76}"/>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2616061468"/>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6204615-A775-7A6B-390A-52A982E3E127}"/>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3" name="Espace réservé du pied de page 2">
            <a:extLst>
              <a:ext uri="{FF2B5EF4-FFF2-40B4-BE49-F238E27FC236}">
                <a16:creationId xmlns:a16="http://schemas.microsoft.com/office/drawing/2014/main" id="{6F8D89EC-9272-1043-1809-3D79F5BA70F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86629D3-DF15-4A44-4924-11767165B259}"/>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13244228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04D89E-FB2A-544A-D54B-416D885323D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2860D4E-1E0D-3ABD-F172-5B277AE61B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090062A-45C3-6189-149B-53BB3E0D05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36EAED-3232-ECEA-D3FF-37906086231C}"/>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6" name="Espace réservé du pied de page 5">
            <a:extLst>
              <a:ext uri="{FF2B5EF4-FFF2-40B4-BE49-F238E27FC236}">
                <a16:creationId xmlns:a16="http://schemas.microsoft.com/office/drawing/2014/main" id="{E51AED35-5177-A1B8-8D35-901BE1FD46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6AACBE-C78D-9565-28BD-342169C59BDB}"/>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2184789885"/>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2A0C28-997E-3012-79E2-70E3CC87317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39E97B1-F5B7-8C1D-718A-C99FB227B6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475336-6984-877C-1659-71AC75B09A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251392-9EA1-05EA-1C9F-62C0468A1AF4}"/>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6" name="Espace réservé du pied de page 5">
            <a:extLst>
              <a:ext uri="{FF2B5EF4-FFF2-40B4-BE49-F238E27FC236}">
                <a16:creationId xmlns:a16="http://schemas.microsoft.com/office/drawing/2014/main" id="{F82B27F4-FC2A-969D-6BF0-35E9D6799D6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5F41B9E-3CAB-0ECF-80B5-A9FC0CC9F8C2}"/>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2985262457"/>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2962FD-DBDC-A008-4C22-8F0AC6D807D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917A278-E50E-809A-3DA4-AEC868C4C5A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11D1B9-1DC1-386C-F92A-CCCF1D5DCFD5}"/>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5" name="Espace réservé du pied de page 4">
            <a:extLst>
              <a:ext uri="{FF2B5EF4-FFF2-40B4-BE49-F238E27FC236}">
                <a16:creationId xmlns:a16="http://schemas.microsoft.com/office/drawing/2014/main" id="{996B242D-4C7C-0F8C-B318-D7933C35515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2092368-B5CF-DF50-4A81-D1CB4A37D79B}"/>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291497494"/>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526ADAB-1E30-8D36-6E7E-8B39774686C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FCC53D8-3101-E36A-4E75-64D8A5953BA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3B4581-8471-666A-063F-6FE86142BEA9}"/>
              </a:ext>
            </a:extLst>
          </p:cNvPr>
          <p:cNvSpPr>
            <a:spLocks noGrp="1"/>
          </p:cNvSpPr>
          <p:nvPr>
            <p:ph type="dt" sz="half" idx="10"/>
          </p:nvPr>
        </p:nvSpPr>
        <p:spPr/>
        <p:txBody>
          <a:bodyPr/>
          <a:lstStyle/>
          <a:p>
            <a:fld id="{D3CB50DD-C4E4-44AD-A105-81618678EEA0}" type="datetimeFigureOut">
              <a:rPr lang="fr-FR" smtClean="0"/>
              <a:t>11/06/2023</a:t>
            </a:fld>
            <a:endParaRPr lang="fr-FR"/>
          </a:p>
        </p:txBody>
      </p:sp>
      <p:sp>
        <p:nvSpPr>
          <p:cNvPr id="5" name="Espace réservé du pied de page 4">
            <a:extLst>
              <a:ext uri="{FF2B5EF4-FFF2-40B4-BE49-F238E27FC236}">
                <a16:creationId xmlns:a16="http://schemas.microsoft.com/office/drawing/2014/main" id="{02A7BC3E-007B-35BE-6636-84BA2401646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E60FAE-E79B-D815-F067-14422D0E9540}"/>
              </a:ext>
            </a:extLst>
          </p:cNvPr>
          <p:cNvSpPr>
            <a:spLocks noGrp="1"/>
          </p:cNvSpPr>
          <p:nvPr>
            <p:ph type="sldNum" sz="quarter" idx="12"/>
          </p:nvPr>
        </p:nvSpPr>
        <p:spPr/>
        <p:txBody>
          <a:bodyPr/>
          <a:lstStyle/>
          <a:p>
            <a:fld id="{01C524A8-F969-4555-BB22-ED253092AE12}" type="slidenum">
              <a:rPr lang="fr-FR" smtClean="0"/>
              <a:t>‹N°›</a:t>
            </a:fld>
            <a:endParaRPr lang="fr-FR"/>
          </a:p>
        </p:txBody>
      </p:sp>
    </p:spTree>
    <p:extLst>
      <p:ext uri="{BB962C8B-B14F-4D97-AF65-F5344CB8AC3E}">
        <p14:creationId xmlns:p14="http://schemas.microsoft.com/office/powerpoint/2010/main" val="1629451097"/>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5E73B6E-E7F6-3D08-6348-F3A8133426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00F2967-4A27-C05B-8D7E-91EE59F002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18BA17F-037F-7C52-85AC-89AC603C35F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CB50DD-C4E4-44AD-A105-81618678EEA0}" type="datetimeFigureOut">
              <a:rPr lang="fr-FR" smtClean="0"/>
              <a:t>11/06/2023</a:t>
            </a:fld>
            <a:endParaRPr lang="fr-FR"/>
          </a:p>
        </p:txBody>
      </p:sp>
      <p:sp>
        <p:nvSpPr>
          <p:cNvPr id="5" name="Espace réservé du pied de page 4">
            <a:extLst>
              <a:ext uri="{FF2B5EF4-FFF2-40B4-BE49-F238E27FC236}">
                <a16:creationId xmlns:a16="http://schemas.microsoft.com/office/drawing/2014/main" id="{64797181-D48A-0453-11C9-3F94B0E531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40F6143-43A3-5406-BD97-525C7261E0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C524A8-F969-4555-BB22-ED253092AE12}" type="slidenum">
              <a:rPr lang="fr-FR" smtClean="0"/>
              <a:t>‹N°›</a:t>
            </a:fld>
            <a:endParaRPr lang="fr-FR"/>
          </a:p>
        </p:txBody>
      </p:sp>
    </p:spTree>
    <p:extLst>
      <p:ext uri="{BB962C8B-B14F-4D97-AF65-F5344CB8AC3E}">
        <p14:creationId xmlns:p14="http://schemas.microsoft.com/office/powerpoint/2010/main" val="3457085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carte, atlas&#10;&#10;Description générée automatiquement">
            <a:extLst>
              <a:ext uri="{FF2B5EF4-FFF2-40B4-BE49-F238E27FC236}">
                <a16:creationId xmlns:a16="http://schemas.microsoft.com/office/drawing/2014/main" id="{3BAB1EA7-046B-2E1C-1A4A-84DDB7CD10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111" y="639000"/>
            <a:ext cx="9397888" cy="5580000"/>
          </a:xfrm>
          <a:prstGeom prst="rect">
            <a:avLst/>
          </a:prstGeom>
        </p:spPr>
      </p:pic>
      <p:sp>
        <p:nvSpPr>
          <p:cNvPr id="4" name="ZoneTexte 3">
            <a:extLst>
              <a:ext uri="{FF2B5EF4-FFF2-40B4-BE49-F238E27FC236}">
                <a16:creationId xmlns:a16="http://schemas.microsoft.com/office/drawing/2014/main" id="{0CD24A2F-B8D8-3AE8-8F47-6C2132FCB7FF}"/>
              </a:ext>
            </a:extLst>
          </p:cNvPr>
          <p:cNvSpPr txBox="1"/>
          <p:nvPr/>
        </p:nvSpPr>
        <p:spPr>
          <a:xfrm>
            <a:off x="2431001" y="115780"/>
            <a:ext cx="8966887" cy="523220"/>
          </a:xfrm>
          <a:prstGeom prst="rect">
            <a:avLst/>
          </a:prstGeom>
          <a:noFill/>
        </p:spPr>
        <p:txBody>
          <a:bodyPr wrap="square" rtlCol="0">
            <a:spAutoFit/>
          </a:bodyPr>
          <a:lstStyle/>
          <a:p>
            <a:r>
              <a:rPr lang="fr-FR" sz="2800" b="1" dirty="0">
                <a:solidFill>
                  <a:schemeClr val="bg1"/>
                </a:solidFill>
              </a:rPr>
              <a:t>Lorient Vous Propose  Les Pyrénées </a:t>
            </a:r>
          </a:p>
        </p:txBody>
      </p:sp>
      <p:sp>
        <p:nvSpPr>
          <p:cNvPr id="6" name="ZoneTexte 5">
            <a:extLst>
              <a:ext uri="{FF2B5EF4-FFF2-40B4-BE49-F238E27FC236}">
                <a16:creationId xmlns:a16="http://schemas.microsoft.com/office/drawing/2014/main" id="{692BE65E-94AB-FF50-949A-138B2C65C80A}"/>
              </a:ext>
            </a:extLst>
          </p:cNvPr>
          <p:cNvSpPr txBox="1"/>
          <p:nvPr/>
        </p:nvSpPr>
        <p:spPr>
          <a:xfrm>
            <a:off x="9848335" y="2797461"/>
            <a:ext cx="2343665" cy="1200329"/>
          </a:xfrm>
          <a:prstGeom prst="rect">
            <a:avLst/>
          </a:prstGeom>
          <a:noFill/>
        </p:spPr>
        <p:txBody>
          <a:bodyPr wrap="square">
            <a:spAutoFit/>
          </a:bodyPr>
          <a:lstStyle/>
          <a:p>
            <a:r>
              <a:rPr lang="fr-FR" sz="2400" b="1" dirty="0">
                <a:solidFill>
                  <a:schemeClr val="bg1"/>
                </a:solidFill>
              </a:rPr>
              <a:t>Carte topographique des Pyrénées</a:t>
            </a:r>
          </a:p>
        </p:txBody>
      </p:sp>
    </p:spTree>
    <p:extLst>
      <p:ext uri="{BB962C8B-B14F-4D97-AF65-F5344CB8AC3E}">
        <p14:creationId xmlns:p14="http://schemas.microsoft.com/office/powerpoint/2010/main" val="1484460621"/>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sndAc>
          <p:stSnd loop="1">
            <p:snd r:embed="rId2" name="Le berger dAure (Sur les sentiers du Moudang) - Joueurs J.S.Riscloise [Avec paroles].wav"/>
          </p:stSnd>
        </p:sndAc>
      </p:transition>
    </mc:Choice>
    <mc:Fallback xmlns="">
      <p:transition spd="slow" advClick="0" advTm="18000">
        <p:fade/>
        <p:sndAc>
          <p:stSnd loop="1">
            <p:snd r:embed="rId4" name="Le berger dAure (Sur les sentiers du Moudang) - Joueurs J.S.Riscloise [Avec paro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B55DFF8-80A9-7A87-763E-469E1862B51E}"/>
              </a:ext>
            </a:extLst>
          </p:cNvPr>
          <p:cNvSpPr/>
          <p:nvPr/>
        </p:nvSpPr>
        <p:spPr>
          <a:xfrm>
            <a:off x="0" y="0"/>
            <a:ext cx="12294973"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Les Pyrénées sont une chaîne de montagnes séparant la péninsule Ibérique du reste de l'Europe. Elles s'étendent sur plus de 430 km entre l'Espagne et la France et atteignent plus de 3 400 mètres d'altitude. Des sentiers de randonnée sillonnent toute la longueur de la chaîne, et des parcs nationaux proposent des circuits plus courts. Des dizaines de stations de ski sont situées des deux côtés des Pyrénées. Andorre est un minuscule État souverain au cœur des montagnes.</a:t>
            </a:r>
          </a:p>
        </p:txBody>
      </p:sp>
    </p:spTree>
    <p:extLst>
      <p:ext uri="{BB962C8B-B14F-4D97-AF65-F5344CB8AC3E}">
        <p14:creationId xmlns:p14="http://schemas.microsoft.com/office/powerpoint/2010/main" val="1734487103"/>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lein air, montagne, neige&#10;&#10;Description générée automatiquement">
            <a:extLst>
              <a:ext uri="{FF2B5EF4-FFF2-40B4-BE49-F238E27FC236}">
                <a16:creationId xmlns:a16="http://schemas.microsoft.com/office/drawing/2014/main" id="{354CD0B9-A8B8-B07F-2233-8ED4169076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72475" y="459000"/>
            <a:ext cx="7920000" cy="5940000"/>
          </a:xfrm>
          <a:prstGeom prst="rect">
            <a:avLst/>
          </a:prstGeom>
        </p:spPr>
      </p:pic>
      <p:sp>
        <p:nvSpPr>
          <p:cNvPr id="4" name="ZoneTexte 3">
            <a:extLst>
              <a:ext uri="{FF2B5EF4-FFF2-40B4-BE49-F238E27FC236}">
                <a16:creationId xmlns:a16="http://schemas.microsoft.com/office/drawing/2014/main" id="{5F6753DC-1030-7103-A7BA-58B61799678B}"/>
              </a:ext>
            </a:extLst>
          </p:cNvPr>
          <p:cNvSpPr txBox="1"/>
          <p:nvPr/>
        </p:nvSpPr>
        <p:spPr>
          <a:xfrm>
            <a:off x="588314" y="3062701"/>
            <a:ext cx="3336324" cy="1015663"/>
          </a:xfrm>
          <a:prstGeom prst="rect">
            <a:avLst/>
          </a:prstGeom>
          <a:noFill/>
        </p:spPr>
        <p:txBody>
          <a:bodyPr wrap="square" rtlCol="0">
            <a:spAutoFit/>
          </a:bodyPr>
          <a:lstStyle/>
          <a:p>
            <a:r>
              <a:rPr lang="fr-FR" sz="2000" b="1" dirty="0"/>
              <a:t>Pyrénées centrales vues depuis le pic du Midi de Bigorre.</a:t>
            </a:r>
          </a:p>
        </p:txBody>
      </p:sp>
    </p:spTree>
    <p:extLst>
      <p:ext uri="{BB962C8B-B14F-4D97-AF65-F5344CB8AC3E}">
        <p14:creationId xmlns:p14="http://schemas.microsoft.com/office/powerpoint/2010/main" val="157274190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panorama, ciel, montagne&#10;&#10;Description générée automatiquement">
            <a:extLst>
              <a:ext uri="{FF2B5EF4-FFF2-40B4-BE49-F238E27FC236}">
                <a16:creationId xmlns:a16="http://schemas.microsoft.com/office/drawing/2014/main" id="{99822799-8B8D-7EF2-D835-F09961EF75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230" y="1827427"/>
            <a:ext cx="11165539" cy="3024000"/>
          </a:xfrm>
          <a:prstGeom prst="rect">
            <a:avLst/>
          </a:prstGeom>
        </p:spPr>
      </p:pic>
      <p:sp>
        <p:nvSpPr>
          <p:cNvPr id="6" name="ZoneTexte 5">
            <a:extLst>
              <a:ext uri="{FF2B5EF4-FFF2-40B4-BE49-F238E27FC236}">
                <a16:creationId xmlns:a16="http://schemas.microsoft.com/office/drawing/2014/main" id="{5E21F48F-806E-6B69-2DC3-8A8B03767754}"/>
              </a:ext>
            </a:extLst>
          </p:cNvPr>
          <p:cNvSpPr txBox="1"/>
          <p:nvPr/>
        </p:nvSpPr>
        <p:spPr>
          <a:xfrm>
            <a:off x="2248930" y="1427317"/>
            <a:ext cx="8081319" cy="400110"/>
          </a:xfrm>
          <a:prstGeom prst="rect">
            <a:avLst/>
          </a:prstGeom>
          <a:noFill/>
        </p:spPr>
        <p:txBody>
          <a:bodyPr wrap="square" rtlCol="0">
            <a:spAutoFit/>
          </a:bodyPr>
          <a:lstStyle/>
          <a:p>
            <a:r>
              <a:rPr lang="fr-FR" sz="2000" b="1" dirty="0">
                <a:solidFill>
                  <a:schemeClr val="bg1"/>
                </a:solidFill>
              </a:rPr>
              <a:t>Panorama avec le pic du Midi de Bigorre et le château de Mauvezin.</a:t>
            </a:r>
          </a:p>
        </p:txBody>
      </p:sp>
    </p:spTree>
    <p:extLst>
      <p:ext uri="{BB962C8B-B14F-4D97-AF65-F5344CB8AC3E}">
        <p14:creationId xmlns:p14="http://schemas.microsoft.com/office/powerpoint/2010/main" val="2315953913"/>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iel, eau&#10;&#10;Description générée automatiquement">
            <a:extLst>
              <a:ext uri="{FF2B5EF4-FFF2-40B4-BE49-F238E27FC236}">
                <a16:creationId xmlns:a16="http://schemas.microsoft.com/office/drawing/2014/main" id="{6F8BF317-0734-09D9-273A-F65A002926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7454" y="321275"/>
            <a:ext cx="8967505" cy="5976000"/>
          </a:xfrm>
          <a:prstGeom prst="rect">
            <a:avLst/>
          </a:prstGeom>
        </p:spPr>
      </p:pic>
      <p:sp>
        <p:nvSpPr>
          <p:cNvPr id="4" name="ZoneTexte 3">
            <a:extLst>
              <a:ext uri="{FF2B5EF4-FFF2-40B4-BE49-F238E27FC236}">
                <a16:creationId xmlns:a16="http://schemas.microsoft.com/office/drawing/2014/main" id="{A9ACC2FA-EB5C-0B26-29DF-6672EBBEBC51}"/>
              </a:ext>
            </a:extLst>
          </p:cNvPr>
          <p:cNvSpPr txBox="1"/>
          <p:nvPr/>
        </p:nvSpPr>
        <p:spPr>
          <a:xfrm>
            <a:off x="135924" y="2755557"/>
            <a:ext cx="2187146" cy="1015663"/>
          </a:xfrm>
          <a:prstGeom prst="rect">
            <a:avLst/>
          </a:prstGeom>
          <a:noFill/>
        </p:spPr>
        <p:txBody>
          <a:bodyPr wrap="square" rtlCol="0">
            <a:spAutoFit/>
          </a:bodyPr>
          <a:lstStyle/>
          <a:p>
            <a:r>
              <a:rPr lang="fr-FR" sz="2000" b="1" dirty="0">
                <a:solidFill>
                  <a:schemeClr val="bg1"/>
                </a:solidFill>
              </a:rPr>
              <a:t>Les Pyrénées se jetant dans la mer au cap de Creus.</a:t>
            </a:r>
          </a:p>
        </p:txBody>
      </p:sp>
    </p:spTree>
    <p:extLst>
      <p:ext uri="{BB962C8B-B14F-4D97-AF65-F5344CB8AC3E}">
        <p14:creationId xmlns:p14="http://schemas.microsoft.com/office/powerpoint/2010/main" val="3882191262"/>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ontagne, paysage, Station de montagne&#10;&#10;Description générée automatiquement">
            <a:extLst>
              <a:ext uri="{FF2B5EF4-FFF2-40B4-BE49-F238E27FC236}">
                <a16:creationId xmlns:a16="http://schemas.microsoft.com/office/drawing/2014/main" id="{D3D8288B-0217-43CF-3F77-84A97FBBE8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2021" y="459000"/>
            <a:ext cx="7920000" cy="5940000"/>
          </a:xfrm>
          <a:prstGeom prst="rect">
            <a:avLst/>
          </a:prstGeom>
        </p:spPr>
      </p:pic>
      <p:sp>
        <p:nvSpPr>
          <p:cNvPr id="4" name="ZoneTexte 3">
            <a:extLst>
              <a:ext uri="{FF2B5EF4-FFF2-40B4-BE49-F238E27FC236}">
                <a16:creationId xmlns:a16="http://schemas.microsoft.com/office/drawing/2014/main" id="{B8496A17-2860-9C21-1EBA-21E4525BE578}"/>
              </a:ext>
            </a:extLst>
          </p:cNvPr>
          <p:cNvSpPr txBox="1"/>
          <p:nvPr/>
        </p:nvSpPr>
        <p:spPr>
          <a:xfrm>
            <a:off x="8801448" y="3385751"/>
            <a:ext cx="3163330" cy="707886"/>
          </a:xfrm>
          <a:prstGeom prst="rect">
            <a:avLst/>
          </a:prstGeom>
          <a:noFill/>
        </p:spPr>
        <p:txBody>
          <a:bodyPr wrap="square" rtlCol="0">
            <a:spAutoFit/>
          </a:bodyPr>
          <a:lstStyle/>
          <a:p>
            <a:r>
              <a:rPr lang="fr-FR" sz="2000" b="1" dirty="0">
                <a:solidFill>
                  <a:schemeClr val="bg1"/>
                </a:solidFill>
              </a:rPr>
              <a:t>Piémont pyrénéen dans le Pays basque.</a:t>
            </a:r>
          </a:p>
        </p:txBody>
      </p:sp>
    </p:spTree>
    <p:extLst>
      <p:ext uri="{BB962C8B-B14F-4D97-AF65-F5344CB8AC3E}">
        <p14:creationId xmlns:p14="http://schemas.microsoft.com/office/powerpoint/2010/main" val="1366037663"/>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montagne, plein air, nature&#10;&#10;Description générée automatiquement">
            <a:extLst>
              <a:ext uri="{FF2B5EF4-FFF2-40B4-BE49-F238E27FC236}">
                <a16:creationId xmlns:a16="http://schemas.microsoft.com/office/drawing/2014/main" id="{68200FDF-F14C-1CB6-169F-C30A83761A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3045" y="459000"/>
            <a:ext cx="7920000" cy="5940000"/>
          </a:xfrm>
          <a:prstGeom prst="rect">
            <a:avLst/>
          </a:prstGeom>
        </p:spPr>
      </p:pic>
      <p:sp>
        <p:nvSpPr>
          <p:cNvPr id="4" name="ZoneTexte 3">
            <a:extLst>
              <a:ext uri="{FF2B5EF4-FFF2-40B4-BE49-F238E27FC236}">
                <a16:creationId xmlns:a16="http://schemas.microsoft.com/office/drawing/2014/main" id="{1E73A31D-CAFF-0DCA-4323-994D9AFD1553}"/>
              </a:ext>
            </a:extLst>
          </p:cNvPr>
          <p:cNvSpPr txBox="1"/>
          <p:nvPr/>
        </p:nvSpPr>
        <p:spPr>
          <a:xfrm>
            <a:off x="8686800" y="3274541"/>
            <a:ext cx="3398108" cy="707886"/>
          </a:xfrm>
          <a:prstGeom prst="rect">
            <a:avLst/>
          </a:prstGeom>
          <a:noFill/>
        </p:spPr>
        <p:txBody>
          <a:bodyPr wrap="square" rtlCol="0">
            <a:spAutoFit/>
          </a:bodyPr>
          <a:lstStyle/>
          <a:p>
            <a:r>
              <a:rPr lang="fr-FR" sz="2000" b="1" dirty="0"/>
              <a:t>Reflet hivernal d'un lac pyrénéen</a:t>
            </a:r>
          </a:p>
        </p:txBody>
      </p:sp>
    </p:spTree>
    <p:extLst>
      <p:ext uri="{BB962C8B-B14F-4D97-AF65-F5344CB8AC3E}">
        <p14:creationId xmlns:p14="http://schemas.microsoft.com/office/powerpoint/2010/main" val="2231233524"/>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montagne&#10;&#10;Description générée automatiquement">
            <a:extLst>
              <a:ext uri="{FF2B5EF4-FFF2-40B4-BE49-F238E27FC236}">
                <a16:creationId xmlns:a16="http://schemas.microsoft.com/office/drawing/2014/main" id="{949B7FB0-244B-DD37-B984-701C03A0EB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5308" y="459000"/>
            <a:ext cx="7920000" cy="5940000"/>
          </a:xfrm>
          <a:prstGeom prst="rect">
            <a:avLst/>
          </a:prstGeom>
        </p:spPr>
      </p:pic>
      <p:sp>
        <p:nvSpPr>
          <p:cNvPr id="4" name="ZoneTexte 3">
            <a:extLst>
              <a:ext uri="{FF2B5EF4-FFF2-40B4-BE49-F238E27FC236}">
                <a16:creationId xmlns:a16="http://schemas.microsoft.com/office/drawing/2014/main" id="{CA0C5D33-9B8D-C829-1AEA-91DC22A365C0}"/>
              </a:ext>
            </a:extLst>
          </p:cNvPr>
          <p:cNvSpPr txBox="1"/>
          <p:nvPr/>
        </p:nvSpPr>
        <p:spPr>
          <a:xfrm>
            <a:off x="370704" y="3429000"/>
            <a:ext cx="3581740" cy="707886"/>
          </a:xfrm>
          <a:prstGeom prst="rect">
            <a:avLst/>
          </a:prstGeom>
          <a:noFill/>
        </p:spPr>
        <p:txBody>
          <a:bodyPr wrap="square" rtlCol="0">
            <a:spAutoFit/>
          </a:bodyPr>
          <a:lstStyle/>
          <a:p>
            <a:r>
              <a:rPr lang="fr-FR" sz="2000" b="1" dirty="0"/>
              <a:t>La Rhune dans les Pyrénées atlantiques.</a:t>
            </a:r>
          </a:p>
        </p:txBody>
      </p:sp>
    </p:spTree>
    <p:extLst>
      <p:ext uri="{BB962C8B-B14F-4D97-AF65-F5344CB8AC3E}">
        <p14:creationId xmlns:p14="http://schemas.microsoft.com/office/powerpoint/2010/main" val="3274940431"/>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lein air, neige, ciel&#10;&#10;Description générée automatiquement">
            <a:extLst>
              <a:ext uri="{FF2B5EF4-FFF2-40B4-BE49-F238E27FC236}">
                <a16:creationId xmlns:a16="http://schemas.microsoft.com/office/drawing/2014/main" id="{DD1F17B9-5261-6078-2101-7F1BBC88DA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5586" y="639000"/>
            <a:ext cx="11080828" cy="5580000"/>
          </a:xfrm>
          <a:prstGeom prst="rect">
            <a:avLst/>
          </a:prstGeom>
        </p:spPr>
      </p:pic>
      <p:sp>
        <p:nvSpPr>
          <p:cNvPr id="4" name="ZoneTexte 3">
            <a:extLst>
              <a:ext uri="{FF2B5EF4-FFF2-40B4-BE49-F238E27FC236}">
                <a16:creationId xmlns:a16="http://schemas.microsoft.com/office/drawing/2014/main" id="{86D28DBA-F9EF-9717-3EDE-8D6DB8DCC3CA}"/>
              </a:ext>
            </a:extLst>
          </p:cNvPr>
          <p:cNvSpPr txBox="1"/>
          <p:nvPr/>
        </p:nvSpPr>
        <p:spPr>
          <a:xfrm>
            <a:off x="2780271" y="6140737"/>
            <a:ext cx="9601200" cy="400110"/>
          </a:xfrm>
          <a:prstGeom prst="rect">
            <a:avLst/>
          </a:prstGeom>
          <a:noFill/>
        </p:spPr>
        <p:txBody>
          <a:bodyPr wrap="square" rtlCol="0">
            <a:spAutoFit/>
          </a:bodyPr>
          <a:lstStyle/>
          <a:p>
            <a:r>
              <a:rPr lang="fr-FR" sz="2000" b="1" dirty="0">
                <a:solidFill>
                  <a:schemeClr val="bg1"/>
                </a:solidFill>
              </a:rPr>
              <a:t>Vallée de </a:t>
            </a:r>
            <a:r>
              <a:rPr lang="fr-FR" sz="2000" b="1" dirty="0" err="1">
                <a:solidFill>
                  <a:schemeClr val="bg1"/>
                </a:solidFill>
              </a:rPr>
              <a:t>Barétous</a:t>
            </a:r>
            <a:r>
              <a:rPr lang="fr-FR" sz="2000" b="1" dirty="0">
                <a:solidFill>
                  <a:schemeClr val="bg1"/>
                </a:solidFill>
              </a:rPr>
              <a:t> vue du pic d'</a:t>
            </a:r>
            <a:r>
              <a:rPr lang="fr-FR" sz="2000" b="1" dirty="0" err="1">
                <a:solidFill>
                  <a:schemeClr val="bg1"/>
                </a:solidFill>
              </a:rPr>
              <a:t>Issarbe</a:t>
            </a:r>
            <a:r>
              <a:rPr lang="fr-FR" sz="2000" b="1" dirty="0">
                <a:solidFill>
                  <a:schemeClr val="bg1"/>
                </a:solidFill>
              </a:rPr>
              <a:t> (Pyrénées ouest)</a:t>
            </a:r>
          </a:p>
        </p:txBody>
      </p:sp>
    </p:spTree>
    <p:extLst>
      <p:ext uri="{BB962C8B-B14F-4D97-AF65-F5344CB8AC3E}">
        <p14:creationId xmlns:p14="http://schemas.microsoft.com/office/powerpoint/2010/main" val="418115421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haîne de montagnes, ciel&#10;&#10;Description générée automatiquement">
            <a:extLst>
              <a:ext uri="{FF2B5EF4-FFF2-40B4-BE49-F238E27FC236}">
                <a16:creationId xmlns:a16="http://schemas.microsoft.com/office/drawing/2014/main" id="{2E6851B8-3A49-DFFD-1AF1-26C7D1B5DF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3473" y="459000"/>
            <a:ext cx="7920000" cy="5940000"/>
          </a:xfrm>
          <a:prstGeom prst="rect">
            <a:avLst/>
          </a:prstGeom>
        </p:spPr>
      </p:pic>
      <p:sp>
        <p:nvSpPr>
          <p:cNvPr id="4" name="ZoneTexte 3">
            <a:extLst>
              <a:ext uri="{FF2B5EF4-FFF2-40B4-BE49-F238E27FC236}">
                <a16:creationId xmlns:a16="http://schemas.microsoft.com/office/drawing/2014/main" id="{A913DEC2-1DFE-2B38-9BEB-44AC3B8C7190}"/>
              </a:ext>
            </a:extLst>
          </p:cNvPr>
          <p:cNvSpPr txBox="1"/>
          <p:nvPr/>
        </p:nvSpPr>
        <p:spPr>
          <a:xfrm>
            <a:off x="8701182" y="2939143"/>
            <a:ext cx="3334299" cy="1015663"/>
          </a:xfrm>
          <a:prstGeom prst="rect">
            <a:avLst/>
          </a:prstGeom>
          <a:noFill/>
        </p:spPr>
        <p:txBody>
          <a:bodyPr wrap="square" rtlCol="0">
            <a:spAutoFit/>
          </a:bodyPr>
          <a:lstStyle/>
          <a:p>
            <a:r>
              <a:rPr lang="fr-FR" sz="2000" b="1" dirty="0" err="1">
                <a:solidFill>
                  <a:schemeClr val="bg1"/>
                </a:solidFill>
              </a:rPr>
              <a:t>Besiberri</a:t>
            </a:r>
            <a:r>
              <a:rPr lang="fr-FR" sz="2000" b="1" dirty="0">
                <a:solidFill>
                  <a:schemeClr val="bg1"/>
                </a:solidFill>
              </a:rPr>
              <a:t> en Catalogne : paysage typique avec petit lac et vallée suspendue.</a:t>
            </a:r>
          </a:p>
        </p:txBody>
      </p:sp>
    </p:spTree>
    <p:extLst>
      <p:ext uri="{BB962C8B-B14F-4D97-AF65-F5344CB8AC3E}">
        <p14:creationId xmlns:p14="http://schemas.microsoft.com/office/powerpoint/2010/main" val="976510328"/>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paysage, ciel&#10;&#10;Description générée automatiquement">
            <a:extLst>
              <a:ext uri="{FF2B5EF4-FFF2-40B4-BE49-F238E27FC236}">
                <a16:creationId xmlns:a16="http://schemas.microsoft.com/office/drawing/2014/main" id="{7DFB583A-C123-F59E-50E8-8197166522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3172" y="621000"/>
            <a:ext cx="8588407" cy="5616000"/>
          </a:xfrm>
          <a:prstGeom prst="rect">
            <a:avLst/>
          </a:prstGeom>
        </p:spPr>
      </p:pic>
      <p:sp>
        <p:nvSpPr>
          <p:cNvPr id="4" name="ZoneTexte 3">
            <a:extLst>
              <a:ext uri="{FF2B5EF4-FFF2-40B4-BE49-F238E27FC236}">
                <a16:creationId xmlns:a16="http://schemas.microsoft.com/office/drawing/2014/main" id="{905EEF0C-CD0A-8B52-C310-1081EF1BA06A}"/>
              </a:ext>
            </a:extLst>
          </p:cNvPr>
          <p:cNvSpPr txBox="1"/>
          <p:nvPr/>
        </p:nvSpPr>
        <p:spPr>
          <a:xfrm>
            <a:off x="438253" y="3058298"/>
            <a:ext cx="2594919" cy="1323439"/>
          </a:xfrm>
          <a:prstGeom prst="rect">
            <a:avLst/>
          </a:prstGeom>
          <a:noFill/>
        </p:spPr>
        <p:txBody>
          <a:bodyPr wrap="square" rtlCol="0">
            <a:spAutoFit/>
          </a:bodyPr>
          <a:lstStyle/>
          <a:p>
            <a:r>
              <a:rPr lang="fr-FR" sz="2000" b="1" dirty="0">
                <a:solidFill>
                  <a:schemeClr val="bg1"/>
                </a:solidFill>
              </a:rPr>
              <a:t>Le pic du Midi d'Ossau, en Béarn, fait partie d'une ancienne caldeira volcanique</a:t>
            </a:r>
          </a:p>
        </p:txBody>
      </p:sp>
    </p:spTree>
    <p:extLst>
      <p:ext uri="{BB962C8B-B14F-4D97-AF65-F5344CB8AC3E}">
        <p14:creationId xmlns:p14="http://schemas.microsoft.com/office/powerpoint/2010/main" val="92064200"/>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ontagne, nature, Affleurement&#10;&#10;Description générée automatiquement">
            <a:extLst>
              <a:ext uri="{FF2B5EF4-FFF2-40B4-BE49-F238E27FC236}">
                <a16:creationId xmlns:a16="http://schemas.microsoft.com/office/drawing/2014/main" id="{9E5B3899-741C-6C6E-A8AE-3BF4BC8A4F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7745" y="639000"/>
            <a:ext cx="7440000" cy="5580000"/>
          </a:xfrm>
          <a:prstGeom prst="rect">
            <a:avLst/>
          </a:prstGeom>
        </p:spPr>
      </p:pic>
      <p:sp>
        <p:nvSpPr>
          <p:cNvPr id="4" name="ZoneTexte 3">
            <a:extLst>
              <a:ext uri="{FF2B5EF4-FFF2-40B4-BE49-F238E27FC236}">
                <a16:creationId xmlns:a16="http://schemas.microsoft.com/office/drawing/2014/main" id="{CB021666-E179-000D-B330-1741230B64AF}"/>
              </a:ext>
            </a:extLst>
          </p:cNvPr>
          <p:cNvSpPr txBox="1"/>
          <p:nvPr/>
        </p:nvSpPr>
        <p:spPr>
          <a:xfrm>
            <a:off x="8261312" y="3090042"/>
            <a:ext cx="3650601" cy="707886"/>
          </a:xfrm>
          <a:prstGeom prst="rect">
            <a:avLst/>
          </a:prstGeom>
          <a:noFill/>
        </p:spPr>
        <p:txBody>
          <a:bodyPr wrap="square" rtlCol="0">
            <a:spAutoFit/>
          </a:bodyPr>
          <a:lstStyle/>
          <a:p>
            <a:r>
              <a:rPr lang="fr-FR" sz="2000" b="1" dirty="0">
                <a:solidFill>
                  <a:schemeClr val="bg1"/>
                </a:solidFill>
              </a:rPr>
              <a:t>Les </a:t>
            </a:r>
            <a:r>
              <a:rPr lang="fr-FR" sz="2000" b="1" dirty="0" err="1">
                <a:solidFill>
                  <a:schemeClr val="bg1"/>
                </a:solidFill>
              </a:rPr>
              <a:t>Mallos</a:t>
            </a:r>
            <a:r>
              <a:rPr lang="fr-FR" sz="2000" b="1" dirty="0">
                <a:solidFill>
                  <a:schemeClr val="bg1"/>
                </a:solidFill>
              </a:rPr>
              <a:t> de </a:t>
            </a:r>
            <a:r>
              <a:rPr lang="fr-FR" sz="2000" b="1" dirty="0" err="1">
                <a:solidFill>
                  <a:schemeClr val="bg1"/>
                </a:solidFill>
              </a:rPr>
              <a:t>Riglos</a:t>
            </a:r>
            <a:r>
              <a:rPr lang="fr-FR" sz="2000" b="1" dirty="0">
                <a:solidFill>
                  <a:schemeClr val="bg1"/>
                </a:solidFill>
              </a:rPr>
              <a:t>, en Aragon, Espagne.</a:t>
            </a:r>
          </a:p>
        </p:txBody>
      </p:sp>
    </p:spTree>
    <p:extLst>
      <p:ext uri="{BB962C8B-B14F-4D97-AF65-F5344CB8AC3E}">
        <p14:creationId xmlns:p14="http://schemas.microsoft.com/office/powerpoint/2010/main" val="439014365"/>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te, fleur, plein air, chardon&#10;&#10;Description générée automatiquement">
            <a:extLst>
              <a:ext uri="{FF2B5EF4-FFF2-40B4-BE49-F238E27FC236}">
                <a16:creationId xmlns:a16="http://schemas.microsoft.com/office/drawing/2014/main" id="{C8B7BD33-21C2-4FD6-B0AF-9F5842735E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2735" y="225000"/>
            <a:ext cx="8544000" cy="6408000"/>
          </a:xfrm>
          <a:prstGeom prst="rect">
            <a:avLst/>
          </a:prstGeom>
        </p:spPr>
      </p:pic>
      <p:sp>
        <p:nvSpPr>
          <p:cNvPr id="4" name="ZoneTexte 3">
            <a:extLst>
              <a:ext uri="{FF2B5EF4-FFF2-40B4-BE49-F238E27FC236}">
                <a16:creationId xmlns:a16="http://schemas.microsoft.com/office/drawing/2014/main" id="{A5D55B4B-DAA5-B0CB-F521-B1EA461F08B8}"/>
              </a:ext>
            </a:extLst>
          </p:cNvPr>
          <p:cNvSpPr txBox="1"/>
          <p:nvPr/>
        </p:nvSpPr>
        <p:spPr>
          <a:xfrm>
            <a:off x="111210" y="3521676"/>
            <a:ext cx="3188043" cy="400110"/>
          </a:xfrm>
          <a:prstGeom prst="rect">
            <a:avLst/>
          </a:prstGeom>
          <a:noFill/>
        </p:spPr>
        <p:txBody>
          <a:bodyPr wrap="square" rtlCol="0">
            <a:spAutoFit/>
          </a:bodyPr>
          <a:lstStyle/>
          <a:p>
            <a:r>
              <a:rPr lang="fr-FR" sz="2000" b="1" dirty="0"/>
              <a:t>Chardon bleu des Pyrénées.</a:t>
            </a:r>
          </a:p>
        </p:txBody>
      </p:sp>
    </p:spTree>
    <p:extLst>
      <p:ext uri="{BB962C8B-B14F-4D97-AF65-F5344CB8AC3E}">
        <p14:creationId xmlns:p14="http://schemas.microsoft.com/office/powerpoint/2010/main" val="3211552253"/>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galliformes, tétras, plein air&#10;&#10;Description générée automatiquement">
            <a:extLst>
              <a:ext uri="{FF2B5EF4-FFF2-40B4-BE49-F238E27FC236}">
                <a16:creationId xmlns:a16="http://schemas.microsoft.com/office/drawing/2014/main" id="{A32181B2-66A4-0CDA-5EEA-58ED024ED8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6534" y="459000"/>
            <a:ext cx="8944963" cy="5940000"/>
          </a:xfrm>
          <a:prstGeom prst="rect">
            <a:avLst/>
          </a:prstGeom>
        </p:spPr>
      </p:pic>
      <p:sp>
        <p:nvSpPr>
          <p:cNvPr id="4" name="ZoneTexte 3">
            <a:extLst>
              <a:ext uri="{FF2B5EF4-FFF2-40B4-BE49-F238E27FC236}">
                <a16:creationId xmlns:a16="http://schemas.microsoft.com/office/drawing/2014/main" id="{CF818793-6836-F300-40B1-7620E71AB71C}"/>
              </a:ext>
            </a:extLst>
          </p:cNvPr>
          <p:cNvSpPr txBox="1"/>
          <p:nvPr/>
        </p:nvSpPr>
        <p:spPr>
          <a:xfrm>
            <a:off x="9531496" y="3509319"/>
            <a:ext cx="2660503" cy="707886"/>
          </a:xfrm>
          <a:prstGeom prst="rect">
            <a:avLst/>
          </a:prstGeom>
          <a:noFill/>
        </p:spPr>
        <p:txBody>
          <a:bodyPr wrap="square" rtlCol="0">
            <a:spAutoFit/>
          </a:bodyPr>
          <a:lstStyle/>
          <a:p>
            <a:r>
              <a:rPr lang="fr-FR" sz="2000" b="1" dirty="0"/>
              <a:t>Grand Tétras mâle en parade.</a:t>
            </a:r>
          </a:p>
        </p:txBody>
      </p:sp>
    </p:spTree>
    <p:extLst>
      <p:ext uri="{BB962C8B-B14F-4D97-AF65-F5344CB8AC3E}">
        <p14:creationId xmlns:p14="http://schemas.microsoft.com/office/powerpoint/2010/main" val="41524854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iel, région montagneuse&#10;&#10;Description générée automatiquement">
            <a:extLst>
              <a:ext uri="{FF2B5EF4-FFF2-40B4-BE49-F238E27FC236}">
                <a16:creationId xmlns:a16="http://schemas.microsoft.com/office/drawing/2014/main" id="{E1699AD4-B368-CCC7-E680-D749ABB667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6373" y="459000"/>
            <a:ext cx="8913484" cy="5940000"/>
          </a:xfrm>
          <a:prstGeom prst="rect">
            <a:avLst/>
          </a:prstGeom>
        </p:spPr>
      </p:pic>
      <p:sp>
        <p:nvSpPr>
          <p:cNvPr id="4" name="ZoneTexte 3">
            <a:extLst>
              <a:ext uri="{FF2B5EF4-FFF2-40B4-BE49-F238E27FC236}">
                <a16:creationId xmlns:a16="http://schemas.microsoft.com/office/drawing/2014/main" id="{E40C2A7B-54E2-5881-CD81-6EE3C524F495}"/>
              </a:ext>
            </a:extLst>
          </p:cNvPr>
          <p:cNvSpPr txBox="1"/>
          <p:nvPr/>
        </p:nvSpPr>
        <p:spPr>
          <a:xfrm>
            <a:off x="630195" y="3805881"/>
            <a:ext cx="2953265" cy="830997"/>
          </a:xfrm>
          <a:prstGeom prst="rect">
            <a:avLst/>
          </a:prstGeom>
          <a:noFill/>
        </p:spPr>
        <p:txBody>
          <a:bodyPr wrap="square" rtlCol="0">
            <a:spAutoFit/>
          </a:bodyPr>
          <a:lstStyle/>
          <a:p>
            <a:r>
              <a:rPr lang="fr-FR" sz="2400" b="1" dirty="0"/>
              <a:t>Château de </a:t>
            </a:r>
            <a:r>
              <a:rPr lang="fr-FR" sz="2400" b="1" dirty="0" err="1"/>
              <a:t>Peyrepertuse</a:t>
            </a:r>
            <a:r>
              <a:rPr lang="fr-FR" sz="2400" dirty="0">
                <a:solidFill>
                  <a:schemeClr val="bg1"/>
                </a:solidFill>
              </a:rPr>
              <a:t>.</a:t>
            </a:r>
          </a:p>
        </p:txBody>
      </p:sp>
    </p:spTree>
    <p:extLst>
      <p:ext uri="{BB962C8B-B14F-4D97-AF65-F5344CB8AC3E}">
        <p14:creationId xmlns:p14="http://schemas.microsoft.com/office/powerpoint/2010/main" val="55070209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sol, monument&#10;&#10;Description générée automatiquement">
            <a:extLst>
              <a:ext uri="{FF2B5EF4-FFF2-40B4-BE49-F238E27FC236}">
                <a16:creationId xmlns:a16="http://schemas.microsoft.com/office/drawing/2014/main" id="{C08F99DD-0F31-2FCC-77C6-43C7053B56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3102" y="459000"/>
            <a:ext cx="7920000" cy="5940000"/>
          </a:xfrm>
          <a:prstGeom prst="rect">
            <a:avLst/>
          </a:prstGeom>
        </p:spPr>
      </p:pic>
      <p:sp>
        <p:nvSpPr>
          <p:cNvPr id="4" name="ZoneTexte 3">
            <a:extLst>
              <a:ext uri="{FF2B5EF4-FFF2-40B4-BE49-F238E27FC236}">
                <a16:creationId xmlns:a16="http://schemas.microsoft.com/office/drawing/2014/main" id="{F8694F2C-AA94-8770-2B89-D22C8157E17D}"/>
              </a:ext>
            </a:extLst>
          </p:cNvPr>
          <p:cNvSpPr txBox="1"/>
          <p:nvPr/>
        </p:nvSpPr>
        <p:spPr>
          <a:xfrm>
            <a:off x="8550876" y="2829697"/>
            <a:ext cx="3435178" cy="1015663"/>
          </a:xfrm>
          <a:prstGeom prst="rect">
            <a:avLst/>
          </a:prstGeom>
          <a:noFill/>
        </p:spPr>
        <p:txBody>
          <a:bodyPr wrap="square" rtlCol="0">
            <a:spAutoFit/>
          </a:bodyPr>
          <a:lstStyle/>
          <a:p>
            <a:r>
              <a:rPr lang="fr-FR" sz="2000" b="1" dirty="0">
                <a:solidFill>
                  <a:schemeClr val="bg1"/>
                </a:solidFill>
              </a:rPr>
              <a:t>Statue représentant une lamina aux pieds palmés à </a:t>
            </a:r>
            <a:r>
              <a:rPr lang="fr-FR" sz="2000" b="1" dirty="0" err="1">
                <a:solidFill>
                  <a:schemeClr val="bg1"/>
                </a:solidFill>
              </a:rPr>
              <a:t>Arrasate</a:t>
            </a:r>
            <a:r>
              <a:rPr lang="fr-FR" sz="2000" b="1" dirty="0">
                <a:solidFill>
                  <a:schemeClr val="bg1"/>
                </a:solidFill>
              </a:rPr>
              <a:t> (Pays basque).</a:t>
            </a:r>
          </a:p>
        </p:txBody>
      </p:sp>
    </p:spTree>
    <p:extLst>
      <p:ext uri="{BB962C8B-B14F-4D97-AF65-F5344CB8AC3E}">
        <p14:creationId xmlns:p14="http://schemas.microsoft.com/office/powerpoint/2010/main" val="1438220486"/>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arbre, montagne&#10;&#10;Description générée automatiquement">
            <a:extLst>
              <a:ext uri="{FF2B5EF4-FFF2-40B4-BE49-F238E27FC236}">
                <a16:creationId xmlns:a16="http://schemas.microsoft.com/office/drawing/2014/main" id="{327B4635-9AC9-11FA-B92C-0AD0939CD6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8216" y="459000"/>
            <a:ext cx="7920000" cy="5940000"/>
          </a:xfrm>
          <a:prstGeom prst="rect">
            <a:avLst/>
          </a:prstGeom>
        </p:spPr>
      </p:pic>
      <p:sp>
        <p:nvSpPr>
          <p:cNvPr id="4" name="ZoneTexte 3">
            <a:extLst>
              <a:ext uri="{FF2B5EF4-FFF2-40B4-BE49-F238E27FC236}">
                <a16:creationId xmlns:a16="http://schemas.microsoft.com/office/drawing/2014/main" id="{F13A4DD7-F2DC-ED3B-BE75-31DA7927DBCE}"/>
              </a:ext>
            </a:extLst>
          </p:cNvPr>
          <p:cNvSpPr txBox="1"/>
          <p:nvPr/>
        </p:nvSpPr>
        <p:spPr>
          <a:xfrm>
            <a:off x="523784" y="3883729"/>
            <a:ext cx="3410465" cy="1015663"/>
          </a:xfrm>
          <a:prstGeom prst="rect">
            <a:avLst/>
          </a:prstGeom>
          <a:noFill/>
        </p:spPr>
        <p:txBody>
          <a:bodyPr wrap="square" rtlCol="0">
            <a:spAutoFit/>
          </a:bodyPr>
          <a:lstStyle/>
          <a:p>
            <a:r>
              <a:rPr lang="fr-FR" sz="2000" b="1"/>
              <a:t>Transhumance dans le parc national des Pyrénées (étage alpin).</a:t>
            </a:r>
            <a:endParaRPr lang="fr-FR" sz="2000" b="1" dirty="0"/>
          </a:p>
        </p:txBody>
      </p:sp>
    </p:spTree>
    <p:extLst>
      <p:ext uri="{BB962C8B-B14F-4D97-AF65-F5344CB8AC3E}">
        <p14:creationId xmlns:p14="http://schemas.microsoft.com/office/powerpoint/2010/main" val="3022500927"/>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herbe, Chaîne de montagnes&#10;&#10;Description générée automatiquement">
            <a:extLst>
              <a:ext uri="{FF2B5EF4-FFF2-40B4-BE49-F238E27FC236}">
                <a16:creationId xmlns:a16="http://schemas.microsoft.com/office/drawing/2014/main" id="{21549E0D-16B7-267F-732A-A352CFD2F2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5233" y="459000"/>
            <a:ext cx="7920000" cy="5940000"/>
          </a:xfrm>
          <a:prstGeom prst="rect">
            <a:avLst/>
          </a:prstGeom>
        </p:spPr>
      </p:pic>
      <p:sp>
        <p:nvSpPr>
          <p:cNvPr id="4" name="ZoneTexte 3">
            <a:extLst>
              <a:ext uri="{FF2B5EF4-FFF2-40B4-BE49-F238E27FC236}">
                <a16:creationId xmlns:a16="http://schemas.microsoft.com/office/drawing/2014/main" id="{D6528B00-255E-C6D1-55E6-8D0FC9D3588F}"/>
              </a:ext>
            </a:extLst>
          </p:cNvPr>
          <p:cNvSpPr txBox="1"/>
          <p:nvPr/>
        </p:nvSpPr>
        <p:spPr>
          <a:xfrm>
            <a:off x="8550876" y="3521676"/>
            <a:ext cx="3641124" cy="707886"/>
          </a:xfrm>
          <a:prstGeom prst="rect">
            <a:avLst/>
          </a:prstGeom>
          <a:noFill/>
        </p:spPr>
        <p:txBody>
          <a:bodyPr wrap="square" rtlCol="0">
            <a:spAutoFit/>
          </a:bodyPr>
          <a:lstStyle/>
          <a:p>
            <a:r>
              <a:rPr lang="fr-FR" sz="2000" b="1" dirty="0">
                <a:solidFill>
                  <a:schemeClr val="bg1"/>
                </a:solidFill>
              </a:rPr>
              <a:t>Le pic des </a:t>
            </a:r>
            <a:r>
              <a:rPr lang="fr-FR" sz="2000" b="1" dirty="0" err="1">
                <a:solidFill>
                  <a:schemeClr val="bg1"/>
                </a:solidFill>
              </a:rPr>
              <a:t>Posets</a:t>
            </a:r>
            <a:r>
              <a:rPr lang="fr-FR" sz="2000" b="1" dirty="0">
                <a:solidFill>
                  <a:schemeClr val="bg1"/>
                </a:solidFill>
              </a:rPr>
              <a:t>, Aragon, Espagne.</a:t>
            </a:r>
          </a:p>
        </p:txBody>
      </p:sp>
    </p:spTree>
    <p:extLst>
      <p:ext uri="{BB962C8B-B14F-4D97-AF65-F5344CB8AC3E}">
        <p14:creationId xmlns:p14="http://schemas.microsoft.com/office/powerpoint/2010/main" val="2684390882"/>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nuage, ciel&#10;&#10;Description générée automatiquement">
            <a:extLst>
              <a:ext uri="{FF2B5EF4-FFF2-40B4-BE49-F238E27FC236}">
                <a16:creationId xmlns:a16="http://schemas.microsoft.com/office/drawing/2014/main" id="{F639B2D8-BD58-0822-E77D-6F3ADB9979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22375" y="459000"/>
            <a:ext cx="9138454" cy="5940000"/>
          </a:xfrm>
          <a:prstGeom prst="rect">
            <a:avLst/>
          </a:prstGeom>
        </p:spPr>
      </p:pic>
      <p:sp>
        <p:nvSpPr>
          <p:cNvPr id="4" name="ZoneTexte 3">
            <a:extLst>
              <a:ext uri="{FF2B5EF4-FFF2-40B4-BE49-F238E27FC236}">
                <a16:creationId xmlns:a16="http://schemas.microsoft.com/office/drawing/2014/main" id="{D29A8742-4157-F692-8627-5588EF85485F}"/>
              </a:ext>
            </a:extLst>
          </p:cNvPr>
          <p:cNvSpPr txBox="1"/>
          <p:nvPr/>
        </p:nvSpPr>
        <p:spPr>
          <a:xfrm>
            <a:off x="259492" y="3774989"/>
            <a:ext cx="3484605" cy="400110"/>
          </a:xfrm>
          <a:prstGeom prst="rect">
            <a:avLst/>
          </a:prstGeom>
          <a:noFill/>
        </p:spPr>
        <p:txBody>
          <a:bodyPr wrap="square" rtlCol="0">
            <a:spAutoFit/>
          </a:bodyPr>
          <a:lstStyle/>
          <a:p>
            <a:r>
              <a:rPr lang="fr-FR" sz="2000" b="1" dirty="0">
                <a:solidFill>
                  <a:schemeClr val="bg1"/>
                </a:solidFill>
              </a:rPr>
              <a:t>Cirque de Gavarnie</a:t>
            </a:r>
          </a:p>
        </p:txBody>
      </p:sp>
    </p:spTree>
    <p:extLst>
      <p:ext uri="{BB962C8B-B14F-4D97-AF65-F5344CB8AC3E}">
        <p14:creationId xmlns:p14="http://schemas.microsoft.com/office/powerpoint/2010/main" val="700426676"/>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ours d’eau, pont&#10;&#10;Description générée automatiquement">
            <a:extLst>
              <a:ext uri="{FF2B5EF4-FFF2-40B4-BE49-F238E27FC236}">
                <a16:creationId xmlns:a16="http://schemas.microsoft.com/office/drawing/2014/main" id="{ECF722E1-F671-5A03-7325-40059EA548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0568" y="459000"/>
            <a:ext cx="6876983" cy="5940000"/>
          </a:xfrm>
          <a:prstGeom prst="rect">
            <a:avLst/>
          </a:prstGeom>
        </p:spPr>
      </p:pic>
      <p:sp>
        <p:nvSpPr>
          <p:cNvPr id="4" name="ZoneTexte 3">
            <a:extLst>
              <a:ext uri="{FF2B5EF4-FFF2-40B4-BE49-F238E27FC236}">
                <a16:creationId xmlns:a16="http://schemas.microsoft.com/office/drawing/2014/main" id="{1E517A9C-E93A-36B9-6977-1346B20C1243}"/>
              </a:ext>
            </a:extLst>
          </p:cNvPr>
          <p:cNvSpPr txBox="1"/>
          <p:nvPr/>
        </p:nvSpPr>
        <p:spPr>
          <a:xfrm>
            <a:off x="8600302" y="3873720"/>
            <a:ext cx="4930346" cy="400110"/>
          </a:xfrm>
          <a:prstGeom prst="rect">
            <a:avLst/>
          </a:prstGeom>
          <a:noFill/>
        </p:spPr>
        <p:txBody>
          <a:bodyPr wrap="square" rtlCol="0">
            <a:spAutoFit/>
          </a:bodyPr>
          <a:lstStyle/>
          <a:p>
            <a:r>
              <a:rPr lang="fr-FR" sz="2000" b="1" dirty="0">
                <a:solidFill>
                  <a:schemeClr val="bg1"/>
                </a:solidFill>
              </a:rPr>
              <a:t> Pont d’Espagne, </a:t>
            </a:r>
          </a:p>
        </p:txBody>
      </p:sp>
    </p:spTree>
    <p:extLst>
      <p:ext uri="{BB962C8B-B14F-4D97-AF65-F5344CB8AC3E}">
        <p14:creationId xmlns:p14="http://schemas.microsoft.com/office/powerpoint/2010/main" val="361101292"/>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région sauvage, Chaîne de montagnes&#10;&#10;Description générée automatiquement">
            <a:extLst>
              <a:ext uri="{FF2B5EF4-FFF2-40B4-BE49-F238E27FC236}">
                <a16:creationId xmlns:a16="http://schemas.microsoft.com/office/drawing/2014/main" id="{565A074B-6B9C-CAA1-0C68-7EBB18A9FE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81869" y="459000"/>
            <a:ext cx="8949158" cy="5940000"/>
          </a:xfrm>
          <a:prstGeom prst="rect">
            <a:avLst/>
          </a:prstGeom>
        </p:spPr>
      </p:pic>
      <p:sp>
        <p:nvSpPr>
          <p:cNvPr id="4" name="ZoneTexte 3">
            <a:extLst>
              <a:ext uri="{FF2B5EF4-FFF2-40B4-BE49-F238E27FC236}">
                <a16:creationId xmlns:a16="http://schemas.microsoft.com/office/drawing/2014/main" id="{12C1DBB4-E649-8C92-1AB1-EE070DA04770}"/>
              </a:ext>
            </a:extLst>
          </p:cNvPr>
          <p:cNvSpPr txBox="1"/>
          <p:nvPr/>
        </p:nvSpPr>
        <p:spPr>
          <a:xfrm>
            <a:off x="0" y="3027405"/>
            <a:ext cx="2656703" cy="400110"/>
          </a:xfrm>
          <a:prstGeom prst="rect">
            <a:avLst/>
          </a:prstGeom>
          <a:noFill/>
        </p:spPr>
        <p:txBody>
          <a:bodyPr wrap="square" rtlCol="0">
            <a:spAutoFit/>
          </a:bodyPr>
          <a:lstStyle/>
          <a:p>
            <a:r>
              <a:rPr lang="fr-FR" sz="2000" b="1" dirty="0">
                <a:solidFill>
                  <a:schemeClr val="bg1"/>
                </a:solidFill>
              </a:rPr>
              <a:t>le massif du Néouvielle</a:t>
            </a:r>
          </a:p>
        </p:txBody>
      </p:sp>
    </p:spTree>
    <p:extLst>
      <p:ext uri="{BB962C8B-B14F-4D97-AF65-F5344CB8AC3E}">
        <p14:creationId xmlns:p14="http://schemas.microsoft.com/office/powerpoint/2010/main" val="3582624014"/>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arbre, nature&#10;&#10;Description générée automatiquement">
            <a:extLst>
              <a:ext uri="{FF2B5EF4-FFF2-40B4-BE49-F238E27FC236}">
                <a16:creationId xmlns:a16="http://schemas.microsoft.com/office/drawing/2014/main" id="{A55C6C82-08D7-003D-D9C9-EFC2DC8B93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0999" y="459000"/>
            <a:ext cx="8904432" cy="5940000"/>
          </a:xfrm>
          <a:prstGeom prst="rect">
            <a:avLst/>
          </a:prstGeom>
        </p:spPr>
      </p:pic>
      <p:sp>
        <p:nvSpPr>
          <p:cNvPr id="4" name="ZoneTexte 3">
            <a:extLst>
              <a:ext uri="{FF2B5EF4-FFF2-40B4-BE49-F238E27FC236}">
                <a16:creationId xmlns:a16="http://schemas.microsoft.com/office/drawing/2014/main" id="{F175C46D-2DBD-22F5-9A4D-AA7EF76196D5}"/>
              </a:ext>
            </a:extLst>
          </p:cNvPr>
          <p:cNvSpPr txBox="1"/>
          <p:nvPr/>
        </p:nvSpPr>
        <p:spPr>
          <a:xfrm>
            <a:off x="9440562" y="2755557"/>
            <a:ext cx="2582562" cy="400110"/>
          </a:xfrm>
          <a:prstGeom prst="rect">
            <a:avLst/>
          </a:prstGeom>
          <a:noFill/>
        </p:spPr>
        <p:txBody>
          <a:bodyPr wrap="square" rtlCol="0">
            <a:spAutoFit/>
          </a:bodyPr>
          <a:lstStyle/>
          <a:p>
            <a:r>
              <a:rPr lang="fr-FR" sz="2000" b="1" dirty="0"/>
              <a:t>La vallée d’Ossau</a:t>
            </a:r>
          </a:p>
        </p:txBody>
      </p:sp>
    </p:spTree>
    <p:extLst>
      <p:ext uri="{BB962C8B-B14F-4D97-AF65-F5344CB8AC3E}">
        <p14:creationId xmlns:p14="http://schemas.microsoft.com/office/powerpoint/2010/main" val="2534548296"/>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paysage, plante&#10;&#10;Description générée automatiquement">
            <a:extLst>
              <a:ext uri="{FF2B5EF4-FFF2-40B4-BE49-F238E27FC236}">
                <a16:creationId xmlns:a16="http://schemas.microsoft.com/office/drawing/2014/main" id="{13E0B626-1F77-3D83-EC69-34608DB0377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97643" y="459000"/>
            <a:ext cx="7920000" cy="5940000"/>
          </a:xfrm>
          <a:prstGeom prst="rect">
            <a:avLst/>
          </a:prstGeom>
        </p:spPr>
      </p:pic>
      <p:sp>
        <p:nvSpPr>
          <p:cNvPr id="4" name="ZoneTexte 3">
            <a:extLst>
              <a:ext uri="{FF2B5EF4-FFF2-40B4-BE49-F238E27FC236}">
                <a16:creationId xmlns:a16="http://schemas.microsoft.com/office/drawing/2014/main" id="{E5CFF3F1-1BAF-20E1-90A4-297E6489ABFA}"/>
              </a:ext>
            </a:extLst>
          </p:cNvPr>
          <p:cNvSpPr txBox="1"/>
          <p:nvPr/>
        </p:nvSpPr>
        <p:spPr>
          <a:xfrm>
            <a:off x="197708" y="1843950"/>
            <a:ext cx="3484605" cy="3170099"/>
          </a:xfrm>
          <a:prstGeom prst="rect">
            <a:avLst/>
          </a:prstGeom>
          <a:noFill/>
        </p:spPr>
        <p:txBody>
          <a:bodyPr wrap="square" rtlCol="0">
            <a:spAutoFit/>
          </a:bodyPr>
          <a:lstStyle/>
          <a:p>
            <a:r>
              <a:rPr lang="fr-FR" sz="2000" b="1" dirty="0"/>
              <a:t>Ce ravissant village médiéval est situé au creux de la verte vallée d’Aspe. Il est composé de bâtisses chargées d’histoire, qui donnent à ses rues un charme indéniable : étables, four à pain, lavoir, église… </a:t>
            </a:r>
            <a:r>
              <a:rPr lang="fr-FR" sz="2000" b="1" dirty="0" err="1"/>
              <a:t>Borce</a:t>
            </a:r>
            <a:r>
              <a:rPr lang="fr-FR" sz="2000" b="1" dirty="0"/>
              <a:t> est une très jolie étape du pèlerinage de Saint-Jacques-de-Compostelle</a:t>
            </a:r>
          </a:p>
        </p:txBody>
      </p:sp>
    </p:spTree>
    <p:extLst>
      <p:ext uri="{BB962C8B-B14F-4D97-AF65-F5344CB8AC3E}">
        <p14:creationId xmlns:p14="http://schemas.microsoft.com/office/powerpoint/2010/main" val="2391949052"/>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eige, ciel, Relief glaciaire&#10;&#10;Description générée automatiquement">
            <a:extLst>
              <a:ext uri="{FF2B5EF4-FFF2-40B4-BE49-F238E27FC236}">
                <a16:creationId xmlns:a16="http://schemas.microsoft.com/office/drawing/2014/main" id="{FFB3A513-1D0E-D290-C97B-BB1794CC06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2072" y="459000"/>
            <a:ext cx="7436631" cy="5940000"/>
          </a:xfrm>
          <a:prstGeom prst="rect">
            <a:avLst/>
          </a:prstGeom>
        </p:spPr>
      </p:pic>
      <p:sp>
        <p:nvSpPr>
          <p:cNvPr id="4" name="ZoneTexte 3">
            <a:extLst>
              <a:ext uri="{FF2B5EF4-FFF2-40B4-BE49-F238E27FC236}">
                <a16:creationId xmlns:a16="http://schemas.microsoft.com/office/drawing/2014/main" id="{AEE5B248-053C-BCAA-3A1C-2DF1CBB49535}"/>
              </a:ext>
            </a:extLst>
          </p:cNvPr>
          <p:cNvSpPr txBox="1"/>
          <p:nvPr/>
        </p:nvSpPr>
        <p:spPr>
          <a:xfrm>
            <a:off x="8151223" y="3891672"/>
            <a:ext cx="4040777" cy="400110"/>
          </a:xfrm>
          <a:prstGeom prst="rect">
            <a:avLst/>
          </a:prstGeom>
          <a:noFill/>
        </p:spPr>
        <p:txBody>
          <a:bodyPr wrap="square" rtlCol="0">
            <a:spAutoFit/>
          </a:bodyPr>
          <a:lstStyle/>
          <a:p>
            <a:r>
              <a:rPr lang="fr-FR" sz="2000" b="1" dirty="0"/>
              <a:t>Le Val d’</a:t>
            </a:r>
            <a:r>
              <a:rPr lang="fr-FR" sz="2000" b="1" dirty="0" err="1"/>
              <a:t>Azu</a:t>
            </a:r>
            <a:endParaRPr lang="fr-FR" sz="2000" b="1" dirty="0"/>
          </a:p>
        </p:txBody>
      </p:sp>
    </p:spTree>
    <p:extLst>
      <p:ext uri="{BB962C8B-B14F-4D97-AF65-F5344CB8AC3E}">
        <p14:creationId xmlns:p14="http://schemas.microsoft.com/office/powerpoint/2010/main" val="2491681934"/>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ciel, Chaîne de montagnes&#10;&#10;Description générée automatiquement">
            <a:extLst>
              <a:ext uri="{FF2B5EF4-FFF2-40B4-BE49-F238E27FC236}">
                <a16:creationId xmlns:a16="http://schemas.microsoft.com/office/drawing/2014/main" id="{CE890CF8-8E67-228C-3B5B-9F8CF401C6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81168" y="459000"/>
            <a:ext cx="7920000" cy="5940000"/>
          </a:xfrm>
          <a:prstGeom prst="rect">
            <a:avLst/>
          </a:prstGeom>
        </p:spPr>
      </p:pic>
      <p:sp>
        <p:nvSpPr>
          <p:cNvPr id="4" name="ZoneTexte 3">
            <a:extLst>
              <a:ext uri="{FF2B5EF4-FFF2-40B4-BE49-F238E27FC236}">
                <a16:creationId xmlns:a16="http://schemas.microsoft.com/office/drawing/2014/main" id="{AEF1050F-6AC4-4029-97E5-D405BB1C2102}"/>
              </a:ext>
            </a:extLst>
          </p:cNvPr>
          <p:cNvSpPr txBox="1"/>
          <p:nvPr/>
        </p:nvSpPr>
        <p:spPr>
          <a:xfrm>
            <a:off x="0" y="3558746"/>
            <a:ext cx="3571103" cy="400110"/>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La Pique Longue du Vignemale</a:t>
            </a:r>
          </a:p>
        </p:txBody>
      </p:sp>
    </p:spTree>
    <p:extLst>
      <p:ext uri="{BB962C8B-B14F-4D97-AF65-F5344CB8AC3E}">
        <p14:creationId xmlns:p14="http://schemas.microsoft.com/office/powerpoint/2010/main" val="145466728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eige, ciel, herbe&#10;&#10;Description générée automatiquement">
            <a:extLst>
              <a:ext uri="{FF2B5EF4-FFF2-40B4-BE49-F238E27FC236}">
                <a16:creationId xmlns:a16="http://schemas.microsoft.com/office/drawing/2014/main" id="{8354872C-875B-3CAC-6539-D4792B6C85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6249" y="189000"/>
            <a:ext cx="4579502" cy="6480000"/>
          </a:xfrm>
          <a:prstGeom prst="rect">
            <a:avLst/>
          </a:prstGeom>
        </p:spPr>
      </p:pic>
      <p:sp>
        <p:nvSpPr>
          <p:cNvPr id="4" name="ZoneTexte 3">
            <a:extLst>
              <a:ext uri="{FF2B5EF4-FFF2-40B4-BE49-F238E27FC236}">
                <a16:creationId xmlns:a16="http://schemas.microsoft.com/office/drawing/2014/main" id="{3AD5E5CE-CAD8-0B1D-CFD5-F898073ACD9C}"/>
              </a:ext>
            </a:extLst>
          </p:cNvPr>
          <p:cNvSpPr txBox="1"/>
          <p:nvPr/>
        </p:nvSpPr>
        <p:spPr>
          <a:xfrm>
            <a:off x="8530046" y="3592286"/>
            <a:ext cx="3474720" cy="1015663"/>
          </a:xfrm>
          <a:prstGeom prst="rect">
            <a:avLst/>
          </a:prstGeom>
          <a:noFill/>
        </p:spPr>
        <p:txBody>
          <a:bodyPr wrap="square" rtlCol="0">
            <a:spAutoFit/>
          </a:bodyPr>
          <a:lstStyle/>
          <a:p>
            <a:r>
              <a:rPr lang="fr-FR" sz="2000" b="1" dirty="0">
                <a:solidFill>
                  <a:schemeClr val="bg1"/>
                </a:solidFill>
              </a:rPr>
              <a:t>Le château de Carol, le hameau de Carol, la RN 20 et le train Toulouse - La Tour-de-Carol</a:t>
            </a:r>
          </a:p>
        </p:txBody>
      </p:sp>
    </p:spTree>
    <p:extLst>
      <p:ext uri="{BB962C8B-B14F-4D97-AF65-F5344CB8AC3E}">
        <p14:creationId xmlns:p14="http://schemas.microsoft.com/office/powerpoint/2010/main" val="3664725646"/>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maison&#10;&#10;Description générée automatiquement">
            <a:extLst>
              <a:ext uri="{FF2B5EF4-FFF2-40B4-BE49-F238E27FC236}">
                <a16:creationId xmlns:a16="http://schemas.microsoft.com/office/drawing/2014/main" id="{504A1A73-B6A5-4A96-C601-1F7CB7D4DB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3913" y="459000"/>
            <a:ext cx="7920000" cy="5940000"/>
          </a:xfrm>
          <a:prstGeom prst="rect">
            <a:avLst/>
          </a:prstGeom>
        </p:spPr>
      </p:pic>
      <p:sp>
        <p:nvSpPr>
          <p:cNvPr id="4" name="ZoneTexte 3">
            <a:extLst>
              <a:ext uri="{FF2B5EF4-FFF2-40B4-BE49-F238E27FC236}">
                <a16:creationId xmlns:a16="http://schemas.microsoft.com/office/drawing/2014/main" id="{544F3640-248B-0766-C7CA-940156BD2EAB}"/>
              </a:ext>
            </a:extLst>
          </p:cNvPr>
          <p:cNvSpPr txBox="1"/>
          <p:nvPr/>
        </p:nvSpPr>
        <p:spPr>
          <a:xfrm>
            <a:off x="1482811" y="3476942"/>
            <a:ext cx="3385751" cy="400110"/>
          </a:xfrm>
          <a:prstGeom prst="rect">
            <a:avLst/>
          </a:prstGeom>
          <a:noFill/>
        </p:spPr>
        <p:txBody>
          <a:bodyPr wrap="square" rtlCol="0">
            <a:spAutoFit/>
          </a:bodyPr>
          <a:lstStyle/>
          <a:p>
            <a:r>
              <a:rPr lang="fr-FR" sz="2000" b="1" dirty="0">
                <a:solidFill>
                  <a:schemeClr val="bg1"/>
                </a:solidFill>
              </a:rPr>
              <a:t>La mairie de Porta.</a:t>
            </a:r>
          </a:p>
        </p:txBody>
      </p:sp>
    </p:spTree>
    <p:extLst>
      <p:ext uri="{BB962C8B-B14F-4D97-AF65-F5344CB8AC3E}">
        <p14:creationId xmlns:p14="http://schemas.microsoft.com/office/powerpoint/2010/main" val="2291449327"/>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8A300F91-2D81-8698-6962-20637DC609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946" y="459000"/>
            <a:ext cx="7920000" cy="5940000"/>
          </a:xfrm>
          <a:prstGeom prst="rect">
            <a:avLst/>
          </a:prstGeom>
        </p:spPr>
      </p:pic>
      <p:sp>
        <p:nvSpPr>
          <p:cNvPr id="4" name="ZoneTexte 3">
            <a:extLst>
              <a:ext uri="{FF2B5EF4-FFF2-40B4-BE49-F238E27FC236}">
                <a16:creationId xmlns:a16="http://schemas.microsoft.com/office/drawing/2014/main" id="{8C9A9636-D04D-B9ED-1D97-0B728330438A}"/>
              </a:ext>
            </a:extLst>
          </p:cNvPr>
          <p:cNvSpPr txBox="1"/>
          <p:nvPr/>
        </p:nvSpPr>
        <p:spPr>
          <a:xfrm>
            <a:off x="8501449" y="3225114"/>
            <a:ext cx="3595816" cy="707886"/>
          </a:xfrm>
          <a:prstGeom prst="rect">
            <a:avLst/>
          </a:prstGeom>
          <a:noFill/>
        </p:spPr>
        <p:txBody>
          <a:bodyPr wrap="square" rtlCol="0">
            <a:spAutoFit/>
          </a:bodyPr>
          <a:lstStyle/>
          <a:p>
            <a:r>
              <a:rPr lang="fr-FR" sz="2000" b="1" dirty="0">
                <a:solidFill>
                  <a:schemeClr val="bg1"/>
                </a:solidFill>
              </a:rPr>
              <a:t> Église de Porta, Pyrénées-Orientales, France</a:t>
            </a:r>
          </a:p>
        </p:txBody>
      </p:sp>
    </p:spTree>
    <p:extLst>
      <p:ext uri="{BB962C8B-B14F-4D97-AF65-F5344CB8AC3E}">
        <p14:creationId xmlns:p14="http://schemas.microsoft.com/office/powerpoint/2010/main" val="283976122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F2296894-9259-FC2C-A29F-A6C4AB6B78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9772" y="459000"/>
            <a:ext cx="7920000" cy="5940000"/>
          </a:xfrm>
          <a:prstGeom prst="rect">
            <a:avLst/>
          </a:prstGeom>
        </p:spPr>
      </p:pic>
      <p:sp>
        <p:nvSpPr>
          <p:cNvPr id="4" name="ZoneTexte 3">
            <a:extLst>
              <a:ext uri="{FF2B5EF4-FFF2-40B4-BE49-F238E27FC236}">
                <a16:creationId xmlns:a16="http://schemas.microsoft.com/office/drawing/2014/main" id="{C2058394-12B8-EA1F-2EF5-25315B948BEB}"/>
              </a:ext>
            </a:extLst>
          </p:cNvPr>
          <p:cNvSpPr txBox="1"/>
          <p:nvPr/>
        </p:nvSpPr>
        <p:spPr>
          <a:xfrm>
            <a:off x="370703" y="3554343"/>
            <a:ext cx="3487350" cy="707886"/>
          </a:xfrm>
          <a:prstGeom prst="rect">
            <a:avLst/>
          </a:prstGeom>
          <a:noFill/>
        </p:spPr>
        <p:txBody>
          <a:bodyPr wrap="square" rtlCol="0">
            <a:spAutoFit/>
          </a:bodyPr>
          <a:lstStyle/>
          <a:p>
            <a:r>
              <a:rPr lang="fr-FR" sz="2000" b="1" dirty="0">
                <a:solidFill>
                  <a:schemeClr val="bg1"/>
                </a:solidFill>
              </a:rPr>
              <a:t>Tours de Carol, Porta, Pyrénées-Orientales, France</a:t>
            </a:r>
          </a:p>
        </p:txBody>
      </p:sp>
    </p:spTree>
    <p:extLst>
      <p:ext uri="{BB962C8B-B14F-4D97-AF65-F5344CB8AC3E}">
        <p14:creationId xmlns:p14="http://schemas.microsoft.com/office/powerpoint/2010/main" val="2484852995"/>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plein air, ciel, Chaîne de montagnes&#10;&#10;Description générée automatiquement">
            <a:extLst>
              <a:ext uri="{FF2B5EF4-FFF2-40B4-BE49-F238E27FC236}">
                <a16:creationId xmlns:a16="http://schemas.microsoft.com/office/drawing/2014/main" id="{FEAD94A8-D912-FBD9-52B3-E05F1E38DD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4249" y="459000"/>
            <a:ext cx="7920000" cy="5940000"/>
          </a:xfrm>
          <a:prstGeom prst="rect">
            <a:avLst/>
          </a:prstGeom>
        </p:spPr>
      </p:pic>
      <p:sp>
        <p:nvSpPr>
          <p:cNvPr id="4" name="ZoneTexte 3">
            <a:extLst>
              <a:ext uri="{FF2B5EF4-FFF2-40B4-BE49-F238E27FC236}">
                <a16:creationId xmlns:a16="http://schemas.microsoft.com/office/drawing/2014/main" id="{D80E612E-273C-5EC9-53C8-1E1907F9748C}"/>
              </a:ext>
            </a:extLst>
          </p:cNvPr>
          <p:cNvSpPr txBox="1"/>
          <p:nvPr/>
        </p:nvSpPr>
        <p:spPr>
          <a:xfrm>
            <a:off x="8344249" y="3126259"/>
            <a:ext cx="3629448" cy="1015663"/>
          </a:xfrm>
          <a:prstGeom prst="rect">
            <a:avLst/>
          </a:prstGeom>
          <a:noFill/>
        </p:spPr>
        <p:txBody>
          <a:bodyPr wrap="square" rtlCol="0">
            <a:spAutoFit/>
          </a:bodyPr>
          <a:lstStyle/>
          <a:p>
            <a:r>
              <a:rPr lang="fr-FR" sz="2000" b="1" dirty="0"/>
              <a:t>Soleil couchant sur la chaîne des Pyrénées, vue du pic de Vignemale</a:t>
            </a:r>
          </a:p>
        </p:txBody>
      </p:sp>
    </p:spTree>
    <p:extLst>
      <p:ext uri="{BB962C8B-B14F-4D97-AF65-F5344CB8AC3E}">
        <p14:creationId xmlns:p14="http://schemas.microsoft.com/office/powerpoint/2010/main" val="3002349236"/>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ature, montagne&#10;&#10;Description générée automatiquement">
            <a:extLst>
              <a:ext uri="{FF2B5EF4-FFF2-40B4-BE49-F238E27FC236}">
                <a16:creationId xmlns:a16="http://schemas.microsoft.com/office/drawing/2014/main" id="{6D5B0AB7-EFF5-DC00-AB2B-D949ACCEEA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0449" y="459000"/>
            <a:ext cx="8913484" cy="5940000"/>
          </a:xfrm>
          <a:prstGeom prst="rect">
            <a:avLst/>
          </a:prstGeom>
        </p:spPr>
      </p:pic>
      <p:sp>
        <p:nvSpPr>
          <p:cNvPr id="4" name="ZoneTexte 3">
            <a:extLst>
              <a:ext uri="{FF2B5EF4-FFF2-40B4-BE49-F238E27FC236}">
                <a16:creationId xmlns:a16="http://schemas.microsoft.com/office/drawing/2014/main" id="{73A1C848-F4B3-8BE4-CB2F-EB8A1151CA2E}"/>
              </a:ext>
            </a:extLst>
          </p:cNvPr>
          <p:cNvSpPr txBox="1"/>
          <p:nvPr/>
        </p:nvSpPr>
        <p:spPr>
          <a:xfrm>
            <a:off x="111211" y="3237470"/>
            <a:ext cx="2569238" cy="400110"/>
          </a:xfrm>
          <a:prstGeom prst="rect">
            <a:avLst/>
          </a:prstGeom>
          <a:noFill/>
        </p:spPr>
        <p:txBody>
          <a:bodyPr wrap="square" rtlCol="0">
            <a:spAutoFit/>
          </a:bodyPr>
          <a:lstStyle/>
          <a:p>
            <a:r>
              <a:rPr lang="fr-FR" sz="2000" b="1" dirty="0"/>
              <a:t>Le pic du Midi d'Ossau</a:t>
            </a:r>
          </a:p>
        </p:txBody>
      </p:sp>
    </p:spTree>
    <p:extLst>
      <p:ext uri="{BB962C8B-B14F-4D97-AF65-F5344CB8AC3E}">
        <p14:creationId xmlns:p14="http://schemas.microsoft.com/office/powerpoint/2010/main" val="416907444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plein air, arbre, faune&#10;&#10;Description générée automatiquement">
            <a:extLst>
              <a:ext uri="{FF2B5EF4-FFF2-40B4-BE49-F238E27FC236}">
                <a16:creationId xmlns:a16="http://schemas.microsoft.com/office/drawing/2014/main" id="{EF786C3B-5DFD-CEF3-B5A4-16BE9C0D670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08515" y="459000"/>
            <a:ext cx="6229389" cy="5940000"/>
          </a:xfrm>
          <a:prstGeom prst="rect">
            <a:avLst/>
          </a:prstGeom>
        </p:spPr>
      </p:pic>
      <p:sp>
        <p:nvSpPr>
          <p:cNvPr id="4" name="ZoneTexte 3">
            <a:extLst>
              <a:ext uri="{FF2B5EF4-FFF2-40B4-BE49-F238E27FC236}">
                <a16:creationId xmlns:a16="http://schemas.microsoft.com/office/drawing/2014/main" id="{B3631375-0BCE-C92B-EB71-61AEE5DC9896}"/>
              </a:ext>
            </a:extLst>
          </p:cNvPr>
          <p:cNvSpPr txBox="1"/>
          <p:nvPr/>
        </p:nvSpPr>
        <p:spPr>
          <a:xfrm>
            <a:off x="6858000" y="3425169"/>
            <a:ext cx="5474043" cy="400110"/>
          </a:xfrm>
          <a:prstGeom prst="rect">
            <a:avLst/>
          </a:prstGeom>
          <a:noFill/>
        </p:spPr>
        <p:txBody>
          <a:bodyPr wrap="square" rtlCol="0">
            <a:spAutoFit/>
          </a:bodyPr>
          <a:lstStyle/>
          <a:p>
            <a:r>
              <a:rPr lang="fr-FR" sz="2000" b="1" dirty="0"/>
              <a:t>L'isard, cousin pyrénéen du chamois</a:t>
            </a:r>
          </a:p>
        </p:txBody>
      </p:sp>
    </p:spTree>
    <p:extLst>
      <p:ext uri="{BB962C8B-B14F-4D97-AF65-F5344CB8AC3E}">
        <p14:creationId xmlns:p14="http://schemas.microsoft.com/office/powerpoint/2010/main" val="4123547769"/>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plein air, bec, Oiseau de proie&#10;&#10;Description générée automatiquement">
            <a:extLst>
              <a:ext uri="{FF2B5EF4-FFF2-40B4-BE49-F238E27FC236}">
                <a16:creationId xmlns:a16="http://schemas.microsoft.com/office/drawing/2014/main" id="{752449B2-29A9-4E72-9BC5-2EB731DC1F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81046" y="189000"/>
            <a:ext cx="4430773" cy="6480000"/>
          </a:xfrm>
          <a:prstGeom prst="rect">
            <a:avLst/>
          </a:prstGeom>
        </p:spPr>
      </p:pic>
      <p:sp>
        <p:nvSpPr>
          <p:cNvPr id="4" name="ZoneTexte 3">
            <a:extLst>
              <a:ext uri="{FF2B5EF4-FFF2-40B4-BE49-F238E27FC236}">
                <a16:creationId xmlns:a16="http://schemas.microsoft.com/office/drawing/2014/main" id="{4C4CA1B9-2A36-7617-9731-0D858F5EC138}"/>
              </a:ext>
            </a:extLst>
          </p:cNvPr>
          <p:cNvSpPr txBox="1"/>
          <p:nvPr/>
        </p:nvSpPr>
        <p:spPr>
          <a:xfrm>
            <a:off x="2842055" y="6069514"/>
            <a:ext cx="4324865" cy="400110"/>
          </a:xfrm>
          <a:prstGeom prst="rect">
            <a:avLst/>
          </a:prstGeom>
          <a:noFill/>
        </p:spPr>
        <p:txBody>
          <a:bodyPr wrap="square" rtlCol="0">
            <a:spAutoFit/>
          </a:bodyPr>
          <a:lstStyle/>
          <a:p>
            <a:r>
              <a:rPr lang="fr-FR" sz="2000" b="1" dirty="0">
                <a:solidFill>
                  <a:schemeClr val="bg1"/>
                </a:solidFill>
              </a:rPr>
              <a:t>Un gypaète barbu</a:t>
            </a:r>
          </a:p>
        </p:txBody>
      </p:sp>
      <p:sp>
        <p:nvSpPr>
          <p:cNvPr id="5" name="ZoneTexte 4">
            <a:extLst>
              <a:ext uri="{FF2B5EF4-FFF2-40B4-BE49-F238E27FC236}">
                <a16:creationId xmlns:a16="http://schemas.microsoft.com/office/drawing/2014/main" id="{5E6CC906-8D2C-2877-DA6E-1D3B01C931F3}"/>
              </a:ext>
            </a:extLst>
          </p:cNvPr>
          <p:cNvSpPr txBox="1"/>
          <p:nvPr/>
        </p:nvSpPr>
        <p:spPr>
          <a:xfrm>
            <a:off x="926757" y="1408671"/>
            <a:ext cx="4695568" cy="1815882"/>
          </a:xfrm>
          <a:prstGeom prst="rect">
            <a:avLst/>
          </a:prstGeom>
          <a:noFill/>
        </p:spPr>
        <p:txBody>
          <a:bodyPr wrap="square" rtlCol="0">
            <a:spAutoFit/>
          </a:bodyPr>
          <a:lstStyle/>
          <a:p>
            <a:r>
              <a:rPr lang="fr-FR" sz="2800" b="1" dirty="0">
                <a:solidFill>
                  <a:schemeClr val="bg1"/>
                </a:solidFill>
              </a:rPr>
              <a:t>Lorient Vous A Proposé Les Pyrénées </a:t>
            </a:r>
          </a:p>
          <a:p>
            <a:endParaRPr lang="fr-FR" sz="2800" b="1" dirty="0">
              <a:solidFill>
                <a:schemeClr val="bg1"/>
              </a:solidFill>
            </a:endParaRPr>
          </a:p>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5ED42093-022B-557E-C702-30169AC69353}"/>
              </a:ext>
            </a:extLst>
          </p:cNvPr>
          <p:cNvSpPr txBox="1"/>
          <p:nvPr/>
        </p:nvSpPr>
        <p:spPr>
          <a:xfrm>
            <a:off x="2162433" y="3633448"/>
            <a:ext cx="3274541"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538396608"/>
      </p:ext>
    </p:extLst>
  </p:cSld>
  <p:clrMapOvr>
    <a:masterClrMapping/>
  </p:clrMapOvr>
  <mc:AlternateContent xmlns:mc="http://schemas.openxmlformats.org/markup-compatibility/2006" xmlns:p14="http://schemas.microsoft.com/office/powerpoint/2010/main">
    <mc:Choice Requires="p14">
      <p:transition spd="slow" p14:dur="5000" advClick="0" advTm="18000">
        <p14:prism isInverted="1"/>
      </p:transition>
    </mc:Choice>
    <mc:Fallback xmlns="">
      <p:transition spd="slow" advClick="0" advTm="1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403</Words>
  <Application>Microsoft Office PowerPoint</Application>
  <PresentationFormat>Grand écran</PresentationFormat>
  <Paragraphs>38</Paragraphs>
  <Slides>33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33</vt:i4>
      </vt:variant>
    </vt:vector>
  </HeadingPairs>
  <TitlesOfParts>
    <vt:vector size="38"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2023-06-11T12:14:32Z</dcterms:created>
  <dcterms:modified xsi:type="dcterms:W3CDTF">2023-06-11T13:42:26Z</dcterms:modified>
</cp:coreProperties>
</file>