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9" r:id="rId1"/>
  </p:sldMasterIdLst>
  <p:notesMasterIdLst>
    <p:notesMasterId r:id="rId32"/>
  </p:notesMasterIdLst>
  <p:sldIdLst>
    <p:sldId id="256" r:id="rId2"/>
    <p:sldId id="266" r:id="rId3"/>
    <p:sldId id="257" r:id="rId4"/>
    <p:sldId id="258" r:id="rId5"/>
    <p:sldId id="291" r:id="rId6"/>
    <p:sldId id="271" r:id="rId7"/>
    <p:sldId id="259" r:id="rId8"/>
    <p:sldId id="274" r:id="rId9"/>
    <p:sldId id="267" r:id="rId10"/>
    <p:sldId id="270" r:id="rId11"/>
    <p:sldId id="268" r:id="rId12"/>
    <p:sldId id="281" r:id="rId13"/>
    <p:sldId id="278" r:id="rId14"/>
    <p:sldId id="279" r:id="rId15"/>
    <p:sldId id="280" r:id="rId16"/>
    <p:sldId id="282" r:id="rId17"/>
    <p:sldId id="283" r:id="rId18"/>
    <p:sldId id="289" r:id="rId19"/>
    <p:sldId id="284" r:id="rId20"/>
    <p:sldId id="290" r:id="rId21"/>
    <p:sldId id="285" r:id="rId22"/>
    <p:sldId id="275" r:id="rId23"/>
    <p:sldId id="276" r:id="rId24"/>
    <p:sldId id="288" r:id="rId25"/>
    <p:sldId id="272" r:id="rId26"/>
    <p:sldId id="286" r:id="rId27"/>
    <p:sldId id="261" r:id="rId28"/>
    <p:sldId id="264" r:id="rId29"/>
    <p:sldId id="273" r:id="rId30"/>
    <p:sldId id="265" r:id="rId3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70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CA" dirty="0"/>
              <a:t>Contacts administratifs + interventions</a:t>
            </a:r>
          </a:p>
          <a:p>
            <a:pPr>
              <a:defRPr/>
            </a:pPr>
            <a:r>
              <a:rPr lang="fr-CA" dirty="0"/>
              <a:t>Au total: 2583</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Feuil1!$B$1</c:f>
              <c:strCache>
                <c:ptCount val="1"/>
                <c:pt idx="0">
                  <c:v>Colonne1</c:v>
                </c:pt>
              </c:strCache>
            </c:strRef>
          </c:tx>
          <c:spPr>
            <a:ln w="34925" cap="rnd">
              <a:solidFill>
                <a:schemeClr val="accent1"/>
              </a:solidFill>
              <a:round/>
            </a:ln>
            <a:effectLst/>
          </c:spPr>
          <c:marker>
            <c:symbol val="circle"/>
            <c:size val="5"/>
            <c:spPr>
              <a:gradFill>
                <a:gsLst>
                  <a:gs pos="29000">
                    <a:srgbClr val="ABFFFF"/>
                  </a:gs>
                  <a:gs pos="22922">
                    <a:srgbClr val="B5FFFF"/>
                  </a:gs>
                  <a:gs pos="41300">
                    <a:srgbClr val="C1FFFF"/>
                  </a:gs>
                  <a:gs pos="0">
                    <a:schemeClr val="accent1">
                      <a:lumMod val="40000"/>
                      <a:lumOff val="60000"/>
                      <a:tint val="66000"/>
                      <a:satMod val="160000"/>
                    </a:schemeClr>
                  </a:gs>
                  <a:gs pos="77000">
                    <a:schemeClr val="accent1">
                      <a:lumMod val="40000"/>
                      <a:lumOff val="60000"/>
                      <a:tint val="44500"/>
                      <a:satMod val="160000"/>
                    </a:schemeClr>
                  </a:gs>
                  <a:gs pos="100000">
                    <a:schemeClr val="accent1">
                      <a:lumMod val="40000"/>
                      <a:lumOff val="60000"/>
                      <a:tint val="23500"/>
                      <a:satMod val="160000"/>
                    </a:schemeClr>
                  </a:gs>
                </a:gsLst>
                <a:lin ang="16200000" scaled="1"/>
              </a:gradFill>
              <a:ln w="149225" cap="rnd">
                <a:solidFill>
                  <a:schemeClr val="accent1">
                    <a:alpha val="95000"/>
                  </a:schemeClr>
                </a:solidFill>
              </a:ln>
              <a:effectLst/>
            </c:spPr>
          </c:marker>
          <c:cat>
            <c:strRef>
              <c:f>Feuil1!$A$2:$A$13</c:f>
              <c:strCache>
                <c:ptCount val="12"/>
                <c:pt idx="0">
                  <c:v>Avril</c:v>
                </c:pt>
                <c:pt idx="1">
                  <c:v>Mai</c:v>
                </c:pt>
                <c:pt idx="2">
                  <c:v>Juin</c:v>
                </c:pt>
                <c:pt idx="3">
                  <c:v>Juillet</c:v>
                </c:pt>
                <c:pt idx="4">
                  <c:v>Août</c:v>
                </c:pt>
                <c:pt idx="5">
                  <c:v>Septembre</c:v>
                </c:pt>
                <c:pt idx="6">
                  <c:v>Octobre</c:v>
                </c:pt>
                <c:pt idx="7">
                  <c:v>Novembre</c:v>
                </c:pt>
                <c:pt idx="8">
                  <c:v>Décembre</c:v>
                </c:pt>
                <c:pt idx="9">
                  <c:v>Janvier</c:v>
                </c:pt>
                <c:pt idx="10">
                  <c:v>Février</c:v>
                </c:pt>
                <c:pt idx="11">
                  <c:v>Mars</c:v>
                </c:pt>
              </c:strCache>
            </c:strRef>
          </c:cat>
          <c:val>
            <c:numRef>
              <c:f>Feuil1!$B$2:$B$13</c:f>
              <c:numCache>
                <c:formatCode>General</c:formatCode>
                <c:ptCount val="12"/>
                <c:pt idx="0">
                  <c:v>6</c:v>
                </c:pt>
                <c:pt idx="1">
                  <c:v>174</c:v>
                </c:pt>
                <c:pt idx="2">
                  <c:v>247</c:v>
                </c:pt>
                <c:pt idx="3">
                  <c:v>195</c:v>
                </c:pt>
                <c:pt idx="4">
                  <c:v>230</c:v>
                </c:pt>
                <c:pt idx="5">
                  <c:v>252</c:v>
                </c:pt>
                <c:pt idx="6">
                  <c:v>216</c:v>
                </c:pt>
                <c:pt idx="7">
                  <c:v>194</c:v>
                </c:pt>
                <c:pt idx="8">
                  <c:v>174</c:v>
                </c:pt>
                <c:pt idx="9">
                  <c:v>372</c:v>
                </c:pt>
                <c:pt idx="10">
                  <c:v>171</c:v>
                </c:pt>
                <c:pt idx="11">
                  <c:v>348</c:v>
                </c:pt>
              </c:numCache>
            </c:numRef>
          </c:val>
          <c:smooth val="0"/>
          <c:extLst>
            <c:ext xmlns:c16="http://schemas.microsoft.com/office/drawing/2014/chart" uri="{C3380CC4-5D6E-409C-BE32-E72D297353CC}">
              <c16:uniqueId val="{00000000-3126-41BD-A055-2A0B64172C6A}"/>
            </c:ext>
          </c:extLst>
        </c:ser>
        <c:ser>
          <c:idx val="1"/>
          <c:order val="1"/>
          <c:tx>
            <c:strRef>
              <c:f>Feuil1!$C$1</c:f>
              <c:strCache>
                <c:ptCount val="1"/>
                <c:pt idx="0">
                  <c:v>Colonne2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Feuil1!$A$2:$A$13</c:f>
              <c:strCache>
                <c:ptCount val="12"/>
                <c:pt idx="0">
                  <c:v>Avril</c:v>
                </c:pt>
                <c:pt idx="1">
                  <c:v>Mai</c:v>
                </c:pt>
                <c:pt idx="2">
                  <c:v>Juin</c:v>
                </c:pt>
                <c:pt idx="3">
                  <c:v>Juillet</c:v>
                </c:pt>
                <c:pt idx="4">
                  <c:v>Août</c:v>
                </c:pt>
                <c:pt idx="5">
                  <c:v>Septembre</c:v>
                </c:pt>
                <c:pt idx="6">
                  <c:v>Octobre</c:v>
                </c:pt>
                <c:pt idx="7">
                  <c:v>Novembre</c:v>
                </c:pt>
                <c:pt idx="8">
                  <c:v>Décembre</c:v>
                </c:pt>
                <c:pt idx="9">
                  <c:v>Janvier</c:v>
                </c:pt>
                <c:pt idx="10">
                  <c:v>Février</c:v>
                </c:pt>
                <c:pt idx="11">
                  <c:v>Mars</c:v>
                </c:pt>
              </c:strCache>
            </c:strRef>
          </c:cat>
          <c:val>
            <c:numRef>
              <c:f>Feuil1!$C$2:$C$13</c:f>
              <c:numCache>
                <c:formatCode>General</c:formatCode>
                <c:ptCount val="12"/>
              </c:numCache>
            </c:numRef>
          </c:val>
          <c:smooth val="0"/>
          <c:extLst>
            <c:ext xmlns:c16="http://schemas.microsoft.com/office/drawing/2014/chart" uri="{C3380CC4-5D6E-409C-BE32-E72D297353CC}">
              <c16:uniqueId val="{00000001-3126-41BD-A055-2A0B64172C6A}"/>
            </c:ext>
          </c:extLst>
        </c:ser>
        <c:ser>
          <c:idx val="2"/>
          <c:order val="2"/>
          <c:tx>
            <c:strRef>
              <c:f>Feuil1!$D$1</c:f>
              <c:strCache>
                <c:ptCount val="1"/>
                <c:pt idx="0">
                  <c:v>Colonne3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Feuil1!$A$2:$A$13</c:f>
              <c:strCache>
                <c:ptCount val="12"/>
                <c:pt idx="0">
                  <c:v>Avril</c:v>
                </c:pt>
                <c:pt idx="1">
                  <c:v>Mai</c:v>
                </c:pt>
                <c:pt idx="2">
                  <c:v>Juin</c:v>
                </c:pt>
                <c:pt idx="3">
                  <c:v>Juillet</c:v>
                </c:pt>
                <c:pt idx="4">
                  <c:v>Août</c:v>
                </c:pt>
                <c:pt idx="5">
                  <c:v>Septembre</c:v>
                </c:pt>
                <c:pt idx="6">
                  <c:v>Octobre</c:v>
                </c:pt>
                <c:pt idx="7">
                  <c:v>Novembre</c:v>
                </c:pt>
                <c:pt idx="8">
                  <c:v>Décembre</c:v>
                </c:pt>
                <c:pt idx="9">
                  <c:v>Janvier</c:v>
                </c:pt>
                <c:pt idx="10">
                  <c:v>Février</c:v>
                </c:pt>
                <c:pt idx="11">
                  <c:v>Mars</c:v>
                </c:pt>
              </c:strCache>
            </c:strRef>
          </c:cat>
          <c:val>
            <c:numRef>
              <c:f>Feuil1!$D$2:$D$13</c:f>
              <c:numCache>
                <c:formatCode>General</c:formatCode>
                <c:ptCount val="12"/>
              </c:numCache>
            </c:numRef>
          </c:val>
          <c:smooth val="0"/>
          <c:extLst>
            <c:ext xmlns:c16="http://schemas.microsoft.com/office/drawing/2014/chart" uri="{C3380CC4-5D6E-409C-BE32-E72D297353CC}">
              <c16:uniqueId val="{00000002-3126-41BD-A055-2A0B64172C6A}"/>
            </c:ext>
          </c:extLst>
        </c:ser>
        <c:dLbls>
          <c:showLegendKey val="0"/>
          <c:showVal val="0"/>
          <c:showCatName val="0"/>
          <c:showSerName val="0"/>
          <c:showPercent val="0"/>
          <c:showBubbleSize val="0"/>
        </c:dLbls>
        <c:marker val="1"/>
        <c:smooth val="0"/>
        <c:axId val="732172944"/>
        <c:axId val="732175824"/>
      </c:lineChart>
      <c:catAx>
        <c:axId val="732172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732175824"/>
        <c:crosses val="autoZero"/>
        <c:auto val="1"/>
        <c:lblAlgn val="ctr"/>
        <c:lblOffset val="100"/>
        <c:noMultiLvlLbl val="0"/>
      </c:catAx>
      <c:valAx>
        <c:axId val="732175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732172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a:gsLst>
        <a:gs pos="0">
          <a:schemeClr val="accent1">
            <a:lumMod val="40000"/>
            <a:lumOff val="60000"/>
            <a:tint val="66000"/>
            <a:satMod val="160000"/>
          </a:schemeClr>
        </a:gs>
        <a:gs pos="87000">
          <a:schemeClr val="accent1">
            <a:lumMod val="40000"/>
            <a:lumOff val="60000"/>
            <a:tint val="44500"/>
            <a:satMod val="160000"/>
          </a:schemeClr>
        </a:gs>
        <a:gs pos="100000">
          <a:schemeClr val="accent1">
            <a:lumMod val="40000"/>
            <a:lumOff val="60000"/>
            <a:tint val="23500"/>
            <a:satMod val="160000"/>
          </a:schemeClr>
        </a:gs>
      </a:gsLst>
      <a:lin ang="16200000" scaled="1"/>
    </a:grad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Interventions </a:t>
            </a:r>
            <a:r>
              <a:rPr lang="en-US" dirty="0" err="1"/>
              <a:t>individuelles</a:t>
            </a:r>
            <a:r>
              <a:rPr lang="en-US" dirty="0"/>
              <a:t>: Un total</a:t>
            </a:r>
            <a:r>
              <a:rPr lang="en-US" baseline="0" dirty="0"/>
              <a:t> de 575 contacts avec les </a:t>
            </a:r>
            <a:r>
              <a:rPr lang="en-US" baseline="0" dirty="0" err="1"/>
              <a:t>membres</a:t>
            </a:r>
            <a:r>
              <a:rPr lang="en-US" baseline="0" dirty="0"/>
              <a:t>. Le </a:t>
            </a:r>
            <a:r>
              <a:rPr lang="en-US" baseline="0" dirty="0" err="1"/>
              <a:t>nombre</a:t>
            </a:r>
            <a:r>
              <a:rPr lang="en-US" baseline="0" dirty="0"/>
              <a:t> de contacts </a:t>
            </a:r>
            <a:r>
              <a:rPr lang="en-US" baseline="0" dirty="0" err="1"/>
              <a:t>en</a:t>
            </a:r>
            <a:r>
              <a:rPr lang="en-US" baseline="0" dirty="0"/>
              <a:t> </a:t>
            </a:r>
            <a:r>
              <a:rPr lang="en-US" baseline="0" dirty="0" err="1"/>
              <a:t>avril</a:t>
            </a:r>
            <a:r>
              <a:rPr lang="en-US" baseline="0" dirty="0"/>
              <a:t> </a:t>
            </a:r>
            <a:r>
              <a:rPr lang="en-US" baseline="0" dirty="0" err="1"/>
              <a:t>s’explique</a:t>
            </a:r>
            <a:r>
              <a:rPr lang="en-US" baseline="0" dirty="0"/>
              <a:t> par le fait que le </a:t>
            </a:r>
            <a:r>
              <a:rPr lang="en-US" baseline="0" dirty="0" err="1"/>
              <a:t>coordonnateur</a:t>
            </a:r>
            <a:r>
              <a:rPr lang="en-US" baseline="0" dirty="0"/>
              <a:t> </a:t>
            </a:r>
            <a:r>
              <a:rPr lang="en-US" baseline="0" dirty="0" err="1"/>
              <a:t>est</a:t>
            </a:r>
            <a:r>
              <a:rPr lang="en-US" baseline="0" dirty="0"/>
              <a:t> arrive le 21 </a:t>
            </a:r>
            <a:r>
              <a:rPr lang="en-US" baseline="0" dirty="0" err="1"/>
              <a:t>avril</a:t>
            </a:r>
            <a:r>
              <a:rPr lang="en-US" baseline="0" dirty="0"/>
              <a:t> </a:t>
            </a:r>
            <a:r>
              <a:rPr lang="en-US" baseline="0" dirty="0" err="1"/>
              <a:t>en</a:t>
            </a:r>
            <a:r>
              <a:rPr lang="en-US" baseline="0" dirty="0"/>
              <a:t> poste.</a:t>
            </a:r>
            <a:endParaRPr lang="en-US" dirty="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fr-FR"/>
        </a:p>
      </c:txPr>
    </c:title>
    <c:autoTitleDeleted val="0"/>
    <c:plotArea>
      <c:layout/>
      <c:barChart>
        <c:barDir val="col"/>
        <c:grouping val="clustered"/>
        <c:varyColors val="0"/>
        <c:ser>
          <c:idx val="0"/>
          <c:order val="0"/>
          <c:tx>
            <c:strRef>
              <c:f>Feuil1!$A$8</c:f>
              <c:strCache>
                <c:ptCount val="1"/>
                <c:pt idx="0">
                  <c:v>Interventions</c:v>
                </c:pt>
              </c:strCache>
            </c:strRef>
          </c:tx>
          <c:spPr>
            <a:solidFill>
              <a:schemeClr val="accent5">
                <a:alpha val="85000"/>
              </a:schemeClr>
            </a:solidFill>
            <a:ln w="9525" cap="flat" cmpd="sng" algn="ctr">
              <a:solidFill>
                <a:schemeClr val="lt1">
                  <a:alpha val="50000"/>
                </a:schemeClr>
              </a:solidFill>
              <a:round/>
            </a:ln>
            <a:effectLst/>
          </c:spPr>
          <c:invertIfNegative val="0"/>
          <c:dLbls>
            <c:dLbl>
              <c:idx val="0"/>
              <c:tx>
                <c:rich>
                  <a:bodyPr/>
                  <a:lstStyle/>
                  <a:p>
                    <a:r>
                      <a:rPr lang="en-US"/>
                      <a:t>4</a:t>
                    </a:r>
                  </a:p>
                  <a:p>
                    <a:endParaRPr lang="en-US" dirty="0"/>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0C1-438C-B1D7-5554767B420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Feuil1!$B$7:$M$7</c:f>
              <c:strCache>
                <c:ptCount val="12"/>
                <c:pt idx="0">
                  <c:v>Avril</c:v>
                </c:pt>
                <c:pt idx="1">
                  <c:v>Mai</c:v>
                </c:pt>
                <c:pt idx="2">
                  <c:v>Juin</c:v>
                </c:pt>
                <c:pt idx="3">
                  <c:v>Juillet</c:v>
                </c:pt>
                <c:pt idx="4">
                  <c:v>Août</c:v>
                </c:pt>
                <c:pt idx="5">
                  <c:v>Septembre</c:v>
                </c:pt>
                <c:pt idx="6">
                  <c:v>Octobre</c:v>
                </c:pt>
                <c:pt idx="7">
                  <c:v>Novembre</c:v>
                </c:pt>
                <c:pt idx="8">
                  <c:v>Décembre</c:v>
                </c:pt>
                <c:pt idx="9">
                  <c:v>Janvier</c:v>
                </c:pt>
                <c:pt idx="10">
                  <c:v>Février</c:v>
                </c:pt>
                <c:pt idx="11">
                  <c:v>Mars</c:v>
                </c:pt>
              </c:strCache>
            </c:strRef>
          </c:cat>
          <c:val>
            <c:numRef>
              <c:f>Feuil1!$B$8:$M$8</c:f>
              <c:numCache>
                <c:formatCode>General</c:formatCode>
                <c:ptCount val="12"/>
                <c:pt idx="0">
                  <c:v>4</c:v>
                </c:pt>
                <c:pt idx="1">
                  <c:v>55</c:v>
                </c:pt>
                <c:pt idx="2">
                  <c:v>53</c:v>
                </c:pt>
                <c:pt idx="3">
                  <c:v>27</c:v>
                </c:pt>
                <c:pt idx="4">
                  <c:v>27</c:v>
                </c:pt>
                <c:pt idx="5">
                  <c:v>33</c:v>
                </c:pt>
                <c:pt idx="6">
                  <c:v>58</c:v>
                </c:pt>
                <c:pt idx="7">
                  <c:v>22</c:v>
                </c:pt>
                <c:pt idx="8">
                  <c:v>27</c:v>
                </c:pt>
                <c:pt idx="9">
                  <c:v>108</c:v>
                </c:pt>
                <c:pt idx="10">
                  <c:v>53</c:v>
                </c:pt>
                <c:pt idx="11">
                  <c:v>108</c:v>
                </c:pt>
              </c:numCache>
            </c:numRef>
          </c:val>
          <c:extLst>
            <c:ext xmlns:c16="http://schemas.microsoft.com/office/drawing/2014/chart" uri="{C3380CC4-5D6E-409C-BE32-E72D297353CC}">
              <c16:uniqueId val="{00000000-D3C0-4569-A2A1-FE1520FAA40C}"/>
            </c:ext>
          </c:extLst>
        </c:ser>
        <c:dLbls>
          <c:dLblPos val="inEnd"/>
          <c:showLegendKey val="0"/>
          <c:showVal val="1"/>
          <c:showCatName val="0"/>
          <c:showSerName val="0"/>
          <c:showPercent val="0"/>
          <c:showBubbleSize val="0"/>
        </c:dLbls>
        <c:gapWidth val="65"/>
        <c:axId val="442450208"/>
        <c:axId val="442452176"/>
      </c:barChart>
      <c:catAx>
        <c:axId val="44245020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fr-FR"/>
          </a:p>
        </c:txPr>
        <c:crossAx val="442452176"/>
        <c:crosses val="autoZero"/>
        <c:auto val="1"/>
        <c:lblAlgn val="ctr"/>
        <c:lblOffset val="100"/>
        <c:noMultiLvlLbl val="0"/>
      </c:catAx>
      <c:valAx>
        <c:axId val="44245217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442450208"/>
        <c:crosses val="autoZero"/>
        <c:crossBetween val="between"/>
      </c:valAx>
      <c:spPr>
        <a:noFill/>
        <a:ln>
          <a:noFill/>
        </a:ln>
        <a:effectLst/>
      </c:spPr>
    </c:plotArea>
    <c:plotVisOnly val="1"/>
    <c:dispBlanksAs val="gap"/>
    <c:showDLblsOverMax val="0"/>
  </c:chart>
  <c:spPr>
    <a:solidFill>
      <a:schemeClr val="accent5">
        <a:lumMod val="20000"/>
        <a:lumOff val="80000"/>
      </a:schemeClr>
    </a:solidFill>
    <a:ln w="9525" cap="flat" cmpd="sng" algn="ctr">
      <a:solidFill>
        <a:schemeClr val="dk1">
          <a:lumMod val="25000"/>
          <a:lumOff val="75000"/>
        </a:schemeClr>
      </a:solidFill>
      <a:round/>
    </a:ln>
    <a:effectLst/>
  </c:spPr>
  <c:txPr>
    <a:bodyPr/>
    <a:lstStyle/>
    <a:p>
      <a:pPr>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fr-CA" dirty="0"/>
              <a:t>Administration: Un total de 2008 contacts. L’année fût très occupé en</a:t>
            </a:r>
            <a:r>
              <a:rPr lang="fr-CA" baseline="0" dirty="0"/>
              <a:t> administration, étant donné la reconstruction de l’ATTAJ.</a:t>
            </a:r>
            <a:endParaRPr lang="fr-CA" dirty="0"/>
          </a:p>
        </c:rich>
      </c:tx>
      <c:layout>
        <c:manualLayout>
          <c:xMode val="edge"/>
          <c:yMode val="edge"/>
          <c:x val="0.11155212773657287"/>
          <c:y val="1.358695652173913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fr-FR"/>
        </a:p>
      </c:txPr>
    </c:title>
    <c:autoTitleDeleted val="0"/>
    <c:plotArea>
      <c:layout>
        <c:manualLayout>
          <c:layoutTarget val="inner"/>
          <c:xMode val="edge"/>
          <c:yMode val="edge"/>
          <c:x val="2.1165940977261731E-2"/>
          <c:y val="7.9200723211229035E-2"/>
          <c:w val="0.96673923560716013"/>
          <c:h val="0.85241551837270346"/>
        </c:manualLayout>
      </c:layout>
      <c:barChart>
        <c:barDir val="col"/>
        <c:grouping val="clustered"/>
        <c:varyColors val="0"/>
        <c:ser>
          <c:idx val="0"/>
          <c:order val="0"/>
          <c:tx>
            <c:strRef>
              <c:f>Feuil1!$A$21</c:f>
              <c:strCache>
                <c:ptCount val="1"/>
                <c:pt idx="0">
                  <c:v>Administrations</c:v>
                </c:pt>
              </c:strCache>
            </c:strRef>
          </c:tx>
          <c:spPr>
            <a:solidFill>
              <a:schemeClr val="accent5">
                <a:alpha val="85000"/>
              </a:schemeClr>
            </a:solidFill>
            <a:ln w="9525" cap="flat" cmpd="sng" algn="ctr">
              <a:solidFill>
                <a:schemeClr val="lt1">
                  <a:alpha val="50000"/>
                </a:schemeClr>
              </a:solidFill>
              <a:round/>
            </a:ln>
            <a:effectLst/>
          </c:spPr>
          <c:invertIfNegative val="0"/>
          <c:dLbls>
            <c:dLbl>
              <c:idx val="1"/>
              <c:tx>
                <c:rich>
                  <a:bodyPr/>
                  <a:lstStyle/>
                  <a:p>
                    <a:r>
                      <a:rPr lang="en-US"/>
                      <a:t>119</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59C-40D2-A14E-8B85EBA5B93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Feuil1!$B$20:$M$20</c:f>
              <c:strCache>
                <c:ptCount val="12"/>
                <c:pt idx="0">
                  <c:v>Avril</c:v>
                </c:pt>
                <c:pt idx="1">
                  <c:v>Mai</c:v>
                </c:pt>
                <c:pt idx="2">
                  <c:v>Juin</c:v>
                </c:pt>
                <c:pt idx="3">
                  <c:v>Juillet</c:v>
                </c:pt>
                <c:pt idx="4">
                  <c:v>Août</c:v>
                </c:pt>
                <c:pt idx="5">
                  <c:v>Septembre</c:v>
                </c:pt>
                <c:pt idx="6">
                  <c:v>Octobre</c:v>
                </c:pt>
                <c:pt idx="7">
                  <c:v>Novembre</c:v>
                </c:pt>
                <c:pt idx="8">
                  <c:v>Décembre</c:v>
                </c:pt>
                <c:pt idx="9">
                  <c:v>Janvier</c:v>
                </c:pt>
                <c:pt idx="10">
                  <c:v>Février</c:v>
                </c:pt>
                <c:pt idx="11">
                  <c:v>Mars</c:v>
                </c:pt>
              </c:strCache>
            </c:strRef>
          </c:cat>
          <c:val>
            <c:numRef>
              <c:f>Feuil1!$B$21:$M$21</c:f>
              <c:numCache>
                <c:formatCode>General</c:formatCode>
                <c:ptCount val="12"/>
                <c:pt idx="0">
                  <c:v>6</c:v>
                </c:pt>
                <c:pt idx="1">
                  <c:v>119</c:v>
                </c:pt>
                <c:pt idx="2">
                  <c:v>194</c:v>
                </c:pt>
                <c:pt idx="3">
                  <c:v>168</c:v>
                </c:pt>
                <c:pt idx="4">
                  <c:v>203</c:v>
                </c:pt>
                <c:pt idx="5">
                  <c:v>219</c:v>
                </c:pt>
                <c:pt idx="6">
                  <c:v>158</c:v>
                </c:pt>
                <c:pt idx="7">
                  <c:v>172</c:v>
                </c:pt>
                <c:pt idx="8">
                  <c:v>147</c:v>
                </c:pt>
                <c:pt idx="9">
                  <c:v>264</c:v>
                </c:pt>
                <c:pt idx="10">
                  <c:v>118</c:v>
                </c:pt>
                <c:pt idx="11">
                  <c:v>240</c:v>
                </c:pt>
              </c:numCache>
            </c:numRef>
          </c:val>
          <c:extLst>
            <c:ext xmlns:c16="http://schemas.microsoft.com/office/drawing/2014/chart" uri="{C3380CC4-5D6E-409C-BE32-E72D297353CC}">
              <c16:uniqueId val="{00000000-2BD7-4907-9EE4-E276B41E4F58}"/>
            </c:ext>
          </c:extLst>
        </c:ser>
        <c:dLbls>
          <c:dLblPos val="inEnd"/>
          <c:showLegendKey val="0"/>
          <c:showVal val="1"/>
          <c:showCatName val="0"/>
          <c:showSerName val="0"/>
          <c:showPercent val="0"/>
          <c:showBubbleSize val="0"/>
        </c:dLbls>
        <c:gapWidth val="65"/>
        <c:axId val="644038496"/>
        <c:axId val="644036528"/>
      </c:barChart>
      <c:catAx>
        <c:axId val="64403849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fr-FR"/>
          </a:p>
        </c:txPr>
        <c:crossAx val="644036528"/>
        <c:crosses val="autoZero"/>
        <c:auto val="1"/>
        <c:lblAlgn val="ctr"/>
        <c:lblOffset val="100"/>
        <c:noMultiLvlLbl val="0"/>
      </c:catAx>
      <c:valAx>
        <c:axId val="64403652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644038496"/>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dk1">
          <a:lumMod val="25000"/>
          <a:lumOff val="75000"/>
        </a:schemeClr>
      </a:solidFill>
      <a:round/>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04B14B-93EA-414B-B1FB-8102A352768F}" type="datetimeFigureOut">
              <a:rPr lang="fr-CA" smtClean="0"/>
              <a:t>2023-05-30</a:t>
            </a:fld>
            <a:endParaRPr lang="fr-CA"/>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E4EA64-612C-4D33-8A9C-BB10FC5580D6}" type="slidenum">
              <a:rPr lang="fr-CA" smtClean="0"/>
              <a:t>‹N°›</a:t>
            </a:fld>
            <a:endParaRPr lang="fr-CA"/>
          </a:p>
        </p:txBody>
      </p:sp>
    </p:spTree>
    <p:extLst>
      <p:ext uri="{BB962C8B-B14F-4D97-AF65-F5344CB8AC3E}">
        <p14:creationId xmlns:p14="http://schemas.microsoft.com/office/powerpoint/2010/main" val="54456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7E4EA64-612C-4D33-8A9C-BB10FC5580D6}" type="slidenum">
              <a:rPr lang="fr-CA" smtClean="0"/>
              <a:t>21</a:t>
            </a:fld>
            <a:endParaRPr lang="fr-CA"/>
          </a:p>
        </p:txBody>
      </p:sp>
    </p:spTree>
    <p:extLst>
      <p:ext uri="{BB962C8B-B14F-4D97-AF65-F5344CB8AC3E}">
        <p14:creationId xmlns:p14="http://schemas.microsoft.com/office/powerpoint/2010/main" val="373228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1E8A1-6DA8-4496-BCE8-03ED561CC4E5}"/>
              </a:ext>
            </a:extLst>
          </p:cNvPr>
          <p:cNvSpPr>
            <a:spLocks noGrp="1"/>
          </p:cNvSpPr>
          <p:nvPr>
            <p:ph type="ctrTitle"/>
          </p:nvPr>
        </p:nvSpPr>
        <p:spPr>
          <a:xfrm>
            <a:off x="628650" y="365760"/>
            <a:ext cx="7886700" cy="2890202"/>
          </a:xfrm>
        </p:spPr>
        <p:txBody>
          <a:bodyPr anchor="b">
            <a:normAutofit/>
          </a:bodyPr>
          <a:lstStyle>
            <a:lvl1pPr algn="l">
              <a:defRPr sz="4950"/>
            </a:lvl1pPr>
          </a:lstStyle>
          <a:p>
            <a:r>
              <a:rPr lang="en-US" dirty="0"/>
              <a:t>Click to edit Master title style</a:t>
            </a:r>
          </a:p>
        </p:txBody>
      </p:sp>
      <p:sp>
        <p:nvSpPr>
          <p:cNvPr id="3" name="Subtitle 2">
            <a:extLst>
              <a:ext uri="{FF2B5EF4-FFF2-40B4-BE49-F238E27FC236}">
                <a16:creationId xmlns:a16="http://schemas.microsoft.com/office/drawing/2014/main" id="{3EB24CCC-3D44-4BB5-AA35-A21607EF69A4}"/>
              </a:ext>
            </a:extLst>
          </p:cNvPr>
          <p:cNvSpPr>
            <a:spLocks noGrp="1"/>
          </p:cNvSpPr>
          <p:nvPr>
            <p:ph type="subTitle" idx="1"/>
          </p:nvPr>
        </p:nvSpPr>
        <p:spPr>
          <a:xfrm>
            <a:off x="628650" y="3506150"/>
            <a:ext cx="7886700" cy="2483488"/>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301F80F6-1855-44E9-BA95-5E00A06E786D}"/>
              </a:ext>
            </a:extLst>
          </p:cNvPr>
          <p:cNvSpPr>
            <a:spLocks noGrp="1"/>
          </p:cNvSpPr>
          <p:nvPr>
            <p:ph type="dt" sz="half" idx="10"/>
          </p:nvPr>
        </p:nvSpPr>
        <p:spPr/>
        <p:txBody>
          <a:bodyPr/>
          <a:lstStyle/>
          <a:p>
            <a:fld id="{2CF2FD74-5383-469B-A0F6-BE2CC41D9606}" type="datetime1">
              <a:rPr lang="en-US" smtClean="0"/>
              <a:t>5/30/2023</a:t>
            </a:fld>
            <a:endParaRPr lang="en-US"/>
          </a:p>
        </p:txBody>
      </p:sp>
      <p:sp>
        <p:nvSpPr>
          <p:cNvPr id="5" name="Footer Placeholder 4">
            <a:extLst>
              <a:ext uri="{FF2B5EF4-FFF2-40B4-BE49-F238E27FC236}">
                <a16:creationId xmlns:a16="http://schemas.microsoft.com/office/drawing/2014/main" id="{873D7FFD-570A-4968-B943-AF87BB679D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CE6A8-0665-4714-B241-6AFBA8C6F807}"/>
              </a:ext>
            </a:extLst>
          </p:cNvPr>
          <p:cNvSpPr>
            <a:spLocks noGrp="1"/>
          </p:cNvSpPr>
          <p:nvPr>
            <p:ph type="sldNum" sz="quarter" idx="12"/>
          </p:nvPr>
        </p:nvSpPr>
        <p:spPr/>
        <p:txBody>
          <a:bodyPr/>
          <a:lstStyle/>
          <a:p>
            <a:fld id="{D3060201-1C40-4B39-813D-5CD9493BAEED}" type="slidenum">
              <a:rPr lang="en-US" smtClean="0"/>
              <a:t>‹N°›</a:t>
            </a:fld>
            <a:endParaRPr lang="en-US"/>
          </a:p>
        </p:txBody>
      </p:sp>
    </p:spTree>
    <p:extLst>
      <p:ext uri="{BB962C8B-B14F-4D97-AF65-F5344CB8AC3E}">
        <p14:creationId xmlns:p14="http://schemas.microsoft.com/office/powerpoint/2010/main" val="3862067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26EC-DC54-4882-9D58-F201EA25C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804E7C-4CBA-49AF-B24C-1A1FF51C21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D3C727-C0C7-4BBA-9CF5-6C1FAC76B10C}"/>
              </a:ext>
            </a:extLst>
          </p:cNvPr>
          <p:cNvSpPr>
            <a:spLocks noGrp="1"/>
          </p:cNvSpPr>
          <p:nvPr>
            <p:ph type="dt" sz="half" idx="10"/>
          </p:nvPr>
        </p:nvSpPr>
        <p:spPr/>
        <p:txBody>
          <a:bodyPr/>
          <a:lstStyle/>
          <a:p>
            <a:fld id="{AEF96B36-B6A3-4000-B84E-32C72FEFAE39}" type="datetime1">
              <a:rPr lang="en-US" smtClean="0"/>
              <a:t>5/30/2023</a:t>
            </a:fld>
            <a:endParaRPr lang="en-US"/>
          </a:p>
        </p:txBody>
      </p:sp>
      <p:sp>
        <p:nvSpPr>
          <p:cNvPr id="5" name="Footer Placeholder 4">
            <a:extLst>
              <a:ext uri="{FF2B5EF4-FFF2-40B4-BE49-F238E27FC236}">
                <a16:creationId xmlns:a16="http://schemas.microsoft.com/office/drawing/2014/main" id="{34603986-C5B4-4956-AC6F-4F36186B8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5F941-E847-4C51-97D6-21066B26EB26}"/>
              </a:ext>
            </a:extLst>
          </p:cNvPr>
          <p:cNvSpPr>
            <a:spLocks noGrp="1"/>
          </p:cNvSpPr>
          <p:nvPr>
            <p:ph type="sldNum" sz="quarter" idx="12"/>
          </p:nvPr>
        </p:nvSpPr>
        <p:spPr/>
        <p:txBody>
          <a:bodyPr/>
          <a:lstStyle/>
          <a:p>
            <a:fld id="{D3060201-1C40-4B39-813D-5CD9493BAEED}" type="slidenum">
              <a:rPr lang="en-US" smtClean="0"/>
              <a:t>‹N°›</a:t>
            </a:fld>
            <a:endParaRPr lang="en-US"/>
          </a:p>
        </p:txBody>
      </p:sp>
    </p:spTree>
    <p:extLst>
      <p:ext uri="{BB962C8B-B14F-4D97-AF65-F5344CB8AC3E}">
        <p14:creationId xmlns:p14="http://schemas.microsoft.com/office/powerpoint/2010/main" val="1596140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0338D2-D9EE-4B67-97C1-08ABD574530B}"/>
              </a:ext>
            </a:extLst>
          </p:cNvPr>
          <p:cNvSpPr>
            <a:spLocks noGrp="1"/>
          </p:cNvSpPr>
          <p:nvPr>
            <p:ph type="title" orient="vert"/>
          </p:nvPr>
        </p:nvSpPr>
        <p:spPr>
          <a:xfrm>
            <a:off x="5515386" y="365125"/>
            <a:ext cx="2999964"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274B1422-6C1E-4422-80E8-34B0092FBF05}"/>
              </a:ext>
            </a:extLst>
          </p:cNvPr>
          <p:cNvSpPr>
            <a:spLocks noGrp="1"/>
          </p:cNvSpPr>
          <p:nvPr>
            <p:ph type="body" orient="vert" idx="1"/>
          </p:nvPr>
        </p:nvSpPr>
        <p:spPr>
          <a:xfrm>
            <a:off x="628650" y="365125"/>
            <a:ext cx="469909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C8B53C-3084-4BC0-A80E-DB41C04C6258}"/>
              </a:ext>
            </a:extLst>
          </p:cNvPr>
          <p:cNvSpPr>
            <a:spLocks noGrp="1"/>
          </p:cNvSpPr>
          <p:nvPr>
            <p:ph type="dt" sz="half" idx="10"/>
          </p:nvPr>
        </p:nvSpPr>
        <p:spPr/>
        <p:txBody>
          <a:bodyPr/>
          <a:lstStyle/>
          <a:p>
            <a:fld id="{AD12F658-C237-4980-9142-BC9C65E6FDC9}" type="datetime1">
              <a:rPr lang="en-US" smtClean="0"/>
              <a:t>5/30/2023</a:t>
            </a:fld>
            <a:endParaRPr lang="en-US"/>
          </a:p>
        </p:txBody>
      </p:sp>
      <p:sp>
        <p:nvSpPr>
          <p:cNvPr id="5" name="Footer Placeholder 4">
            <a:extLst>
              <a:ext uri="{FF2B5EF4-FFF2-40B4-BE49-F238E27FC236}">
                <a16:creationId xmlns:a16="http://schemas.microsoft.com/office/drawing/2014/main" id="{8276BFDE-DC70-4A6E-90B8-337FC4725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3578F-39AE-4F6F-9614-32EF672E616D}"/>
              </a:ext>
            </a:extLst>
          </p:cNvPr>
          <p:cNvSpPr>
            <a:spLocks noGrp="1"/>
          </p:cNvSpPr>
          <p:nvPr>
            <p:ph type="sldNum" sz="quarter" idx="12"/>
          </p:nvPr>
        </p:nvSpPr>
        <p:spPr/>
        <p:txBody>
          <a:bodyPr/>
          <a:lstStyle/>
          <a:p>
            <a:fld id="{D3060201-1C40-4B39-813D-5CD9493BAEED}" type="slidenum">
              <a:rPr lang="en-US" smtClean="0"/>
              <a:t>‹N°›</a:t>
            </a:fld>
            <a:endParaRPr lang="en-US"/>
          </a:p>
        </p:txBody>
      </p:sp>
    </p:spTree>
    <p:extLst>
      <p:ext uri="{BB962C8B-B14F-4D97-AF65-F5344CB8AC3E}">
        <p14:creationId xmlns:p14="http://schemas.microsoft.com/office/powerpoint/2010/main" val="2877364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2A8A8-ECDA-4018-ABB4-CC22892BE8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90AE7C-51AF-4F0E-B5A3-8C7E1026C27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5F28C09-A717-49AB-B60E-433BC469258F}"/>
              </a:ext>
            </a:extLst>
          </p:cNvPr>
          <p:cNvSpPr>
            <a:spLocks noGrp="1"/>
          </p:cNvSpPr>
          <p:nvPr>
            <p:ph type="dt" sz="half" idx="10"/>
          </p:nvPr>
        </p:nvSpPr>
        <p:spPr/>
        <p:txBody>
          <a:bodyPr/>
          <a:lstStyle/>
          <a:p>
            <a:fld id="{6830F30F-CE10-4E09-8D3D-137A73942BBE}" type="datetime1">
              <a:rPr lang="en-US" smtClean="0"/>
              <a:t>5/30/2023</a:t>
            </a:fld>
            <a:endParaRPr lang="en-US"/>
          </a:p>
        </p:txBody>
      </p:sp>
      <p:sp>
        <p:nvSpPr>
          <p:cNvPr id="5" name="Footer Placeholder 4">
            <a:extLst>
              <a:ext uri="{FF2B5EF4-FFF2-40B4-BE49-F238E27FC236}">
                <a16:creationId xmlns:a16="http://schemas.microsoft.com/office/drawing/2014/main" id="{1D11A47A-6E5A-4754-8B43-9CE556160B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A1EB-7AC7-4F86-90C0-AA980D887225}"/>
              </a:ext>
            </a:extLst>
          </p:cNvPr>
          <p:cNvSpPr>
            <a:spLocks noGrp="1"/>
          </p:cNvSpPr>
          <p:nvPr>
            <p:ph type="sldNum" sz="quarter" idx="12"/>
          </p:nvPr>
        </p:nvSpPr>
        <p:spPr/>
        <p:txBody>
          <a:bodyPr/>
          <a:lstStyle/>
          <a:p>
            <a:fld id="{D3060201-1C40-4B39-813D-5CD9493BAEED}" type="slidenum">
              <a:rPr lang="en-US" smtClean="0"/>
              <a:t>‹N°›</a:t>
            </a:fld>
            <a:endParaRPr lang="en-US"/>
          </a:p>
        </p:txBody>
      </p:sp>
    </p:spTree>
    <p:extLst>
      <p:ext uri="{BB962C8B-B14F-4D97-AF65-F5344CB8AC3E}">
        <p14:creationId xmlns:p14="http://schemas.microsoft.com/office/powerpoint/2010/main" val="3851571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5957-C46F-4F17-BC8C-6507E676E916}"/>
              </a:ext>
            </a:extLst>
          </p:cNvPr>
          <p:cNvSpPr>
            <a:spLocks noGrp="1"/>
          </p:cNvSpPr>
          <p:nvPr>
            <p:ph type="title"/>
          </p:nvPr>
        </p:nvSpPr>
        <p:spPr>
          <a:xfrm>
            <a:off x="623888" y="365760"/>
            <a:ext cx="7886700" cy="3827868"/>
          </a:xfrm>
        </p:spPr>
        <p:txBody>
          <a:bodyPr anchor="b"/>
          <a:lstStyle>
            <a:lvl1pPr>
              <a:defRPr sz="4500"/>
            </a:lvl1pPr>
          </a:lstStyle>
          <a:p>
            <a:r>
              <a:rPr lang="en-US" dirty="0"/>
              <a:t>Click to edit Master title style</a:t>
            </a:r>
          </a:p>
        </p:txBody>
      </p:sp>
      <p:sp>
        <p:nvSpPr>
          <p:cNvPr id="3" name="Text Placeholder 2">
            <a:extLst>
              <a:ext uri="{FF2B5EF4-FFF2-40B4-BE49-F238E27FC236}">
                <a16:creationId xmlns:a16="http://schemas.microsoft.com/office/drawing/2014/main" id="{98D9661B-6633-4C8B-8B9C-E514DF851D3E}"/>
              </a:ext>
            </a:extLst>
          </p:cNvPr>
          <p:cNvSpPr>
            <a:spLocks noGrp="1"/>
          </p:cNvSpPr>
          <p:nvPr>
            <p:ph type="body" idx="1"/>
          </p:nvPr>
        </p:nvSpPr>
        <p:spPr>
          <a:xfrm>
            <a:off x="623888" y="4443817"/>
            <a:ext cx="7886700" cy="1645834"/>
          </a:xfrm>
        </p:spPr>
        <p:txBody>
          <a:bodyPr/>
          <a:lstStyle>
            <a:lvl1pPr marL="0" indent="0">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B6274BF-C1CD-4709-B0A0-E9407DBEA73C}"/>
              </a:ext>
            </a:extLst>
          </p:cNvPr>
          <p:cNvSpPr>
            <a:spLocks noGrp="1"/>
          </p:cNvSpPr>
          <p:nvPr>
            <p:ph type="dt" sz="half" idx="10"/>
          </p:nvPr>
        </p:nvSpPr>
        <p:spPr/>
        <p:txBody>
          <a:bodyPr/>
          <a:lstStyle/>
          <a:p>
            <a:fld id="{BFAFD209-5DB7-4B5B-A333-D944AC67D811}" type="datetime1">
              <a:rPr lang="en-US" smtClean="0"/>
              <a:t>5/30/2023</a:t>
            </a:fld>
            <a:endParaRPr lang="en-US"/>
          </a:p>
        </p:txBody>
      </p:sp>
      <p:sp>
        <p:nvSpPr>
          <p:cNvPr id="5" name="Footer Placeholder 4">
            <a:extLst>
              <a:ext uri="{FF2B5EF4-FFF2-40B4-BE49-F238E27FC236}">
                <a16:creationId xmlns:a16="http://schemas.microsoft.com/office/drawing/2014/main" id="{CC9ADB94-0A5B-4B56-B0B1-1FF5580A4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CA668A-35AE-4CDF-AC4C-2BEEA9EE80F8}"/>
              </a:ext>
            </a:extLst>
          </p:cNvPr>
          <p:cNvSpPr>
            <a:spLocks noGrp="1"/>
          </p:cNvSpPr>
          <p:nvPr>
            <p:ph type="sldNum" sz="quarter" idx="12"/>
          </p:nvPr>
        </p:nvSpPr>
        <p:spPr/>
        <p:txBody>
          <a:bodyPr/>
          <a:lstStyle/>
          <a:p>
            <a:fld id="{D3060201-1C40-4B39-813D-5CD9493BAEED}" type="slidenum">
              <a:rPr lang="en-US" smtClean="0"/>
              <a:t>‹N°›</a:t>
            </a:fld>
            <a:endParaRPr lang="en-US"/>
          </a:p>
        </p:txBody>
      </p:sp>
    </p:spTree>
    <p:extLst>
      <p:ext uri="{BB962C8B-B14F-4D97-AF65-F5344CB8AC3E}">
        <p14:creationId xmlns:p14="http://schemas.microsoft.com/office/powerpoint/2010/main" val="3521376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7F1FD-0E96-4963-9F09-92861572BB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79E5F0-B650-4AFF-B90E-23B378684D66}"/>
              </a:ext>
            </a:extLst>
          </p:cNvPr>
          <p:cNvSpPr>
            <a:spLocks noGrp="1"/>
          </p:cNvSpPr>
          <p:nvPr>
            <p:ph sz="half" idx="1"/>
          </p:nvPr>
        </p:nvSpPr>
        <p:spPr>
          <a:xfrm>
            <a:off x="628650" y="1940876"/>
            <a:ext cx="3886200" cy="42360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2D1747B-302D-476E-8F4F-E4B114C6624E}"/>
              </a:ext>
            </a:extLst>
          </p:cNvPr>
          <p:cNvSpPr>
            <a:spLocks noGrp="1"/>
          </p:cNvSpPr>
          <p:nvPr>
            <p:ph sz="half" idx="2"/>
          </p:nvPr>
        </p:nvSpPr>
        <p:spPr>
          <a:xfrm>
            <a:off x="4629150" y="1940876"/>
            <a:ext cx="3886200" cy="42360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40577D-22F7-4958-BB3D-6C9265EA1964}"/>
              </a:ext>
            </a:extLst>
          </p:cNvPr>
          <p:cNvSpPr>
            <a:spLocks noGrp="1"/>
          </p:cNvSpPr>
          <p:nvPr>
            <p:ph type="dt" sz="half" idx="10"/>
          </p:nvPr>
        </p:nvSpPr>
        <p:spPr/>
        <p:txBody>
          <a:bodyPr/>
          <a:lstStyle/>
          <a:p>
            <a:fld id="{535758C8-2325-47A7-8D66-6154377F0912}" type="datetime1">
              <a:rPr lang="en-US" smtClean="0"/>
              <a:t>5/30/2023</a:t>
            </a:fld>
            <a:endParaRPr lang="en-US"/>
          </a:p>
        </p:txBody>
      </p:sp>
      <p:sp>
        <p:nvSpPr>
          <p:cNvPr id="6" name="Footer Placeholder 5">
            <a:extLst>
              <a:ext uri="{FF2B5EF4-FFF2-40B4-BE49-F238E27FC236}">
                <a16:creationId xmlns:a16="http://schemas.microsoft.com/office/drawing/2014/main" id="{71EC5B46-A8FB-4683-9618-3F6E073839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887BD-93E9-4181-9D7F-940C3E1730FF}"/>
              </a:ext>
            </a:extLst>
          </p:cNvPr>
          <p:cNvSpPr>
            <a:spLocks noGrp="1"/>
          </p:cNvSpPr>
          <p:nvPr>
            <p:ph type="sldNum" sz="quarter" idx="12"/>
          </p:nvPr>
        </p:nvSpPr>
        <p:spPr/>
        <p:txBody>
          <a:bodyPr/>
          <a:lstStyle/>
          <a:p>
            <a:fld id="{D3060201-1C40-4B39-813D-5CD9493BAEED}" type="slidenum">
              <a:rPr lang="en-US" smtClean="0"/>
              <a:t>‹N°›</a:t>
            </a:fld>
            <a:endParaRPr lang="en-US"/>
          </a:p>
        </p:txBody>
      </p:sp>
    </p:spTree>
    <p:extLst>
      <p:ext uri="{BB962C8B-B14F-4D97-AF65-F5344CB8AC3E}">
        <p14:creationId xmlns:p14="http://schemas.microsoft.com/office/powerpoint/2010/main" val="770078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3D79-FA27-4567-9032-AF722733E10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77C1BF-703F-4992-BB0C-EB1E579C7410}"/>
              </a:ext>
            </a:extLst>
          </p:cNvPr>
          <p:cNvSpPr>
            <a:spLocks noGrp="1"/>
          </p:cNvSpPr>
          <p:nvPr>
            <p:ph type="body" idx="1"/>
          </p:nvPr>
        </p:nvSpPr>
        <p:spPr>
          <a:xfrm>
            <a:off x="629842" y="1951823"/>
            <a:ext cx="3868340" cy="823912"/>
          </a:xfrm>
        </p:spPr>
        <p:txBody>
          <a:bodyPr anchor="b"/>
          <a:lstStyle>
            <a:lvl1pPr marL="0" indent="0">
              <a:buNone/>
              <a:defRPr lang="en-US" sz="1800" b="0" i="1" kern="1200" smtClean="0">
                <a:solidFill>
                  <a:schemeClr val="tx2"/>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2B2FCE1-6DC0-43B5-8016-89FD4AF5ABD2}"/>
              </a:ext>
            </a:extLst>
          </p:cNvPr>
          <p:cNvSpPr>
            <a:spLocks noGrp="1"/>
          </p:cNvSpPr>
          <p:nvPr>
            <p:ph sz="half" idx="2"/>
          </p:nvPr>
        </p:nvSpPr>
        <p:spPr>
          <a:xfrm>
            <a:off x="629842" y="2954741"/>
            <a:ext cx="3868340" cy="32349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62FED7A-67D0-43CC-889A-25F8849647F1}"/>
              </a:ext>
            </a:extLst>
          </p:cNvPr>
          <p:cNvSpPr>
            <a:spLocks noGrp="1"/>
          </p:cNvSpPr>
          <p:nvPr>
            <p:ph type="body" sz="quarter" idx="3"/>
          </p:nvPr>
        </p:nvSpPr>
        <p:spPr>
          <a:xfrm>
            <a:off x="4629150" y="1951823"/>
            <a:ext cx="3887391" cy="823912"/>
          </a:xfrm>
        </p:spPr>
        <p:txBody>
          <a:bodyPr anchor="b"/>
          <a:lstStyle>
            <a:lvl1pPr marL="0" indent="0">
              <a:buNone/>
              <a:defRPr lang="en-US" sz="1800" b="0" i="1" kern="1200" smtClean="0">
                <a:solidFill>
                  <a:schemeClr val="tx2"/>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731C176-48F2-44EC-B3A2-A144403D57FB}"/>
              </a:ext>
            </a:extLst>
          </p:cNvPr>
          <p:cNvSpPr>
            <a:spLocks noGrp="1"/>
          </p:cNvSpPr>
          <p:nvPr>
            <p:ph sz="quarter" idx="4"/>
          </p:nvPr>
        </p:nvSpPr>
        <p:spPr>
          <a:xfrm>
            <a:off x="4629150" y="2954741"/>
            <a:ext cx="3887391" cy="3234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9187B8-AC48-4FE7-8658-8A31E37311F6}"/>
              </a:ext>
            </a:extLst>
          </p:cNvPr>
          <p:cNvSpPr>
            <a:spLocks noGrp="1"/>
          </p:cNvSpPr>
          <p:nvPr>
            <p:ph type="dt" sz="half" idx="10"/>
          </p:nvPr>
        </p:nvSpPr>
        <p:spPr/>
        <p:txBody>
          <a:bodyPr/>
          <a:lstStyle/>
          <a:p>
            <a:fld id="{77962067-FEF0-4927-9B6E-A3007C3B762F}" type="datetime1">
              <a:rPr lang="en-US" smtClean="0"/>
              <a:t>5/30/2023</a:t>
            </a:fld>
            <a:endParaRPr lang="en-US"/>
          </a:p>
        </p:txBody>
      </p:sp>
      <p:sp>
        <p:nvSpPr>
          <p:cNvPr id="8" name="Footer Placeholder 7">
            <a:extLst>
              <a:ext uri="{FF2B5EF4-FFF2-40B4-BE49-F238E27FC236}">
                <a16:creationId xmlns:a16="http://schemas.microsoft.com/office/drawing/2014/main" id="{7CCAB465-E22E-45DC-89C9-406121BCED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F9D1CF-F964-4405-8677-5F9E2A028785}"/>
              </a:ext>
            </a:extLst>
          </p:cNvPr>
          <p:cNvSpPr>
            <a:spLocks noGrp="1"/>
          </p:cNvSpPr>
          <p:nvPr>
            <p:ph type="sldNum" sz="quarter" idx="12"/>
          </p:nvPr>
        </p:nvSpPr>
        <p:spPr/>
        <p:txBody>
          <a:bodyPr/>
          <a:lstStyle/>
          <a:p>
            <a:fld id="{D3060201-1C40-4B39-813D-5CD9493BAEED}" type="slidenum">
              <a:rPr lang="en-US" smtClean="0"/>
              <a:t>‹N°›</a:t>
            </a:fld>
            <a:endParaRPr lang="en-US"/>
          </a:p>
        </p:txBody>
      </p:sp>
    </p:spTree>
    <p:extLst>
      <p:ext uri="{BB962C8B-B14F-4D97-AF65-F5344CB8AC3E}">
        <p14:creationId xmlns:p14="http://schemas.microsoft.com/office/powerpoint/2010/main" val="371646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A3453-DD0F-41C0-8F4A-5DC343F5EB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4E6313-506F-4456-B3D9-D9655538F9FB}"/>
              </a:ext>
            </a:extLst>
          </p:cNvPr>
          <p:cNvSpPr>
            <a:spLocks noGrp="1"/>
          </p:cNvSpPr>
          <p:nvPr>
            <p:ph type="dt" sz="half" idx="10"/>
          </p:nvPr>
        </p:nvSpPr>
        <p:spPr/>
        <p:txBody>
          <a:bodyPr/>
          <a:lstStyle/>
          <a:p>
            <a:fld id="{93FDAEDC-3664-4189-8DCF-2EE22D626098}" type="datetime1">
              <a:rPr lang="en-US" smtClean="0"/>
              <a:t>5/30/2023</a:t>
            </a:fld>
            <a:endParaRPr lang="en-US"/>
          </a:p>
        </p:txBody>
      </p:sp>
      <p:sp>
        <p:nvSpPr>
          <p:cNvPr id="4" name="Footer Placeholder 3">
            <a:extLst>
              <a:ext uri="{FF2B5EF4-FFF2-40B4-BE49-F238E27FC236}">
                <a16:creationId xmlns:a16="http://schemas.microsoft.com/office/drawing/2014/main" id="{E8F26068-7707-41EC-93EF-A24CAF8FFD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9C8A3C-8C01-4039-B47B-57D8497587A5}"/>
              </a:ext>
            </a:extLst>
          </p:cNvPr>
          <p:cNvSpPr>
            <a:spLocks noGrp="1"/>
          </p:cNvSpPr>
          <p:nvPr>
            <p:ph type="sldNum" sz="quarter" idx="12"/>
          </p:nvPr>
        </p:nvSpPr>
        <p:spPr/>
        <p:txBody>
          <a:bodyPr/>
          <a:lstStyle/>
          <a:p>
            <a:fld id="{D3060201-1C40-4B39-813D-5CD9493BAEED}" type="slidenum">
              <a:rPr lang="en-US" smtClean="0"/>
              <a:t>‹N°›</a:t>
            </a:fld>
            <a:endParaRPr lang="en-US"/>
          </a:p>
        </p:txBody>
      </p:sp>
    </p:spTree>
    <p:extLst>
      <p:ext uri="{BB962C8B-B14F-4D97-AF65-F5344CB8AC3E}">
        <p14:creationId xmlns:p14="http://schemas.microsoft.com/office/powerpoint/2010/main" val="1360606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892633-8C77-419D-B24D-2B3D44DBA556}"/>
              </a:ext>
            </a:extLst>
          </p:cNvPr>
          <p:cNvSpPr>
            <a:spLocks noGrp="1"/>
          </p:cNvSpPr>
          <p:nvPr>
            <p:ph type="dt" sz="half" idx="10"/>
          </p:nvPr>
        </p:nvSpPr>
        <p:spPr/>
        <p:txBody>
          <a:bodyPr/>
          <a:lstStyle/>
          <a:p>
            <a:fld id="{BE48E852-305C-4A99-8C46-15C91556664D}" type="datetime1">
              <a:rPr lang="en-US" smtClean="0"/>
              <a:t>5/30/2023</a:t>
            </a:fld>
            <a:endParaRPr lang="en-US"/>
          </a:p>
        </p:txBody>
      </p:sp>
      <p:sp>
        <p:nvSpPr>
          <p:cNvPr id="3" name="Footer Placeholder 2">
            <a:extLst>
              <a:ext uri="{FF2B5EF4-FFF2-40B4-BE49-F238E27FC236}">
                <a16:creationId xmlns:a16="http://schemas.microsoft.com/office/drawing/2014/main" id="{FD149D59-0A88-4A14-A740-4CCD9B5264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DEF9-802F-444E-92D2-397862EEAB07}"/>
              </a:ext>
            </a:extLst>
          </p:cNvPr>
          <p:cNvSpPr>
            <a:spLocks noGrp="1"/>
          </p:cNvSpPr>
          <p:nvPr>
            <p:ph type="sldNum" sz="quarter" idx="12"/>
          </p:nvPr>
        </p:nvSpPr>
        <p:spPr/>
        <p:txBody>
          <a:bodyPr/>
          <a:lstStyle/>
          <a:p>
            <a:fld id="{D3060201-1C40-4B39-813D-5CD9493BAEED}" type="slidenum">
              <a:rPr lang="en-US" smtClean="0"/>
              <a:t>‹N°›</a:t>
            </a:fld>
            <a:endParaRPr lang="en-US"/>
          </a:p>
        </p:txBody>
      </p:sp>
    </p:spTree>
    <p:extLst>
      <p:ext uri="{BB962C8B-B14F-4D97-AF65-F5344CB8AC3E}">
        <p14:creationId xmlns:p14="http://schemas.microsoft.com/office/powerpoint/2010/main" val="3008940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23C20-3881-4F15-94F7-9D7B9F9E357A}"/>
              </a:ext>
            </a:extLst>
          </p:cNvPr>
          <p:cNvSpPr>
            <a:spLocks noGrp="1"/>
          </p:cNvSpPr>
          <p:nvPr>
            <p:ph type="title"/>
          </p:nvPr>
        </p:nvSpPr>
        <p:spPr>
          <a:xfrm>
            <a:off x="629841" y="457200"/>
            <a:ext cx="3257550" cy="2971800"/>
          </a:xfrm>
        </p:spPr>
        <p:txBody>
          <a:bodyPr anchor="b">
            <a:noAutofit/>
          </a:bodyPr>
          <a:lstStyle>
            <a:lvl1pPr algn="l" defTabSz="685800" rtl="0" eaLnBrk="1" latinLnBrk="0" hangingPunct="1">
              <a:lnSpc>
                <a:spcPct val="100000"/>
              </a:lnSpc>
              <a:spcBef>
                <a:spcPct val="0"/>
              </a:spcBef>
              <a:buNone/>
              <a:defRPr lang="en-US" sz="4050" kern="1200" dirty="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dirty="0"/>
              <a:t>Click to edit Master title style</a:t>
            </a:r>
          </a:p>
        </p:txBody>
      </p:sp>
      <p:sp>
        <p:nvSpPr>
          <p:cNvPr id="3" name="Content Placeholder 2">
            <a:extLst>
              <a:ext uri="{FF2B5EF4-FFF2-40B4-BE49-F238E27FC236}">
                <a16:creationId xmlns:a16="http://schemas.microsoft.com/office/drawing/2014/main" id="{B268F40F-6C2A-48EC-8F16-DA179A1DA375}"/>
              </a:ext>
            </a:extLst>
          </p:cNvPr>
          <p:cNvSpPr>
            <a:spLocks noGrp="1"/>
          </p:cNvSpPr>
          <p:nvPr>
            <p:ph idx="1"/>
          </p:nvPr>
        </p:nvSpPr>
        <p:spPr>
          <a:xfrm>
            <a:off x="4165979" y="457201"/>
            <a:ext cx="4350562" cy="5403850"/>
          </a:xfrm>
        </p:spPr>
        <p:txBody>
          <a:bodyPr>
            <a:normAutofit/>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6736B7E-D33D-48C7-97AC-5C0D9874FE53}"/>
              </a:ext>
            </a:extLst>
          </p:cNvPr>
          <p:cNvSpPr>
            <a:spLocks noGrp="1"/>
          </p:cNvSpPr>
          <p:nvPr>
            <p:ph type="body" sz="half" idx="2"/>
          </p:nvPr>
        </p:nvSpPr>
        <p:spPr>
          <a:xfrm>
            <a:off x="629841" y="3657601"/>
            <a:ext cx="3257550" cy="2211387"/>
          </a:xfrm>
        </p:spPr>
        <p:txBody>
          <a:bodyPr>
            <a:normAutofit/>
          </a:bodyPr>
          <a:lstStyle>
            <a:lvl1pPr marL="0" indent="0">
              <a:buNone/>
              <a:defRPr lang="en-US" sz="1800" i="1" kern="1200" dirty="0" smtClean="0">
                <a:solidFill>
                  <a:schemeClr val="tx2"/>
                </a:solidFill>
                <a:latin typeface="+mn-lt"/>
                <a:ea typeface="+mn-ea"/>
                <a:cs typeface="+mn-cs"/>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0" lvl="0" indent="0" algn="l" defTabSz="685800" rtl="0" eaLnBrk="1" latinLnBrk="0" hangingPunct="1">
              <a:lnSpc>
                <a:spcPct val="110000"/>
              </a:lnSpc>
              <a:spcBef>
                <a:spcPts val="750"/>
              </a:spcBef>
              <a:buFont typeface="Arial" panose="020B0604020202020204" pitchFamily="34" charset="0"/>
              <a:buNone/>
            </a:pPr>
            <a:r>
              <a:rPr lang="en-US" dirty="0"/>
              <a:t>Click to edit Master text styles</a:t>
            </a:r>
          </a:p>
        </p:txBody>
      </p:sp>
      <p:sp>
        <p:nvSpPr>
          <p:cNvPr id="5" name="Date Placeholder 4">
            <a:extLst>
              <a:ext uri="{FF2B5EF4-FFF2-40B4-BE49-F238E27FC236}">
                <a16:creationId xmlns:a16="http://schemas.microsoft.com/office/drawing/2014/main" id="{E9149BC5-FF58-463A-B4FA-F0F912F1234F}"/>
              </a:ext>
            </a:extLst>
          </p:cNvPr>
          <p:cNvSpPr>
            <a:spLocks noGrp="1"/>
          </p:cNvSpPr>
          <p:nvPr>
            <p:ph type="dt" sz="half" idx="10"/>
          </p:nvPr>
        </p:nvSpPr>
        <p:spPr/>
        <p:txBody>
          <a:bodyPr/>
          <a:lstStyle/>
          <a:p>
            <a:fld id="{86D0752A-4571-4285-B7BF-9E8C243BC9BC}" type="datetime1">
              <a:rPr lang="en-US" smtClean="0"/>
              <a:t>5/30/2023</a:t>
            </a:fld>
            <a:endParaRPr lang="en-US"/>
          </a:p>
        </p:txBody>
      </p:sp>
      <p:sp>
        <p:nvSpPr>
          <p:cNvPr id="6" name="Footer Placeholder 5">
            <a:extLst>
              <a:ext uri="{FF2B5EF4-FFF2-40B4-BE49-F238E27FC236}">
                <a16:creationId xmlns:a16="http://schemas.microsoft.com/office/drawing/2014/main" id="{947072D7-4A2A-407F-A084-6AE8DD0016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D4C41C-C368-475C-BDC1-DC5B29C78005}"/>
              </a:ext>
            </a:extLst>
          </p:cNvPr>
          <p:cNvSpPr>
            <a:spLocks noGrp="1"/>
          </p:cNvSpPr>
          <p:nvPr>
            <p:ph type="sldNum" sz="quarter" idx="12"/>
          </p:nvPr>
        </p:nvSpPr>
        <p:spPr/>
        <p:txBody>
          <a:bodyPr/>
          <a:lstStyle/>
          <a:p>
            <a:fld id="{D3060201-1C40-4B39-813D-5CD9493BAEED}" type="slidenum">
              <a:rPr lang="en-US" smtClean="0"/>
              <a:t>‹N°›</a:t>
            </a:fld>
            <a:endParaRPr lang="en-US"/>
          </a:p>
        </p:txBody>
      </p:sp>
    </p:spTree>
    <p:extLst>
      <p:ext uri="{BB962C8B-B14F-4D97-AF65-F5344CB8AC3E}">
        <p14:creationId xmlns:p14="http://schemas.microsoft.com/office/powerpoint/2010/main" val="2589408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F67B0-865B-44ED-9DFE-36C73B0C8B43}"/>
              </a:ext>
            </a:extLst>
          </p:cNvPr>
          <p:cNvSpPr>
            <a:spLocks noGrp="1"/>
          </p:cNvSpPr>
          <p:nvPr>
            <p:ph type="title"/>
          </p:nvPr>
        </p:nvSpPr>
        <p:spPr>
          <a:xfrm>
            <a:off x="629841" y="457200"/>
            <a:ext cx="3257550" cy="2971800"/>
          </a:xfrm>
        </p:spPr>
        <p:txBody>
          <a:bodyPr anchor="b">
            <a:noAutofit/>
          </a:bodyPr>
          <a:lstStyle>
            <a:lvl1pPr algn="l" defTabSz="685800" rtl="0" eaLnBrk="1" latinLnBrk="0" hangingPunct="1">
              <a:lnSpc>
                <a:spcPct val="100000"/>
              </a:lnSpc>
              <a:spcBef>
                <a:spcPct val="0"/>
              </a:spcBef>
              <a:buNone/>
              <a:defRPr lang="en-US" sz="4050" kern="1200" dirty="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dirty="0"/>
              <a:t>Click to edit Master title style</a:t>
            </a:r>
          </a:p>
        </p:txBody>
      </p:sp>
      <p:sp>
        <p:nvSpPr>
          <p:cNvPr id="3" name="Picture Placeholder 2">
            <a:extLst>
              <a:ext uri="{FF2B5EF4-FFF2-40B4-BE49-F238E27FC236}">
                <a16:creationId xmlns:a16="http://schemas.microsoft.com/office/drawing/2014/main" id="{B73C5CF7-138A-437C-9E0A-FF4179970319}"/>
              </a:ext>
            </a:extLst>
          </p:cNvPr>
          <p:cNvSpPr>
            <a:spLocks noGrp="1"/>
          </p:cNvSpPr>
          <p:nvPr>
            <p:ph type="pic" idx="1"/>
          </p:nvPr>
        </p:nvSpPr>
        <p:spPr>
          <a:xfrm>
            <a:off x="4171097" y="457201"/>
            <a:ext cx="4345444"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5117822-7770-4117-96A2-8D2FF0A01044}"/>
              </a:ext>
            </a:extLst>
          </p:cNvPr>
          <p:cNvSpPr>
            <a:spLocks noGrp="1"/>
          </p:cNvSpPr>
          <p:nvPr>
            <p:ph type="body" sz="half" idx="2"/>
          </p:nvPr>
        </p:nvSpPr>
        <p:spPr>
          <a:xfrm>
            <a:off x="629841" y="3664424"/>
            <a:ext cx="3257550" cy="2204564"/>
          </a:xfrm>
        </p:spPr>
        <p:txBody>
          <a:bodyPr>
            <a:normAutofit/>
          </a:bodyPr>
          <a:lstStyle>
            <a:lvl1pPr marL="0" indent="0">
              <a:buNone/>
              <a:defRPr lang="en-US" sz="1800" i="1" kern="1200" dirty="0" smtClean="0">
                <a:solidFill>
                  <a:schemeClr val="tx2"/>
                </a:solidFill>
                <a:latin typeface="+mn-lt"/>
                <a:ea typeface="+mn-ea"/>
                <a:cs typeface="+mn-cs"/>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0" lvl="0" indent="0" algn="l" defTabSz="685800" rtl="0" eaLnBrk="1" latinLnBrk="0" hangingPunct="1">
              <a:lnSpc>
                <a:spcPct val="110000"/>
              </a:lnSpc>
              <a:spcBef>
                <a:spcPts val="750"/>
              </a:spcBef>
              <a:buFont typeface="Arial" panose="020B0604020202020204" pitchFamily="34" charset="0"/>
              <a:buNone/>
            </a:pPr>
            <a:r>
              <a:rPr lang="en-US" dirty="0"/>
              <a:t>Click to edit Master text styles</a:t>
            </a:r>
          </a:p>
        </p:txBody>
      </p:sp>
      <p:sp>
        <p:nvSpPr>
          <p:cNvPr id="5" name="Date Placeholder 4">
            <a:extLst>
              <a:ext uri="{FF2B5EF4-FFF2-40B4-BE49-F238E27FC236}">
                <a16:creationId xmlns:a16="http://schemas.microsoft.com/office/drawing/2014/main" id="{11295030-39C7-4814-A766-1A3E094EBA15}"/>
              </a:ext>
            </a:extLst>
          </p:cNvPr>
          <p:cNvSpPr>
            <a:spLocks noGrp="1"/>
          </p:cNvSpPr>
          <p:nvPr>
            <p:ph type="dt" sz="half" idx="10"/>
          </p:nvPr>
        </p:nvSpPr>
        <p:spPr/>
        <p:txBody>
          <a:bodyPr/>
          <a:lstStyle/>
          <a:p>
            <a:fld id="{2DC834BB-41E3-45F1-A07F-23856F3E37CC}" type="datetime1">
              <a:rPr lang="en-US" smtClean="0"/>
              <a:t>5/30/2023</a:t>
            </a:fld>
            <a:endParaRPr lang="en-US"/>
          </a:p>
        </p:txBody>
      </p:sp>
      <p:sp>
        <p:nvSpPr>
          <p:cNvPr id="6" name="Footer Placeholder 5">
            <a:extLst>
              <a:ext uri="{FF2B5EF4-FFF2-40B4-BE49-F238E27FC236}">
                <a16:creationId xmlns:a16="http://schemas.microsoft.com/office/drawing/2014/main" id="{B91F02CD-DC87-47B6-96C4-F6470B1D8F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CFF531-02C2-4C1D-A692-7040378066C7}"/>
              </a:ext>
            </a:extLst>
          </p:cNvPr>
          <p:cNvSpPr>
            <a:spLocks noGrp="1"/>
          </p:cNvSpPr>
          <p:nvPr>
            <p:ph type="sldNum" sz="quarter" idx="12"/>
          </p:nvPr>
        </p:nvSpPr>
        <p:spPr/>
        <p:txBody>
          <a:bodyPr/>
          <a:lstStyle/>
          <a:p>
            <a:fld id="{D3060201-1C40-4B39-813D-5CD9493BAEED}" type="slidenum">
              <a:rPr lang="en-US" smtClean="0"/>
              <a:t>‹N°›</a:t>
            </a:fld>
            <a:endParaRPr lang="en-US"/>
          </a:p>
        </p:txBody>
      </p:sp>
    </p:spTree>
    <p:extLst>
      <p:ext uri="{BB962C8B-B14F-4D97-AF65-F5344CB8AC3E}">
        <p14:creationId xmlns:p14="http://schemas.microsoft.com/office/powerpoint/2010/main" val="3902728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6818BD-D734-48A1-8CC0-609D11E5560E}"/>
              </a:ext>
            </a:extLst>
          </p:cNvPr>
          <p:cNvSpPr>
            <a:spLocks noGrp="1"/>
          </p:cNvSpPr>
          <p:nvPr>
            <p:ph type="title"/>
          </p:nvPr>
        </p:nvSpPr>
        <p:spPr>
          <a:xfrm>
            <a:off x="628650" y="365126"/>
            <a:ext cx="78867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AF9D215A-D2A1-4903-A905-F8B06EF41B4F}"/>
              </a:ext>
            </a:extLst>
          </p:cNvPr>
          <p:cNvSpPr>
            <a:spLocks noGrp="1"/>
          </p:cNvSpPr>
          <p:nvPr>
            <p:ph type="body" idx="1"/>
          </p:nvPr>
        </p:nvSpPr>
        <p:spPr>
          <a:xfrm>
            <a:off x="628650" y="1940876"/>
            <a:ext cx="7886700" cy="42360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42B88A-7A1D-4AA1-8536-28DC13DBA5B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EF19C561-42AE-4F50-8B8F-820F2C3508DA}" type="datetime1">
              <a:rPr lang="en-US" smtClean="0"/>
              <a:t>5/30/2023</a:t>
            </a:fld>
            <a:endParaRPr lang="en-US" dirty="0"/>
          </a:p>
        </p:txBody>
      </p:sp>
      <p:sp>
        <p:nvSpPr>
          <p:cNvPr id="5" name="Footer Placeholder 4">
            <a:extLst>
              <a:ext uri="{FF2B5EF4-FFF2-40B4-BE49-F238E27FC236}">
                <a16:creationId xmlns:a16="http://schemas.microsoft.com/office/drawing/2014/main" id="{B37FE925-0C4B-4BAE-9799-3A9D46D9206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ADAD54-E5C5-4D48-8592-BB22F0A851E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D3060201-1C40-4B39-813D-5CD9493BAEED}" type="slidenum">
              <a:rPr lang="en-US" smtClean="0"/>
              <a:pPr/>
              <a:t>‹N°›</a:t>
            </a:fld>
            <a:endParaRPr lang="en-US"/>
          </a:p>
        </p:txBody>
      </p:sp>
    </p:spTree>
    <p:extLst>
      <p:ext uri="{BB962C8B-B14F-4D97-AF65-F5344CB8AC3E}">
        <p14:creationId xmlns:p14="http://schemas.microsoft.com/office/powerpoint/2010/main" val="95830145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hf hdr="0" ftr="0" dt="0"/>
  <p:txStyles>
    <p:titleStyle>
      <a:lvl1pPr algn="l" defTabSz="685800" rtl="0" eaLnBrk="1" latinLnBrk="0" hangingPunct="1">
        <a:lnSpc>
          <a:spcPct val="100000"/>
        </a:lnSpc>
        <a:spcBef>
          <a:spcPct val="0"/>
        </a:spcBef>
        <a:buNone/>
        <a:defRPr lang="en-US" sz="4050" kern="120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p:titleStyle>
    <p:bodyStyle>
      <a:lvl1pPr marL="171450" indent="-171450" algn="l" defTabSz="685800" rtl="0" eaLnBrk="1" latinLnBrk="0" hangingPunct="1">
        <a:lnSpc>
          <a:spcPct val="110000"/>
        </a:lnSpc>
        <a:spcBef>
          <a:spcPts val="750"/>
        </a:spcBef>
        <a:buClr>
          <a:schemeClr val="tx2"/>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110000"/>
        </a:lnSpc>
        <a:spcBef>
          <a:spcPts val="375"/>
        </a:spcBef>
        <a:buClr>
          <a:schemeClr val="tx2"/>
        </a:buClr>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110000"/>
        </a:lnSpc>
        <a:spcBef>
          <a:spcPts val="375"/>
        </a:spcBef>
        <a:buClr>
          <a:schemeClr val="tx2"/>
        </a:buClr>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110000"/>
        </a:lnSpc>
        <a:spcBef>
          <a:spcPts val="375"/>
        </a:spcBef>
        <a:buClr>
          <a:schemeClr val="tx2"/>
        </a:buClr>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110000"/>
        </a:lnSpc>
        <a:spcBef>
          <a:spcPts val="375"/>
        </a:spcBef>
        <a:buClr>
          <a:schemeClr val="tx2"/>
        </a:buClr>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attaj.ca/blog/" TargetMode="Externa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attaj.ca/outil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97D1BC4-5288-1B2A-6DF7-D1558EAB2956}"/>
              </a:ext>
            </a:extLst>
          </p:cNvPr>
          <p:cNvSpPr>
            <a:spLocks noGrp="1"/>
          </p:cNvSpPr>
          <p:nvPr>
            <p:ph type="ctrTitle"/>
          </p:nvPr>
        </p:nvSpPr>
        <p:spPr>
          <a:xfrm>
            <a:off x="628650" y="596644"/>
            <a:ext cx="4125093" cy="3435606"/>
          </a:xfrm>
        </p:spPr>
        <p:txBody>
          <a:bodyPr anchor="b">
            <a:normAutofit fontScale="90000"/>
          </a:bodyPr>
          <a:lstStyle/>
          <a:p>
            <a:r>
              <a:rPr lang="fr-CA" sz="7200" dirty="0"/>
              <a:t>Rapport d’activité </a:t>
            </a:r>
            <a:br>
              <a:rPr lang="fr-CA" sz="7200" dirty="0"/>
            </a:br>
            <a:r>
              <a:rPr lang="fr-CA" sz="7200" dirty="0"/>
              <a:t>2022-2023</a:t>
            </a:r>
            <a:endParaRPr lang="fr-CA" dirty="0"/>
          </a:p>
        </p:txBody>
      </p:sp>
      <p:pic>
        <p:nvPicPr>
          <p:cNvPr id="9" name="Image 8" descr="Une image contenant texte&#10;&#10;Description générée automatiquement">
            <a:extLst>
              <a:ext uri="{FF2B5EF4-FFF2-40B4-BE49-F238E27FC236}">
                <a16:creationId xmlns:a16="http://schemas.microsoft.com/office/drawing/2014/main" id="{A4F3CE40-912C-BEC7-530C-6E1FDC1E1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3743" y="1695265"/>
            <a:ext cx="4133850" cy="1905000"/>
          </a:xfrm>
          <a:prstGeom prst="rect">
            <a:avLst/>
          </a:prstGeom>
        </p:spPr>
      </p:pic>
    </p:spTree>
    <p:extLst>
      <p:ext uri="{BB962C8B-B14F-4D97-AF65-F5344CB8AC3E}">
        <p14:creationId xmlns:p14="http://schemas.microsoft.com/office/powerpoint/2010/main" val="850624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F64E4D-3C97-E7E4-316F-89E5A9EF4459}"/>
              </a:ext>
            </a:extLst>
          </p:cNvPr>
          <p:cNvSpPr>
            <a:spLocks noGrp="1"/>
          </p:cNvSpPr>
          <p:nvPr>
            <p:ph type="title"/>
          </p:nvPr>
        </p:nvSpPr>
        <p:spPr/>
        <p:txBody>
          <a:bodyPr/>
          <a:lstStyle/>
          <a:p>
            <a:pPr algn="ctr"/>
            <a:r>
              <a:rPr lang="fr-CA" dirty="0"/>
              <a:t>Août 2022</a:t>
            </a:r>
          </a:p>
        </p:txBody>
      </p:sp>
      <p:sp>
        <p:nvSpPr>
          <p:cNvPr id="3" name="Espace réservé du contenu 2">
            <a:extLst>
              <a:ext uri="{FF2B5EF4-FFF2-40B4-BE49-F238E27FC236}">
                <a16:creationId xmlns:a16="http://schemas.microsoft.com/office/drawing/2014/main" id="{F7A9C1F0-F793-6D6B-FD8F-8103BB5B4A8B}"/>
              </a:ext>
            </a:extLst>
          </p:cNvPr>
          <p:cNvSpPr>
            <a:spLocks noGrp="1"/>
          </p:cNvSpPr>
          <p:nvPr>
            <p:ph idx="1"/>
          </p:nvPr>
        </p:nvSpPr>
        <p:spPr>
          <a:xfrm>
            <a:off x="628650" y="1940876"/>
            <a:ext cx="7886700" cy="3181540"/>
          </a:xfrm>
        </p:spPr>
        <p:txBody>
          <a:bodyPr>
            <a:normAutofit/>
          </a:bodyPr>
          <a:lstStyle/>
          <a:p>
            <a:pPr marL="0" indent="0">
              <a:buNone/>
            </a:pPr>
            <a:r>
              <a:rPr lang="fr-CA" b="1" dirty="0"/>
              <a:t>Le plan de redressement est créé. Plusieurs nouvelles mesures sont adoptés et sont mises en place tout au long de l’année afin de ne plus répéter les erreurs passées. Le plan vise la mise en place de meilleures contrôle des dépenses, d’une meilleure gestion financière et d’une révision de la politique de condition de travail pour favoriser la rétention du personnel. Nous assurons ainsi la conformité auprès de notre bailleur de fonds et une meilleure gestion de l’organisme pour nos membres.</a:t>
            </a:r>
          </a:p>
        </p:txBody>
      </p:sp>
      <p:pic>
        <p:nvPicPr>
          <p:cNvPr id="4" name="Image 3">
            <a:extLst>
              <a:ext uri="{FF2B5EF4-FFF2-40B4-BE49-F238E27FC236}">
                <a16:creationId xmlns:a16="http://schemas.microsoft.com/office/drawing/2014/main" id="{12B16542-98B9-8718-960B-423EB58410B2}"/>
              </a:ext>
            </a:extLst>
          </p:cNvPr>
          <p:cNvPicPr>
            <a:picLocks noChangeAspect="1"/>
          </p:cNvPicPr>
          <p:nvPr/>
        </p:nvPicPr>
        <p:blipFill>
          <a:blip r:embed="rId2"/>
          <a:stretch>
            <a:fillRect/>
          </a:stretch>
        </p:blipFill>
        <p:spPr>
          <a:xfrm>
            <a:off x="2008847" y="3609327"/>
            <a:ext cx="5126305" cy="2883547"/>
          </a:xfrm>
          <a:prstGeom prst="rect">
            <a:avLst/>
          </a:prstGeom>
        </p:spPr>
      </p:pic>
      <p:sp>
        <p:nvSpPr>
          <p:cNvPr id="5" name="Espace réservé du numéro de diapositive 4">
            <a:extLst>
              <a:ext uri="{FF2B5EF4-FFF2-40B4-BE49-F238E27FC236}">
                <a16:creationId xmlns:a16="http://schemas.microsoft.com/office/drawing/2014/main" id="{EBD9458E-99CE-867B-2708-59348104DF02}"/>
              </a:ext>
            </a:extLst>
          </p:cNvPr>
          <p:cNvSpPr>
            <a:spLocks noGrp="1"/>
          </p:cNvSpPr>
          <p:nvPr>
            <p:ph type="sldNum" sz="quarter" idx="12"/>
          </p:nvPr>
        </p:nvSpPr>
        <p:spPr/>
        <p:txBody>
          <a:bodyPr/>
          <a:lstStyle/>
          <a:p>
            <a:fld id="{D3060201-1C40-4B39-813D-5CD9493BAEED}" type="slidenum">
              <a:rPr lang="en-US" smtClean="0"/>
              <a:t>10</a:t>
            </a:fld>
            <a:endParaRPr lang="en-US"/>
          </a:p>
        </p:txBody>
      </p:sp>
    </p:spTree>
    <p:extLst>
      <p:ext uri="{BB962C8B-B14F-4D97-AF65-F5344CB8AC3E}">
        <p14:creationId xmlns:p14="http://schemas.microsoft.com/office/powerpoint/2010/main" val="2024979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D37222-006E-00BB-9CE0-753BBE63C853}"/>
              </a:ext>
            </a:extLst>
          </p:cNvPr>
          <p:cNvSpPr>
            <a:spLocks noGrp="1"/>
          </p:cNvSpPr>
          <p:nvPr>
            <p:ph type="title"/>
          </p:nvPr>
        </p:nvSpPr>
        <p:spPr>
          <a:xfrm>
            <a:off x="628650" y="-662782"/>
            <a:ext cx="7886700" cy="1325563"/>
          </a:xfrm>
        </p:spPr>
        <p:txBody>
          <a:bodyPr/>
          <a:lstStyle/>
          <a:p>
            <a:pPr algn="ctr"/>
            <a:r>
              <a:rPr lang="fr-CA" dirty="0"/>
              <a:t>Septembre 2022</a:t>
            </a:r>
          </a:p>
        </p:txBody>
      </p:sp>
      <p:sp>
        <p:nvSpPr>
          <p:cNvPr id="3" name="Espace réservé du contenu 2">
            <a:extLst>
              <a:ext uri="{FF2B5EF4-FFF2-40B4-BE49-F238E27FC236}">
                <a16:creationId xmlns:a16="http://schemas.microsoft.com/office/drawing/2014/main" id="{2AC1D39B-0DBD-A9C9-7457-C2389958C201}"/>
              </a:ext>
            </a:extLst>
          </p:cNvPr>
          <p:cNvSpPr>
            <a:spLocks noGrp="1"/>
          </p:cNvSpPr>
          <p:nvPr>
            <p:ph idx="1"/>
          </p:nvPr>
        </p:nvSpPr>
        <p:spPr>
          <a:xfrm>
            <a:off x="699671" y="662781"/>
            <a:ext cx="7886700" cy="5167311"/>
          </a:xfrm>
        </p:spPr>
        <p:txBody>
          <a:bodyPr/>
          <a:lstStyle/>
          <a:p>
            <a:pPr marL="0" indent="0">
              <a:buNone/>
            </a:pPr>
            <a:r>
              <a:rPr lang="fr-CA" dirty="0">
                <a:latin typeface="Berlin Sans FB Demi" panose="020E0802020502020306" pitchFamily="34" charset="0"/>
              </a:rPr>
              <a:t>Septembre fût un grand mois pour l’ATTAJ! La mobilisation est forte avant les élections.</a:t>
            </a:r>
          </a:p>
          <a:p>
            <a:pPr>
              <a:buFont typeface="Wingdings" panose="05000000000000000000" pitchFamily="2" charset="2"/>
              <a:buChar char="ü"/>
            </a:pPr>
            <a:r>
              <a:rPr lang="fr-CA" dirty="0">
                <a:latin typeface="Berlin Sans FB Demi" panose="020E0802020502020306" pitchFamily="34" charset="0"/>
              </a:rPr>
              <a:t>Rencontre ZOOM avec le CISSS de Lanaudière pour expliquer nos services aux médecins, infirmières et intervenants qui s’occupent de dossier CNESST.</a:t>
            </a:r>
          </a:p>
          <a:p>
            <a:pPr marL="0" indent="0">
              <a:buNone/>
            </a:pPr>
            <a:endParaRPr lang="fr-CA" dirty="0">
              <a:latin typeface="Berlin Sans FB Demi" panose="020E0802020502020306" pitchFamily="34" charset="0"/>
            </a:endParaRPr>
          </a:p>
          <a:p>
            <a:pPr>
              <a:buFont typeface="Wingdings" panose="05000000000000000000" pitchFamily="2" charset="2"/>
              <a:buChar char="ü"/>
            </a:pPr>
            <a:r>
              <a:rPr lang="fr-CA" dirty="0">
                <a:latin typeface="Berlin Sans FB Demi" panose="020E0802020502020306" pitchFamily="34" charset="0"/>
              </a:rPr>
              <a:t>7 Septembre: Rencontre ZOOM pour Engagez-vous pour le filet social.</a:t>
            </a:r>
          </a:p>
          <a:p>
            <a:pPr>
              <a:buFontTx/>
              <a:buChar char="-"/>
            </a:pPr>
            <a:endParaRPr lang="fr-CA" dirty="0">
              <a:latin typeface="Berlin Sans FB Demi" panose="020E0802020502020306" pitchFamily="34" charset="0"/>
            </a:endParaRPr>
          </a:p>
          <a:p>
            <a:pPr>
              <a:buFont typeface="Wingdings" panose="05000000000000000000" pitchFamily="2" charset="2"/>
              <a:buChar char="ü"/>
            </a:pPr>
            <a:r>
              <a:rPr lang="fr-CA" dirty="0">
                <a:latin typeface="Berlin Sans FB Demi" panose="020E0802020502020306" pitchFamily="34" charset="0"/>
              </a:rPr>
              <a:t>22 septembre: Rencontre avec le candidat conservateur. Discussions durant une heure des enjeux des travailleurs et travailleuses accidentés/</a:t>
            </a:r>
            <a:r>
              <a:rPr lang="fr-CA" dirty="0" err="1">
                <a:latin typeface="Berlin Sans FB Demi" panose="020E0802020502020306" pitchFamily="34" charset="0"/>
              </a:rPr>
              <a:t>ées</a:t>
            </a:r>
            <a:r>
              <a:rPr lang="fr-CA" dirty="0">
                <a:latin typeface="Berlin Sans FB Demi" panose="020E0802020502020306" pitchFamily="34" charset="0"/>
              </a:rPr>
              <a:t>. </a:t>
            </a:r>
          </a:p>
          <a:p>
            <a:pPr>
              <a:buFontTx/>
              <a:buChar char="-"/>
            </a:pPr>
            <a:endParaRPr lang="fr-CA" dirty="0">
              <a:latin typeface="Berlin Sans FB Demi" panose="020E0802020502020306" pitchFamily="34" charset="0"/>
            </a:endParaRPr>
          </a:p>
        </p:txBody>
      </p:sp>
      <p:pic>
        <p:nvPicPr>
          <p:cNvPr id="7" name="Image 6" descr="Une image contenant diagramme&#10;&#10;Description générée automatiquement">
            <a:extLst>
              <a:ext uri="{FF2B5EF4-FFF2-40B4-BE49-F238E27FC236}">
                <a16:creationId xmlns:a16="http://schemas.microsoft.com/office/drawing/2014/main" id="{47F01E2D-48AD-5EF4-36F5-DC3FB1A328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46436"/>
            <a:ext cx="9144000" cy="2896384"/>
          </a:xfrm>
          <a:prstGeom prst="rect">
            <a:avLst/>
          </a:prstGeom>
        </p:spPr>
      </p:pic>
      <p:sp>
        <p:nvSpPr>
          <p:cNvPr id="4" name="Espace réservé du numéro de diapositive 3">
            <a:extLst>
              <a:ext uri="{FF2B5EF4-FFF2-40B4-BE49-F238E27FC236}">
                <a16:creationId xmlns:a16="http://schemas.microsoft.com/office/drawing/2014/main" id="{D8A60C32-6D2C-19B8-D00A-DE14350AA414}"/>
              </a:ext>
            </a:extLst>
          </p:cNvPr>
          <p:cNvSpPr>
            <a:spLocks noGrp="1"/>
          </p:cNvSpPr>
          <p:nvPr>
            <p:ph type="sldNum" sz="quarter" idx="12"/>
          </p:nvPr>
        </p:nvSpPr>
        <p:spPr/>
        <p:txBody>
          <a:bodyPr/>
          <a:lstStyle/>
          <a:p>
            <a:fld id="{D3060201-1C40-4B39-813D-5CD9493BAEED}" type="slidenum">
              <a:rPr lang="en-US" smtClean="0"/>
              <a:t>11</a:t>
            </a:fld>
            <a:endParaRPr lang="en-US"/>
          </a:p>
        </p:txBody>
      </p:sp>
    </p:spTree>
    <p:extLst>
      <p:ext uri="{BB962C8B-B14F-4D97-AF65-F5344CB8AC3E}">
        <p14:creationId xmlns:p14="http://schemas.microsoft.com/office/powerpoint/2010/main" val="1903366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D37222-006E-00BB-9CE0-753BBE63C853}"/>
              </a:ext>
            </a:extLst>
          </p:cNvPr>
          <p:cNvSpPr>
            <a:spLocks noGrp="1"/>
          </p:cNvSpPr>
          <p:nvPr>
            <p:ph type="title"/>
          </p:nvPr>
        </p:nvSpPr>
        <p:spPr>
          <a:xfrm>
            <a:off x="628650" y="-662782"/>
            <a:ext cx="7886700" cy="1325563"/>
          </a:xfrm>
        </p:spPr>
        <p:txBody>
          <a:bodyPr/>
          <a:lstStyle/>
          <a:p>
            <a:pPr algn="ctr"/>
            <a:r>
              <a:rPr lang="fr-CA" dirty="0"/>
              <a:t>Septembre 2022 (suite)</a:t>
            </a:r>
          </a:p>
        </p:txBody>
      </p:sp>
      <p:sp>
        <p:nvSpPr>
          <p:cNvPr id="9" name="ZoneTexte 8">
            <a:extLst>
              <a:ext uri="{FF2B5EF4-FFF2-40B4-BE49-F238E27FC236}">
                <a16:creationId xmlns:a16="http://schemas.microsoft.com/office/drawing/2014/main" id="{697DFE24-EE65-DB08-16D1-9DC06BAB5553}"/>
              </a:ext>
            </a:extLst>
          </p:cNvPr>
          <p:cNvSpPr txBox="1"/>
          <p:nvPr/>
        </p:nvSpPr>
        <p:spPr>
          <a:xfrm>
            <a:off x="807868" y="662781"/>
            <a:ext cx="7332955" cy="369332"/>
          </a:xfrm>
          <a:prstGeom prst="rect">
            <a:avLst/>
          </a:prstGeom>
          <a:noFill/>
        </p:spPr>
        <p:txBody>
          <a:bodyPr wrap="square" rtlCol="0">
            <a:spAutoFit/>
          </a:bodyPr>
          <a:lstStyle/>
          <a:p>
            <a:r>
              <a:rPr lang="fr-CA" dirty="0">
                <a:latin typeface="Berlin Sans FB Demi" panose="020E0802020502020306" pitchFamily="34" charset="0"/>
              </a:rPr>
              <a:t>7 septembre: L’ATTAJ soutient la TROCL dans ses revendications</a:t>
            </a:r>
          </a:p>
        </p:txBody>
      </p:sp>
      <p:pic>
        <p:nvPicPr>
          <p:cNvPr id="13" name="Espace réservé du contenu 12" descr="Une image contenant Site web&#10;&#10;Description générée automatiquement">
            <a:extLst>
              <a:ext uri="{FF2B5EF4-FFF2-40B4-BE49-F238E27FC236}">
                <a16:creationId xmlns:a16="http://schemas.microsoft.com/office/drawing/2014/main" id="{B0F7FDD7-6E3F-331E-50F9-85905FDBBC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7906" y="1322773"/>
            <a:ext cx="7252647" cy="4854190"/>
          </a:xfrm>
        </p:spPr>
      </p:pic>
      <p:sp>
        <p:nvSpPr>
          <p:cNvPr id="3" name="Espace réservé du numéro de diapositive 2">
            <a:extLst>
              <a:ext uri="{FF2B5EF4-FFF2-40B4-BE49-F238E27FC236}">
                <a16:creationId xmlns:a16="http://schemas.microsoft.com/office/drawing/2014/main" id="{570844D8-39C1-2F52-9AB2-4038530FDD60}"/>
              </a:ext>
            </a:extLst>
          </p:cNvPr>
          <p:cNvSpPr>
            <a:spLocks noGrp="1"/>
          </p:cNvSpPr>
          <p:nvPr>
            <p:ph type="sldNum" sz="quarter" idx="12"/>
          </p:nvPr>
        </p:nvSpPr>
        <p:spPr/>
        <p:txBody>
          <a:bodyPr/>
          <a:lstStyle/>
          <a:p>
            <a:fld id="{D3060201-1C40-4B39-813D-5CD9493BAEED}" type="slidenum">
              <a:rPr lang="en-US" smtClean="0"/>
              <a:t>12</a:t>
            </a:fld>
            <a:endParaRPr lang="en-US"/>
          </a:p>
        </p:txBody>
      </p:sp>
    </p:spTree>
    <p:extLst>
      <p:ext uri="{BB962C8B-B14F-4D97-AF65-F5344CB8AC3E}">
        <p14:creationId xmlns:p14="http://schemas.microsoft.com/office/powerpoint/2010/main" val="3430825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7813BE-32B1-8465-994F-6BBA7F5637F1}"/>
              </a:ext>
            </a:extLst>
          </p:cNvPr>
          <p:cNvSpPr>
            <a:spLocks noGrp="1"/>
          </p:cNvSpPr>
          <p:nvPr>
            <p:ph type="title"/>
          </p:nvPr>
        </p:nvSpPr>
        <p:spPr>
          <a:xfrm>
            <a:off x="1747237" y="160298"/>
            <a:ext cx="7886700" cy="1325563"/>
          </a:xfrm>
        </p:spPr>
        <p:txBody>
          <a:bodyPr/>
          <a:lstStyle/>
          <a:p>
            <a:r>
              <a:rPr lang="fr-CA" dirty="0"/>
              <a:t>Septembre 2022 (suite)</a:t>
            </a:r>
          </a:p>
        </p:txBody>
      </p:sp>
      <p:sp>
        <p:nvSpPr>
          <p:cNvPr id="3" name="Espace réservé du contenu 2">
            <a:extLst>
              <a:ext uri="{FF2B5EF4-FFF2-40B4-BE49-F238E27FC236}">
                <a16:creationId xmlns:a16="http://schemas.microsoft.com/office/drawing/2014/main" id="{D68ABBB4-6CCE-12AC-6DB3-51EDCC793188}"/>
              </a:ext>
            </a:extLst>
          </p:cNvPr>
          <p:cNvSpPr>
            <a:spLocks noGrp="1"/>
          </p:cNvSpPr>
          <p:nvPr>
            <p:ph idx="1"/>
          </p:nvPr>
        </p:nvSpPr>
        <p:spPr/>
        <p:txBody>
          <a:bodyPr/>
          <a:lstStyle/>
          <a:p>
            <a:pPr>
              <a:buFont typeface="Wingdings" panose="05000000000000000000" pitchFamily="2" charset="2"/>
              <a:buChar char="ü"/>
            </a:pPr>
            <a:r>
              <a:rPr lang="fr-CA" b="1" dirty="0">
                <a:latin typeface="Berlin Sans FB Demi" panose="020E0802020502020306" pitchFamily="34" charset="0"/>
              </a:rPr>
              <a:t>23 septembre: Manifestation pour la justice sociale. Mobilisation de l’ATTAJ. Rencontre avec un candidat de Québec Solidaire qui aura permis de le sensibiliser à notre cause.</a:t>
            </a:r>
          </a:p>
          <a:p>
            <a:pPr>
              <a:buFont typeface="Wingdings" panose="05000000000000000000" pitchFamily="2" charset="2"/>
              <a:buChar char="ü"/>
            </a:pPr>
            <a:endParaRPr lang="fr-CA" b="1" dirty="0">
              <a:latin typeface="Berlin Sans FB Demi" panose="020E0802020502020306" pitchFamily="34" charset="0"/>
            </a:endParaRPr>
          </a:p>
        </p:txBody>
      </p:sp>
      <p:pic>
        <p:nvPicPr>
          <p:cNvPr id="5" name="Image 4" descr="Une image contenant arbre, plein air, herbe, personne&#10;&#10;Description générée automatiquement">
            <a:extLst>
              <a:ext uri="{FF2B5EF4-FFF2-40B4-BE49-F238E27FC236}">
                <a16:creationId xmlns:a16="http://schemas.microsoft.com/office/drawing/2014/main" id="{0DBCEE8E-4826-14FE-C021-032220BEAC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47" y="2570410"/>
            <a:ext cx="2704915" cy="3606553"/>
          </a:xfrm>
          <a:prstGeom prst="ellipse">
            <a:avLst/>
          </a:prstGeom>
          <a:ln>
            <a:noFill/>
          </a:ln>
          <a:effectLst>
            <a:softEdge rad="112500"/>
          </a:effectLst>
        </p:spPr>
      </p:pic>
      <p:pic>
        <p:nvPicPr>
          <p:cNvPr id="7" name="Image 6" descr="Une image contenant personne, ciel, plein air, arbre&#10;&#10;Description générée automatiquement">
            <a:extLst>
              <a:ext uri="{FF2B5EF4-FFF2-40B4-BE49-F238E27FC236}">
                <a16:creationId xmlns:a16="http://schemas.microsoft.com/office/drawing/2014/main" id="{6BFF5A3F-488C-2B05-32C2-75D249597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007" y="2671024"/>
            <a:ext cx="2553993" cy="3405324"/>
          </a:xfrm>
          <a:prstGeom prst="ellipse">
            <a:avLst/>
          </a:prstGeom>
          <a:ln>
            <a:noFill/>
          </a:ln>
          <a:effectLst>
            <a:softEdge rad="112500"/>
          </a:effectLst>
        </p:spPr>
      </p:pic>
      <p:pic>
        <p:nvPicPr>
          <p:cNvPr id="9" name="Image 8" descr="Une image contenant texte, plein air, personnes, personne&#10;&#10;Description générée automatiquement">
            <a:extLst>
              <a:ext uri="{FF2B5EF4-FFF2-40B4-BE49-F238E27FC236}">
                <a16:creationId xmlns:a16="http://schemas.microsoft.com/office/drawing/2014/main" id="{F8991212-1928-C16B-1A0B-970A2EC32A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5032" y="2479018"/>
            <a:ext cx="4173935" cy="3789336"/>
          </a:xfrm>
          <a:prstGeom prst="ellipse">
            <a:avLst/>
          </a:prstGeom>
          <a:ln>
            <a:noFill/>
          </a:ln>
          <a:effectLst>
            <a:softEdge rad="112500"/>
          </a:effectLst>
        </p:spPr>
      </p:pic>
      <p:sp>
        <p:nvSpPr>
          <p:cNvPr id="4" name="Espace réservé du numéro de diapositive 3">
            <a:extLst>
              <a:ext uri="{FF2B5EF4-FFF2-40B4-BE49-F238E27FC236}">
                <a16:creationId xmlns:a16="http://schemas.microsoft.com/office/drawing/2014/main" id="{B7D64A03-C4D1-A835-8EB3-12520F3D74D8}"/>
              </a:ext>
            </a:extLst>
          </p:cNvPr>
          <p:cNvSpPr>
            <a:spLocks noGrp="1"/>
          </p:cNvSpPr>
          <p:nvPr>
            <p:ph type="sldNum" sz="quarter" idx="12"/>
          </p:nvPr>
        </p:nvSpPr>
        <p:spPr/>
        <p:txBody>
          <a:bodyPr/>
          <a:lstStyle/>
          <a:p>
            <a:fld id="{D3060201-1C40-4B39-813D-5CD9493BAEED}" type="slidenum">
              <a:rPr lang="en-US" smtClean="0"/>
              <a:t>13</a:t>
            </a:fld>
            <a:endParaRPr lang="en-US"/>
          </a:p>
        </p:txBody>
      </p:sp>
    </p:spTree>
    <p:extLst>
      <p:ext uri="{BB962C8B-B14F-4D97-AF65-F5344CB8AC3E}">
        <p14:creationId xmlns:p14="http://schemas.microsoft.com/office/powerpoint/2010/main" val="2423778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7813BE-32B1-8465-994F-6BBA7F5637F1}"/>
              </a:ext>
            </a:extLst>
          </p:cNvPr>
          <p:cNvSpPr>
            <a:spLocks noGrp="1"/>
          </p:cNvSpPr>
          <p:nvPr>
            <p:ph type="title"/>
          </p:nvPr>
        </p:nvSpPr>
        <p:spPr>
          <a:xfrm>
            <a:off x="1747237" y="160298"/>
            <a:ext cx="7886700" cy="1325563"/>
          </a:xfrm>
        </p:spPr>
        <p:txBody>
          <a:bodyPr/>
          <a:lstStyle/>
          <a:p>
            <a:r>
              <a:rPr lang="fr-CA" dirty="0"/>
              <a:t>Septembre 2022 (suite)</a:t>
            </a:r>
          </a:p>
        </p:txBody>
      </p:sp>
      <p:sp>
        <p:nvSpPr>
          <p:cNvPr id="3" name="Espace réservé du contenu 2">
            <a:extLst>
              <a:ext uri="{FF2B5EF4-FFF2-40B4-BE49-F238E27FC236}">
                <a16:creationId xmlns:a16="http://schemas.microsoft.com/office/drawing/2014/main" id="{D68ABBB4-6CCE-12AC-6DB3-51EDCC793188}"/>
              </a:ext>
            </a:extLst>
          </p:cNvPr>
          <p:cNvSpPr>
            <a:spLocks noGrp="1"/>
          </p:cNvSpPr>
          <p:nvPr>
            <p:ph idx="1"/>
          </p:nvPr>
        </p:nvSpPr>
        <p:spPr>
          <a:xfrm>
            <a:off x="669988" y="1485861"/>
            <a:ext cx="7886700" cy="4236087"/>
          </a:xfrm>
        </p:spPr>
        <p:txBody>
          <a:bodyPr/>
          <a:lstStyle/>
          <a:p>
            <a:pPr>
              <a:buFont typeface="Wingdings" panose="05000000000000000000" pitchFamily="2" charset="2"/>
              <a:buChar char="ü"/>
            </a:pPr>
            <a:r>
              <a:rPr lang="fr-CA" b="1" dirty="0">
                <a:latin typeface="Berlin Sans FB Demi" panose="020E0802020502020306" pitchFamily="34" charset="0"/>
              </a:rPr>
              <a:t>28 septembre: Publication d’une lettre ouverte dans La Presse, composé par notre regroupement et signé par plusieurs organisme de défense de droits.</a:t>
            </a:r>
          </a:p>
          <a:p>
            <a:pPr>
              <a:buFont typeface="Wingdings" panose="05000000000000000000" pitchFamily="2" charset="2"/>
              <a:buChar char="ü"/>
            </a:pPr>
            <a:endParaRPr lang="fr-CA" b="1" dirty="0">
              <a:latin typeface="Berlin Sans FB Demi" panose="020E0802020502020306" pitchFamily="34" charset="0"/>
            </a:endParaRPr>
          </a:p>
        </p:txBody>
      </p:sp>
      <p:pic>
        <p:nvPicPr>
          <p:cNvPr id="6" name="Image 5" descr="Une image contenant texte">
            <a:extLst>
              <a:ext uri="{FF2B5EF4-FFF2-40B4-BE49-F238E27FC236}">
                <a16:creationId xmlns:a16="http://schemas.microsoft.com/office/drawing/2014/main" id="{ABC54BA3-FCBA-CB69-E907-8636B606E1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960" y="2050741"/>
            <a:ext cx="4215005" cy="4558184"/>
          </a:xfrm>
          <a:prstGeom prst="rect">
            <a:avLst/>
          </a:prstGeom>
        </p:spPr>
      </p:pic>
      <p:sp>
        <p:nvSpPr>
          <p:cNvPr id="4" name="Espace réservé du numéro de diapositive 3">
            <a:extLst>
              <a:ext uri="{FF2B5EF4-FFF2-40B4-BE49-F238E27FC236}">
                <a16:creationId xmlns:a16="http://schemas.microsoft.com/office/drawing/2014/main" id="{80A8DBFE-065C-E642-BD3D-90E3BEED9095}"/>
              </a:ext>
            </a:extLst>
          </p:cNvPr>
          <p:cNvSpPr>
            <a:spLocks noGrp="1"/>
          </p:cNvSpPr>
          <p:nvPr>
            <p:ph type="sldNum" sz="quarter" idx="12"/>
          </p:nvPr>
        </p:nvSpPr>
        <p:spPr/>
        <p:txBody>
          <a:bodyPr/>
          <a:lstStyle/>
          <a:p>
            <a:fld id="{D3060201-1C40-4B39-813D-5CD9493BAEED}" type="slidenum">
              <a:rPr lang="en-US" smtClean="0"/>
              <a:t>14</a:t>
            </a:fld>
            <a:endParaRPr lang="en-US"/>
          </a:p>
        </p:txBody>
      </p:sp>
    </p:spTree>
    <p:extLst>
      <p:ext uri="{BB962C8B-B14F-4D97-AF65-F5344CB8AC3E}">
        <p14:creationId xmlns:p14="http://schemas.microsoft.com/office/powerpoint/2010/main" val="1491243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7813BE-32B1-8465-994F-6BBA7F5637F1}"/>
              </a:ext>
            </a:extLst>
          </p:cNvPr>
          <p:cNvSpPr>
            <a:spLocks noGrp="1"/>
          </p:cNvSpPr>
          <p:nvPr>
            <p:ph type="title"/>
          </p:nvPr>
        </p:nvSpPr>
        <p:spPr>
          <a:xfrm>
            <a:off x="1747237" y="160298"/>
            <a:ext cx="7886700" cy="1325563"/>
          </a:xfrm>
        </p:spPr>
        <p:txBody>
          <a:bodyPr/>
          <a:lstStyle/>
          <a:p>
            <a:r>
              <a:rPr lang="fr-CA" dirty="0"/>
              <a:t>Septembre 2022 (suite)</a:t>
            </a:r>
          </a:p>
        </p:txBody>
      </p:sp>
      <p:sp>
        <p:nvSpPr>
          <p:cNvPr id="3" name="Espace réservé du contenu 2">
            <a:extLst>
              <a:ext uri="{FF2B5EF4-FFF2-40B4-BE49-F238E27FC236}">
                <a16:creationId xmlns:a16="http://schemas.microsoft.com/office/drawing/2014/main" id="{D68ABBB4-6CCE-12AC-6DB3-51EDCC793188}"/>
              </a:ext>
            </a:extLst>
          </p:cNvPr>
          <p:cNvSpPr>
            <a:spLocks noGrp="1"/>
          </p:cNvSpPr>
          <p:nvPr>
            <p:ph idx="1"/>
          </p:nvPr>
        </p:nvSpPr>
        <p:spPr>
          <a:xfrm>
            <a:off x="669988" y="1485861"/>
            <a:ext cx="7886700" cy="4236087"/>
          </a:xfrm>
        </p:spPr>
        <p:txBody>
          <a:bodyPr/>
          <a:lstStyle/>
          <a:p>
            <a:pPr>
              <a:buFont typeface="Wingdings" panose="05000000000000000000" pitchFamily="2" charset="2"/>
              <a:buChar char="ü"/>
            </a:pPr>
            <a:r>
              <a:rPr lang="fr-CA" b="1" dirty="0">
                <a:latin typeface="Berlin Sans FB Demi" panose="020E0802020502020306" pitchFamily="34" charset="0"/>
              </a:rPr>
              <a:t>28 septembre: Journée toute en politique chez la TROCL. L’ATTAJ y participe afin de mieux informé nos membres des enjeux politiques. En soirée, débat électorale, où nos questionnements ont pu être adressés aux parties présents, soit QS, PQ, PLQ.</a:t>
            </a:r>
          </a:p>
          <a:p>
            <a:pPr>
              <a:buFont typeface="Wingdings" panose="05000000000000000000" pitchFamily="2" charset="2"/>
              <a:buChar char="ü"/>
            </a:pPr>
            <a:endParaRPr lang="fr-CA" b="1" dirty="0">
              <a:latin typeface="Berlin Sans FB Demi" panose="020E0802020502020306" pitchFamily="34" charset="0"/>
            </a:endParaRPr>
          </a:p>
        </p:txBody>
      </p:sp>
      <p:pic>
        <p:nvPicPr>
          <p:cNvPr id="5" name="Image 4" descr="Une image contenant intérieur&#10;&#10;Description générée automatiquement">
            <a:extLst>
              <a:ext uri="{FF2B5EF4-FFF2-40B4-BE49-F238E27FC236}">
                <a16:creationId xmlns:a16="http://schemas.microsoft.com/office/drawing/2014/main" id="{C124AF63-2BF4-90DA-69A6-DC86AF3640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728682" y="3035253"/>
            <a:ext cx="3476347" cy="2607260"/>
          </a:xfrm>
          <a:prstGeom prst="rect">
            <a:avLst/>
          </a:prstGeom>
          <a:ln>
            <a:noFill/>
          </a:ln>
          <a:effectLst>
            <a:outerShdw blurRad="190500" algn="tl" rotWithShape="0">
              <a:srgbClr val="000000">
                <a:alpha val="70000"/>
              </a:srgbClr>
            </a:outerShdw>
          </a:effectLst>
        </p:spPr>
      </p:pic>
      <p:sp>
        <p:nvSpPr>
          <p:cNvPr id="4" name="Espace réservé du numéro de diapositive 3">
            <a:extLst>
              <a:ext uri="{FF2B5EF4-FFF2-40B4-BE49-F238E27FC236}">
                <a16:creationId xmlns:a16="http://schemas.microsoft.com/office/drawing/2014/main" id="{37035A4D-AD96-DAC6-A04B-2F2F5A431208}"/>
              </a:ext>
            </a:extLst>
          </p:cNvPr>
          <p:cNvSpPr>
            <a:spLocks noGrp="1"/>
          </p:cNvSpPr>
          <p:nvPr>
            <p:ph type="sldNum" sz="quarter" idx="12"/>
          </p:nvPr>
        </p:nvSpPr>
        <p:spPr/>
        <p:txBody>
          <a:bodyPr/>
          <a:lstStyle/>
          <a:p>
            <a:fld id="{D3060201-1C40-4B39-813D-5CD9493BAEED}" type="slidenum">
              <a:rPr lang="en-US" smtClean="0"/>
              <a:t>15</a:t>
            </a:fld>
            <a:endParaRPr lang="en-US"/>
          </a:p>
        </p:txBody>
      </p:sp>
    </p:spTree>
    <p:extLst>
      <p:ext uri="{BB962C8B-B14F-4D97-AF65-F5344CB8AC3E}">
        <p14:creationId xmlns:p14="http://schemas.microsoft.com/office/powerpoint/2010/main" val="110446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7813BE-32B1-8465-994F-6BBA7F5637F1}"/>
              </a:ext>
            </a:extLst>
          </p:cNvPr>
          <p:cNvSpPr>
            <a:spLocks noGrp="1"/>
          </p:cNvSpPr>
          <p:nvPr>
            <p:ph type="title"/>
          </p:nvPr>
        </p:nvSpPr>
        <p:spPr>
          <a:xfrm>
            <a:off x="1747237" y="160298"/>
            <a:ext cx="7886700" cy="1325563"/>
          </a:xfrm>
        </p:spPr>
        <p:txBody>
          <a:bodyPr/>
          <a:lstStyle/>
          <a:p>
            <a:r>
              <a:rPr lang="fr-CA" dirty="0"/>
              <a:t>Septembre 2022 (suite)</a:t>
            </a:r>
          </a:p>
        </p:txBody>
      </p:sp>
      <p:sp>
        <p:nvSpPr>
          <p:cNvPr id="3" name="Espace réservé du contenu 2">
            <a:extLst>
              <a:ext uri="{FF2B5EF4-FFF2-40B4-BE49-F238E27FC236}">
                <a16:creationId xmlns:a16="http://schemas.microsoft.com/office/drawing/2014/main" id="{D68ABBB4-6CCE-12AC-6DB3-51EDCC793188}"/>
              </a:ext>
            </a:extLst>
          </p:cNvPr>
          <p:cNvSpPr>
            <a:spLocks noGrp="1"/>
          </p:cNvSpPr>
          <p:nvPr>
            <p:ph idx="1"/>
          </p:nvPr>
        </p:nvSpPr>
        <p:spPr>
          <a:xfrm>
            <a:off x="669988" y="1485861"/>
            <a:ext cx="7886700" cy="4236087"/>
          </a:xfrm>
        </p:spPr>
        <p:txBody>
          <a:bodyPr/>
          <a:lstStyle/>
          <a:p>
            <a:pPr>
              <a:buFont typeface="Wingdings" panose="05000000000000000000" pitchFamily="2" charset="2"/>
              <a:buChar char="ü"/>
            </a:pPr>
            <a:r>
              <a:rPr lang="fr-CA" b="1" dirty="0">
                <a:latin typeface="Berlin Sans FB Demi" panose="020E0802020502020306" pitchFamily="34" charset="0"/>
              </a:rPr>
              <a:t>29 septembre: Manifestation de l’Action Nationale pour l’Action Communautaire Autonome. L’ATTAJ se mobilise avec la TROCL à nouveau pour revendiquer l’autonomie des organismes du mouvement ACA et de meilleures subventions à la mission.</a:t>
            </a:r>
          </a:p>
        </p:txBody>
      </p:sp>
      <p:pic>
        <p:nvPicPr>
          <p:cNvPr id="2050" name="Picture 2" descr="Peut être une image de 4 personnes, personnes debout et dehors">
            <a:extLst>
              <a:ext uri="{FF2B5EF4-FFF2-40B4-BE49-F238E27FC236}">
                <a16:creationId xmlns:a16="http://schemas.microsoft.com/office/drawing/2014/main" id="{772C4889-BAE7-C8D8-4A61-12AD9C2A7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5672" y="2496843"/>
            <a:ext cx="4565342" cy="342400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Espace réservé du numéro de diapositive 3">
            <a:extLst>
              <a:ext uri="{FF2B5EF4-FFF2-40B4-BE49-F238E27FC236}">
                <a16:creationId xmlns:a16="http://schemas.microsoft.com/office/drawing/2014/main" id="{2B1EE75B-CF83-D78A-2732-CBCB10CFB9E8}"/>
              </a:ext>
            </a:extLst>
          </p:cNvPr>
          <p:cNvSpPr>
            <a:spLocks noGrp="1"/>
          </p:cNvSpPr>
          <p:nvPr>
            <p:ph type="sldNum" sz="quarter" idx="12"/>
          </p:nvPr>
        </p:nvSpPr>
        <p:spPr/>
        <p:txBody>
          <a:bodyPr/>
          <a:lstStyle/>
          <a:p>
            <a:fld id="{D3060201-1C40-4B39-813D-5CD9493BAEED}" type="slidenum">
              <a:rPr lang="en-US" smtClean="0"/>
              <a:t>16</a:t>
            </a:fld>
            <a:endParaRPr lang="en-US"/>
          </a:p>
        </p:txBody>
      </p:sp>
    </p:spTree>
    <p:extLst>
      <p:ext uri="{BB962C8B-B14F-4D97-AF65-F5344CB8AC3E}">
        <p14:creationId xmlns:p14="http://schemas.microsoft.com/office/powerpoint/2010/main" val="1286332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7813BE-32B1-8465-994F-6BBA7F5637F1}"/>
              </a:ext>
            </a:extLst>
          </p:cNvPr>
          <p:cNvSpPr>
            <a:spLocks noGrp="1"/>
          </p:cNvSpPr>
          <p:nvPr>
            <p:ph type="title"/>
          </p:nvPr>
        </p:nvSpPr>
        <p:spPr>
          <a:xfrm>
            <a:off x="2865823" y="3008"/>
            <a:ext cx="7886700" cy="1325563"/>
          </a:xfrm>
        </p:spPr>
        <p:txBody>
          <a:bodyPr/>
          <a:lstStyle/>
          <a:p>
            <a:r>
              <a:rPr lang="fr-CA" dirty="0"/>
              <a:t>Octobre 2022</a:t>
            </a:r>
          </a:p>
        </p:txBody>
      </p:sp>
      <p:sp>
        <p:nvSpPr>
          <p:cNvPr id="3" name="Espace réservé du contenu 2">
            <a:extLst>
              <a:ext uri="{FF2B5EF4-FFF2-40B4-BE49-F238E27FC236}">
                <a16:creationId xmlns:a16="http://schemas.microsoft.com/office/drawing/2014/main" id="{D68ABBB4-6CCE-12AC-6DB3-51EDCC793188}"/>
              </a:ext>
            </a:extLst>
          </p:cNvPr>
          <p:cNvSpPr>
            <a:spLocks noGrp="1"/>
          </p:cNvSpPr>
          <p:nvPr>
            <p:ph idx="1"/>
          </p:nvPr>
        </p:nvSpPr>
        <p:spPr>
          <a:xfrm>
            <a:off x="669988" y="1485861"/>
            <a:ext cx="7886700" cy="1106419"/>
          </a:xfrm>
        </p:spPr>
        <p:txBody>
          <a:bodyPr/>
          <a:lstStyle/>
          <a:p>
            <a:pPr>
              <a:buFont typeface="Wingdings" panose="05000000000000000000" pitchFamily="2" charset="2"/>
              <a:buChar char="ü"/>
            </a:pPr>
            <a:r>
              <a:rPr lang="fr-CA" b="1" dirty="0">
                <a:latin typeface="Berlin Sans FB Demi" panose="020E0802020502020306" pitchFamily="34" charset="0"/>
              </a:rPr>
              <a:t>31 octobre: Lettre ouverte concernant le projet de loi 59 mise en œuvre. </a:t>
            </a:r>
          </a:p>
          <a:p>
            <a:pPr marL="0" indent="0">
              <a:buNone/>
            </a:pPr>
            <a:r>
              <a:rPr lang="fr-CA" b="1" dirty="0">
                <a:latin typeface="Berlin Sans FB Demi" panose="020E0802020502020306" pitchFamily="34" charset="0"/>
                <a:hlinkClick r:id="rId2"/>
              </a:rPr>
              <a:t>https://attaj.ca/blog/</a:t>
            </a:r>
            <a:endParaRPr lang="fr-CA" b="1" dirty="0">
              <a:latin typeface="Berlin Sans FB Demi" panose="020E0802020502020306" pitchFamily="34" charset="0"/>
            </a:endParaRPr>
          </a:p>
          <a:p>
            <a:pPr marL="0" indent="0">
              <a:buNone/>
            </a:pPr>
            <a:endParaRPr lang="fr-CA" b="1" dirty="0">
              <a:latin typeface="Berlin Sans FB Demi" panose="020E0802020502020306" pitchFamily="34" charset="0"/>
            </a:endParaRPr>
          </a:p>
        </p:txBody>
      </p:sp>
      <p:pic>
        <p:nvPicPr>
          <p:cNvPr id="6" name="Image 5">
            <a:extLst>
              <a:ext uri="{FF2B5EF4-FFF2-40B4-BE49-F238E27FC236}">
                <a16:creationId xmlns:a16="http://schemas.microsoft.com/office/drawing/2014/main" id="{E88CC35D-2521-F3DE-6280-78C62789C87D}"/>
              </a:ext>
            </a:extLst>
          </p:cNvPr>
          <p:cNvPicPr>
            <a:picLocks noChangeAspect="1"/>
          </p:cNvPicPr>
          <p:nvPr/>
        </p:nvPicPr>
        <p:blipFill>
          <a:blip r:embed="rId3"/>
          <a:stretch>
            <a:fillRect/>
          </a:stretch>
        </p:blipFill>
        <p:spPr>
          <a:xfrm>
            <a:off x="1131950" y="2998145"/>
            <a:ext cx="2284069" cy="228406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050" name="Picture 2" descr="Public">
            <a:extLst>
              <a:ext uri="{FF2B5EF4-FFF2-40B4-BE49-F238E27FC236}">
                <a16:creationId xmlns:a16="http://schemas.microsoft.com/office/drawing/2014/main" id="{141891E4-6C92-4F79-B43D-95AC32570D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8482" y="3284777"/>
            <a:ext cx="3826831" cy="2087362"/>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a:extLst>
              <a:ext uri="{FF2B5EF4-FFF2-40B4-BE49-F238E27FC236}">
                <a16:creationId xmlns:a16="http://schemas.microsoft.com/office/drawing/2014/main" id="{F029EB7C-3E5B-3A56-E562-EECCFAFC8574}"/>
              </a:ext>
            </a:extLst>
          </p:cNvPr>
          <p:cNvSpPr>
            <a:spLocks noGrp="1"/>
          </p:cNvSpPr>
          <p:nvPr>
            <p:ph type="sldNum" sz="quarter" idx="12"/>
          </p:nvPr>
        </p:nvSpPr>
        <p:spPr/>
        <p:txBody>
          <a:bodyPr/>
          <a:lstStyle/>
          <a:p>
            <a:fld id="{D3060201-1C40-4B39-813D-5CD9493BAEED}" type="slidenum">
              <a:rPr lang="en-US" smtClean="0"/>
              <a:t>17</a:t>
            </a:fld>
            <a:endParaRPr lang="en-US"/>
          </a:p>
        </p:txBody>
      </p:sp>
    </p:spTree>
    <p:extLst>
      <p:ext uri="{BB962C8B-B14F-4D97-AF65-F5344CB8AC3E}">
        <p14:creationId xmlns:p14="http://schemas.microsoft.com/office/powerpoint/2010/main" val="2957163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854F16B8-A75A-77F5-DA4A-63E3DA549CD9}"/>
              </a:ext>
            </a:extLst>
          </p:cNvPr>
          <p:cNvSpPr txBox="1">
            <a:spLocks/>
          </p:cNvSpPr>
          <p:nvPr/>
        </p:nvSpPr>
        <p:spPr>
          <a:xfrm>
            <a:off x="2521074" y="421689"/>
            <a:ext cx="3790949" cy="744124"/>
          </a:xfrm>
          <a:prstGeom prst="rect">
            <a:avLst/>
          </a:prstGeom>
        </p:spPr>
        <p:txBody>
          <a:bodyPr vert="horz" lIns="91440" tIns="45720" rIns="91440" bIns="45720" rtlCol="0" anchor="b">
            <a:normAutofit/>
          </a:bodyPr>
          <a:lstStyle>
            <a:lvl1pPr algn="l" defTabSz="685800" rtl="0" eaLnBrk="1" latinLnBrk="0" hangingPunct="1">
              <a:lnSpc>
                <a:spcPct val="100000"/>
              </a:lnSpc>
              <a:spcBef>
                <a:spcPct val="0"/>
              </a:spcBef>
              <a:buNone/>
              <a:defRPr lang="en-US" sz="4050" kern="120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fr-CA" dirty="0"/>
              <a:t>Novembre 2022</a:t>
            </a:r>
          </a:p>
        </p:txBody>
      </p:sp>
      <p:sp>
        <p:nvSpPr>
          <p:cNvPr id="5" name="Espace réservé du contenu 2">
            <a:extLst>
              <a:ext uri="{FF2B5EF4-FFF2-40B4-BE49-F238E27FC236}">
                <a16:creationId xmlns:a16="http://schemas.microsoft.com/office/drawing/2014/main" id="{FCAF3617-F0F2-5774-A57F-3A5DAA6156DD}"/>
              </a:ext>
            </a:extLst>
          </p:cNvPr>
          <p:cNvSpPr txBox="1">
            <a:spLocks/>
          </p:cNvSpPr>
          <p:nvPr/>
        </p:nvSpPr>
        <p:spPr>
          <a:xfrm>
            <a:off x="628650" y="1638261"/>
            <a:ext cx="7886700" cy="1921685"/>
          </a:xfrm>
          <a:prstGeom prst="rect">
            <a:avLst/>
          </a:prstGeom>
        </p:spPr>
        <p:txBody>
          <a:bodyPr vert="horz" lIns="91440" tIns="45720" rIns="91440" bIns="45720" rtlCol="0">
            <a:normAutofit/>
          </a:bodyPr>
          <a:lstStyle>
            <a:lvl1pPr marL="171450" indent="-171450" algn="l" defTabSz="685800" rtl="0" eaLnBrk="1" latinLnBrk="0" hangingPunct="1">
              <a:lnSpc>
                <a:spcPct val="110000"/>
              </a:lnSpc>
              <a:spcBef>
                <a:spcPts val="750"/>
              </a:spcBef>
              <a:buClr>
                <a:schemeClr val="tx2"/>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110000"/>
              </a:lnSpc>
              <a:spcBef>
                <a:spcPts val="375"/>
              </a:spcBef>
              <a:buClr>
                <a:schemeClr val="tx2"/>
              </a:buClr>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110000"/>
              </a:lnSpc>
              <a:spcBef>
                <a:spcPts val="375"/>
              </a:spcBef>
              <a:buClr>
                <a:schemeClr val="tx2"/>
              </a:buClr>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110000"/>
              </a:lnSpc>
              <a:spcBef>
                <a:spcPts val="375"/>
              </a:spcBef>
              <a:buClr>
                <a:schemeClr val="tx2"/>
              </a:buClr>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110000"/>
              </a:lnSpc>
              <a:spcBef>
                <a:spcPts val="375"/>
              </a:spcBef>
              <a:buClr>
                <a:schemeClr val="tx2"/>
              </a:buClr>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ü"/>
            </a:pPr>
            <a:r>
              <a:rPr lang="fr-CA" b="1" dirty="0">
                <a:latin typeface="Berlin Sans FB Demi" panose="020E0802020502020306" pitchFamily="34" charset="0"/>
              </a:rPr>
              <a:t>24 novembre: Sommet de l’ACA. L’ATTAJ participe au sommet organisé par la TROCL pour l’avenir de notre table de concertation.</a:t>
            </a:r>
          </a:p>
          <a:p>
            <a:pPr>
              <a:buFont typeface="Wingdings" panose="05000000000000000000" pitchFamily="2" charset="2"/>
              <a:buChar char="ü"/>
            </a:pPr>
            <a:endParaRPr lang="fr-CA" b="1" dirty="0">
              <a:latin typeface="Berlin Sans FB Demi" panose="020E0802020502020306" pitchFamily="34" charset="0"/>
            </a:endParaRPr>
          </a:p>
          <a:p>
            <a:pPr>
              <a:buFont typeface="Wingdings" panose="05000000000000000000" pitchFamily="2" charset="2"/>
              <a:buChar char="ü"/>
            </a:pPr>
            <a:r>
              <a:rPr lang="fr-CA" b="1" dirty="0">
                <a:latin typeface="Berlin Sans FB Demi" panose="020E0802020502020306" pitchFamily="34" charset="0"/>
              </a:rPr>
              <a:t>Mise à jour de nos outils en ligne d’éducation populaire</a:t>
            </a:r>
          </a:p>
          <a:p>
            <a:pPr marL="0" indent="0">
              <a:buNone/>
            </a:pPr>
            <a:r>
              <a:rPr lang="fr-CA" b="1" dirty="0">
                <a:latin typeface="Berlin Sans FB Demi" panose="020E0802020502020306" pitchFamily="34" charset="0"/>
                <a:hlinkClick r:id="rId2"/>
              </a:rPr>
              <a:t>https://attaj.ca/outils/</a:t>
            </a:r>
            <a:endParaRPr lang="fr-CA" b="1" dirty="0">
              <a:latin typeface="Berlin Sans FB Demi" panose="020E0802020502020306" pitchFamily="34" charset="0"/>
            </a:endParaRPr>
          </a:p>
          <a:p>
            <a:pPr marL="0" indent="0">
              <a:buNone/>
            </a:pPr>
            <a:endParaRPr lang="fr-CA" b="1" dirty="0">
              <a:latin typeface="Berlin Sans FB Demi" panose="020E0802020502020306" pitchFamily="34" charset="0"/>
            </a:endParaRPr>
          </a:p>
          <a:p>
            <a:pPr marL="0" indent="0">
              <a:buFont typeface="Arial" panose="020B0604020202020204" pitchFamily="34" charset="0"/>
              <a:buNone/>
            </a:pPr>
            <a:endParaRPr lang="fr-CA" b="1" dirty="0">
              <a:latin typeface="Berlin Sans FB Demi" panose="020E0802020502020306" pitchFamily="34" charset="0"/>
            </a:endParaRPr>
          </a:p>
        </p:txBody>
      </p:sp>
      <p:pic>
        <p:nvPicPr>
          <p:cNvPr id="8" name="Image 7" descr="Une image contenant graphique&#10;&#10;Description générée automatiquement">
            <a:extLst>
              <a:ext uri="{FF2B5EF4-FFF2-40B4-BE49-F238E27FC236}">
                <a16:creationId xmlns:a16="http://schemas.microsoft.com/office/drawing/2014/main" id="{5CA7A80F-AA07-5A79-B6B0-B93DEA2237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056" y="3759322"/>
            <a:ext cx="4761887" cy="2538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Espace réservé du numéro de diapositive 1">
            <a:extLst>
              <a:ext uri="{FF2B5EF4-FFF2-40B4-BE49-F238E27FC236}">
                <a16:creationId xmlns:a16="http://schemas.microsoft.com/office/drawing/2014/main" id="{4A19FD7E-C93D-1465-B9F8-FCF8F8C82158}"/>
              </a:ext>
            </a:extLst>
          </p:cNvPr>
          <p:cNvSpPr>
            <a:spLocks noGrp="1"/>
          </p:cNvSpPr>
          <p:nvPr>
            <p:ph type="sldNum" sz="quarter" idx="12"/>
          </p:nvPr>
        </p:nvSpPr>
        <p:spPr/>
        <p:txBody>
          <a:bodyPr/>
          <a:lstStyle/>
          <a:p>
            <a:fld id="{D3060201-1C40-4B39-813D-5CD9493BAEED}" type="slidenum">
              <a:rPr lang="en-US" smtClean="0"/>
              <a:t>18</a:t>
            </a:fld>
            <a:endParaRPr lang="en-US"/>
          </a:p>
        </p:txBody>
      </p:sp>
    </p:spTree>
    <p:extLst>
      <p:ext uri="{BB962C8B-B14F-4D97-AF65-F5344CB8AC3E}">
        <p14:creationId xmlns:p14="http://schemas.microsoft.com/office/powerpoint/2010/main" val="3752415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7813BE-32B1-8465-994F-6BBA7F5637F1}"/>
              </a:ext>
            </a:extLst>
          </p:cNvPr>
          <p:cNvSpPr>
            <a:spLocks noGrp="1"/>
          </p:cNvSpPr>
          <p:nvPr>
            <p:ph type="title"/>
          </p:nvPr>
        </p:nvSpPr>
        <p:spPr>
          <a:xfrm>
            <a:off x="2404184" y="-103524"/>
            <a:ext cx="7886700" cy="1325563"/>
          </a:xfrm>
        </p:spPr>
        <p:txBody>
          <a:bodyPr/>
          <a:lstStyle/>
          <a:p>
            <a:r>
              <a:rPr lang="fr-CA" dirty="0"/>
              <a:t>Décembre 2022</a:t>
            </a:r>
          </a:p>
        </p:txBody>
      </p:sp>
      <p:sp>
        <p:nvSpPr>
          <p:cNvPr id="3" name="Espace réservé du contenu 2">
            <a:extLst>
              <a:ext uri="{FF2B5EF4-FFF2-40B4-BE49-F238E27FC236}">
                <a16:creationId xmlns:a16="http://schemas.microsoft.com/office/drawing/2014/main" id="{D68ABBB4-6CCE-12AC-6DB3-51EDCC793188}"/>
              </a:ext>
            </a:extLst>
          </p:cNvPr>
          <p:cNvSpPr>
            <a:spLocks noGrp="1"/>
          </p:cNvSpPr>
          <p:nvPr>
            <p:ph idx="1"/>
          </p:nvPr>
        </p:nvSpPr>
        <p:spPr>
          <a:xfrm>
            <a:off x="669988" y="1485861"/>
            <a:ext cx="7886700" cy="1852143"/>
          </a:xfrm>
        </p:spPr>
        <p:txBody>
          <a:bodyPr>
            <a:normAutofit/>
          </a:bodyPr>
          <a:lstStyle/>
          <a:p>
            <a:pPr>
              <a:buFont typeface="Wingdings" panose="05000000000000000000" pitchFamily="2" charset="2"/>
              <a:buChar char="ü"/>
            </a:pPr>
            <a:r>
              <a:rPr lang="fr-CA" b="1" dirty="0">
                <a:latin typeface="Berlin Sans FB Demi" panose="020E0802020502020306" pitchFamily="34" charset="0"/>
              </a:rPr>
              <a:t>1</a:t>
            </a:r>
            <a:r>
              <a:rPr lang="fr-CA" b="1" baseline="30000" dirty="0">
                <a:latin typeface="Berlin Sans FB Demi" panose="020E0802020502020306" pitchFamily="34" charset="0"/>
              </a:rPr>
              <a:t>ère</a:t>
            </a:r>
            <a:r>
              <a:rPr lang="fr-CA" b="1" dirty="0">
                <a:latin typeface="Berlin Sans FB Demi" panose="020E0802020502020306" pitchFamily="34" charset="0"/>
              </a:rPr>
              <a:t> rencontre du comité de condition de travail au 1</a:t>
            </a:r>
            <a:r>
              <a:rPr lang="fr-CA" b="1" baseline="30000" dirty="0">
                <a:latin typeface="Berlin Sans FB Demi" panose="020E0802020502020306" pitchFamily="34" charset="0"/>
              </a:rPr>
              <a:t>er</a:t>
            </a:r>
            <a:r>
              <a:rPr lang="fr-CA" b="1" dirty="0">
                <a:latin typeface="Berlin Sans FB Demi" panose="020E0802020502020306" pitchFamily="34" charset="0"/>
              </a:rPr>
              <a:t> décembre. Les travaux se poursuivent à raison d’un total de 7 rencontres s’étalonnant jusqu’au mois de mars. Deux membres du C.A, deux membres de l’équipe de travail et l’organisatrice communautaire créent une nouvelle politique, qui sera finalement adopté en mars, juste à temps pour la nouvelle année financière débutant le 1</a:t>
            </a:r>
            <a:r>
              <a:rPr lang="fr-CA" b="1" baseline="30000" dirty="0">
                <a:latin typeface="Berlin Sans FB Demi" panose="020E0802020502020306" pitchFamily="34" charset="0"/>
              </a:rPr>
              <a:t>er</a:t>
            </a:r>
            <a:r>
              <a:rPr lang="fr-CA" b="1" dirty="0">
                <a:latin typeface="Berlin Sans FB Demi" panose="020E0802020502020306" pitchFamily="34" charset="0"/>
              </a:rPr>
              <a:t> avril.</a:t>
            </a:r>
          </a:p>
          <a:p>
            <a:pPr marL="0" indent="0">
              <a:buNone/>
            </a:pPr>
            <a:endParaRPr lang="fr-CA" b="1" dirty="0">
              <a:latin typeface="Berlin Sans FB Demi" panose="020E0802020502020306" pitchFamily="34" charset="0"/>
            </a:endParaRPr>
          </a:p>
        </p:txBody>
      </p:sp>
      <p:pic>
        <p:nvPicPr>
          <p:cNvPr id="3076" name="Picture 4" descr="Impliquez-vous sur les nouveaux comités régionaux - PREL">
            <a:extLst>
              <a:ext uri="{FF2B5EF4-FFF2-40B4-BE49-F238E27FC236}">
                <a16:creationId xmlns:a16="http://schemas.microsoft.com/office/drawing/2014/main" id="{D5F53E3D-E1F7-571D-6F5D-208BC8068FC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85" b="89617" l="7668" r="93450">
                        <a14:foregroundMark x1="7987" y1="38019" x2="8946" y2="28914"/>
                        <a14:foregroundMark x1="90735" y1="39936" x2="91054" y2="37540"/>
                        <a14:foregroundMark x1="12939" y1="54313" x2="15655" y2="66454"/>
                        <a14:foregroundMark x1="16134" y1="68371" x2="16134" y2="68371"/>
                        <a14:foregroundMark x1="19649" y1="71086" x2="19649" y2="71086"/>
                        <a14:foregroundMark x1="20447" y1="70288" x2="24601" y2="70288"/>
                        <a14:foregroundMark x1="19649" y1="82748" x2="22204" y2="70767"/>
                        <a14:foregroundMark x1="27316" y1="80192" x2="29393" y2="64696"/>
                        <a14:foregroundMark x1="29393" y1="64696" x2="43930" y2="69968"/>
                        <a14:foregroundMark x1="43930" y1="69968" x2="33067" y2="57029"/>
                        <a14:foregroundMark x1="33067" y1="57029" x2="35144" y2="52875"/>
                        <a14:foregroundMark x1="44888" y1="65176" x2="59744" y2="64696"/>
                        <a14:foregroundMark x1="59744" y1="64696" x2="65335" y2="51917"/>
                        <a14:foregroundMark x1="12939" y1="59105" x2="26198" y2="73003"/>
                        <a14:foregroundMark x1="26198" y1="73003" x2="84026" y2="66294"/>
                        <a14:foregroundMark x1="84026" y1="66294" x2="65655" y2="66773"/>
                        <a14:foregroundMark x1="65655" y1="66773" x2="76198" y2="79393"/>
                        <a14:foregroundMark x1="76198" y1="79393" x2="26518" y2="84665"/>
                        <a14:foregroundMark x1="26518" y1="84665" x2="12780" y2="68211"/>
                        <a14:foregroundMark x1="12780" y1="68211" x2="7987" y2="30831"/>
                        <a14:foregroundMark x1="7987" y1="30831" x2="20128" y2="17412"/>
                        <a14:foregroundMark x1="20128" y1="17412" x2="53514" y2="12939"/>
                        <a14:foregroundMark x1="53514" y1="12939" x2="81789" y2="18051"/>
                        <a14:foregroundMark x1="81789" y1="18051" x2="91693" y2="32907"/>
                        <a14:foregroundMark x1="91693" y1="32907" x2="92492" y2="66294"/>
                        <a14:foregroundMark x1="92492" y1="66294" x2="84026" y2="82109"/>
                        <a14:foregroundMark x1="84026" y1="82109" x2="72364" y2="83706"/>
                        <a14:foregroundMark x1="11342" y1="52716" x2="16454" y2="56390"/>
                        <a14:foregroundMark x1="34026" y1="51917" x2="31310" y2="63419"/>
                        <a14:foregroundMark x1="33706" y1="53674" x2="32907" y2="68371"/>
                        <a14:foregroundMark x1="33546" y1="63738" x2="56390" y2="63898"/>
                        <a14:foregroundMark x1="56390" y1="63898" x2="58626" y2="62939"/>
                        <a14:foregroundMark x1="38658" y1="68690" x2="60863" y2="65176"/>
                        <a14:foregroundMark x1="44089" y1="69169" x2="71885" y2="62939"/>
                        <a14:foregroundMark x1="61821" y1="66773" x2="69169" y2="62460"/>
                        <a14:foregroundMark x1="67891" y1="62141" x2="64377" y2="51597"/>
                        <a14:foregroundMark x1="65655" y1="55431" x2="68850" y2="63738"/>
                        <a14:foregroundMark x1="69649" y1="61022" x2="65974" y2="51597"/>
                        <a14:foregroundMark x1="47604" y1="56709" x2="47284" y2="50799"/>
                        <a14:foregroundMark x1="74601" y1="80511" x2="77636" y2="77316"/>
                        <a14:foregroundMark x1="80831" y1="78594" x2="83706" y2="78594"/>
                        <a14:foregroundMark x1="84026" y1="78594" x2="86262" y2="76518"/>
                        <a14:foregroundMark x1="85463" y1="73962" x2="81949" y2="76198"/>
                        <a14:foregroundMark x1="80831" y1="77796" x2="72204" y2="78275"/>
                        <a14:foregroundMark x1="75399" y1="70288" x2="79233" y2="68371"/>
                        <a14:foregroundMark x1="81310" y1="68371" x2="72684" y2="71246"/>
                        <a14:foregroundMark x1="76518" y1="71885" x2="81150" y2="73163"/>
                        <a14:foregroundMark x1="75879" y1="77316" x2="45847" y2="75719"/>
                        <a14:foregroundMark x1="44888" y1="76997" x2="75879" y2="74760"/>
                        <a14:foregroundMark x1="75879" y1="74760" x2="76518" y2="74601"/>
                        <a14:foregroundMark x1="70767" y1="72204" x2="46965" y2="73802"/>
                        <a14:foregroundMark x1="48403" y1="73802" x2="77796" y2="71565"/>
                        <a14:foregroundMark x1="65176" y1="69649" x2="29712" y2="79233"/>
                        <a14:foregroundMark x1="27796" y1="79712" x2="48882" y2="79233"/>
                        <a14:foregroundMark x1="43770" y1="80192" x2="24601" y2="81629"/>
                        <a14:foregroundMark x1="28115" y1="79233" x2="21086" y2="77316"/>
                        <a14:foregroundMark x1="24601" y1="76677" x2="47284" y2="73962"/>
                        <a14:foregroundMark x1="47284" y1="73962" x2="47284" y2="73962"/>
                        <a14:foregroundMark x1="33227" y1="74281" x2="15016" y2="77316"/>
                        <a14:foregroundMark x1="15974" y1="81629" x2="28115" y2="82109"/>
                        <a14:foregroundMark x1="22364" y1="82428" x2="12141" y2="82428"/>
                        <a14:foregroundMark x1="23802" y1="84505" x2="30990" y2="84026"/>
                        <a14:foregroundMark x1="25399" y1="84026" x2="14058" y2="81629"/>
                        <a14:foregroundMark x1="14217" y1="81789" x2="13419" y2="74281"/>
                        <a14:foregroundMark x1="13419" y1="80831" x2="15016" y2="66134"/>
                        <a14:foregroundMark x1="15016" y1="66134" x2="12141" y2="41534"/>
                        <a14:foregroundMark x1="10224" y1="49681" x2="7987" y2="33227"/>
                        <a14:foregroundMark x1="7987" y1="33227" x2="7827" y2="32588"/>
                        <a14:foregroundMark x1="8626" y1="38019" x2="8946" y2="32428"/>
                        <a14:foregroundMark x1="15655" y1="26358" x2="19649" y2="17252"/>
                        <a14:foregroundMark x1="13259" y1="25559" x2="25719" y2="15176"/>
                        <a14:foregroundMark x1="25719" y1="15176" x2="30831" y2="14856"/>
                        <a14:foregroundMark x1="32109" y1="15335" x2="48562" y2="11661"/>
                        <a14:foregroundMark x1="48562" y1="11661" x2="52077" y2="12141"/>
                        <a14:foregroundMark x1="89137" y1="43930" x2="92013" y2="71406"/>
                        <a14:foregroundMark x1="92013" y1="71406" x2="91374" y2="72364"/>
                        <a14:foregroundMark x1="84824" y1="53514" x2="83546" y2="74601"/>
                        <a14:foregroundMark x1="82109" y1="48083" x2="73802" y2="76997"/>
                        <a14:foregroundMark x1="79712" y1="52077" x2="21565" y2="53514"/>
                        <a14:foregroundMark x1="58147" y1="43131" x2="29233" y2="48403"/>
                        <a14:foregroundMark x1="25719" y1="64856" x2="21246" y2="50160"/>
                        <a14:foregroundMark x1="23962" y1="62939" x2="20767" y2="55911"/>
                        <a14:foregroundMark x1="21885" y1="64217" x2="22364" y2="61342"/>
                        <a14:foregroundMark x1="19649" y1="60703" x2="37061" y2="55911"/>
                        <a14:foregroundMark x1="37061" y1="55911" x2="72684" y2="64217"/>
                        <a14:foregroundMark x1="72684" y1="64217" x2="36581" y2="50319"/>
                        <a14:foregroundMark x1="36581" y1="50319" x2="54633" y2="51757"/>
                        <a14:foregroundMark x1="54633" y1="51757" x2="41054" y2="40096"/>
                        <a14:foregroundMark x1="41054" y1="40096" x2="19329" y2="48243"/>
                        <a14:foregroundMark x1="19329" y1="48243" x2="33067" y2="57987"/>
                        <a14:foregroundMark x1="33067" y1="57987" x2="48722" y2="56070"/>
                        <a14:foregroundMark x1="48722" y1="56070" x2="67252" y2="59744"/>
                        <a14:foregroundMark x1="67252" y1="59744" x2="64856" y2="43930"/>
                        <a14:foregroundMark x1="46965" y1="61661" x2="67093" y2="61661"/>
                        <a14:foregroundMark x1="67093" y1="61661" x2="45367" y2="59425"/>
                        <a14:foregroundMark x1="45367" y1="59425" x2="74121" y2="57029"/>
                        <a14:foregroundMark x1="74121" y1="57029" x2="50000" y2="59265"/>
                        <a14:foregroundMark x1="50000" y1="59265" x2="62939" y2="61342"/>
                        <a14:foregroundMark x1="40735" y1="60703" x2="39776" y2="61342"/>
                        <a14:foregroundMark x1="18850" y1="60703" x2="17732" y2="50958"/>
                        <a14:foregroundMark x1="38818" y1="38658" x2="53355" y2="44728"/>
                        <a14:foregroundMark x1="53355" y1="44728" x2="52875" y2="43131"/>
                        <a14:foregroundMark x1="57029" y1="50000" x2="68690" y2="49361"/>
                        <a14:foregroundMark x1="70767" y1="50479" x2="75399" y2="61022"/>
                        <a14:foregroundMark x1="56390" y1="48083" x2="67572" y2="36901"/>
                        <a14:foregroundMark x1="67572" y1="36901" x2="66933" y2="40735"/>
                        <a14:foregroundMark x1="85942" y1="70447" x2="87540" y2="66933"/>
                        <a14:foregroundMark x1="87540" y1="63259" x2="86262" y2="58626"/>
                        <a14:foregroundMark x1="86422" y1="65176" x2="88339" y2="58626"/>
                        <a14:foregroundMark x1="87540" y1="53674" x2="87220" y2="54792"/>
                        <a14:foregroundMark x1="86262" y1="53994" x2="82748" y2="58147"/>
                        <a14:foregroundMark x1="14058" y1="71565" x2="9904" y2="53674"/>
                        <a14:foregroundMark x1="12460" y1="74760" x2="8626" y2="56709"/>
                        <a14:foregroundMark x1="10543" y1="82748" x2="58147" y2="86581"/>
                        <a14:foregroundMark x1="58147" y1="86581" x2="89137" y2="85144"/>
                        <a14:foregroundMark x1="87859" y1="86262" x2="93450" y2="69489"/>
                        <a14:foregroundMark x1="40256" y1="62460" x2="39457" y2="58946"/>
                        <a14:foregroundMark x1="81310" y1="81310" x2="78914" y2="80032"/>
                        <a14:foregroundMark x1="69649" y1="82109" x2="70288" y2="81789"/>
                        <a14:foregroundMark x1="73482" y1="82428" x2="15974" y2="82428"/>
                        <a14:foregroundMark x1="15974" y1="82428" x2="40256" y2="81470"/>
                        <a14:foregroundMark x1="40256" y1="81470" x2="60543" y2="81949"/>
                        <a14:foregroundMark x1="60543" y1="81949" x2="77796" y2="78914"/>
                        <a14:foregroundMark x1="77796" y1="78914" x2="83227" y2="64058"/>
                        <a14:backgroundMark x1="8307" y1="16773" x2="32588" y2="7348"/>
                        <a14:backgroundMark x1="32588" y1="7348" x2="58147" y2="7029"/>
                        <a14:backgroundMark x1="58147" y1="7029" x2="72843" y2="8626"/>
                        <a14:backgroundMark x1="72843" y1="8626" x2="91054" y2="17572"/>
                        <a14:backgroundMark x1="91054" y1="17572" x2="91853" y2="19968"/>
                        <a14:backgroundMark x1="92971" y1="20288" x2="80032" y2="11022"/>
                        <a14:backgroundMark x1="80032" y1="11022" x2="79712" y2="11022"/>
                        <a14:backgroundMark x1="69743" y1="13380" x2="56709" y2="8307"/>
                        <a14:backgroundMark x1="35942" y1="7827" x2="10224" y2="14217"/>
                        <a14:backgroundMark x1="10224" y1="14217" x2="3834" y2="31789"/>
                        <a14:backgroundMark x1="3834" y1="31789" x2="7668" y2="95208"/>
                        <a14:backgroundMark x1="7668" y1="95208" x2="26198" y2="91853"/>
                        <a14:backgroundMark x1="26198" y1="91853" x2="88498" y2="96805"/>
                        <a14:backgroundMark x1="88498" y1="96805" x2="94888" y2="96805"/>
                        <a14:backgroundMark x1="91374" y1="94089" x2="50319" y2="96166"/>
                        <a14:backgroundMark x1="53195" y1="95048" x2="17252" y2="98562"/>
                        <a14:backgroundMark x1="17252" y1="98562" x2="17252" y2="98562"/>
                      </a14:backgroundRemoval>
                    </a14:imgEffect>
                  </a14:imgLayer>
                </a14:imgProps>
              </a:ext>
              <a:ext uri="{28A0092B-C50C-407E-A947-70E740481C1C}">
                <a14:useLocalDpi xmlns:a14="http://schemas.microsoft.com/office/drawing/2010/main" val="0"/>
              </a:ext>
            </a:extLst>
          </a:blip>
          <a:srcRect/>
          <a:stretch>
            <a:fillRect/>
          </a:stretch>
        </p:blipFill>
        <p:spPr bwMode="auto">
          <a:xfrm>
            <a:off x="2860182" y="3136036"/>
            <a:ext cx="3283166" cy="32831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Espace réservé du numéro de diapositive 3">
            <a:extLst>
              <a:ext uri="{FF2B5EF4-FFF2-40B4-BE49-F238E27FC236}">
                <a16:creationId xmlns:a16="http://schemas.microsoft.com/office/drawing/2014/main" id="{A3E67409-39BC-A503-D016-66A49F182A70}"/>
              </a:ext>
            </a:extLst>
          </p:cNvPr>
          <p:cNvSpPr>
            <a:spLocks noGrp="1"/>
          </p:cNvSpPr>
          <p:nvPr>
            <p:ph type="sldNum" sz="quarter" idx="12"/>
          </p:nvPr>
        </p:nvSpPr>
        <p:spPr/>
        <p:txBody>
          <a:bodyPr/>
          <a:lstStyle/>
          <a:p>
            <a:fld id="{D3060201-1C40-4B39-813D-5CD9493BAEED}" type="slidenum">
              <a:rPr lang="en-US" smtClean="0"/>
              <a:t>19</a:t>
            </a:fld>
            <a:endParaRPr lang="en-US"/>
          </a:p>
        </p:txBody>
      </p:sp>
    </p:spTree>
    <p:extLst>
      <p:ext uri="{BB962C8B-B14F-4D97-AF65-F5344CB8AC3E}">
        <p14:creationId xmlns:p14="http://schemas.microsoft.com/office/powerpoint/2010/main" val="1609281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9A4233-B717-B700-7A40-B3CE4F0E38CB}"/>
              </a:ext>
            </a:extLst>
          </p:cNvPr>
          <p:cNvSpPr>
            <a:spLocks noGrp="1"/>
          </p:cNvSpPr>
          <p:nvPr>
            <p:ph type="title"/>
          </p:nvPr>
        </p:nvSpPr>
        <p:spPr>
          <a:xfrm>
            <a:off x="433341" y="0"/>
            <a:ext cx="7886700" cy="851115"/>
          </a:xfrm>
        </p:spPr>
        <p:txBody>
          <a:bodyPr/>
          <a:lstStyle/>
          <a:p>
            <a:r>
              <a:rPr lang="fr-CA" dirty="0"/>
              <a:t>Table des matières</a:t>
            </a:r>
          </a:p>
        </p:txBody>
      </p:sp>
      <p:sp>
        <p:nvSpPr>
          <p:cNvPr id="3" name="Espace réservé du contenu 2">
            <a:extLst>
              <a:ext uri="{FF2B5EF4-FFF2-40B4-BE49-F238E27FC236}">
                <a16:creationId xmlns:a16="http://schemas.microsoft.com/office/drawing/2014/main" id="{B2C7087A-8A9B-DBEA-EDED-B1D33E2D129B}"/>
              </a:ext>
            </a:extLst>
          </p:cNvPr>
          <p:cNvSpPr>
            <a:spLocks noGrp="1"/>
          </p:cNvSpPr>
          <p:nvPr>
            <p:ph idx="1"/>
          </p:nvPr>
        </p:nvSpPr>
        <p:spPr>
          <a:xfrm>
            <a:off x="433341" y="781235"/>
            <a:ext cx="7886700" cy="6143348"/>
          </a:xfrm>
        </p:spPr>
        <p:txBody>
          <a:bodyPr>
            <a:normAutofit fontScale="92500" lnSpcReduction="20000"/>
          </a:bodyPr>
          <a:lstStyle/>
          <a:p>
            <a:pPr marL="342900" indent="-342900">
              <a:buAutoNum type="arabicPeriod"/>
            </a:pPr>
            <a:r>
              <a:rPr lang="fr-CA" dirty="0"/>
              <a:t>Mot du président</a:t>
            </a:r>
          </a:p>
          <a:p>
            <a:pPr marL="342900" indent="-342900">
              <a:buAutoNum type="arabicPeriod"/>
            </a:pPr>
            <a:r>
              <a:rPr lang="fr-CA" dirty="0"/>
              <a:t>Mot du coordonnateur</a:t>
            </a:r>
          </a:p>
          <a:p>
            <a:pPr marL="342900" indent="-342900">
              <a:buAutoNum type="arabicPeriod"/>
            </a:pPr>
            <a:r>
              <a:rPr lang="fr-CA" dirty="0"/>
              <a:t>Résumé de l’année</a:t>
            </a:r>
          </a:p>
          <a:p>
            <a:pPr marL="742950" lvl="1" indent="-400050">
              <a:buFont typeface="+mj-lt"/>
              <a:buAutoNum type="romanUcPeriod"/>
            </a:pPr>
            <a:r>
              <a:rPr lang="fr-CA" dirty="0"/>
              <a:t>  Avril 2022</a:t>
            </a:r>
          </a:p>
          <a:p>
            <a:pPr marL="742950" lvl="1" indent="-400050">
              <a:buFont typeface="+mj-lt"/>
              <a:buAutoNum type="romanUcPeriod"/>
            </a:pPr>
            <a:r>
              <a:rPr lang="fr-CA" dirty="0"/>
              <a:t>Mai 2022</a:t>
            </a:r>
          </a:p>
          <a:p>
            <a:pPr marL="742950" lvl="1" indent="-400050">
              <a:buFont typeface="+mj-lt"/>
              <a:buAutoNum type="romanUcPeriod"/>
            </a:pPr>
            <a:r>
              <a:rPr lang="fr-CA" dirty="0"/>
              <a:t>Août 2022</a:t>
            </a:r>
          </a:p>
          <a:p>
            <a:pPr marL="742950" lvl="1" indent="-400050">
              <a:buFont typeface="+mj-lt"/>
              <a:buAutoNum type="romanUcPeriod"/>
            </a:pPr>
            <a:r>
              <a:rPr lang="fr-CA" dirty="0"/>
              <a:t>Septembre 2022</a:t>
            </a:r>
          </a:p>
          <a:p>
            <a:pPr marL="742950" lvl="1" indent="-400050">
              <a:buFont typeface="+mj-lt"/>
              <a:buAutoNum type="romanUcPeriod"/>
            </a:pPr>
            <a:r>
              <a:rPr lang="fr-CA" dirty="0"/>
              <a:t>Septembre 2022 (suite)</a:t>
            </a:r>
          </a:p>
          <a:p>
            <a:pPr marL="742950" lvl="1" indent="-400050">
              <a:buFont typeface="+mj-lt"/>
              <a:buAutoNum type="romanUcPeriod"/>
            </a:pPr>
            <a:r>
              <a:rPr lang="fr-CA" dirty="0"/>
              <a:t>Septembre 2022 (suite)</a:t>
            </a:r>
          </a:p>
          <a:p>
            <a:pPr marL="742950" lvl="1" indent="-400050">
              <a:buFont typeface="+mj-lt"/>
              <a:buAutoNum type="romanUcPeriod"/>
            </a:pPr>
            <a:r>
              <a:rPr lang="fr-CA" dirty="0"/>
              <a:t>Septembre 2022 (suite)</a:t>
            </a:r>
          </a:p>
          <a:p>
            <a:pPr marL="742950" lvl="1" indent="-400050">
              <a:buFont typeface="+mj-lt"/>
              <a:buAutoNum type="romanUcPeriod"/>
            </a:pPr>
            <a:r>
              <a:rPr lang="fr-CA" dirty="0"/>
              <a:t>Septembre 2022 (suite)</a:t>
            </a:r>
          </a:p>
          <a:p>
            <a:pPr marL="742950" lvl="1" indent="-400050">
              <a:buFont typeface="+mj-lt"/>
              <a:buAutoNum type="romanUcPeriod"/>
            </a:pPr>
            <a:r>
              <a:rPr lang="fr-CA" dirty="0"/>
              <a:t>Septembre 2022 (suite)</a:t>
            </a:r>
          </a:p>
          <a:p>
            <a:pPr marL="742950" lvl="1" indent="-400050">
              <a:buFont typeface="+mj-lt"/>
              <a:buAutoNum type="romanUcPeriod"/>
            </a:pPr>
            <a:r>
              <a:rPr lang="fr-CA" dirty="0"/>
              <a:t>Octobre 2022</a:t>
            </a:r>
          </a:p>
          <a:p>
            <a:pPr marL="742950" lvl="1" indent="-400050">
              <a:buFont typeface="+mj-lt"/>
              <a:buAutoNum type="romanUcPeriod"/>
            </a:pPr>
            <a:r>
              <a:rPr lang="fr-CA" dirty="0"/>
              <a:t>Novembre 2022</a:t>
            </a:r>
          </a:p>
          <a:p>
            <a:pPr marL="742950" lvl="1" indent="-400050">
              <a:buFont typeface="+mj-lt"/>
              <a:buAutoNum type="romanUcPeriod"/>
            </a:pPr>
            <a:r>
              <a:rPr lang="fr-CA" dirty="0"/>
              <a:t>Décembre 2022</a:t>
            </a:r>
          </a:p>
          <a:p>
            <a:pPr marL="742950" lvl="1" indent="-400050">
              <a:buFont typeface="+mj-lt"/>
              <a:buAutoNum type="romanUcPeriod"/>
            </a:pPr>
            <a:r>
              <a:rPr lang="fr-CA" dirty="0"/>
              <a:t>Janvier à Mars 2023</a:t>
            </a:r>
          </a:p>
          <a:p>
            <a:pPr marL="742950" lvl="1" indent="-400050">
              <a:buFont typeface="+mj-lt"/>
              <a:buAutoNum type="romanUcPeriod"/>
            </a:pPr>
            <a:r>
              <a:rPr lang="fr-CA" dirty="0"/>
              <a:t>Statistiques </a:t>
            </a:r>
          </a:p>
          <a:p>
            <a:pPr marL="742950" lvl="1" indent="-400050">
              <a:buFont typeface="+mj-lt"/>
              <a:buAutoNum type="romanUcPeriod"/>
            </a:pPr>
            <a:r>
              <a:rPr lang="fr-CA" dirty="0"/>
              <a:t>Statistiques intervention</a:t>
            </a:r>
          </a:p>
          <a:p>
            <a:pPr marL="742950" lvl="1" indent="-400050">
              <a:buFont typeface="+mj-lt"/>
              <a:buAutoNum type="romanUcPeriod"/>
            </a:pPr>
            <a:r>
              <a:rPr lang="fr-CA" dirty="0"/>
              <a:t>Statistiques administration</a:t>
            </a:r>
          </a:p>
          <a:p>
            <a:pPr marL="400050" indent="-400050">
              <a:buFont typeface="+mj-lt"/>
              <a:buAutoNum type="arabicPeriod"/>
            </a:pPr>
            <a:r>
              <a:rPr lang="fr-CA" dirty="0"/>
              <a:t>Récapitulatif de l’année</a:t>
            </a:r>
          </a:p>
          <a:p>
            <a:pPr marL="742950" lvl="1" indent="-400050">
              <a:buFont typeface="+mj-lt"/>
              <a:buAutoNum type="romanUcPeriod"/>
            </a:pPr>
            <a:r>
              <a:rPr lang="fr-CA" dirty="0"/>
              <a:t>Récapitulatif de l’année (Suite)</a:t>
            </a:r>
          </a:p>
          <a:p>
            <a:pPr marL="400050" indent="-400050">
              <a:buFont typeface="+mj-lt"/>
              <a:buAutoNum type="arabicPeriod"/>
            </a:pPr>
            <a:r>
              <a:rPr lang="fr-CA" dirty="0"/>
              <a:t>Place au C.A et à l’équipe</a:t>
            </a:r>
          </a:p>
          <a:p>
            <a:pPr marL="400050" indent="-400050">
              <a:buFont typeface="+mj-lt"/>
              <a:buAutoNum type="arabicPeriod"/>
            </a:pPr>
            <a:r>
              <a:rPr lang="fr-CA" dirty="0"/>
              <a:t>Partenariats et collaborations</a:t>
            </a:r>
          </a:p>
          <a:p>
            <a:pPr marL="400050" indent="-400050">
              <a:buFont typeface="+mj-lt"/>
              <a:buAutoNum type="arabicPeriod"/>
            </a:pPr>
            <a:r>
              <a:rPr lang="fr-CA" dirty="0"/>
              <a:t>Financement</a:t>
            </a:r>
          </a:p>
          <a:p>
            <a:pPr marL="400050" indent="-400050">
              <a:buFont typeface="+mj-lt"/>
              <a:buAutoNum type="arabicPeriod"/>
            </a:pPr>
            <a:r>
              <a:rPr lang="fr-CA" dirty="0"/>
              <a:t>Annexe - Acronymes</a:t>
            </a:r>
          </a:p>
          <a:p>
            <a:pPr marL="0" indent="0">
              <a:buNone/>
            </a:pPr>
            <a:endParaRPr lang="fr-CA" dirty="0"/>
          </a:p>
        </p:txBody>
      </p:sp>
      <p:sp>
        <p:nvSpPr>
          <p:cNvPr id="4" name="Espace réservé du numéro de diapositive 3">
            <a:extLst>
              <a:ext uri="{FF2B5EF4-FFF2-40B4-BE49-F238E27FC236}">
                <a16:creationId xmlns:a16="http://schemas.microsoft.com/office/drawing/2014/main" id="{F6822B21-1703-C778-50A9-BEB963719D45}"/>
              </a:ext>
            </a:extLst>
          </p:cNvPr>
          <p:cNvSpPr>
            <a:spLocks noGrp="1"/>
          </p:cNvSpPr>
          <p:nvPr>
            <p:ph type="sldNum" sz="quarter" idx="12"/>
          </p:nvPr>
        </p:nvSpPr>
        <p:spPr/>
        <p:txBody>
          <a:bodyPr/>
          <a:lstStyle/>
          <a:p>
            <a:fld id="{D3060201-1C40-4B39-813D-5CD9493BAEED}" type="slidenum">
              <a:rPr lang="en-US" smtClean="0"/>
              <a:t>2</a:t>
            </a:fld>
            <a:endParaRPr lang="en-US"/>
          </a:p>
        </p:txBody>
      </p:sp>
    </p:spTree>
    <p:extLst>
      <p:ext uri="{BB962C8B-B14F-4D97-AF65-F5344CB8AC3E}">
        <p14:creationId xmlns:p14="http://schemas.microsoft.com/office/powerpoint/2010/main" val="1505158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FC0640ED-24FB-2D38-798B-E9BD01D73A70}"/>
              </a:ext>
            </a:extLst>
          </p:cNvPr>
          <p:cNvSpPr txBox="1">
            <a:spLocks/>
          </p:cNvSpPr>
          <p:nvPr/>
        </p:nvSpPr>
        <p:spPr>
          <a:xfrm>
            <a:off x="2342041" y="16858"/>
            <a:ext cx="5124080" cy="724925"/>
          </a:xfrm>
          <a:prstGeom prst="rect">
            <a:avLst/>
          </a:prstGeom>
        </p:spPr>
        <p:txBody>
          <a:bodyPr vert="horz" lIns="91440" tIns="45720" rIns="91440" bIns="45720" rtlCol="0" anchor="b">
            <a:normAutofit/>
          </a:bodyPr>
          <a:lstStyle>
            <a:lvl1pPr algn="l" defTabSz="685800" rtl="0" eaLnBrk="1" latinLnBrk="0" hangingPunct="1">
              <a:lnSpc>
                <a:spcPct val="100000"/>
              </a:lnSpc>
              <a:spcBef>
                <a:spcPct val="0"/>
              </a:spcBef>
              <a:buNone/>
              <a:defRPr lang="en-US" sz="4050" kern="120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fr-CA"/>
              <a:t>Janvier à mars 2023</a:t>
            </a:r>
            <a:endParaRPr lang="fr-CA" dirty="0"/>
          </a:p>
        </p:txBody>
      </p:sp>
      <p:sp>
        <p:nvSpPr>
          <p:cNvPr id="7" name="Espace réservé du contenu 2">
            <a:extLst>
              <a:ext uri="{FF2B5EF4-FFF2-40B4-BE49-F238E27FC236}">
                <a16:creationId xmlns:a16="http://schemas.microsoft.com/office/drawing/2014/main" id="{FAD7FAAA-6C9C-CCAA-9957-3A430AF27142}"/>
              </a:ext>
            </a:extLst>
          </p:cNvPr>
          <p:cNvSpPr txBox="1">
            <a:spLocks/>
          </p:cNvSpPr>
          <p:nvPr/>
        </p:nvSpPr>
        <p:spPr>
          <a:xfrm>
            <a:off x="767642" y="1219032"/>
            <a:ext cx="7886700" cy="2660509"/>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110000"/>
              </a:lnSpc>
              <a:spcBef>
                <a:spcPts val="750"/>
              </a:spcBef>
              <a:buClr>
                <a:schemeClr val="tx2"/>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110000"/>
              </a:lnSpc>
              <a:spcBef>
                <a:spcPts val="375"/>
              </a:spcBef>
              <a:buClr>
                <a:schemeClr val="tx2"/>
              </a:buClr>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110000"/>
              </a:lnSpc>
              <a:spcBef>
                <a:spcPts val="375"/>
              </a:spcBef>
              <a:buClr>
                <a:schemeClr val="tx2"/>
              </a:buClr>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110000"/>
              </a:lnSpc>
              <a:spcBef>
                <a:spcPts val="375"/>
              </a:spcBef>
              <a:buClr>
                <a:schemeClr val="tx2"/>
              </a:buClr>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110000"/>
              </a:lnSpc>
              <a:spcBef>
                <a:spcPts val="375"/>
              </a:spcBef>
              <a:buClr>
                <a:schemeClr val="tx2"/>
              </a:buClr>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ü"/>
            </a:pPr>
            <a:r>
              <a:rPr lang="fr-CA" b="1">
                <a:latin typeface="Berlin Sans FB Demi" panose="020E0802020502020306" pitchFamily="34" charset="0"/>
              </a:rPr>
              <a:t>Remise en place du Café-Causerie. L’équipe de travail réfléchie à une programmation. Elle contacte l’entièreté des membres pour une mise à jour de leur dossier et pour les inviter directement. Le 1</a:t>
            </a:r>
            <a:r>
              <a:rPr lang="fr-CA" b="1" baseline="30000">
                <a:latin typeface="Berlin Sans FB Demi" panose="020E0802020502020306" pitchFamily="34" charset="0"/>
              </a:rPr>
              <a:t>er</a:t>
            </a:r>
            <a:r>
              <a:rPr lang="fr-CA" b="1">
                <a:latin typeface="Berlin Sans FB Demi" panose="020E0802020502020306" pitchFamily="34" charset="0"/>
              </a:rPr>
              <a:t> café-causerie aura finalement lieu le 21 mars. 5 membres y sont présents. De l’éducation populaire est faite en même temps de permettre aux membres de ventiler sur leur situation et de recevoir des conseils de membres ayant complétés leur processus avec la CNESST. L’équipe détermine qu’il y aura un à deux café-causerie par mois, en alternance de jour et de soir pour permettre à tous les membres de participer. </a:t>
            </a:r>
          </a:p>
          <a:p>
            <a:pPr>
              <a:buFont typeface="Wingdings" panose="05000000000000000000" pitchFamily="2" charset="2"/>
              <a:buChar char="ü"/>
            </a:pPr>
            <a:r>
              <a:rPr lang="fr-CA" b="1">
                <a:latin typeface="Berlin Sans FB Demi" panose="020E0802020502020306" pitchFamily="34" charset="0"/>
              </a:rPr>
              <a:t>22 mars. Manifestation à Québec avec notre regroupement du RODCD pour l’indexation de nos subventions.</a:t>
            </a:r>
          </a:p>
          <a:p>
            <a:pPr marL="0" indent="0">
              <a:buFont typeface="Arial" panose="020B0604020202020204" pitchFamily="34" charset="0"/>
              <a:buNone/>
            </a:pPr>
            <a:endParaRPr lang="fr-CA" b="1" dirty="0">
              <a:latin typeface="Berlin Sans FB Demi" panose="020E0802020502020306" pitchFamily="34" charset="0"/>
            </a:endParaRPr>
          </a:p>
        </p:txBody>
      </p:sp>
      <p:pic>
        <p:nvPicPr>
          <p:cNvPr id="4098" name="Picture 2" descr="Café rencontre - - Association des grands-parents du Québec - Association  des grands-parents du Québec">
            <a:extLst>
              <a:ext uri="{FF2B5EF4-FFF2-40B4-BE49-F238E27FC236}">
                <a16:creationId xmlns:a16="http://schemas.microsoft.com/office/drawing/2014/main" id="{6EC8CE0E-83ED-2375-E586-C932AACB2B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90" y="3879541"/>
            <a:ext cx="3888419" cy="27218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Espace réservé du numéro de diapositive 1">
            <a:extLst>
              <a:ext uri="{FF2B5EF4-FFF2-40B4-BE49-F238E27FC236}">
                <a16:creationId xmlns:a16="http://schemas.microsoft.com/office/drawing/2014/main" id="{4ECF3E97-EEC8-AB0F-26D7-1A1E4653B9E6}"/>
              </a:ext>
            </a:extLst>
          </p:cNvPr>
          <p:cNvSpPr>
            <a:spLocks noGrp="1"/>
          </p:cNvSpPr>
          <p:nvPr>
            <p:ph type="sldNum" sz="quarter" idx="12"/>
          </p:nvPr>
        </p:nvSpPr>
        <p:spPr/>
        <p:txBody>
          <a:bodyPr/>
          <a:lstStyle/>
          <a:p>
            <a:fld id="{D3060201-1C40-4B39-813D-5CD9493BAEED}" type="slidenum">
              <a:rPr lang="en-US" smtClean="0"/>
              <a:t>20</a:t>
            </a:fld>
            <a:endParaRPr lang="en-US"/>
          </a:p>
        </p:txBody>
      </p:sp>
    </p:spTree>
    <p:extLst>
      <p:ext uri="{BB962C8B-B14F-4D97-AF65-F5344CB8AC3E}">
        <p14:creationId xmlns:p14="http://schemas.microsoft.com/office/powerpoint/2010/main" val="1516416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0AF454-C983-275C-B39B-5ED0B071445F}"/>
              </a:ext>
            </a:extLst>
          </p:cNvPr>
          <p:cNvSpPr>
            <a:spLocks noGrp="1"/>
          </p:cNvSpPr>
          <p:nvPr>
            <p:ph type="title"/>
          </p:nvPr>
        </p:nvSpPr>
        <p:spPr>
          <a:xfrm>
            <a:off x="628650" y="-112601"/>
            <a:ext cx="7886700" cy="594185"/>
          </a:xfrm>
        </p:spPr>
        <p:txBody>
          <a:bodyPr>
            <a:noAutofit/>
          </a:bodyPr>
          <a:lstStyle/>
          <a:p>
            <a:pPr algn="ctr"/>
            <a:r>
              <a:rPr lang="fr-CA" sz="1800" dirty="0"/>
              <a:t>Un peu de statistiques</a:t>
            </a:r>
          </a:p>
        </p:txBody>
      </p:sp>
      <p:graphicFrame>
        <p:nvGraphicFramePr>
          <p:cNvPr id="8" name="Espace réservé du contenu 7">
            <a:extLst>
              <a:ext uri="{FF2B5EF4-FFF2-40B4-BE49-F238E27FC236}">
                <a16:creationId xmlns:a16="http://schemas.microsoft.com/office/drawing/2014/main" id="{66B7EB57-304B-D682-60DF-CAA7CB43EBB1}"/>
              </a:ext>
            </a:extLst>
          </p:cNvPr>
          <p:cNvGraphicFramePr>
            <a:graphicFrameLocks noGrp="1"/>
          </p:cNvGraphicFramePr>
          <p:nvPr>
            <p:ph idx="1"/>
            <p:extLst>
              <p:ext uri="{D42A27DB-BD31-4B8C-83A1-F6EECF244321}">
                <p14:modId xmlns:p14="http://schemas.microsoft.com/office/powerpoint/2010/main" val="1712013075"/>
              </p:ext>
            </p:extLst>
          </p:nvPr>
        </p:nvGraphicFramePr>
        <p:xfrm>
          <a:off x="628650" y="1311275"/>
          <a:ext cx="7886700" cy="4235450"/>
        </p:xfrm>
        <a:graphic>
          <a:graphicData uri="http://schemas.openxmlformats.org/drawingml/2006/chart">
            <c:chart xmlns:c="http://schemas.openxmlformats.org/drawingml/2006/chart" xmlns:r="http://schemas.openxmlformats.org/officeDocument/2006/relationships" r:id="rId3"/>
          </a:graphicData>
        </a:graphic>
      </p:graphicFrame>
      <p:sp>
        <p:nvSpPr>
          <p:cNvPr id="3" name="Espace réservé du numéro de diapositive 2">
            <a:extLst>
              <a:ext uri="{FF2B5EF4-FFF2-40B4-BE49-F238E27FC236}">
                <a16:creationId xmlns:a16="http://schemas.microsoft.com/office/drawing/2014/main" id="{D9241639-B458-6718-1ED4-C1C6E0379860}"/>
              </a:ext>
            </a:extLst>
          </p:cNvPr>
          <p:cNvSpPr>
            <a:spLocks noGrp="1"/>
          </p:cNvSpPr>
          <p:nvPr>
            <p:ph type="sldNum" sz="quarter" idx="12"/>
          </p:nvPr>
        </p:nvSpPr>
        <p:spPr/>
        <p:txBody>
          <a:bodyPr/>
          <a:lstStyle/>
          <a:p>
            <a:fld id="{D3060201-1C40-4B39-813D-5CD9493BAEED}" type="slidenum">
              <a:rPr lang="en-US" smtClean="0"/>
              <a:t>21</a:t>
            </a:fld>
            <a:endParaRPr lang="en-US"/>
          </a:p>
        </p:txBody>
      </p:sp>
    </p:spTree>
    <p:extLst>
      <p:ext uri="{BB962C8B-B14F-4D97-AF65-F5344CB8AC3E}">
        <p14:creationId xmlns:p14="http://schemas.microsoft.com/office/powerpoint/2010/main" val="3553273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a:extLst>
              <a:ext uri="{FF2B5EF4-FFF2-40B4-BE49-F238E27FC236}">
                <a16:creationId xmlns:a16="http://schemas.microsoft.com/office/drawing/2014/main" id="{F583E049-929A-EFFB-AA1A-A34D3E9F801E}"/>
              </a:ext>
            </a:extLst>
          </p:cNvPr>
          <p:cNvGraphicFramePr>
            <a:graphicFrameLocks noGrp="1"/>
          </p:cNvGraphicFramePr>
          <p:nvPr>
            <p:ph idx="1"/>
            <p:extLst>
              <p:ext uri="{D42A27DB-BD31-4B8C-83A1-F6EECF244321}">
                <p14:modId xmlns:p14="http://schemas.microsoft.com/office/powerpoint/2010/main" val="327895968"/>
              </p:ext>
            </p:extLst>
          </p:nvPr>
        </p:nvGraphicFramePr>
        <p:xfrm>
          <a:off x="411860" y="319977"/>
          <a:ext cx="8256652" cy="6044247"/>
        </p:xfrm>
        <a:graphic>
          <a:graphicData uri="http://schemas.openxmlformats.org/drawingml/2006/chart">
            <c:chart xmlns:c="http://schemas.openxmlformats.org/drawingml/2006/chart" xmlns:r="http://schemas.openxmlformats.org/officeDocument/2006/relationships" r:id="rId2"/>
          </a:graphicData>
        </a:graphic>
      </p:graphicFrame>
      <p:sp>
        <p:nvSpPr>
          <p:cNvPr id="2" name="Espace réservé du numéro de diapositive 1">
            <a:extLst>
              <a:ext uri="{FF2B5EF4-FFF2-40B4-BE49-F238E27FC236}">
                <a16:creationId xmlns:a16="http://schemas.microsoft.com/office/drawing/2014/main" id="{63FB0BAC-E652-E692-F841-BBD4A7F72F85}"/>
              </a:ext>
            </a:extLst>
          </p:cNvPr>
          <p:cNvSpPr>
            <a:spLocks noGrp="1"/>
          </p:cNvSpPr>
          <p:nvPr>
            <p:ph type="sldNum" sz="quarter" idx="12"/>
          </p:nvPr>
        </p:nvSpPr>
        <p:spPr/>
        <p:txBody>
          <a:bodyPr/>
          <a:lstStyle/>
          <a:p>
            <a:fld id="{D3060201-1C40-4B39-813D-5CD9493BAEED}" type="slidenum">
              <a:rPr lang="en-US" smtClean="0"/>
              <a:t>22</a:t>
            </a:fld>
            <a:endParaRPr lang="en-US"/>
          </a:p>
        </p:txBody>
      </p:sp>
    </p:spTree>
    <p:extLst>
      <p:ext uri="{BB962C8B-B14F-4D97-AF65-F5344CB8AC3E}">
        <p14:creationId xmlns:p14="http://schemas.microsoft.com/office/powerpoint/2010/main" val="78181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aphique 6">
            <a:extLst>
              <a:ext uri="{FF2B5EF4-FFF2-40B4-BE49-F238E27FC236}">
                <a16:creationId xmlns:a16="http://schemas.microsoft.com/office/drawing/2014/main" id="{74C2B232-4C79-2453-5664-8279DD5CF426}"/>
              </a:ext>
            </a:extLst>
          </p:cNvPr>
          <p:cNvGraphicFramePr>
            <a:graphicFrameLocks/>
          </p:cNvGraphicFramePr>
          <p:nvPr>
            <p:extLst>
              <p:ext uri="{D42A27DB-BD31-4B8C-83A1-F6EECF244321}">
                <p14:modId xmlns:p14="http://schemas.microsoft.com/office/powerpoint/2010/main" val="2408456604"/>
              </p:ext>
            </p:extLst>
          </p:nvPr>
        </p:nvGraphicFramePr>
        <p:xfrm>
          <a:off x="371856" y="624840"/>
          <a:ext cx="8400288" cy="5608320"/>
        </p:xfrm>
        <a:graphic>
          <a:graphicData uri="http://schemas.openxmlformats.org/drawingml/2006/chart">
            <c:chart xmlns:c="http://schemas.openxmlformats.org/drawingml/2006/chart" xmlns:r="http://schemas.openxmlformats.org/officeDocument/2006/relationships" r:id="rId2"/>
          </a:graphicData>
        </a:graphic>
      </p:graphicFrame>
      <p:sp>
        <p:nvSpPr>
          <p:cNvPr id="2" name="Espace réservé du numéro de diapositive 1">
            <a:extLst>
              <a:ext uri="{FF2B5EF4-FFF2-40B4-BE49-F238E27FC236}">
                <a16:creationId xmlns:a16="http://schemas.microsoft.com/office/drawing/2014/main" id="{272F10B6-1B4D-90B1-DD8B-34476BC12A71}"/>
              </a:ext>
            </a:extLst>
          </p:cNvPr>
          <p:cNvSpPr>
            <a:spLocks noGrp="1"/>
          </p:cNvSpPr>
          <p:nvPr>
            <p:ph type="sldNum" sz="quarter" idx="12"/>
          </p:nvPr>
        </p:nvSpPr>
        <p:spPr/>
        <p:txBody>
          <a:bodyPr/>
          <a:lstStyle/>
          <a:p>
            <a:fld id="{D3060201-1C40-4B39-813D-5CD9493BAEED}" type="slidenum">
              <a:rPr lang="en-US" smtClean="0"/>
              <a:t>23</a:t>
            </a:fld>
            <a:endParaRPr lang="en-US"/>
          </a:p>
        </p:txBody>
      </p:sp>
    </p:spTree>
    <p:extLst>
      <p:ext uri="{BB962C8B-B14F-4D97-AF65-F5344CB8AC3E}">
        <p14:creationId xmlns:p14="http://schemas.microsoft.com/office/powerpoint/2010/main" val="234572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8B0F38-7077-6BB0-9887-0C1A9206DF28}"/>
              </a:ext>
            </a:extLst>
          </p:cNvPr>
          <p:cNvSpPr>
            <a:spLocks noGrp="1"/>
          </p:cNvSpPr>
          <p:nvPr>
            <p:ph type="title"/>
          </p:nvPr>
        </p:nvSpPr>
        <p:spPr/>
        <p:txBody>
          <a:bodyPr>
            <a:normAutofit fontScale="90000"/>
          </a:bodyPr>
          <a:lstStyle/>
          <a:p>
            <a:r>
              <a:rPr lang="fr-CA" dirty="0"/>
              <a:t>Les sujets principaux qui touchent nos membres</a:t>
            </a:r>
          </a:p>
        </p:txBody>
      </p:sp>
      <p:sp>
        <p:nvSpPr>
          <p:cNvPr id="3" name="Espace réservé du contenu 2">
            <a:extLst>
              <a:ext uri="{FF2B5EF4-FFF2-40B4-BE49-F238E27FC236}">
                <a16:creationId xmlns:a16="http://schemas.microsoft.com/office/drawing/2014/main" id="{EB4ACE17-6E58-65E4-7B34-C5A354172D78}"/>
              </a:ext>
            </a:extLst>
          </p:cNvPr>
          <p:cNvSpPr>
            <a:spLocks noGrp="1"/>
          </p:cNvSpPr>
          <p:nvPr>
            <p:ph idx="1"/>
          </p:nvPr>
        </p:nvSpPr>
        <p:spPr/>
        <p:txBody>
          <a:bodyPr>
            <a:normAutofit lnSpcReduction="10000"/>
          </a:bodyPr>
          <a:lstStyle/>
          <a:p>
            <a:r>
              <a:rPr lang="fr-CA" dirty="0"/>
              <a:t>Lors des interventions par téléphone, email ou rencontre, les membres nous ont fait part de plusieurs sujets les touchant particulièrement. Après cette enquête, nous avons déterminés que ces sujets étaient les principales préoccupations des membres</a:t>
            </a:r>
          </a:p>
          <a:p>
            <a:endParaRPr lang="fr-CA" dirty="0"/>
          </a:p>
          <a:p>
            <a:pPr marL="342900" indent="-342900">
              <a:buAutoNum type="arabicPeriod"/>
            </a:pPr>
            <a:r>
              <a:rPr lang="fr-CA" dirty="0"/>
              <a:t>L’anxiété </a:t>
            </a:r>
          </a:p>
          <a:p>
            <a:pPr marL="342900" indent="-342900">
              <a:buAutoNum type="arabicPeriod"/>
            </a:pPr>
            <a:r>
              <a:rPr lang="fr-CA" dirty="0"/>
              <a:t>La précarité financière</a:t>
            </a:r>
          </a:p>
          <a:p>
            <a:pPr marL="342900" indent="-342900">
              <a:buAutoNum type="arabicPeriod"/>
            </a:pPr>
            <a:r>
              <a:rPr lang="fr-CA" dirty="0"/>
              <a:t>Le manque d’avocats spécialisés en dossier d’accident du travail</a:t>
            </a:r>
          </a:p>
          <a:p>
            <a:pPr marL="342900" indent="-342900">
              <a:buAutoNum type="arabicPeriod"/>
            </a:pPr>
            <a:r>
              <a:rPr lang="fr-CA" dirty="0"/>
              <a:t>Les médecins se désinvestissant de plus en plus suite à la lourdeur administrative engendré par les dossiers CNESST</a:t>
            </a:r>
          </a:p>
          <a:p>
            <a:pPr marL="342900" indent="-342900">
              <a:buAutoNum type="arabicPeriod"/>
            </a:pPr>
            <a:r>
              <a:rPr lang="fr-CA" dirty="0"/>
              <a:t>Le manque d’accès à des expertises médicales</a:t>
            </a:r>
          </a:p>
          <a:p>
            <a:pPr marL="342900" indent="-342900">
              <a:buAutoNum type="arabicPeriod"/>
            </a:pPr>
            <a:endParaRPr lang="fr-CA" dirty="0"/>
          </a:p>
          <a:p>
            <a:pPr marL="342900" indent="-342900">
              <a:buAutoNum type="arabicPeriod"/>
            </a:pPr>
            <a:endParaRPr lang="fr-CA" dirty="0"/>
          </a:p>
          <a:p>
            <a:pPr marL="0" indent="0">
              <a:buNone/>
            </a:pPr>
            <a:r>
              <a:rPr lang="fr-CA" dirty="0"/>
              <a:t>Suite au recueil de ces informations, l’équipe de l’ATTAJ tentera d’offrir des discussions et ateliers entourant ces sujets</a:t>
            </a:r>
          </a:p>
        </p:txBody>
      </p:sp>
      <p:sp>
        <p:nvSpPr>
          <p:cNvPr id="4" name="Espace réservé du numéro de diapositive 3">
            <a:extLst>
              <a:ext uri="{FF2B5EF4-FFF2-40B4-BE49-F238E27FC236}">
                <a16:creationId xmlns:a16="http://schemas.microsoft.com/office/drawing/2014/main" id="{A138D09B-F173-AB3A-A17B-802A8EACEDB8}"/>
              </a:ext>
            </a:extLst>
          </p:cNvPr>
          <p:cNvSpPr>
            <a:spLocks noGrp="1"/>
          </p:cNvSpPr>
          <p:nvPr>
            <p:ph type="sldNum" sz="quarter" idx="12"/>
          </p:nvPr>
        </p:nvSpPr>
        <p:spPr/>
        <p:txBody>
          <a:bodyPr/>
          <a:lstStyle/>
          <a:p>
            <a:fld id="{D3060201-1C40-4B39-813D-5CD9493BAEED}" type="slidenum">
              <a:rPr lang="en-US" smtClean="0"/>
              <a:t>24</a:t>
            </a:fld>
            <a:endParaRPr lang="en-US"/>
          </a:p>
        </p:txBody>
      </p:sp>
    </p:spTree>
    <p:extLst>
      <p:ext uri="{BB962C8B-B14F-4D97-AF65-F5344CB8AC3E}">
        <p14:creationId xmlns:p14="http://schemas.microsoft.com/office/powerpoint/2010/main" val="277775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4BB2E2-C3A4-418B-2011-5AF450684722}"/>
              </a:ext>
            </a:extLst>
          </p:cNvPr>
          <p:cNvSpPr>
            <a:spLocks noGrp="1"/>
          </p:cNvSpPr>
          <p:nvPr>
            <p:ph type="title"/>
          </p:nvPr>
        </p:nvSpPr>
        <p:spPr>
          <a:xfrm>
            <a:off x="921613" y="-544765"/>
            <a:ext cx="7886700" cy="1325563"/>
          </a:xfrm>
        </p:spPr>
        <p:txBody>
          <a:bodyPr>
            <a:normAutofit fontScale="90000"/>
          </a:bodyPr>
          <a:lstStyle/>
          <a:p>
            <a:r>
              <a:rPr lang="fr-CA" dirty="0"/>
              <a:t>Récapitulatif de l’année 2022-2023</a:t>
            </a:r>
          </a:p>
        </p:txBody>
      </p:sp>
      <p:sp>
        <p:nvSpPr>
          <p:cNvPr id="3" name="Espace réservé du contenu 2">
            <a:extLst>
              <a:ext uri="{FF2B5EF4-FFF2-40B4-BE49-F238E27FC236}">
                <a16:creationId xmlns:a16="http://schemas.microsoft.com/office/drawing/2014/main" id="{FCA4A539-54C7-7882-34A4-E839C2FCABC7}"/>
              </a:ext>
            </a:extLst>
          </p:cNvPr>
          <p:cNvSpPr>
            <a:spLocks noGrp="1"/>
          </p:cNvSpPr>
          <p:nvPr>
            <p:ph idx="1"/>
          </p:nvPr>
        </p:nvSpPr>
        <p:spPr>
          <a:xfrm>
            <a:off x="1602417" y="1251750"/>
            <a:ext cx="2907440" cy="5734976"/>
          </a:xfrm>
        </p:spPr>
        <p:txBody>
          <a:bodyPr>
            <a:normAutofit fontScale="70000" lnSpcReduction="20000"/>
          </a:bodyPr>
          <a:lstStyle/>
          <a:p>
            <a:pPr marL="0" indent="0">
              <a:buNone/>
            </a:pPr>
            <a:r>
              <a:rPr lang="fr-CA" sz="2300" b="1" dirty="0"/>
              <a:t>Voici les dates de nos rencontres:</a:t>
            </a:r>
          </a:p>
          <a:p>
            <a:r>
              <a:rPr lang="fr-CA" sz="2300" dirty="0"/>
              <a:t>14 avril 2022</a:t>
            </a:r>
          </a:p>
          <a:p>
            <a:r>
              <a:rPr lang="fr-CA" sz="2300" dirty="0"/>
              <a:t>26 avril 2022</a:t>
            </a:r>
          </a:p>
          <a:p>
            <a:r>
              <a:rPr lang="fr-CA" sz="2300" dirty="0"/>
              <a:t>4 mai 2022</a:t>
            </a:r>
          </a:p>
          <a:p>
            <a:r>
              <a:rPr lang="fr-CA" sz="2300" dirty="0"/>
              <a:t>2 juin 2022</a:t>
            </a:r>
          </a:p>
          <a:p>
            <a:r>
              <a:rPr lang="fr-CA" sz="2300" dirty="0"/>
              <a:t>15 juin 2022</a:t>
            </a:r>
          </a:p>
          <a:p>
            <a:r>
              <a:rPr lang="fr-CA" sz="2300" dirty="0"/>
              <a:t>20 juillet 2022</a:t>
            </a:r>
          </a:p>
          <a:p>
            <a:r>
              <a:rPr lang="fr-CA" sz="2300" dirty="0"/>
              <a:t>23 août 2022</a:t>
            </a:r>
          </a:p>
          <a:p>
            <a:r>
              <a:rPr lang="fr-CA" sz="2300" dirty="0"/>
              <a:t>8 septembre 2022</a:t>
            </a:r>
          </a:p>
          <a:p>
            <a:r>
              <a:rPr lang="fr-CA" sz="2300" dirty="0"/>
              <a:t>20 septembre 2022</a:t>
            </a:r>
          </a:p>
          <a:p>
            <a:r>
              <a:rPr lang="fr-CA" sz="2300" dirty="0"/>
              <a:t>11 octobre 2022</a:t>
            </a:r>
          </a:p>
          <a:p>
            <a:r>
              <a:rPr lang="fr-CA" sz="2300" dirty="0"/>
              <a:t>8 novembre 2022</a:t>
            </a:r>
          </a:p>
          <a:p>
            <a:r>
              <a:rPr lang="fr-CA" sz="2300" dirty="0"/>
              <a:t>13 décembre 2022</a:t>
            </a:r>
          </a:p>
          <a:p>
            <a:r>
              <a:rPr lang="fr-CA" sz="2300" dirty="0"/>
              <a:t>10 janvier 2023</a:t>
            </a:r>
          </a:p>
          <a:p>
            <a:r>
              <a:rPr lang="fr-CA" sz="2300" dirty="0"/>
              <a:t>14 février 2023</a:t>
            </a:r>
          </a:p>
          <a:p>
            <a:r>
              <a:rPr lang="fr-CA" sz="2300" dirty="0"/>
              <a:t>8 mars 2023</a:t>
            </a:r>
          </a:p>
          <a:p>
            <a:r>
              <a:rPr lang="fr-CA" sz="2300" dirty="0"/>
              <a:t>28 mars 2023</a:t>
            </a:r>
          </a:p>
          <a:p>
            <a:pPr>
              <a:buFontTx/>
              <a:buChar char="-"/>
            </a:pPr>
            <a:endParaRPr lang="fr-CA" dirty="0"/>
          </a:p>
        </p:txBody>
      </p:sp>
      <p:sp>
        <p:nvSpPr>
          <p:cNvPr id="4" name="ZoneTexte 3">
            <a:extLst>
              <a:ext uri="{FF2B5EF4-FFF2-40B4-BE49-F238E27FC236}">
                <a16:creationId xmlns:a16="http://schemas.microsoft.com/office/drawing/2014/main" id="{CCF83E0E-88FE-58CC-F931-DCF8E1527BE0}"/>
              </a:ext>
            </a:extLst>
          </p:cNvPr>
          <p:cNvSpPr txBox="1"/>
          <p:nvPr/>
        </p:nvSpPr>
        <p:spPr>
          <a:xfrm>
            <a:off x="1173517" y="834501"/>
            <a:ext cx="7075503" cy="646331"/>
          </a:xfrm>
          <a:prstGeom prst="rect">
            <a:avLst/>
          </a:prstGeom>
          <a:noFill/>
        </p:spPr>
        <p:txBody>
          <a:bodyPr wrap="square" rtlCol="0">
            <a:spAutoFit/>
          </a:bodyPr>
          <a:lstStyle/>
          <a:p>
            <a:r>
              <a:rPr lang="fr-CA" dirty="0"/>
              <a:t>Au cours de l’année, nous avons eu 16 C.A, ainsi que notre A.G.A.</a:t>
            </a:r>
          </a:p>
          <a:p>
            <a:endParaRPr lang="fr-CA" dirty="0"/>
          </a:p>
        </p:txBody>
      </p:sp>
      <p:sp>
        <p:nvSpPr>
          <p:cNvPr id="5" name="ZoneTexte 4">
            <a:extLst>
              <a:ext uri="{FF2B5EF4-FFF2-40B4-BE49-F238E27FC236}">
                <a16:creationId xmlns:a16="http://schemas.microsoft.com/office/drawing/2014/main" id="{C8DB4D8B-1252-BEFB-E2CE-ABA2B2EB75D0}"/>
              </a:ext>
            </a:extLst>
          </p:cNvPr>
          <p:cNvSpPr txBox="1"/>
          <p:nvPr/>
        </p:nvSpPr>
        <p:spPr>
          <a:xfrm>
            <a:off x="5874796" y="3185078"/>
            <a:ext cx="3036163" cy="1015663"/>
          </a:xfrm>
          <a:prstGeom prst="rect">
            <a:avLst/>
          </a:prstGeom>
          <a:noFill/>
        </p:spPr>
        <p:txBody>
          <a:bodyPr wrap="square" rtlCol="0">
            <a:spAutoFit/>
          </a:bodyPr>
          <a:lstStyle/>
          <a:p>
            <a:pPr algn="ctr"/>
            <a:r>
              <a:rPr lang="fr-CA" sz="2000" b="1" dirty="0"/>
              <a:t>L’ Assemblé générale annuelle s’est tenue le </a:t>
            </a:r>
          </a:p>
          <a:p>
            <a:pPr algn="ctr"/>
            <a:r>
              <a:rPr lang="fr-CA" sz="2000" b="1" dirty="0"/>
              <a:t>30 juin 2022</a:t>
            </a:r>
          </a:p>
        </p:txBody>
      </p:sp>
      <p:sp>
        <p:nvSpPr>
          <p:cNvPr id="6" name="ZoneTexte 5">
            <a:extLst>
              <a:ext uri="{FF2B5EF4-FFF2-40B4-BE49-F238E27FC236}">
                <a16:creationId xmlns:a16="http://schemas.microsoft.com/office/drawing/2014/main" id="{33B54256-DC26-BDA8-9CE6-461BF13BE5F8}"/>
              </a:ext>
            </a:extLst>
          </p:cNvPr>
          <p:cNvSpPr txBox="1"/>
          <p:nvPr/>
        </p:nvSpPr>
        <p:spPr>
          <a:xfrm>
            <a:off x="2891900" y="1480832"/>
            <a:ext cx="2982897" cy="646331"/>
          </a:xfrm>
          <a:prstGeom prst="rect">
            <a:avLst/>
          </a:prstGeom>
          <a:noFill/>
        </p:spPr>
        <p:txBody>
          <a:bodyPr wrap="square" rtlCol="0">
            <a:spAutoFit/>
          </a:bodyPr>
          <a:lstStyle/>
          <a:p>
            <a:pPr marL="171450" indent="-171450">
              <a:buFontTx/>
              <a:buChar char="-"/>
            </a:pPr>
            <a:endParaRPr lang="fr-CA" sz="1200" dirty="0"/>
          </a:p>
          <a:p>
            <a:pPr marL="171450" indent="-171450">
              <a:buFontTx/>
              <a:buChar char="-"/>
            </a:pPr>
            <a:endParaRPr lang="fr-CA" sz="1200" dirty="0"/>
          </a:p>
          <a:p>
            <a:pPr marL="171450" indent="-171450">
              <a:buFontTx/>
              <a:buChar char="-"/>
            </a:pPr>
            <a:endParaRPr lang="fr-CA" sz="1200" dirty="0"/>
          </a:p>
        </p:txBody>
      </p:sp>
      <p:cxnSp>
        <p:nvCxnSpPr>
          <p:cNvPr id="9" name="Connecteur droit 8">
            <a:extLst>
              <a:ext uri="{FF2B5EF4-FFF2-40B4-BE49-F238E27FC236}">
                <a16:creationId xmlns:a16="http://schemas.microsoft.com/office/drawing/2014/main" id="{671A1B40-EAF1-D6A7-AAAB-2FA9DA50993F}"/>
              </a:ext>
            </a:extLst>
          </p:cNvPr>
          <p:cNvCxnSpPr/>
          <p:nvPr/>
        </p:nvCxnSpPr>
        <p:spPr>
          <a:xfrm>
            <a:off x="5779363" y="1633491"/>
            <a:ext cx="0" cy="4172505"/>
          </a:xfrm>
          <a:prstGeom prst="line">
            <a:avLst/>
          </a:prstGeom>
        </p:spPr>
        <p:style>
          <a:lnRef idx="1">
            <a:schemeClr val="accent1"/>
          </a:lnRef>
          <a:fillRef idx="0">
            <a:schemeClr val="accent1"/>
          </a:fillRef>
          <a:effectRef idx="0">
            <a:schemeClr val="accent1"/>
          </a:effectRef>
          <a:fontRef idx="minor">
            <a:schemeClr val="tx1"/>
          </a:fontRef>
        </p:style>
      </p:cxnSp>
      <p:sp>
        <p:nvSpPr>
          <p:cNvPr id="7" name="Espace réservé du numéro de diapositive 6">
            <a:extLst>
              <a:ext uri="{FF2B5EF4-FFF2-40B4-BE49-F238E27FC236}">
                <a16:creationId xmlns:a16="http://schemas.microsoft.com/office/drawing/2014/main" id="{6017FC90-27A6-4162-AB5B-E2AED714A519}"/>
              </a:ext>
            </a:extLst>
          </p:cNvPr>
          <p:cNvSpPr>
            <a:spLocks noGrp="1"/>
          </p:cNvSpPr>
          <p:nvPr>
            <p:ph type="sldNum" sz="quarter" idx="12"/>
          </p:nvPr>
        </p:nvSpPr>
        <p:spPr/>
        <p:txBody>
          <a:bodyPr/>
          <a:lstStyle/>
          <a:p>
            <a:fld id="{D3060201-1C40-4B39-813D-5CD9493BAEED}" type="slidenum">
              <a:rPr lang="en-US" smtClean="0"/>
              <a:t>25</a:t>
            </a:fld>
            <a:endParaRPr lang="en-US"/>
          </a:p>
        </p:txBody>
      </p:sp>
    </p:spTree>
    <p:extLst>
      <p:ext uri="{BB962C8B-B14F-4D97-AF65-F5344CB8AC3E}">
        <p14:creationId xmlns:p14="http://schemas.microsoft.com/office/powerpoint/2010/main" val="925505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4BB2E2-C3A4-418B-2011-5AF450684722}"/>
              </a:ext>
            </a:extLst>
          </p:cNvPr>
          <p:cNvSpPr>
            <a:spLocks noGrp="1"/>
          </p:cNvSpPr>
          <p:nvPr>
            <p:ph type="title"/>
          </p:nvPr>
        </p:nvSpPr>
        <p:spPr>
          <a:xfrm>
            <a:off x="362320" y="-575907"/>
            <a:ext cx="7886700" cy="1325563"/>
          </a:xfrm>
        </p:spPr>
        <p:txBody>
          <a:bodyPr>
            <a:normAutofit fontScale="90000"/>
          </a:bodyPr>
          <a:lstStyle/>
          <a:p>
            <a:r>
              <a:rPr lang="fr-CA" dirty="0"/>
              <a:t>Récapitulatif de l’année 2022-2023</a:t>
            </a:r>
          </a:p>
        </p:txBody>
      </p:sp>
      <p:sp>
        <p:nvSpPr>
          <p:cNvPr id="6" name="ZoneTexte 5">
            <a:extLst>
              <a:ext uri="{FF2B5EF4-FFF2-40B4-BE49-F238E27FC236}">
                <a16:creationId xmlns:a16="http://schemas.microsoft.com/office/drawing/2014/main" id="{33B54256-DC26-BDA8-9CE6-461BF13BE5F8}"/>
              </a:ext>
            </a:extLst>
          </p:cNvPr>
          <p:cNvSpPr txBox="1"/>
          <p:nvPr/>
        </p:nvSpPr>
        <p:spPr>
          <a:xfrm>
            <a:off x="2891900" y="1480832"/>
            <a:ext cx="2982897" cy="646331"/>
          </a:xfrm>
          <a:prstGeom prst="rect">
            <a:avLst/>
          </a:prstGeom>
          <a:noFill/>
        </p:spPr>
        <p:txBody>
          <a:bodyPr wrap="square" rtlCol="0">
            <a:spAutoFit/>
          </a:bodyPr>
          <a:lstStyle/>
          <a:p>
            <a:pPr marL="171450" indent="-171450">
              <a:buFontTx/>
              <a:buChar char="-"/>
            </a:pPr>
            <a:endParaRPr lang="fr-CA" sz="1200" dirty="0"/>
          </a:p>
          <a:p>
            <a:pPr marL="171450" indent="-171450">
              <a:buFontTx/>
              <a:buChar char="-"/>
            </a:pPr>
            <a:endParaRPr lang="fr-CA" sz="1200" dirty="0"/>
          </a:p>
          <a:p>
            <a:pPr marL="171450" indent="-171450">
              <a:buFontTx/>
              <a:buChar char="-"/>
            </a:pPr>
            <a:endParaRPr lang="fr-CA" sz="1200" dirty="0"/>
          </a:p>
        </p:txBody>
      </p:sp>
      <p:sp>
        <p:nvSpPr>
          <p:cNvPr id="10" name="ZoneTexte 9">
            <a:extLst>
              <a:ext uri="{FF2B5EF4-FFF2-40B4-BE49-F238E27FC236}">
                <a16:creationId xmlns:a16="http://schemas.microsoft.com/office/drawing/2014/main" id="{B234C432-6ADA-C3EB-C205-A69ABEE7B77B}"/>
              </a:ext>
            </a:extLst>
          </p:cNvPr>
          <p:cNvSpPr txBox="1"/>
          <p:nvPr/>
        </p:nvSpPr>
        <p:spPr>
          <a:xfrm>
            <a:off x="5276669" y="1480832"/>
            <a:ext cx="2507942" cy="1923604"/>
          </a:xfrm>
          <a:prstGeom prst="rect">
            <a:avLst/>
          </a:prstGeom>
          <a:noFill/>
        </p:spPr>
        <p:txBody>
          <a:bodyPr wrap="square" rtlCol="0">
            <a:spAutoFit/>
          </a:bodyPr>
          <a:lstStyle/>
          <a:p>
            <a:r>
              <a:rPr lang="fr-CA" sz="1100" b="1" dirty="0"/>
              <a:t>Collaboration / partenariat</a:t>
            </a:r>
          </a:p>
          <a:p>
            <a:pPr marL="171450" indent="-171450">
              <a:buFontTx/>
              <a:buChar char="-"/>
            </a:pPr>
            <a:r>
              <a:rPr lang="fr-CA" sz="1200" dirty="0"/>
              <a:t>RODCD</a:t>
            </a:r>
          </a:p>
          <a:p>
            <a:pPr marL="171450" indent="-171450">
              <a:buFontTx/>
              <a:buChar char="-"/>
            </a:pPr>
            <a:r>
              <a:rPr lang="fr-CA" sz="1200" dirty="0"/>
              <a:t>MÉPAL</a:t>
            </a:r>
          </a:p>
          <a:p>
            <a:pPr marL="171450" indent="-171450">
              <a:buFontTx/>
              <a:buChar char="-"/>
            </a:pPr>
            <a:r>
              <a:rPr lang="fr-CA" sz="1200" dirty="0"/>
              <a:t>TROCL</a:t>
            </a:r>
          </a:p>
          <a:p>
            <a:pPr marL="171450" indent="-171450">
              <a:buFontTx/>
              <a:buChar char="-"/>
            </a:pPr>
            <a:r>
              <a:rPr lang="fr-CA" sz="1200" dirty="0"/>
              <a:t>MRC Matawinie</a:t>
            </a:r>
          </a:p>
          <a:p>
            <a:pPr marL="171450" indent="-171450">
              <a:buFontTx/>
              <a:buChar char="-"/>
            </a:pPr>
            <a:r>
              <a:rPr lang="fr-CA" sz="1200" dirty="0"/>
              <a:t>ATTAM</a:t>
            </a:r>
          </a:p>
          <a:p>
            <a:pPr marL="171450" indent="-171450">
              <a:buFontTx/>
              <a:buChar char="-"/>
            </a:pPr>
            <a:r>
              <a:rPr lang="fr-CA" sz="1200" dirty="0"/>
              <a:t>UTTAM</a:t>
            </a:r>
          </a:p>
          <a:p>
            <a:pPr marL="171450" indent="-171450">
              <a:buFontTx/>
              <a:buChar char="-"/>
            </a:pPr>
            <a:r>
              <a:rPr lang="fr-CA" sz="1200" dirty="0"/>
              <a:t>CTTAE</a:t>
            </a:r>
          </a:p>
          <a:p>
            <a:pPr marL="171450" indent="-171450">
              <a:buFontTx/>
              <a:buChar char="-"/>
            </a:pPr>
            <a:r>
              <a:rPr lang="fr-CA" sz="1200" dirty="0"/>
              <a:t>OBM</a:t>
            </a:r>
          </a:p>
          <a:p>
            <a:endParaRPr lang="fr-CA" sz="1200" dirty="0"/>
          </a:p>
        </p:txBody>
      </p:sp>
      <p:sp>
        <p:nvSpPr>
          <p:cNvPr id="9" name="ZoneTexte 8">
            <a:extLst>
              <a:ext uri="{FF2B5EF4-FFF2-40B4-BE49-F238E27FC236}">
                <a16:creationId xmlns:a16="http://schemas.microsoft.com/office/drawing/2014/main" id="{162E4972-D422-D2DA-E470-3C41D441DF3C}"/>
              </a:ext>
            </a:extLst>
          </p:cNvPr>
          <p:cNvSpPr txBox="1"/>
          <p:nvPr/>
        </p:nvSpPr>
        <p:spPr>
          <a:xfrm>
            <a:off x="251347" y="1209700"/>
            <a:ext cx="3615986" cy="2769989"/>
          </a:xfrm>
          <a:prstGeom prst="rect">
            <a:avLst/>
          </a:prstGeom>
          <a:noFill/>
        </p:spPr>
        <p:txBody>
          <a:bodyPr wrap="square" rtlCol="0">
            <a:spAutoFit/>
          </a:bodyPr>
          <a:lstStyle/>
          <a:p>
            <a:r>
              <a:rPr lang="fr-CA" dirty="0"/>
              <a:t>     </a:t>
            </a:r>
            <a:r>
              <a:rPr lang="fr-CA" sz="1200" b="1" dirty="0"/>
              <a:t>Mobilisation</a:t>
            </a:r>
          </a:p>
          <a:p>
            <a:endParaRPr lang="fr-CA" sz="1200" b="1" dirty="0"/>
          </a:p>
          <a:p>
            <a:pPr marL="171450" indent="-171450">
              <a:buFontTx/>
              <a:buChar char="-"/>
            </a:pPr>
            <a:r>
              <a:rPr lang="fr-CA" sz="1200" dirty="0"/>
              <a:t>Jour du deuil 28 avril 2022</a:t>
            </a:r>
          </a:p>
          <a:p>
            <a:pPr marL="171450" indent="-171450">
              <a:buFontTx/>
              <a:buChar char="-"/>
            </a:pPr>
            <a:r>
              <a:rPr lang="fr-CA" sz="1200" dirty="0"/>
              <a:t>Jour des travailleurs 1</a:t>
            </a:r>
            <a:r>
              <a:rPr lang="fr-CA" sz="1200" baseline="30000" dirty="0"/>
              <a:t>er</a:t>
            </a:r>
            <a:r>
              <a:rPr lang="fr-CA" sz="1200" dirty="0"/>
              <a:t> mai 2022</a:t>
            </a:r>
          </a:p>
          <a:p>
            <a:pPr marL="171450" indent="-171450">
              <a:buFontTx/>
              <a:buChar char="-"/>
            </a:pPr>
            <a:r>
              <a:rPr lang="fr-CA" sz="1200" dirty="0"/>
              <a:t>Réunion de la TROCL ZOOM 7 septembre</a:t>
            </a:r>
          </a:p>
          <a:p>
            <a:pPr marL="171450" indent="-171450">
              <a:buFontTx/>
              <a:buChar char="-"/>
            </a:pPr>
            <a:r>
              <a:rPr lang="fr-CA" sz="1200" dirty="0"/>
              <a:t>Manifestation 23 septembre 2022 pour la justice sociale</a:t>
            </a:r>
          </a:p>
          <a:p>
            <a:pPr marL="171450" indent="-171450">
              <a:buFontTx/>
              <a:buChar char="-"/>
            </a:pPr>
            <a:r>
              <a:rPr lang="fr-CA" sz="1200" dirty="0"/>
              <a:t>Manifestation 29 septembre 2022 pour l’ACA</a:t>
            </a:r>
          </a:p>
          <a:p>
            <a:pPr marL="171450" indent="-171450">
              <a:buFontTx/>
              <a:buChar char="-"/>
            </a:pPr>
            <a:r>
              <a:rPr lang="fr-CA" sz="1200" dirty="0"/>
              <a:t>Manifestation 22 mars 2022 pour l’indexation de nos subventions avec le RODCD</a:t>
            </a:r>
          </a:p>
          <a:p>
            <a:pPr marL="171450" indent="-171450">
              <a:buFontTx/>
              <a:buChar char="-"/>
            </a:pPr>
            <a:endParaRPr lang="fr-CA" sz="1200" dirty="0"/>
          </a:p>
          <a:p>
            <a:pPr marL="171450" indent="-171450">
              <a:buFontTx/>
              <a:buChar char="-"/>
            </a:pPr>
            <a:endParaRPr lang="fr-CA" sz="1200" dirty="0"/>
          </a:p>
          <a:p>
            <a:pPr marL="171450" indent="-171450">
              <a:buFontTx/>
              <a:buChar char="-"/>
            </a:pPr>
            <a:endParaRPr lang="fr-CA" sz="1200" dirty="0"/>
          </a:p>
          <a:p>
            <a:pPr marL="171450" indent="-171450">
              <a:buFontTx/>
              <a:buChar char="-"/>
            </a:pPr>
            <a:endParaRPr lang="fr-CA" sz="1200" dirty="0"/>
          </a:p>
        </p:txBody>
      </p:sp>
      <p:sp>
        <p:nvSpPr>
          <p:cNvPr id="11" name="ZoneTexte 10">
            <a:extLst>
              <a:ext uri="{FF2B5EF4-FFF2-40B4-BE49-F238E27FC236}">
                <a16:creationId xmlns:a16="http://schemas.microsoft.com/office/drawing/2014/main" id="{8D2C4F1E-7AA8-4432-268C-CA5BFE6DD46B}"/>
              </a:ext>
            </a:extLst>
          </p:cNvPr>
          <p:cNvSpPr txBox="1"/>
          <p:nvPr/>
        </p:nvSpPr>
        <p:spPr>
          <a:xfrm>
            <a:off x="442219" y="4269173"/>
            <a:ext cx="3533312" cy="2677656"/>
          </a:xfrm>
          <a:prstGeom prst="rect">
            <a:avLst/>
          </a:prstGeom>
          <a:noFill/>
        </p:spPr>
        <p:txBody>
          <a:bodyPr wrap="square" rtlCol="0">
            <a:spAutoFit/>
          </a:bodyPr>
          <a:lstStyle/>
          <a:p>
            <a:r>
              <a:rPr lang="fr-CA" sz="1200" b="1" dirty="0"/>
              <a:t>Implications non-partisanes et lettres ouvertes</a:t>
            </a:r>
          </a:p>
          <a:p>
            <a:endParaRPr lang="fr-CA" sz="1200" b="1" dirty="0"/>
          </a:p>
          <a:p>
            <a:pPr marL="171450" indent="-171450">
              <a:buFontTx/>
              <a:buChar char="-"/>
            </a:pPr>
            <a:r>
              <a:rPr lang="fr-CA" sz="1200" dirty="0"/>
              <a:t>Rencontre de candidat PCQ 22 septembre 2022</a:t>
            </a:r>
          </a:p>
          <a:p>
            <a:pPr marL="171450" indent="-171450">
              <a:buFontTx/>
              <a:buChar char="-"/>
            </a:pPr>
            <a:r>
              <a:rPr lang="fr-CA" sz="1200" dirty="0"/>
              <a:t>Rencontre de candidat QS 23 septembre 2022</a:t>
            </a:r>
          </a:p>
          <a:p>
            <a:pPr marL="171450" indent="-171450">
              <a:buFontTx/>
              <a:buChar char="-"/>
            </a:pPr>
            <a:r>
              <a:rPr lang="fr-CA" sz="1200" dirty="0"/>
              <a:t>Débat électorale avec PQ, QS et PLQ 28 septembre 2022</a:t>
            </a:r>
          </a:p>
          <a:p>
            <a:pPr marL="171450" indent="-171450">
              <a:buFontTx/>
              <a:buChar char="-"/>
            </a:pPr>
            <a:r>
              <a:rPr lang="fr-CA" sz="1200" dirty="0"/>
              <a:t>Lettre ouverte 28 septembre 2022</a:t>
            </a:r>
          </a:p>
          <a:p>
            <a:pPr marL="171450" indent="-171450">
              <a:buFontTx/>
              <a:buChar char="-"/>
            </a:pPr>
            <a:r>
              <a:rPr lang="fr-CA" sz="1200" dirty="0"/>
              <a:t>Lettre ouverte 24 novembre 2022</a:t>
            </a:r>
          </a:p>
          <a:p>
            <a:pPr marL="171450" indent="-171450">
              <a:buFontTx/>
              <a:buChar char="-"/>
            </a:pPr>
            <a:endParaRPr lang="fr-CA" sz="1200" dirty="0"/>
          </a:p>
          <a:p>
            <a:pPr marL="171450" indent="-171450">
              <a:buFontTx/>
              <a:buChar char="-"/>
            </a:pPr>
            <a:endParaRPr lang="fr-CA" sz="1200" dirty="0"/>
          </a:p>
          <a:p>
            <a:endParaRPr lang="fr-CA" sz="1200" b="1" dirty="0"/>
          </a:p>
        </p:txBody>
      </p:sp>
      <p:sp>
        <p:nvSpPr>
          <p:cNvPr id="12" name="ZoneTexte 11">
            <a:extLst>
              <a:ext uri="{FF2B5EF4-FFF2-40B4-BE49-F238E27FC236}">
                <a16:creationId xmlns:a16="http://schemas.microsoft.com/office/drawing/2014/main" id="{B079EAF8-74C7-5FA5-705E-6721BC96F28F}"/>
              </a:ext>
            </a:extLst>
          </p:cNvPr>
          <p:cNvSpPr txBox="1"/>
          <p:nvPr/>
        </p:nvSpPr>
        <p:spPr>
          <a:xfrm>
            <a:off x="5168469" y="4315339"/>
            <a:ext cx="3533312" cy="2123658"/>
          </a:xfrm>
          <a:prstGeom prst="rect">
            <a:avLst/>
          </a:prstGeom>
          <a:noFill/>
        </p:spPr>
        <p:txBody>
          <a:bodyPr wrap="square" rtlCol="0">
            <a:spAutoFit/>
          </a:bodyPr>
          <a:lstStyle/>
          <a:p>
            <a:r>
              <a:rPr lang="fr-CA" sz="1200" b="1" dirty="0"/>
              <a:t>Formations</a:t>
            </a:r>
          </a:p>
          <a:p>
            <a:endParaRPr lang="fr-CA" sz="1200" b="1" dirty="0"/>
          </a:p>
          <a:p>
            <a:pPr marL="171450" indent="-171450">
              <a:buFontTx/>
              <a:buChar char="-"/>
            </a:pPr>
            <a:r>
              <a:rPr lang="fr-CA" sz="1200" dirty="0"/>
              <a:t>Art de la coordination (8 séances entre septembre et février)</a:t>
            </a:r>
          </a:p>
          <a:p>
            <a:pPr marL="171450" indent="-171450">
              <a:buFontTx/>
              <a:buChar char="-"/>
            </a:pPr>
            <a:r>
              <a:rPr lang="fr-CA" sz="1200" dirty="0"/>
              <a:t>ABC de la gestion financière 14 octobre 2022</a:t>
            </a:r>
          </a:p>
          <a:p>
            <a:pPr marL="171450" indent="-171450">
              <a:buFontTx/>
              <a:buChar char="-"/>
            </a:pPr>
            <a:r>
              <a:rPr lang="fr-CA" sz="1200" dirty="0"/>
              <a:t>Formation OBM sur l’intervention 4 novembre 2022</a:t>
            </a:r>
          </a:p>
          <a:p>
            <a:pPr marL="171450" indent="-171450">
              <a:buFontTx/>
              <a:buChar char="-"/>
            </a:pPr>
            <a:endParaRPr lang="fr-CA" sz="1200" dirty="0"/>
          </a:p>
          <a:p>
            <a:pPr marL="171450" indent="-171450">
              <a:buFontTx/>
              <a:buChar char="-"/>
            </a:pPr>
            <a:endParaRPr lang="fr-CA" sz="1200" dirty="0"/>
          </a:p>
          <a:p>
            <a:pPr marL="171450" indent="-171450">
              <a:buFontTx/>
              <a:buChar char="-"/>
            </a:pPr>
            <a:endParaRPr lang="fr-CA" sz="1200" dirty="0"/>
          </a:p>
          <a:p>
            <a:endParaRPr lang="fr-CA" sz="1200" b="1" dirty="0"/>
          </a:p>
        </p:txBody>
      </p:sp>
      <p:cxnSp>
        <p:nvCxnSpPr>
          <p:cNvPr id="14" name="Connecteur droit 13">
            <a:extLst>
              <a:ext uri="{FF2B5EF4-FFF2-40B4-BE49-F238E27FC236}">
                <a16:creationId xmlns:a16="http://schemas.microsoft.com/office/drawing/2014/main" id="{B5179850-F207-51C6-27DD-31F0E32EDFFE}"/>
              </a:ext>
            </a:extLst>
          </p:cNvPr>
          <p:cNvCxnSpPr/>
          <p:nvPr/>
        </p:nvCxnSpPr>
        <p:spPr>
          <a:xfrm>
            <a:off x="710214" y="3746377"/>
            <a:ext cx="76347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B8F99348-33B4-69CD-7CBC-83324DB8B8AA}"/>
              </a:ext>
            </a:extLst>
          </p:cNvPr>
          <p:cNvCxnSpPr/>
          <p:nvPr/>
        </p:nvCxnSpPr>
        <p:spPr>
          <a:xfrm>
            <a:off x="4572000" y="1411550"/>
            <a:ext cx="0" cy="5350613"/>
          </a:xfrm>
          <a:prstGeom prst="line">
            <a:avLst/>
          </a:prstGeom>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a:extLst>
              <a:ext uri="{FF2B5EF4-FFF2-40B4-BE49-F238E27FC236}">
                <a16:creationId xmlns:a16="http://schemas.microsoft.com/office/drawing/2014/main" id="{27A88153-8A6D-11E1-B8C4-ACD29ABCFBC3}"/>
              </a:ext>
            </a:extLst>
          </p:cNvPr>
          <p:cNvSpPr>
            <a:spLocks noGrp="1"/>
          </p:cNvSpPr>
          <p:nvPr>
            <p:ph type="sldNum" sz="quarter" idx="12"/>
          </p:nvPr>
        </p:nvSpPr>
        <p:spPr/>
        <p:txBody>
          <a:bodyPr/>
          <a:lstStyle/>
          <a:p>
            <a:fld id="{D3060201-1C40-4B39-813D-5CD9493BAEED}" type="slidenum">
              <a:rPr lang="en-US" smtClean="0"/>
              <a:t>26</a:t>
            </a:fld>
            <a:endParaRPr lang="en-US"/>
          </a:p>
        </p:txBody>
      </p:sp>
    </p:spTree>
    <p:extLst>
      <p:ext uri="{BB962C8B-B14F-4D97-AF65-F5344CB8AC3E}">
        <p14:creationId xmlns:p14="http://schemas.microsoft.com/office/powerpoint/2010/main" val="1629035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836EFF-44B8-AE64-BC2A-FA58E5C57A7B}"/>
              </a:ext>
            </a:extLst>
          </p:cNvPr>
          <p:cNvSpPr>
            <a:spLocks noGrp="1"/>
          </p:cNvSpPr>
          <p:nvPr>
            <p:ph type="title"/>
          </p:nvPr>
        </p:nvSpPr>
        <p:spPr>
          <a:xfrm>
            <a:off x="628650" y="365126"/>
            <a:ext cx="7886700" cy="726827"/>
          </a:xfrm>
        </p:spPr>
        <p:txBody>
          <a:bodyPr/>
          <a:lstStyle/>
          <a:p>
            <a:pPr algn="ctr"/>
            <a:r>
              <a:rPr lang="fr-CA" dirty="0"/>
              <a:t>Place au C.A et à l’équipe</a:t>
            </a:r>
          </a:p>
        </p:txBody>
      </p:sp>
      <p:sp>
        <p:nvSpPr>
          <p:cNvPr id="4" name="ZoneTexte 3">
            <a:extLst>
              <a:ext uri="{FF2B5EF4-FFF2-40B4-BE49-F238E27FC236}">
                <a16:creationId xmlns:a16="http://schemas.microsoft.com/office/drawing/2014/main" id="{7E3ED2B7-2F5E-F087-50A1-682CE26283DE}"/>
              </a:ext>
            </a:extLst>
          </p:cNvPr>
          <p:cNvSpPr txBox="1"/>
          <p:nvPr/>
        </p:nvSpPr>
        <p:spPr>
          <a:xfrm>
            <a:off x="44389" y="976257"/>
            <a:ext cx="9055222" cy="3139321"/>
          </a:xfrm>
          <a:prstGeom prst="rect">
            <a:avLst/>
          </a:prstGeom>
          <a:noFill/>
        </p:spPr>
        <p:txBody>
          <a:bodyPr wrap="square" rtlCol="0">
            <a:spAutoFit/>
          </a:bodyPr>
          <a:lstStyle/>
          <a:p>
            <a:pPr algn="ctr"/>
            <a:r>
              <a:rPr lang="fr-CA" dirty="0">
                <a:latin typeface="Berlin Sans FB Demi" panose="020E0802020502020306" pitchFamily="34" charset="0"/>
              </a:rPr>
              <a:t>Membres du conseil d’administration:</a:t>
            </a:r>
          </a:p>
          <a:p>
            <a:pPr algn="ctr"/>
            <a:endParaRPr lang="fr-CA" dirty="0">
              <a:latin typeface="Berlin Sans FB Demi" panose="020E0802020502020306" pitchFamily="34" charset="0"/>
            </a:endParaRPr>
          </a:p>
          <a:p>
            <a:pPr marL="285750" indent="-285750">
              <a:buFont typeface="Arial" panose="020B0604020202020204" pitchFamily="34" charset="0"/>
              <a:buChar char="•"/>
            </a:pPr>
            <a:r>
              <a:rPr lang="fr-CA" dirty="0">
                <a:latin typeface="Arial" panose="020B0604020202020204" pitchFamily="34" charset="0"/>
                <a:cs typeface="Arial" panose="020B0604020202020204" pitchFamily="34" charset="0"/>
              </a:rPr>
              <a:t>Emilia DeCoste (Présidente Juin à novembre), membre accidentée</a:t>
            </a:r>
          </a:p>
          <a:p>
            <a:pPr marL="285750" indent="-285750">
              <a:buFont typeface="Arial" panose="020B0604020202020204" pitchFamily="34" charset="0"/>
              <a:buChar char="•"/>
            </a:pPr>
            <a:r>
              <a:rPr lang="fr-CA" dirty="0">
                <a:latin typeface="Arial" panose="020B0604020202020204" pitchFamily="34" charset="0"/>
                <a:cs typeface="Arial" panose="020B0604020202020204" pitchFamily="34" charset="0"/>
              </a:rPr>
              <a:t>Eric King (Vice président Juin à novembre, Président depuis novembre), membre accidenté</a:t>
            </a:r>
          </a:p>
          <a:p>
            <a:pPr marL="285750" indent="-285750">
              <a:buFont typeface="Arial" panose="020B0604020202020204" pitchFamily="34" charset="0"/>
              <a:buChar char="•"/>
            </a:pPr>
            <a:r>
              <a:rPr lang="fr-CA" dirty="0">
                <a:latin typeface="Arial" panose="020B0604020202020204" pitchFamily="34" charset="0"/>
                <a:cs typeface="Arial" panose="020B0604020202020204" pitchFamily="34" charset="0"/>
              </a:rPr>
              <a:t>Christian Lépine (Trésorier Juin à novembre), membre accidenté</a:t>
            </a:r>
          </a:p>
          <a:p>
            <a:pPr marL="285750" indent="-285750">
              <a:buFont typeface="Arial" panose="020B0604020202020204" pitchFamily="34" charset="0"/>
              <a:buChar char="•"/>
            </a:pPr>
            <a:r>
              <a:rPr lang="fr-CA" dirty="0">
                <a:latin typeface="Arial" panose="020B0604020202020204" pitchFamily="34" charset="0"/>
                <a:cs typeface="Arial" panose="020B0604020202020204" pitchFamily="34" charset="0"/>
              </a:rPr>
              <a:t>Francine Ménard (Secrétaire), membre accidentée</a:t>
            </a:r>
          </a:p>
          <a:p>
            <a:pPr marL="285750" indent="-285750">
              <a:buFont typeface="Arial" panose="020B0604020202020204" pitchFamily="34" charset="0"/>
              <a:buChar char="•"/>
            </a:pPr>
            <a:r>
              <a:rPr lang="fr-CA" dirty="0">
                <a:latin typeface="Arial" panose="020B0604020202020204" pitchFamily="34" charset="0"/>
                <a:cs typeface="Arial" panose="020B0604020202020204" pitchFamily="34" charset="0"/>
              </a:rPr>
              <a:t>Mélanie Picard (Administratrice Juin à novembre, trésorière depuis novembre), membre accidentée</a:t>
            </a:r>
          </a:p>
          <a:p>
            <a:pPr marL="285750" indent="-285750">
              <a:buFont typeface="Arial" panose="020B0604020202020204" pitchFamily="34" charset="0"/>
              <a:buChar char="•"/>
            </a:pPr>
            <a:r>
              <a:rPr lang="fr-CA" dirty="0">
                <a:latin typeface="Arial" panose="020B0604020202020204" pitchFamily="34" charset="0"/>
                <a:cs typeface="Arial" panose="020B0604020202020204" pitchFamily="34" charset="0"/>
              </a:rPr>
              <a:t>Bernard Guertin (Administrateur Juin à novembre, Vice-Président depuis novembre), membre accidenté</a:t>
            </a:r>
          </a:p>
        </p:txBody>
      </p:sp>
      <p:sp>
        <p:nvSpPr>
          <p:cNvPr id="3" name="ZoneTexte 2">
            <a:extLst>
              <a:ext uri="{FF2B5EF4-FFF2-40B4-BE49-F238E27FC236}">
                <a16:creationId xmlns:a16="http://schemas.microsoft.com/office/drawing/2014/main" id="{1AB52CF9-B4A0-0C3A-6120-EECFC2D7244F}"/>
              </a:ext>
            </a:extLst>
          </p:cNvPr>
          <p:cNvSpPr txBox="1"/>
          <p:nvPr/>
        </p:nvSpPr>
        <p:spPr>
          <a:xfrm>
            <a:off x="3213110" y="5738606"/>
            <a:ext cx="2325950" cy="369332"/>
          </a:xfrm>
          <a:prstGeom prst="rect">
            <a:avLst/>
          </a:prstGeom>
          <a:noFill/>
        </p:spPr>
        <p:txBody>
          <a:bodyPr wrap="square" rtlCol="0">
            <a:spAutoFit/>
          </a:bodyPr>
          <a:lstStyle/>
          <a:p>
            <a:r>
              <a:rPr lang="fr-CA" dirty="0">
                <a:latin typeface="Berlin Sans FB Demi" panose="020E0802020502020306" pitchFamily="34" charset="0"/>
              </a:rPr>
              <a:t>Équipe de l’ATTAJ:</a:t>
            </a:r>
          </a:p>
        </p:txBody>
      </p:sp>
      <p:sp>
        <p:nvSpPr>
          <p:cNvPr id="5" name="ZoneTexte 4">
            <a:extLst>
              <a:ext uri="{FF2B5EF4-FFF2-40B4-BE49-F238E27FC236}">
                <a16:creationId xmlns:a16="http://schemas.microsoft.com/office/drawing/2014/main" id="{3B242837-EFA0-CDE9-F73C-BB17046E19FD}"/>
              </a:ext>
            </a:extLst>
          </p:cNvPr>
          <p:cNvSpPr txBox="1"/>
          <p:nvPr/>
        </p:nvSpPr>
        <p:spPr>
          <a:xfrm>
            <a:off x="0" y="5923272"/>
            <a:ext cx="7663094" cy="923330"/>
          </a:xfrm>
          <a:prstGeom prst="rect">
            <a:avLst/>
          </a:prstGeom>
          <a:noFill/>
        </p:spPr>
        <p:txBody>
          <a:bodyPr wrap="square" rtlCol="0">
            <a:spAutoFit/>
          </a:bodyPr>
          <a:lstStyle/>
          <a:p>
            <a:pPr marL="285750" indent="-285750">
              <a:buFont typeface="Arial" panose="020B0604020202020204" pitchFamily="34" charset="0"/>
              <a:buChar char="•"/>
            </a:pPr>
            <a:r>
              <a:rPr lang="fr-CA" dirty="0">
                <a:latin typeface="Arial" panose="020B0604020202020204" pitchFamily="34" charset="0"/>
                <a:cs typeface="Arial" panose="020B0604020202020204" pitchFamily="34" charset="0"/>
              </a:rPr>
              <a:t>Ernest King (Coordonnateur)</a:t>
            </a:r>
          </a:p>
          <a:p>
            <a:pPr marL="285750" indent="-285750">
              <a:buFont typeface="Arial" panose="020B0604020202020204" pitchFamily="34" charset="0"/>
              <a:buChar char="•"/>
            </a:pPr>
            <a:r>
              <a:rPr lang="fr-CA" dirty="0">
                <a:latin typeface="Arial" panose="020B0604020202020204" pitchFamily="34" charset="0"/>
                <a:cs typeface="Arial" panose="020B0604020202020204" pitchFamily="34" charset="0"/>
              </a:rPr>
              <a:t>Line Marie Gagné (Adjointe administrative)</a:t>
            </a:r>
          </a:p>
          <a:p>
            <a:pPr marL="285750" indent="-285750">
              <a:buFont typeface="Arial" panose="020B0604020202020204" pitchFamily="34" charset="0"/>
              <a:buChar char="•"/>
            </a:pPr>
            <a:r>
              <a:rPr lang="fr-CA" dirty="0">
                <a:latin typeface="Arial" panose="020B0604020202020204" pitchFamily="34" charset="0"/>
                <a:cs typeface="Arial" panose="020B0604020202020204" pitchFamily="34" charset="0"/>
              </a:rPr>
              <a:t>Magalie Gagné (Intervenante et agente de projet)</a:t>
            </a:r>
          </a:p>
        </p:txBody>
      </p:sp>
      <p:pic>
        <p:nvPicPr>
          <p:cNvPr id="7" name="Image 6" descr="Une image contenant personne, extérieur&#10;&#10;Description générée automatiquement">
            <a:extLst>
              <a:ext uri="{FF2B5EF4-FFF2-40B4-BE49-F238E27FC236}">
                <a16:creationId xmlns:a16="http://schemas.microsoft.com/office/drawing/2014/main" id="{7D5CABC8-2707-E2BC-0D60-5E9939D30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7509" y="4483731"/>
            <a:ext cx="1176107" cy="1289919"/>
          </a:xfrm>
          <a:prstGeom prst="roundRect">
            <a:avLst>
              <a:gd name="adj" fmla="val 8594"/>
            </a:avLst>
          </a:prstGeom>
          <a:solidFill>
            <a:srgbClr val="FFFFFF">
              <a:shade val="85000"/>
            </a:srgbClr>
          </a:solidFill>
          <a:ln>
            <a:solidFill>
              <a:schemeClr val="accent1"/>
            </a:solidFill>
          </a:ln>
          <a:effectLst/>
        </p:spPr>
      </p:pic>
      <p:pic>
        <p:nvPicPr>
          <p:cNvPr id="13" name="Image 12" descr="Une image contenant personne, extérieur&#10;&#10;Description générée automatiquement">
            <a:extLst>
              <a:ext uri="{FF2B5EF4-FFF2-40B4-BE49-F238E27FC236}">
                <a16:creationId xmlns:a16="http://schemas.microsoft.com/office/drawing/2014/main" id="{1B19A622-F671-3B6E-C6E1-5F54FFB5A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542" y="4463769"/>
            <a:ext cx="1176107" cy="1298796"/>
          </a:xfrm>
          <a:prstGeom prst="roundRect">
            <a:avLst>
              <a:gd name="adj" fmla="val 8594"/>
            </a:avLst>
          </a:prstGeom>
          <a:solidFill>
            <a:srgbClr val="FFFFFF">
              <a:shade val="85000"/>
            </a:srgbClr>
          </a:solidFill>
          <a:ln>
            <a:solidFill>
              <a:schemeClr val="accent1"/>
            </a:solidFill>
          </a:ln>
          <a:effectLst/>
        </p:spPr>
      </p:pic>
      <p:pic>
        <p:nvPicPr>
          <p:cNvPr id="15" name="Image 14" descr="Une image contenant personne, portable, intérieur, mur&#10;&#10;Description générée automatiquement">
            <a:extLst>
              <a:ext uri="{FF2B5EF4-FFF2-40B4-BE49-F238E27FC236}">
                <a16:creationId xmlns:a16="http://schemas.microsoft.com/office/drawing/2014/main" id="{91F43E59-1330-8D35-3E2A-142660227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7288" y="4463769"/>
            <a:ext cx="1227715" cy="1298796"/>
          </a:xfrm>
          <a:prstGeom prst="roundRect">
            <a:avLst>
              <a:gd name="adj" fmla="val 8594"/>
            </a:avLst>
          </a:prstGeom>
          <a:solidFill>
            <a:srgbClr val="FFFFFF">
              <a:shade val="85000"/>
            </a:srgbClr>
          </a:solidFill>
          <a:ln>
            <a:solidFill>
              <a:schemeClr val="accent1"/>
            </a:solidFill>
          </a:ln>
          <a:effectLst/>
        </p:spPr>
      </p:pic>
      <p:pic>
        <p:nvPicPr>
          <p:cNvPr id="8" name="Image 7">
            <a:extLst>
              <a:ext uri="{FF2B5EF4-FFF2-40B4-BE49-F238E27FC236}">
                <a16:creationId xmlns:a16="http://schemas.microsoft.com/office/drawing/2014/main" id="{D8C89687-6D18-4AD8-0EAC-3995378285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93358" y="4483731"/>
            <a:ext cx="1275827" cy="1289918"/>
          </a:xfrm>
          <a:prstGeom prst="roundRect">
            <a:avLst>
              <a:gd name="adj" fmla="val 8594"/>
            </a:avLst>
          </a:prstGeom>
          <a:solidFill>
            <a:srgbClr val="FFFFFF">
              <a:shade val="85000"/>
            </a:srgbClr>
          </a:solidFill>
          <a:ln>
            <a:solidFill>
              <a:schemeClr val="accent1"/>
            </a:solidFill>
          </a:ln>
          <a:effectLst/>
        </p:spPr>
      </p:pic>
      <p:pic>
        <p:nvPicPr>
          <p:cNvPr id="9" name="Image 8" descr="Une image contenant texte, Visage humain, sourire, habits&#10;&#10;Description générée automatiquement">
            <a:extLst>
              <a:ext uri="{FF2B5EF4-FFF2-40B4-BE49-F238E27FC236}">
                <a16:creationId xmlns:a16="http://schemas.microsoft.com/office/drawing/2014/main" id="{22C40495-B218-1302-173C-D49382F8DF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3106" y="4483731"/>
            <a:ext cx="1343113" cy="1298795"/>
          </a:xfrm>
          <a:prstGeom prst="roundRect">
            <a:avLst>
              <a:gd name="adj" fmla="val 8594"/>
            </a:avLst>
          </a:prstGeom>
          <a:solidFill>
            <a:srgbClr val="FFFFFF">
              <a:shade val="85000"/>
            </a:srgbClr>
          </a:solidFill>
          <a:ln>
            <a:solidFill>
              <a:schemeClr val="accent1"/>
            </a:solidFill>
          </a:ln>
          <a:effectLst/>
        </p:spPr>
      </p:pic>
      <p:pic>
        <p:nvPicPr>
          <p:cNvPr id="11" name="Image 10" descr="Une image contenant personne, habits, Visage humain, homme&#10;&#10;Description générée automatiquement">
            <a:extLst>
              <a:ext uri="{FF2B5EF4-FFF2-40B4-BE49-F238E27FC236}">
                <a16:creationId xmlns:a16="http://schemas.microsoft.com/office/drawing/2014/main" id="{CDE1728B-B728-A6D7-06EB-6AD72EEF1E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6491" y="4483731"/>
            <a:ext cx="1426007" cy="1298795"/>
          </a:xfrm>
          <a:prstGeom prst="roundRect">
            <a:avLst>
              <a:gd name="adj" fmla="val 8594"/>
            </a:avLst>
          </a:prstGeom>
          <a:solidFill>
            <a:srgbClr val="FFFFFF">
              <a:shade val="85000"/>
            </a:srgbClr>
          </a:solidFill>
          <a:ln>
            <a:solidFill>
              <a:schemeClr val="accent1"/>
            </a:solidFill>
          </a:ln>
          <a:effectLst/>
        </p:spPr>
      </p:pic>
      <p:sp>
        <p:nvSpPr>
          <p:cNvPr id="6" name="Espace réservé du numéro de diapositive 5">
            <a:extLst>
              <a:ext uri="{FF2B5EF4-FFF2-40B4-BE49-F238E27FC236}">
                <a16:creationId xmlns:a16="http://schemas.microsoft.com/office/drawing/2014/main" id="{0F857173-326B-2474-49C4-327B0D690810}"/>
              </a:ext>
            </a:extLst>
          </p:cNvPr>
          <p:cNvSpPr>
            <a:spLocks noGrp="1"/>
          </p:cNvSpPr>
          <p:nvPr>
            <p:ph type="sldNum" sz="quarter" idx="12"/>
          </p:nvPr>
        </p:nvSpPr>
        <p:spPr/>
        <p:txBody>
          <a:bodyPr/>
          <a:lstStyle/>
          <a:p>
            <a:fld id="{D3060201-1C40-4B39-813D-5CD9493BAEED}" type="slidenum">
              <a:rPr lang="en-US" smtClean="0"/>
              <a:t>27</a:t>
            </a:fld>
            <a:endParaRPr lang="en-US"/>
          </a:p>
        </p:txBody>
      </p:sp>
    </p:spTree>
    <p:extLst>
      <p:ext uri="{BB962C8B-B14F-4D97-AF65-F5344CB8AC3E}">
        <p14:creationId xmlns:p14="http://schemas.microsoft.com/office/powerpoint/2010/main" val="3564790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AA68E7-79F2-4D91-7E91-A5859F505600}"/>
              </a:ext>
            </a:extLst>
          </p:cNvPr>
          <p:cNvSpPr>
            <a:spLocks noGrp="1"/>
          </p:cNvSpPr>
          <p:nvPr>
            <p:ph type="title"/>
          </p:nvPr>
        </p:nvSpPr>
        <p:spPr>
          <a:xfrm>
            <a:off x="-703000" y="152062"/>
            <a:ext cx="7886700" cy="629173"/>
          </a:xfrm>
        </p:spPr>
        <p:txBody>
          <a:bodyPr>
            <a:normAutofit fontScale="90000"/>
          </a:bodyPr>
          <a:lstStyle/>
          <a:p>
            <a:pPr algn="ctr"/>
            <a:r>
              <a:rPr lang="fr-CA" dirty="0"/>
              <a:t>Partenariat/Collaboration</a:t>
            </a:r>
          </a:p>
        </p:txBody>
      </p:sp>
      <p:pic>
        <p:nvPicPr>
          <p:cNvPr id="1028" name="Picture 4" descr="Accueil - TROCL">
            <a:extLst>
              <a:ext uri="{FF2B5EF4-FFF2-40B4-BE49-F238E27FC236}">
                <a16:creationId xmlns:a16="http://schemas.microsoft.com/office/drawing/2014/main" id="{D6AEC75D-BCE1-8B23-5D7A-D3D010B60A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1535" y="1045329"/>
            <a:ext cx="2405941" cy="15887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1679D54-D691-49F2-0A4C-1CB701C24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3229" y="1027793"/>
            <a:ext cx="1825841" cy="18258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unicipalité de Rawdon">
            <a:extLst>
              <a:ext uri="{FF2B5EF4-FFF2-40B4-BE49-F238E27FC236}">
                <a16:creationId xmlns:a16="http://schemas.microsoft.com/office/drawing/2014/main" id="{701BBF9F-D0DE-4959-30DA-0AB8635107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512" y="3227048"/>
            <a:ext cx="3311371" cy="9968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xi (supermarché) — Wikipédia">
            <a:extLst>
              <a:ext uri="{FF2B5EF4-FFF2-40B4-BE49-F238E27FC236}">
                <a16:creationId xmlns:a16="http://schemas.microsoft.com/office/drawing/2014/main" id="{61060C40-38DC-FABF-EC80-482D5864FB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0702" y="2992420"/>
            <a:ext cx="2902998" cy="14661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RC de Matawinie">
            <a:extLst>
              <a:ext uri="{FF2B5EF4-FFF2-40B4-BE49-F238E27FC236}">
                <a16:creationId xmlns:a16="http://schemas.microsoft.com/office/drawing/2014/main" id="{22CF55C7-5246-918A-FFEE-4B3C3B9BED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336" y="4987591"/>
            <a:ext cx="2539014" cy="113773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our une plus grande reconnaissance et un meilleur financement de la  défense collective des droits">
            <a:extLst>
              <a:ext uri="{FF2B5EF4-FFF2-40B4-BE49-F238E27FC236}">
                <a16:creationId xmlns:a16="http://schemas.microsoft.com/office/drawing/2014/main" id="{AE8DB591-EE82-21C4-3ECF-176F2339C7BD}"/>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0" y="1027793"/>
            <a:ext cx="3114675" cy="14668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ttam - À propos">
            <a:extLst>
              <a:ext uri="{FF2B5EF4-FFF2-40B4-BE49-F238E27FC236}">
                <a16:creationId xmlns:a16="http://schemas.microsoft.com/office/drawing/2014/main" id="{0734AC17-24B3-ACA8-3100-D4AAE264EA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1527" y="4526247"/>
            <a:ext cx="2210575" cy="221057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0538F4C7-CB76-C1AD-EBFA-80504CE79647}"/>
              </a:ext>
            </a:extLst>
          </p:cNvPr>
          <p:cNvPicPr>
            <a:picLocks noChangeAspect="1"/>
          </p:cNvPicPr>
          <p:nvPr/>
        </p:nvPicPr>
        <p:blipFill>
          <a:blip r:embed="rId9"/>
          <a:stretch>
            <a:fillRect/>
          </a:stretch>
        </p:blipFill>
        <p:spPr>
          <a:xfrm>
            <a:off x="3291116" y="5190940"/>
            <a:ext cx="3318644" cy="1330664"/>
          </a:xfrm>
          <a:prstGeom prst="rect">
            <a:avLst/>
          </a:prstGeom>
        </p:spPr>
      </p:pic>
      <p:sp>
        <p:nvSpPr>
          <p:cNvPr id="4" name="Espace réservé du numéro de diapositive 3">
            <a:extLst>
              <a:ext uri="{FF2B5EF4-FFF2-40B4-BE49-F238E27FC236}">
                <a16:creationId xmlns:a16="http://schemas.microsoft.com/office/drawing/2014/main" id="{551E97FB-7131-8793-E4F6-15E93E039527}"/>
              </a:ext>
            </a:extLst>
          </p:cNvPr>
          <p:cNvSpPr>
            <a:spLocks noGrp="1"/>
          </p:cNvSpPr>
          <p:nvPr>
            <p:ph type="sldNum" sz="quarter" idx="12"/>
          </p:nvPr>
        </p:nvSpPr>
        <p:spPr/>
        <p:txBody>
          <a:bodyPr/>
          <a:lstStyle/>
          <a:p>
            <a:fld id="{D3060201-1C40-4B39-813D-5CD9493BAEED}" type="slidenum">
              <a:rPr lang="en-US" smtClean="0"/>
              <a:t>28</a:t>
            </a:fld>
            <a:endParaRPr lang="en-US"/>
          </a:p>
        </p:txBody>
      </p:sp>
    </p:spTree>
    <p:extLst>
      <p:ext uri="{BB962C8B-B14F-4D97-AF65-F5344CB8AC3E}">
        <p14:creationId xmlns:p14="http://schemas.microsoft.com/office/powerpoint/2010/main" val="4145899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1EB5C5-C51A-D959-B9B0-70A581A2BC3D}"/>
              </a:ext>
            </a:extLst>
          </p:cNvPr>
          <p:cNvSpPr>
            <a:spLocks noGrp="1"/>
          </p:cNvSpPr>
          <p:nvPr>
            <p:ph type="title"/>
          </p:nvPr>
        </p:nvSpPr>
        <p:spPr>
          <a:xfrm>
            <a:off x="495485" y="-433864"/>
            <a:ext cx="7886700" cy="1325563"/>
          </a:xfrm>
        </p:spPr>
        <p:txBody>
          <a:bodyPr/>
          <a:lstStyle/>
          <a:p>
            <a:r>
              <a:rPr lang="fr-CA" dirty="0"/>
              <a:t>Financement</a:t>
            </a:r>
          </a:p>
        </p:txBody>
      </p:sp>
      <p:sp>
        <p:nvSpPr>
          <p:cNvPr id="3" name="Espace réservé du contenu 2">
            <a:extLst>
              <a:ext uri="{FF2B5EF4-FFF2-40B4-BE49-F238E27FC236}">
                <a16:creationId xmlns:a16="http://schemas.microsoft.com/office/drawing/2014/main" id="{58CAE905-6C1D-380D-A99C-2A66EBDB1782}"/>
              </a:ext>
            </a:extLst>
          </p:cNvPr>
          <p:cNvSpPr>
            <a:spLocks noGrp="1"/>
          </p:cNvSpPr>
          <p:nvPr>
            <p:ph idx="1"/>
          </p:nvPr>
        </p:nvSpPr>
        <p:spPr>
          <a:xfrm>
            <a:off x="628650" y="891699"/>
            <a:ext cx="7886700" cy="874957"/>
          </a:xfrm>
        </p:spPr>
        <p:txBody>
          <a:bodyPr/>
          <a:lstStyle/>
          <a:p>
            <a:pPr marL="0" indent="0">
              <a:buNone/>
            </a:pPr>
            <a:r>
              <a:rPr lang="fr-CA" dirty="0"/>
              <a:t>Nos bailleurs de fonds et nos donateurs nous permettent de poursuivre notre mission. Sans eux, notre survie serait impossible.</a:t>
            </a:r>
          </a:p>
          <a:p>
            <a:pPr marL="0" indent="0">
              <a:buNone/>
            </a:pPr>
            <a:endParaRPr lang="fr-CA" dirty="0"/>
          </a:p>
        </p:txBody>
      </p:sp>
      <p:pic>
        <p:nvPicPr>
          <p:cNvPr id="2050" name="Picture 2" descr="Soutien financier du SACAIS au Réseau Accorderie – Réseau Accorderie">
            <a:extLst>
              <a:ext uri="{FF2B5EF4-FFF2-40B4-BE49-F238E27FC236}">
                <a16:creationId xmlns:a16="http://schemas.microsoft.com/office/drawing/2014/main" id="{55295C8A-D10B-913C-84AF-DC0753A191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485" y="3854960"/>
            <a:ext cx="3625423" cy="16314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nférence religieuse canadienne | Service pour les membres de l'église  canadienne | CRC">
            <a:extLst>
              <a:ext uri="{FF2B5EF4-FFF2-40B4-BE49-F238E27FC236}">
                <a16:creationId xmlns:a16="http://schemas.microsoft.com/office/drawing/2014/main" id="{8DA5420B-DC08-8203-34C7-316EA09A6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2821" y="1435932"/>
            <a:ext cx="3114773" cy="2106258"/>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a:extLst>
              <a:ext uri="{FF2B5EF4-FFF2-40B4-BE49-F238E27FC236}">
                <a16:creationId xmlns:a16="http://schemas.microsoft.com/office/drawing/2014/main" id="{060EA9C1-478B-A2A1-3067-D2631125DA12}"/>
              </a:ext>
            </a:extLst>
          </p:cNvPr>
          <p:cNvSpPr>
            <a:spLocks noGrp="1"/>
          </p:cNvSpPr>
          <p:nvPr>
            <p:ph type="sldNum" sz="quarter" idx="12"/>
          </p:nvPr>
        </p:nvSpPr>
        <p:spPr/>
        <p:txBody>
          <a:bodyPr/>
          <a:lstStyle/>
          <a:p>
            <a:fld id="{D3060201-1C40-4B39-813D-5CD9493BAEED}" type="slidenum">
              <a:rPr lang="en-US" smtClean="0"/>
              <a:t>29</a:t>
            </a:fld>
            <a:endParaRPr lang="en-US"/>
          </a:p>
        </p:txBody>
      </p:sp>
    </p:spTree>
    <p:extLst>
      <p:ext uri="{BB962C8B-B14F-4D97-AF65-F5344CB8AC3E}">
        <p14:creationId xmlns:p14="http://schemas.microsoft.com/office/powerpoint/2010/main" val="3374188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66CD1C-2EF8-EE19-046E-4C03D6ED6AA7}"/>
              </a:ext>
            </a:extLst>
          </p:cNvPr>
          <p:cNvSpPr>
            <a:spLocks noGrp="1"/>
          </p:cNvSpPr>
          <p:nvPr>
            <p:ph type="title"/>
          </p:nvPr>
        </p:nvSpPr>
        <p:spPr>
          <a:xfrm>
            <a:off x="628650" y="160940"/>
            <a:ext cx="7886700" cy="744583"/>
          </a:xfrm>
        </p:spPr>
        <p:txBody>
          <a:bodyPr/>
          <a:lstStyle/>
          <a:p>
            <a:pPr algn="ctr"/>
            <a:r>
              <a:rPr lang="fr-CA" dirty="0"/>
              <a:t>Un mot du président</a:t>
            </a:r>
          </a:p>
        </p:txBody>
      </p:sp>
      <p:sp>
        <p:nvSpPr>
          <p:cNvPr id="3" name="Espace réservé du contenu 2">
            <a:extLst>
              <a:ext uri="{FF2B5EF4-FFF2-40B4-BE49-F238E27FC236}">
                <a16:creationId xmlns:a16="http://schemas.microsoft.com/office/drawing/2014/main" id="{46202A60-53F8-FD95-4B06-3A87CB891B9F}"/>
              </a:ext>
            </a:extLst>
          </p:cNvPr>
          <p:cNvSpPr>
            <a:spLocks noGrp="1"/>
          </p:cNvSpPr>
          <p:nvPr>
            <p:ph idx="1"/>
          </p:nvPr>
        </p:nvSpPr>
        <p:spPr>
          <a:xfrm>
            <a:off x="628650" y="1087901"/>
            <a:ext cx="7886700" cy="4236087"/>
          </a:xfrm>
        </p:spPr>
        <p:txBody>
          <a:bodyPr>
            <a:normAutofit lnSpcReduction="10000"/>
          </a:bodyPr>
          <a:lstStyle/>
          <a:p>
            <a:pPr marL="0" indent="0">
              <a:lnSpc>
                <a:spcPct val="115000"/>
              </a:lnSpc>
              <a:spcAft>
                <a:spcPts val="1000"/>
              </a:spcAft>
              <a:buNone/>
            </a:pPr>
            <a:r>
              <a:rPr lang="fr-CA" sz="1800" dirty="0">
                <a:effectLst/>
                <a:latin typeface="Calibri" panose="020F0502020204030204" pitchFamily="34" charset="0"/>
                <a:ea typeface="Calibri" panose="020F0502020204030204" pitchFamily="34" charset="0"/>
                <a:cs typeface="Times New Roman" panose="02020603050405020304" pitchFamily="18" charset="0"/>
              </a:rPr>
              <a:t>Bonjour </a:t>
            </a:r>
            <a:r>
              <a:rPr lang="fr-CA" sz="1800" dirty="0">
                <a:latin typeface="Calibri" panose="020F0502020204030204" pitchFamily="34" charset="0"/>
                <a:ea typeface="Calibri" panose="020F0502020204030204" pitchFamily="34" charset="0"/>
                <a:cs typeface="Times New Roman" panose="02020603050405020304" pitchFamily="18" charset="0"/>
              </a:rPr>
              <a:t>a</a:t>
            </a:r>
            <a:r>
              <a:rPr lang="fr-CA" sz="1800" dirty="0">
                <a:effectLst/>
                <a:latin typeface="Calibri" panose="020F0502020204030204" pitchFamily="34" charset="0"/>
                <a:ea typeface="Calibri" panose="020F0502020204030204" pitchFamily="34" charset="0"/>
                <a:cs typeface="Times New Roman" panose="02020603050405020304" pitchFamily="18" charset="0"/>
              </a:rPr>
              <a:t> tous et a toutes! Et bienvenue à notre 36e assemblée générale annuelle</a:t>
            </a:r>
          </a:p>
          <a:p>
            <a:pPr marL="0" indent="0">
              <a:lnSpc>
                <a:spcPct val="115000"/>
              </a:lnSpc>
              <a:spcAft>
                <a:spcPts val="1000"/>
              </a:spcAft>
              <a:buNone/>
            </a:pPr>
            <a:r>
              <a:rPr lang="fr-CA" sz="18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15000"/>
              </a:lnSpc>
              <a:spcAft>
                <a:spcPts val="1000"/>
              </a:spcAft>
              <a:buNone/>
            </a:pPr>
            <a:r>
              <a:rPr lang="fr-CA" sz="1800" dirty="0">
                <a:effectLst/>
                <a:latin typeface="Calibri" panose="020F0502020204030204" pitchFamily="34" charset="0"/>
                <a:ea typeface="Calibri" panose="020F0502020204030204" pitchFamily="34" charset="0"/>
                <a:cs typeface="Times New Roman" panose="02020603050405020304" pitchFamily="18" charset="0"/>
              </a:rPr>
              <a:t>Notre mission : défendre les droits des victimes des accidents de travail. Pour ce faire, nous avons une super équipe que je tiens à remercier : Ernest, Magalie et Line-Marie. Vous avez relevé de nombreux défis et accomplit de beaux projets pour l’ATTAJ. Félicitations!! Continuez votre beau travail!! Et je tiens aussi à remercier le CA, merci aux bénévoles qui s’impliquent et qui ont à cœur la mission de l‘ATTAJ.</a:t>
            </a:r>
          </a:p>
          <a:p>
            <a:pPr marL="0" indent="0">
              <a:lnSpc>
                <a:spcPct val="115000"/>
              </a:lnSpc>
              <a:spcAft>
                <a:spcPts val="1000"/>
              </a:spcAft>
              <a:buNone/>
            </a:pPr>
            <a:r>
              <a:rPr lang="fr-CA" sz="1800" dirty="0">
                <a:effectLst/>
                <a:latin typeface="Calibri" panose="020F0502020204030204" pitchFamily="34" charset="0"/>
                <a:ea typeface="Calibri" panose="020F0502020204030204" pitchFamily="34" charset="0"/>
                <a:cs typeface="Times New Roman" panose="02020603050405020304" pitchFamily="18" charset="0"/>
              </a:rPr>
              <a:t>Ensemble on est plus fort!!</a:t>
            </a:r>
          </a:p>
          <a:p>
            <a:pPr marL="0" indent="0">
              <a:lnSpc>
                <a:spcPct val="115000"/>
              </a:lnSpc>
              <a:spcAft>
                <a:spcPts val="1000"/>
              </a:spcAft>
              <a:buNone/>
            </a:pPr>
            <a:r>
              <a:rPr lang="fr-CA" sz="1800" dirty="0">
                <a:effectLst/>
                <a:latin typeface="Calibri" panose="020F0502020204030204" pitchFamily="34" charset="0"/>
                <a:ea typeface="Calibri" panose="020F0502020204030204" pitchFamily="34" charset="0"/>
                <a:cs typeface="Times New Roman" panose="02020603050405020304" pitchFamily="18" charset="0"/>
              </a:rPr>
              <a:t>       Votre président, Éric King</a:t>
            </a:r>
          </a:p>
          <a:p>
            <a:endParaRPr lang="fr-CA" dirty="0"/>
          </a:p>
        </p:txBody>
      </p:sp>
      <p:sp>
        <p:nvSpPr>
          <p:cNvPr id="4" name="Espace réservé du numéro de diapositive 3">
            <a:extLst>
              <a:ext uri="{FF2B5EF4-FFF2-40B4-BE49-F238E27FC236}">
                <a16:creationId xmlns:a16="http://schemas.microsoft.com/office/drawing/2014/main" id="{2E886258-A17F-3548-9B4C-E6643EC670FD}"/>
              </a:ext>
            </a:extLst>
          </p:cNvPr>
          <p:cNvSpPr>
            <a:spLocks noGrp="1"/>
          </p:cNvSpPr>
          <p:nvPr>
            <p:ph type="sldNum" sz="quarter" idx="12"/>
          </p:nvPr>
        </p:nvSpPr>
        <p:spPr/>
        <p:txBody>
          <a:bodyPr/>
          <a:lstStyle/>
          <a:p>
            <a:fld id="{D3060201-1C40-4B39-813D-5CD9493BAEED}" type="slidenum">
              <a:rPr lang="en-US" smtClean="0"/>
              <a:t>3</a:t>
            </a:fld>
            <a:endParaRPr lang="en-US"/>
          </a:p>
        </p:txBody>
      </p:sp>
    </p:spTree>
    <p:extLst>
      <p:ext uri="{BB962C8B-B14F-4D97-AF65-F5344CB8AC3E}">
        <p14:creationId xmlns:p14="http://schemas.microsoft.com/office/powerpoint/2010/main" val="2816713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46907E-1D0D-6738-C0A7-20FA93207B1A}"/>
              </a:ext>
            </a:extLst>
          </p:cNvPr>
          <p:cNvSpPr>
            <a:spLocks noGrp="1"/>
          </p:cNvSpPr>
          <p:nvPr>
            <p:ph type="title"/>
          </p:nvPr>
        </p:nvSpPr>
        <p:spPr>
          <a:xfrm>
            <a:off x="628650" y="205329"/>
            <a:ext cx="7886700" cy="558152"/>
          </a:xfrm>
        </p:spPr>
        <p:txBody>
          <a:bodyPr>
            <a:normAutofit fontScale="90000"/>
          </a:bodyPr>
          <a:lstStyle/>
          <a:p>
            <a:pPr algn="ctr"/>
            <a:r>
              <a:rPr lang="fr-CA" dirty="0"/>
              <a:t>Annexe - Acronymes</a:t>
            </a:r>
          </a:p>
        </p:txBody>
      </p:sp>
      <p:sp>
        <p:nvSpPr>
          <p:cNvPr id="3" name="Espace réservé du contenu 2">
            <a:extLst>
              <a:ext uri="{FF2B5EF4-FFF2-40B4-BE49-F238E27FC236}">
                <a16:creationId xmlns:a16="http://schemas.microsoft.com/office/drawing/2014/main" id="{6DB36C8A-09BC-27B5-5E7E-FCC068597526}"/>
              </a:ext>
            </a:extLst>
          </p:cNvPr>
          <p:cNvSpPr>
            <a:spLocks noGrp="1"/>
          </p:cNvSpPr>
          <p:nvPr>
            <p:ph idx="1"/>
          </p:nvPr>
        </p:nvSpPr>
        <p:spPr/>
        <p:txBody>
          <a:bodyPr/>
          <a:lstStyle/>
          <a:p>
            <a:r>
              <a:rPr lang="fr-CA" dirty="0"/>
              <a:t>AGA: Assemblé générale annuelle</a:t>
            </a:r>
          </a:p>
          <a:p>
            <a:r>
              <a:rPr lang="fr-CA" dirty="0"/>
              <a:t>ATTAJ: Association des travailleurs et travailleuses accidentés/</a:t>
            </a:r>
            <a:r>
              <a:rPr lang="fr-CA" dirty="0" err="1"/>
              <a:t>ées</a:t>
            </a:r>
            <a:r>
              <a:rPr lang="fr-CA" dirty="0"/>
              <a:t> de Joli-Mont</a:t>
            </a:r>
          </a:p>
          <a:p>
            <a:r>
              <a:rPr lang="fr-CA" dirty="0"/>
              <a:t>CTTAE: Comité des travailleurs et travailleuses accidentés/</a:t>
            </a:r>
            <a:r>
              <a:rPr lang="fr-CA" dirty="0" err="1"/>
              <a:t>ées</a:t>
            </a:r>
            <a:r>
              <a:rPr lang="fr-CA" dirty="0"/>
              <a:t> de l’Estrie</a:t>
            </a:r>
          </a:p>
          <a:p>
            <a:r>
              <a:rPr lang="fr-CA" dirty="0"/>
              <a:t>C.A : Conseil d’administration</a:t>
            </a:r>
          </a:p>
          <a:p>
            <a:r>
              <a:rPr lang="fr-CA" dirty="0"/>
              <a:t>RODCD: Regroupement des organismes en défense collective des droits</a:t>
            </a:r>
          </a:p>
          <a:p>
            <a:r>
              <a:rPr lang="fr-CA" dirty="0"/>
              <a:t>SACAIS: Secrétariat à l’action communautaire autonome et aux initiatives sociales</a:t>
            </a:r>
          </a:p>
          <a:p>
            <a:r>
              <a:rPr lang="fr-CA" dirty="0"/>
              <a:t>TROCL: Table régionale des organismes communautaires de Lanaudière</a:t>
            </a:r>
          </a:p>
          <a:p>
            <a:r>
              <a:rPr lang="fr-CA" dirty="0"/>
              <a:t>UTTAM: Union des Travailleurs et Travailleuses Accidentés/</a:t>
            </a:r>
            <a:r>
              <a:rPr lang="fr-CA" dirty="0" err="1"/>
              <a:t>ées</a:t>
            </a:r>
            <a:r>
              <a:rPr lang="fr-CA" dirty="0"/>
              <a:t> de Montréal</a:t>
            </a:r>
          </a:p>
          <a:p>
            <a:r>
              <a:rPr lang="fr-CA" dirty="0"/>
              <a:t>ATTAM: Association des Travailleurs et Travailleuses Accidentés/</a:t>
            </a:r>
            <a:r>
              <a:rPr lang="fr-CA" dirty="0" err="1"/>
              <a:t>ées</a:t>
            </a:r>
            <a:r>
              <a:rPr lang="fr-CA" dirty="0"/>
              <a:t> de </a:t>
            </a:r>
            <a:r>
              <a:rPr lang="fr-CA" dirty="0" err="1"/>
              <a:t>Matawin</a:t>
            </a:r>
            <a:endParaRPr lang="fr-CA" dirty="0"/>
          </a:p>
          <a:p>
            <a:endParaRPr lang="fr-CA" dirty="0"/>
          </a:p>
          <a:p>
            <a:endParaRPr lang="fr-CA" dirty="0"/>
          </a:p>
        </p:txBody>
      </p:sp>
      <p:sp>
        <p:nvSpPr>
          <p:cNvPr id="4" name="Espace réservé du numéro de diapositive 3">
            <a:extLst>
              <a:ext uri="{FF2B5EF4-FFF2-40B4-BE49-F238E27FC236}">
                <a16:creationId xmlns:a16="http://schemas.microsoft.com/office/drawing/2014/main" id="{8FE70811-D83C-095C-3397-1F60B769972A}"/>
              </a:ext>
            </a:extLst>
          </p:cNvPr>
          <p:cNvSpPr>
            <a:spLocks noGrp="1"/>
          </p:cNvSpPr>
          <p:nvPr>
            <p:ph type="sldNum" sz="quarter" idx="12"/>
          </p:nvPr>
        </p:nvSpPr>
        <p:spPr/>
        <p:txBody>
          <a:bodyPr/>
          <a:lstStyle/>
          <a:p>
            <a:fld id="{D3060201-1C40-4B39-813D-5CD9493BAEED}" type="slidenum">
              <a:rPr lang="en-US" smtClean="0"/>
              <a:t>30</a:t>
            </a:fld>
            <a:endParaRPr lang="en-US"/>
          </a:p>
        </p:txBody>
      </p:sp>
    </p:spTree>
    <p:extLst>
      <p:ext uri="{BB962C8B-B14F-4D97-AF65-F5344CB8AC3E}">
        <p14:creationId xmlns:p14="http://schemas.microsoft.com/office/powerpoint/2010/main" val="611971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A6E046-FD4E-E94E-EA96-A2E426683410}"/>
              </a:ext>
            </a:extLst>
          </p:cNvPr>
          <p:cNvSpPr>
            <a:spLocks noGrp="1"/>
          </p:cNvSpPr>
          <p:nvPr>
            <p:ph type="title"/>
          </p:nvPr>
        </p:nvSpPr>
        <p:spPr>
          <a:xfrm>
            <a:off x="628650" y="365126"/>
            <a:ext cx="7886700" cy="735705"/>
          </a:xfrm>
        </p:spPr>
        <p:txBody>
          <a:bodyPr/>
          <a:lstStyle/>
          <a:p>
            <a:pPr algn="ctr"/>
            <a:r>
              <a:rPr lang="fr-CA" dirty="0"/>
              <a:t>Un mot du coordonnateur</a:t>
            </a:r>
          </a:p>
        </p:txBody>
      </p:sp>
      <p:sp>
        <p:nvSpPr>
          <p:cNvPr id="3" name="Espace réservé du contenu 2">
            <a:extLst>
              <a:ext uri="{FF2B5EF4-FFF2-40B4-BE49-F238E27FC236}">
                <a16:creationId xmlns:a16="http://schemas.microsoft.com/office/drawing/2014/main" id="{684A42EC-5AB1-94AD-3E41-89B25F031840}"/>
              </a:ext>
            </a:extLst>
          </p:cNvPr>
          <p:cNvSpPr>
            <a:spLocks noGrp="1"/>
          </p:cNvSpPr>
          <p:nvPr>
            <p:ph idx="1"/>
          </p:nvPr>
        </p:nvSpPr>
        <p:spPr>
          <a:xfrm>
            <a:off x="548751" y="1461482"/>
            <a:ext cx="7886700" cy="4236087"/>
          </a:xfrm>
        </p:spPr>
        <p:txBody>
          <a:bodyPr>
            <a:normAutofit fontScale="92500" lnSpcReduction="20000"/>
          </a:bodyPr>
          <a:lstStyle/>
          <a:p>
            <a:pPr marL="0" indent="0" algn="just">
              <a:buNone/>
            </a:pPr>
            <a:r>
              <a:rPr lang="fr-CA" sz="1600" dirty="0">
                <a:latin typeface="Arial Rounded MT Bold" panose="020F0704030504030204" pitchFamily="34" charset="0"/>
                <a:cs typeface="Times New Roman" panose="02020603050405020304" pitchFamily="18" charset="0"/>
              </a:rPr>
              <a:t>Une première année s’est achevée pour moi comme coordonnateur de l’ATTAJ. Une année rempli de défis exigeants, mais ô combien formateurs. Une année difficile, qui nous aura mené sur le bord de l’épuisement à quelques reprises. Mais, grâce au travail de notre équipe et de notre C.A, nous avons réussis à tous les surmonter et à redresser l’ATTAJ afin de répondre aux exigences de nos membres et de nos bailleurs de fonds. Sans ce travail soutenu, l’ATTAJ ne serait peut-être plus un membre de la communauté. Je vous remercie tous pour ces efforts sans compromis. Je vous remercie tous pour cette solidarité, qui aura su faire la différence dans ces eaux troubles. Cette nouvelle année s’annonce splendide, avec de nouveaux défis et opportunités pour les membres, l’équipe de travail et le C.A. </a:t>
            </a:r>
          </a:p>
          <a:p>
            <a:pPr marL="0" indent="0" algn="just">
              <a:buNone/>
            </a:pPr>
            <a:endParaRPr lang="fr-CA" sz="1600" dirty="0">
              <a:latin typeface="Arial Rounded MT Bold" panose="020F0704030504030204" pitchFamily="34" charset="0"/>
              <a:cs typeface="Times New Roman" panose="02020603050405020304" pitchFamily="18" charset="0"/>
            </a:endParaRPr>
          </a:p>
          <a:p>
            <a:pPr marL="0" indent="0" algn="just">
              <a:buNone/>
            </a:pPr>
            <a:r>
              <a:rPr lang="fr-CA" sz="1600" dirty="0">
                <a:latin typeface="Arial Rounded MT Bold" panose="020F0704030504030204" pitchFamily="34" charset="0"/>
                <a:cs typeface="Times New Roman" panose="02020603050405020304" pitchFamily="18" charset="0"/>
              </a:rPr>
              <a:t>Votre humble serviteur,</a:t>
            </a:r>
          </a:p>
          <a:p>
            <a:pPr marL="0" indent="0" algn="just">
              <a:buNone/>
            </a:pPr>
            <a:endParaRPr lang="fr-CA" sz="1600" dirty="0">
              <a:latin typeface="Arial Rounded MT Bold" panose="020F0704030504030204" pitchFamily="34" charset="0"/>
              <a:cs typeface="Times New Roman" panose="02020603050405020304" pitchFamily="18" charset="0"/>
            </a:endParaRPr>
          </a:p>
          <a:p>
            <a:pPr marL="0" indent="0" algn="just">
              <a:buNone/>
            </a:pPr>
            <a:r>
              <a:rPr lang="fr-CA" sz="1600" dirty="0">
                <a:latin typeface="Arial Rounded MT Bold" panose="020F0704030504030204" pitchFamily="34" charset="0"/>
                <a:cs typeface="Times New Roman" panose="02020603050405020304" pitchFamily="18" charset="0"/>
              </a:rPr>
              <a:t>Ernest King</a:t>
            </a:r>
          </a:p>
          <a:p>
            <a:pPr marL="0" indent="0" algn="just">
              <a:buNone/>
            </a:pPr>
            <a:endParaRPr lang="fr-CA" sz="1600" dirty="0">
              <a:latin typeface="Arial Rounded MT Bold" panose="020F0704030504030204" pitchFamily="34" charset="0"/>
              <a:cs typeface="Times New Roman" panose="02020603050405020304" pitchFamily="18" charset="0"/>
            </a:endParaRPr>
          </a:p>
          <a:p>
            <a:pPr marL="0" indent="0">
              <a:buNone/>
            </a:pPr>
            <a:br>
              <a:rPr lang="fr-CA" sz="1600" dirty="0">
                <a:latin typeface="Arial Rounded MT Bold" panose="020F0704030504030204" pitchFamily="34" charset="0"/>
                <a:cs typeface="Times New Roman" panose="02020603050405020304" pitchFamily="18" charset="0"/>
              </a:rPr>
            </a:br>
            <a:endParaRPr lang="fr-CA" sz="1600" dirty="0">
              <a:latin typeface="Arial Rounded MT Bold" panose="020F0704030504030204" pitchFamily="34" charset="0"/>
              <a:cs typeface="Times New Roman" panose="02020603050405020304" pitchFamily="18" charset="0"/>
            </a:endParaRPr>
          </a:p>
        </p:txBody>
      </p:sp>
      <p:pic>
        <p:nvPicPr>
          <p:cNvPr id="5" name="Image 4" descr="Une image contenant texte, extérieur, signe&#10;&#10;Description générée automatiquement">
            <a:extLst>
              <a:ext uri="{FF2B5EF4-FFF2-40B4-BE49-F238E27FC236}">
                <a16:creationId xmlns:a16="http://schemas.microsoft.com/office/drawing/2014/main" id="{A996D73E-5576-7C6D-DD59-8A53B7418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2730" y="4314547"/>
            <a:ext cx="3391270" cy="2543453"/>
          </a:xfrm>
          <a:prstGeom prst="ellipse">
            <a:avLst/>
          </a:prstGeom>
          <a:ln>
            <a:noFill/>
          </a:ln>
          <a:effectLst>
            <a:softEdge rad="112500"/>
          </a:effectLst>
        </p:spPr>
      </p:pic>
      <p:sp>
        <p:nvSpPr>
          <p:cNvPr id="4" name="Espace réservé du numéro de diapositive 3">
            <a:extLst>
              <a:ext uri="{FF2B5EF4-FFF2-40B4-BE49-F238E27FC236}">
                <a16:creationId xmlns:a16="http://schemas.microsoft.com/office/drawing/2014/main" id="{C685D52A-2FD4-85BA-8BA2-FA6B328AC6DE}"/>
              </a:ext>
            </a:extLst>
          </p:cNvPr>
          <p:cNvSpPr>
            <a:spLocks noGrp="1"/>
          </p:cNvSpPr>
          <p:nvPr>
            <p:ph type="sldNum" sz="quarter" idx="12"/>
          </p:nvPr>
        </p:nvSpPr>
        <p:spPr/>
        <p:txBody>
          <a:bodyPr/>
          <a:lstStyle/>
          <a:p>
            <a:fld id="{D3060201-1C40-4B39-813D-5CD9493BAEED}" type="slidenum">
              <a:rPr lang="en-US" smtClean="0"/>
              <a:t>4</a:t>
            </a:fld>
            <a:endParaRPr lang="en-US"/>
          </a:p>
        </p:txBody>
      </p:sp>
    </p:spTree>
    <p:extLst>
      <p:ext uri="{BB962C8B-B14F-4D97-AF65-F5344CB8AC3E}">
        <p14:creationId xmlns:p14="http://schemas.microsoft.com/office/powerpoint/2010/main" val="3376992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229FDC-7438-88A2-54A5-FC2283ABC514}"/>
              </a:ext>
            </a:extLst>
          </p:cNvPr>
          <p:cNvSpPr>
            <a:spLocks noGrp="1"/>
          </p:cNvSpPr>
          <p:nvPr>
            <p:ph type="ctrTitle"/>
          </p:nvPr>
        </p:nvSpPr>
        <p:spPr>
          <a:xfrm>
            <a:off x="248575" y="270190"/>
            <a:ext cx="8771138" cy="1196343"/>
          </a:xfrm>
        </p:spPr>
        <p:txBody>
          <a:bodyPr>
            <a:normAutofit/>
          </a:bodyPr>
          <a:lstStyle/>
          <a:p>
            <a:r>
              <a:rPr lang="fr-FR" sz="3600" dirty="0"/>
              <a:t>Fier artisan communautaire autonome</a:t>
            </a:r>
            <a:endParaRPr lang="fr-CA" sz="3600" dirty="0"/>
          </a:p>
        </p:txBody>
      </p:sp>
      <p:sp>
        <p:nvSpPr>
          <p:cNvPr id="3" name="Sous-titre 2">
            <a:extLst>
              <a:ext uri="{FF2B5EF4-FFF2-40B4-BE49-F238E27FC236}">
                <a16:creationId xmlns:a16="http://schemas.microsoft.com/office/drawing/2014/main" id="{DB1E0DD5-04FE-D6D5-9BF3-A784F493B3BE}"/>
              </a:ext>
            </a:extLst>
          </p:cNvPr>
          <p:cNvSpPr>
            <a:spLocks noGrp="1"/>
          </p:cNvSpPr>
          <p:nvPr>
            <p:ph type="subTitle" idx="1"/>
          </p:nvPr>
        </p:nvSpPr>
        <p:spPr>
          <a:xfrm>
            <a:off x="248575" y="1703983"/>
            <a:ext cx="7886700" cy="4758960"/>
          </a:xfrm>
        </p:spPr>
        <p:txBody>
          <a:bodyPr>
            <a:normAutofit fontScale="92500" lnSpcReduction="10000"/>
          </a:bodyPr>
          <a:lstStyle/>
          <a:p>
            <a:r>
              <a:rPr lang="fr-FR" dirty="0"/>
              <a:t>L’ATTAJ fait partie intégrante de l’action communautaire autonome. </a:t>
            </a:r>
          </a:p>
          <a:p>
            <a:r>
              <a:rPr lang="fr-FR" dirty="0"/>
              <a:t>Notre association répond aux 8 critères:</a:t>
            </a:r>
          </a:p>
          <a:p>
            <a:endParaRPr lang="fr-FR" dirty="0"/>
          </a:p>
          <a:p>
            <a:pPr marL="342900" indent="-342900">
              <a:buFont typeface="+mj-lt"/>
              <a:buAutoNum type="arabicPeriod"/>
            </a:pPr>
            <a:r>
              <a:rPr lang="fr-FR" dirty="0"/>
              <a:t>Avoir le statut d’un organisme à but non lucratif;</a:t>
            </a:r>
          </a:p>
          <a:p>
            <a:pPr marL="342900" indent="-342900">
              <a:buFont typeface="+mj-lt"/>
              <a:buAutoNum type="arabicPeriod"/>
            </a:pPr>
            <a:r>
              <a:rPr lang="fr-FR" dirty="0"/>
              <a:t>Être enraciné dans sa communauté;</a:t>
            </a:r>
          </a:p>
          <a:p>
            <a:pPr marL="342900" indent="-342900">
              <a:buFont typeface="+mj-lt"/>
              <a:buAutoNum type="arabicPeriod"/>
            </a:pPr>
            <a:r>
              <a:rPr lang="fr-FR" dirty="0"/>
              <a:t>Entretenir une vie associative et démocratique;</a:t>
            </a:r>
          </a:p>
          <a:p>
            <a:pPr marL="342900" indent="-342900">
              <a:buFont typeface="+mj-lt"/>
              <a:buAutoNum type="arabicPeriod"/>
            </a:pPr>
            <a:r>
              <a:rPr lang="fr-FR" dirty="0"/>
              <a:t>Être libre de déterminer sa mission, ses orientations, ses approches et ses pratiques.</a:t>
            </a:r>
          </a:p>
          <a:p>
            <a:pPr marL="342900" indent="-342900">
              <a:buFont typeface="+mj-lt"/>
              <a:buAutoNum type="arabicPeriod"/>
            </a:pPr>
            <a:r>
              <a:rPr lang="fr-FR" dirty="0"/>
              <a:t>Avoir été constitué à l’initiative des gens de la communauté;</a:t>
            </a:r>
          </a:p>
          <a:p>
            <a:pPr marL="342900" indent="-342900">
              <a:buFont typeface="+mj-lt"/>
              <a:buAutoNum type="arabicPeriod"/>
            </a:pPr>
            <a:r>
              <a:rPr lang="fr-FR" dirty="0"/>
              <a:t>Poursuivre une mission sociale propre à l’organisme qui favorise la transformation sociale;</a:t>
            </a:r>
          </a:p>
          <a:p>
            <a:pPr marL="342900" indent="-342900">
              <a:buFont typeface="+mj-lt"/>
              <a:buAutoNum type="arabicPeriod"/>
            </a:pPr>
            <a:r>
              <a:rPr lang="fr-FR" dirty="0"/>
              <a:t>Faire preuve de pratiques citoyennes et d’approches larges axées sur la globalité des situations problématiques abordées;</a:t>
            </a:r>
          </a:p>
          <a:p>
            <a:pPr marL="342900" indent="-342900">
              <a:buFont typeface="+mj-lt"/>
              <a:buAutoNum type="arabicPeriod"/>
            </a:pPr>
            <a:r>
              <a:rPr lang="fr-FR" dirty="0"/>
              <a:t>Être dirigé par un conseil d’administration indépendant du réseau public.</a:t>
            </a:r>
          </a:p>
          <a:p>
            <a:endParaRPr lang="fr-FR" dirty="0"/>
          </a:p>
          <a:p>
            <a:endParaRPr lang="fr-CA" dirty="0"/>
          </a:p>
        </p:txBody>
      </p:sp>
      <p:pic>
        <p:nvPicPr>
          <p:cNvPr id="5" name="Image 4" descr="Une image contenant Police, texte, logo, Graphique&#10;&#10;Description générée automatiquement">
            <a:extLst>
              <a:ext uri="{FF2B5EF4-FFF2-40B4-BE49-F238E27FC236}">
                <a16:creationId xmlns:a16="http://schemas.microsoft.com/office/drawing/2014/main" id="{685AB0B8-2EC4-5F3F-73CC-42F3F7CD9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8344" y="2113002"/>
            <a:ext cx="1920244" cy="1566675"/>
          </a:xfrm>
          <a:prstGeom prst="rect">
            <a:avLst/>
          </a:prstGeom>
        </p:spPr>
      </p:pic>
    </p:spTree>
    <p:extLst>
      <p:ext uri="{BB962C8B-B14F-4D97-AF65-F5344CB8AC3E}">
        <p14:creationId xmlns:p14="http://schemas.microsoft.com/office/powerpoint/2010/main" val="3340811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68F9D89-54B8-41F8-8839-49992D645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C3E40DB-4750-80EA-93A7-7FD492B4A432}"/>
              </a:ext>
            </a:extLst>
          </p:cNvPr>
          <p:cNvSpPr>
            <a:spLocks noGrp="1"/>
          </p:cNvSpPr>
          <p:nvPr>
            <p:ph type="title"/>
          </p:nvPr>
        </p:nvSpPr>
        <p:spPr>
          <a:xfrm>
            <a:off x="628650" y="0"/>
            <a:ext cx="5167888" cy="1454768"/>
          </a:xfrm>
        </p:spPr>
        <p:txBody>
          <a:bodyPr>
            <a:normAutofit/>
          </a:bodyPr>
          <a:lstStyle/>
          <a:p>
            <a:r>
              <a:rPr lang="fr-CA" dirty="0"/>
              <a:t>Résumé de l’année</a:t>
            </a:r>
          </a:p>
        </p:txBody>
      </p:sp>
      <p:sp>
        <p:nvSpPr>
          <p:cNvPr id="3" name="Espace réservé du contenu 2">
            <a:extLst>
              <a:ext uri="{FF2B5EF4-FFF2-40B4-BE49-F238E27FC236}">
                <a16:creationId xmlns:a16="http://schemas.microsoft.com/office/drawing/2014/main" id="{D4948E7C-63CB-B7B4-3A7C-0ADEFA6B362A}"/>
              </a:ext>
            </a:extLst>
          </p:cNvPr>
          <p:cNvSpPr>
            <a:spLocks noGrp="1"/>
          </p:cNvSpPr>
          <p:nvPr>
            <p:ph idx="1"/>
          </p:nvPr>
        </p:nvSpPr>
        <p:spPr>
          <a:xfrm>
            <a:off x="628650" y="1819468"/>
            <a:ext cx="4158846" cy="3382393"/>
          </a:xfrm>
        </p:spPr>
        <p:txBody>
          <a:bodyPr>
            <a:normAutofit/>
          </a:bodyPr>
          <a:lstStyle/>
          <a:p>
            <a:r>
              <a:rPr lang="fr-CA" dirty="0">
                <a:latin typeface="Berlin Sans FB Demi" panose="020E0802020502020306" pitchFamily="34" charset="0"/>
              </a:rPr>
              <a:t>L’année 2022-2023 aura été une année de reconstruction. Débutant sans coordonnateur en avril et avec notre intervenante en congé maladie, le premier trimestre fût difficile. Le second fit place à de nouveaux processus de gestions, à la mise en place d’un plan de redressement pour éviter que les erreurs du passé ne se reproduisent, puis à une mobilisation accrue pour la période électorale. Le troisième trimestre donna place à l’espoir avec le retour de nos activités habituelles. Le </a:t>
            </a:r>
            <a:r>
              <a:rPr lang="fr-CA" dirty="0" err="1">
                <a:latin typeface="Berlin Sans FB Demi" panose="020E0802020502020306" pitchFamily="34" charset="0"/>
              </a:rPr>
              <a:t>phoenix</a:t>
            </a:r>
            <a:r>
              <a:rPr lang="fr-CA" dirty="0">
                <a:latin typeface="Berlin Sans FB Demi" panose="020E0802020502020306" pitchFamily="34" charset="0"/>
              </a:rPr>
              <a:t> renaît de ses cendres!</a:t>
            </a:r>
          </a:p>
        </p:txBody>
      </p:sp>
      <p:pic>
        <p:nvPicPr>
          <p:cNvPr id="4" name="Image 3">
            <a:extLst>
              <a:ext uri="{FF2B5EF4-FFF2-40B4-BE49-F238E27FC236}">
                <a16:creationId xmlns:a16="http://schemas.microsoft.com/office/drawing/2014/main" id="{F0E3DB85-B560-B2B5-C6ED-E3B6A73D862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33583" y1="29000" x2="33583" y2="29000"/>
                        <a14:backgroundMark x1="37000" y1="25083" x2="37000" y2="25083"/>
                        <a14:backgroundMark x1="38583" y1="26667" x2="38583" y2="26667"/>
                        <a14:backgroundMark x1="48250" y1="24583" x2="48250" y2="24583"/>
                        <a14:backgroundMark x1="19167" y1="58417" x2="19167" y2="58417"/>
                        <a14:backgroundMark x1="65333" y1="77583" x2="65333" y2="77583"/>
                        <a14:backgroundMark x1="61917" y1="76500" x2="61917" y2="76500"/>
                        <a14:backgroundMark x1="41417" y1="26417" x2="41417" y2="26417"/>
                        <a14:backgroundMark x1="29667" y1="28000" x2="29667" y2="28000"/>
                        <a14:backgroundMark x1="26250" y1="29833" x2="26250" y2="29833"/>
                        <a14:backgroundMark x1="61667" y1="24833" x2="61667" y2="24833"/>
                        <a14:backgroundMark x1="61667" y1="24833" x2="61667" y2="24833"/>
                        <a14:backgroundMark x1="61167" y1="24583" x2="61167" y2="24583"/>
                        <a14:backgroundMark x1="61667" y1="25333" x2="61667" y2="25333"/>
                        <a14:backgroundMark x1="45417" y1="22250" x2="45417" y2="22250"/>
                        <a14:backgroundMark x1="33833" y1="29333" x2="33833" y2="29333"/>
                        <a14:backgroundMark x1="23083" y1="30833" x2="23083" y2="30833"/>
                        <a14:backgroundMark x1="28333" y1="33000" x2="28333" y2="33000"/>
                        <a14:backgroundMark x1="12333" y1="28500" x2="12333" y2="28500"/>
                        <a14:backgroundMark x1="14417" y1="30083" x2="16500" y2="31667"/>
                        <a14:backgroundMark x1="22000" y1="33500" x2="52167" y2="23250"/>
                        <a14:backgroundMark x1="74000" y1="44750" x2="79417" y2="61333"/>
                        <a14:backgroundMark x1="79417" y1="61333" x2="66417" y2="79417"/>
                      </a14:backgroundRemoval>
                    </a14:imgEffect>
                  </a14:imgLayer>
                </a14:imgProps>
              </a:ext>
            </a:extLst>
          </a:blip>
          <a:stretch>
            <a:fillRect/>
          </a:stretch>
        </p:blipFill>
        <p:spPr>
          <a:xfrm>
            <a:off x="5274551" y="1819468"/>
            <a:ext cx="3382393" cy="3382393"/>
          </a:xfrm>
          <a:prstGeom prst="rect">
            <a:avLst/>
          </a:prstGeom>
        </p:spPr>
      </p:pic>
      <p:sp>
        <p:nvSpPr>
          <p:cNvPr id="5" name="Espace réservé du numéro de diapositive 4">
            <a:extLst>
              <a:ext uri="{FF2B5EF4-FFF2-40B4-BE49-F238E27FC236}">
                <a16:creationId xmlns:a16="http://schemas.microsoft.com/office/drawing/2014/main" id="{D0A93460-AAF0-1146-9412-A201A6CB6F1D}"/>
              </a:ext>
            </a:extLst>
          </p:cNvPr>
          <p:cNvSpPr>
            <a:spLocks noGrp="1"/>
          </p:cNvSpPr>
          <p:nvPr>
            <p:ph type="sldNum" sz="quarter" idx="12"/>
          </p:nvPr>
        </p:nvSpPr>
        <p:spPr/>
        <p:txBody>
          <a:bodyPr/>
          <a:lstStyle/>
          <a:p>
            <a:fld id="{D3060201-1C40-4B39-813D-5CD9493BAEED}" type="slidenum">
              <a:rPr lang="en-US" smtClean="0"/>
              <a:t>6</a:t>
            </a:fld>
            <a:endParaRPr lang="en-US"/>
          </a:p>
        </p:txBody>
      </p:sp>
    </p:spTree>
    <p:extLst>
      <p:ext uri="{BB962C8B-B14F-4D97-AF65-F5344CB8AC3E}">
        <p14:creationId xmlns:p14="http://schemas.microsoft.com/office/powerpoint/2010/main" val="1842120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8" name="Rectangle 76">
            <a:extLst>
              <a:ext uri="{FF2B5EF4-FFF2-40B4-BE49-F238E27FC236}">
                <a16:creationId xmlns:a16="http://schemas.microsoft.com/office/drawing/2014/main" id="{9F63AA5A-E6E1-46DA-AB40-C58233393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D43536D-7F48-E70F-3C76-697F6A4215B7}"/>
              </a:ext>
            </a:extLst>
          </p:cNvPr>
          <p:cNvSpPr>
            <a:spLocks noGrp="1"/>
          </p:cNvSpPr>
          <p:nvPr>
            <p:ph type="title"/>
          </p:nvPr>
        </p:nvSpPr>
        <p:spPr>
          <a:xfrm>
            <a:off x="1022006" y="1257924"/>
            <a:ext cx="2621472" cy="775268"/>
          </a:xfrm>
        </p:spPr>
        <p:txBody>
          <a:bodyPr anchor="b">
            <a:normAutofit fontScale="90000"/>
          </a:bodyPr>
          <a:lstStyle/>
          <a:p>
            <a:br>
              <a:rPr lang="fr-CA" dirty="0"/>
            </a:br>
            <a:r>
              <a:rPr lang="fr-CA" dirty="0"/>
              <a:t>Avril 2022 </a:t>
            </a:r>
          </a:p>
        </p:txBody>
      </p:sp>
      <p:sp>
        <p:nvSpPr>
          <p:cNvPr id="3" name="Espace réservé du contenu 2">
            <a:extLst>
              <a:ext uri="{FF2B5EF4-FFF2-40B4-BE49-F238E27FC236}">
                <a16:creationId xmlns:a16="http://schemas.microsoft.com/office/drawing/2014/main" id="{EB8438AE-14E6-8336-7209-1CCAA40AB3B3}"/>
              </a:ext>
            </a:extLst>
          </p:cNvPr>
          <p:cNvSpPr>
            <a:spLocks noGrp="1"/>
          </p:cNvSpPr>
          <p:nvPr>
            <p:ph idx="1"/>
          </p:nvPr>
        </p:nvSpPr>
        <p:spPr>
          <a:xfrm>
            <a:off x="156881" y="3002387"/>
            <a:ext cx="4351722" cy="2111150"/>
          </a:xfrm>
        </p:spPr>
        <p:txBody>
          <a:bodyPr anchor="ctr">
            <a:normAutofit/>
          </a:bodyPr>
          <a:lstStyle/>
          <a:p>
            <a:pPr marL="0" indent="0" algn="just">
              <a:lnSpc>
                <a:spcPct val="100000"/>
              </a:lnSpc>
              <a:buNone/>
            </a:pPr>
            <a:r>
              <a:rPr lang="fr-CA" sz="1400" dirty="0">
                <a:latin typeface="Berlin Sans FB Demi" panose="020E0802020502020306" pitchFamily="34" charset="0"/>
              </a:rPr>
              <a:t>28 avril: Journée du deuil pour les travailleurs morts au travail. Mobilisation de l’ATTAJ. Les membres étaient présents devant le Maxi à Rawdon, afin de souligner cette journée importante. Les passants sont abordés par l’équipe et nous les sensibilisons à la cause.</a:t>
            </a:r>
          </a:p>
          <a:p>
            <a:pPr>
              <a:lnSpc>
                <a:spcPct val="100000"/>
              </a:lnSpc>
            </a:pPr>
            <a:endParaRPr lang="fr-CA" sz="1400" dirty="0">
              <a:latin typeface="Berlin Sans FB Demi" panose="020E0802020502020306" pitchFamily="34" charset="0"/>
            </a:endParaRPr>
          </a:p>
          <a:p>
            <a:pPr marL="0" indent="0">
              <a:lnSpc>
                <a:spcPct val="100000"/>
              </a:lnSpc>
              <a:buNone/>
            </a:pPr>
            <a:endParaRPr lang="fr-CA" sz="1400" dirty="0">
              <a:latin typeface="Berlin Sans FB Demi" panose="020E0802020502020306" pitchFamily="34" charset="0"/>
            </a:endParaRPr>
          </a:p>
        </p:txBody>
      </p:sp>
      <p:pic>
        <p:nvPicPr>
          <p:cNvPr id="4" name="Image 3">
            <a:extLst>
              <a:ext uri="{FF2B5EF4-FFF2-40B4-BE49-F238E27FC236}">
                <a16:creationId xmlns:a16="http://schemas.microsoft.com/office/drawing/2014/main" id="{6610F7F1-ED47-9220-A45C-DB1E12E2D172}"/>
              </a:ext>
            </a:extLst>
          </p:cNvPr>
          <p:cNvPicPr>
            <a:picLocks noChangeAspect="1"/>
          </p:cNvPicPr>
          <p:nvPr/>
        </p:nvPicPr>
        <p:blipFill>
          <a:blip r:embed="rId2"/>
          <a:stretch>
            <a:fillRect/>
          </a:stretch>
        </p:blipFill>
        <p:spPr>
          <a:xfrm>
            <a:off x="4843036" y="2449650"/>
            <a:ext cx="3845017" cy="2883763"/>
          </a:xfrm>
          <a:prstGeom prst="rect">
            <a:avLst/>
          </a:prstGeom>
          <a:ln>
            <a:noFill/>
          </a:ln>
          <a:effectLst>
            <a:outerShdw blurRad="190500" algn="tl" rotWithShape="0">
              <a:srgbClr val="000000">
                <a:alpha val="70000"/>
              </a:srgbClr>
            </a:outerShdw>
          </a:effectLst>
        </p:spPr>
      </p:pic>
      <p:sp>
        <p:nvSpPr>
          <p:cNvPr id="5" name="Espace réservé du numéro de diapositive 4">
            <a:extLst>
              <a:ext uri="{FF2B5EF4-FFF2-40B4-BE49-F238E27FC236}">
                <a16:creationId xmlns:a16="http://schemas.microsoft.com/office/drawing/2014/main" id="{C0109FD2-09BB-9093-7830-FAEC3B2DC12E}"/>
              </a:ext>
            </a:extLst>
          </p:cNvPr>
          <p:cNvSpPr>
            <a:spLocks noGrp="1"/>
          </p:cNvSpPr>
          <p:nvPr>
            <p:ph type="sldNum" sz="quarter" idx="12"/>
          </p:nvPr>
        </p:nvSpPr>
        <p:spPr/>
        <p:txBody>
          <a:bodyPr/>
          <a:lstStyle/>
          <a:p>
            <a:fld id="{D3060201-1C40-4B39-813D-5CD9493BAEED}" type="slidenum">
              <a:rPr lang="en-US" smtClean="0"/>
              <a:t>7</a:t>
            </a:fld>
            <a:endParaRPr lang="en-US"/>
          </a:p>
        </p:txBody>
      </p:sp>
    </p:spTree>
    <p:extLst>
      <p:ext uri="{BB962C8B-B14F-4D97-AF65-F5344CB8AC3E}">
        <p14:creationId xmlns:p14="http://schemas.microsoft.com/office/powerpoint/2010/main" val="2175244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99645F-D7E2-0561-A405-9549D1602892}"/>
              </a:ext>
            </a:extLst>
          </p:cNvPr>
          <p:cNvSpPr>
            <a:spLocks noGrp="1"/>
          </p:cNvSpPr>
          <p:nvPr>
            <p:ph type="title"/>
          </p:nvPr>
        </p:nvSpPr>
        <p:spPr>
          <a:xfrm>
            <a:off x="1125798" y="1510345"/>
            <a:ext cx="2425268" cy="723023"/>
          </a:xfrm>
        </p:spPr>
        <p:txBody>
          <a:bodyPr/>
          <a:lstStyle/>
          <a:p>
            <a:r>
              <a:rPr lang="fr-CA" dirty="0"/>
              <a:t>Mai 2022</a:t>
            </a:r>
          </a:p>
        </p:txBody>
      </p:sp>
      <p:sp>
        <p:nvSpPr>
          <p:cNvPr id="3" name="Espace réservé du contenu 2">
            <a:extLst>
              <a:ext uri="{FF2B5EF4-FFF2-40B4-BE49-F238E27FC236}">
                <a16:creationId xmlns:a16="http://schemas.microsoft.com/office/drawing/2014/main" id="{167F908B-05F6-AD94-04D7-CF54A3592826}"/>
              </a:ext>
            </a:extLst>
          </p:cNvPr>
          <p:cNvSpPr>
            <a:spLocks noGrp="1"/>
          </p:cNvSpPr>
          <p:nvPr>
            <p:ph idx="1"/>
          </p:nvPr>
        </p:nvSpPr>
        <p:spPr>
          <a:xfrm>
            <a:off x="637528" y="2676999"/>
            <a:ext cx="3677020" cy="2883762"/>
          </a:xfrm>
        </p:spPr>
        <p:txBody>
          <a:bodyP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Berlin Sans FB Demi" panose="020E0802020502020306" pitchFamily="34" charset="0"/>
                <a:ea typeface="+mn-ea"/>
                <a:cs typeface="+mn-cs"/>
              </a:rPr>
              <a:t>1</a:t>
            </a:r>
            <a:r>
              <a:rPr kumimoji="0" lang="fr-CA" sz="1400" b="0" i="0" u="none" strike="noStrike" kern="1200" cap="none" spc="0" normalizeH="0" baseline="30000" noProof="0" dirty="0">
                <a:ln>
                  <a:noFill/>
                </a:ln>
                <a:solidFill>
                  <a:prstClr val="black"/>
                </a:solidFill>
                <a:effectLst/>
                <a:uLnTx/>
                <a:uFillTx/>
                <a:latin typeface="Berlin Sans FB Demi" panose="020E0802020502020306" pitchFamily="34" charset="0"/>
                <a:ea typeface="+mn-ea"/>
                <a:cs typeface="+mn-cs"/>
              </a:rPr>
              <a:t>er</a:t>
            </a:r>
            <a:r>
              <a:rPr kumimoji="0" lang="fr-CA" sz="1400" b="0" i="0" u="none" strike="noStrike" kern="1200" cap="none" spc="0" normalizeH="0" baseline="0" noProof="0" dirty="0">
                <a:ln>
                  <a:noFill/>
                </a:ln>
                <a:solidFill>
                  <a:prstClr val="black"/>
                </a:solidFill>
                <a:effectLst/>
                <a:uLnTx/>
                <a:uFillTx/>
                <a:latin typeface="Berlin Sans FB Demi" panose="020E0802020502020306" pitchFamily="34" charset="0"/>
                <a:ea typeface="+mn-ea"/>
                <a:cs typeface="+mn-cs"/>
              </a:rPr>
              <a:t> mai: Journée des travailleurs. Mobilisation de l’ATTAJ. Les membres étaient présents devant l’hôtel de ville, afin de sensibiliser les gens en cette journée des travailleurs. Les passants sont abordés par l’équipe.</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CA" sz="1400" dirty="0">
              <a:solidFill>
                <a:prstClr val="black"/>
              </a:solidFill>
              <a:latin typeface="Berlin Sans FB Demi" panose="020E0802020502020306"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CA" sz="1400" b="0" i="0" u="none" strike="noStrike" kern="1200" cap="none" spc="0" normalizeH="0" baseline="0" noProof="0" dirty="0">
              <a:ln>
                <a:noFill/>
              </a:ln>
              <a:solidFill>
                <a:prstClr val="black"/>
              </a:solidFill>
              <a:effectLst/>
              <a:uLnTx/>
              <a:uFillTx/>
              <a:latin typeface="Berlin Sans FB Demi" panose="020E0802020502020306"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CA" sz="1400" b="0" i="0" u="none" strike="noStrike" kern="1200" cap="none" spc="0" normalizeH="0" baseline="0" noProof="0" dirty="0">
              <a:ln>
                <a:noFill/>
              </a:ln>
              <a:solidFill>
                <a:prstClr val="black"/>
              </a:solidFill>
              <a:effectLst/>
              <a:uLnTx/>
              <a:uFillTx/>
              <a:latin typeface="Berlin Sans FB Demi" panose="020E0802020502020306"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CA" sz="1400" b="0" i="0" u="none" strike="noStrike" kern="1200" cap="none" spc="0" normalizeH="0" baseline="0" noProof="0" dirty="0">
              <a:ln>
                <a:noFill/>
              </a:ln>
              <a:solidFill>
                <a:prstClr val="black"/>
              </a:solidFill>
              <a:effectLst/>
              <a:uLnTx/>
              <a:uFillTx/>
              <a:latin typeface="Berlin Sans FB Demi" panose="020E0802020502020306"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CA" sz="1400" b="0" i="0" u="none" strike="noStrike" kern="1200" cap="none" spc="0" normalizeH="0" baseline="0" noProof="0" dirty="0">
              <a:ln>
                <a:noFill/>
              </a:ln>
              <a:solidFill>
                <a:prstClr val="black"/>
              </a:solidFill>
              <a:effectLst/>
              <a:uLnTx/>
              <a:uFillTx/>
              <a:latin typeface="Berlin Sans FB Demi" panose="020E0802020502020306" pitchFamily="34" charset="0"/>
              <a:ea typeface="+mn-ea"/>
              <a:cs typeface="+mn-cs"/>
            </a:endParaRPr>
          </a:p>
          <a:p>
            <a:pPr marL="0" indent="0" algn="just" defTabSz="914400">
              <a:lnSpc>
                <a:spcPct val="100000"/>
              </a:lnSpc>
              <a:spcBef>
                <a:spcPts val="0"/>
              </a:spcBef>
              <a:buClrTx/>
              <a:buNone/>
              <a:defRPr/>
            </a:pPr>
            <a:r>
              <a:rPr lang="fr-CA" sz="1400" dirty="0">
                <a:latin typeface="Berlin Sans FB Demi" panose="020E0802020502020306" pitchFamily="34" charset="0"/>
              </a:rPr>
              <a:t>Retour graduel de notre intervenante Magalie </a:t>
            </a:r>
            <a:r>
              <a:rPr lang="fr-CA" sz="1400" dirty="0">
                <a:latin typeface="Berlin Sans FB Demi" panose="020E0802020502020306" pitchFamily="34"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CA" sz="1400" b="0" i="0" u="none" strike="noStrike" kern="1200" cap="none" spc="0" normalizeH="0" baseline="0" noProof="0" dirty="0">
              <a:ln>
                <a:noFill/>
              </a:ln>
              <a:solidFill>
                <a:prstClr val="black"/>
              </a:solidFill>
              <a:effectLst/>
              <a:uLnTx/>
              <a:uFillTx/>
              <a:latin typeface="Berlin Sans FB Demi" panose="020E0802020502020306" pitchFamily="34" charset="0"/>
              <a:ea typeface="+mn-ea"/>
              <a:cs typeface="+mn-cs"/>
            </a:endParaRPr>
          </a:p>
          <a:p>
            <a:endParaRPr lang="fr-CA" dirty="0"/>
          </a:p>
        </p:txBody>
      </p:sp>
      <p:pic>
        <p:nvPicPr>
          <p:cNvPr id="4" name="Image 3">
            <a:extLst>
              <a:ext uri="{FF2B5EF4-FFF2-40B4-BE49-F238E27FC236}">
                <a16:creationId xmlns:a16="http://schemas.microsoft.com/office/drawing/2014/main" id="{C095BC1D-34C2-9002-35CC-8B2BC6B27281}"/>
              </a:ext>
            </a:extLst>
          </p:cNvPr>
          <p:cNvPicPr>
            <a:picLocks noChangeAspect="1"/>
          </p:cNvPicPr>
          <p:nvPr/>
        </p:nvPicPr>
        <p:blipFill>
          <a:blip r:embed="rId2"/>
          <a:stretch>
            <a:fillRect/>
          </a:stretch>
        </p:blipFill>
        <p:spPr>
          <a:xfrm>
            <a:off x="5025439" y="365126"/>
            <a:ext cx="3845018" cy="2883763"/>
          </a:xfrm>
          <a:prstGeom prst="rect">
            <a:avLst/>
          </a:prstGeom>
          <a:ln>
            <a:noFill/>
          </a:ln>
          <a:effectLst>
            <a:softEdge rad="112500"/>
          </a:effectLst>
        </p:spPr>
      </p:pic>
      <p:pic>
        <p:nvPicPr>
          <p:cNvPr id="5" name="Image 4">
            <a:extLst>
              <a:ext uri="{FF2B5EF4-FFF2-40B4-BE49-F238E27FC236}">
                <a16:creationId xmlns:a16="http://schemas.microsoft.com/office/drawing/2014/main" id="{DEA8D82C-86E9-67BC-0E63-C9511D05AA08}"/>
              </a:ext>
            </a:extLst>
          </p:cNvPr>
          <p:cNvPicPr>
            <a:picLocks noChangeAspect="1"/>
          </p:cNvPicPr>
          <p:nvPr/>
        </p:nvPicPr>
        <p:blipFill>
          <a:blip r:embed="rId3"/>
          <a:stretch>
            <a:fillRect/>
          </a:stretch>
        </p:blipFill>
        <p:spPr>
          <a:xfrm>
            <a:off x="5109438" y="3735108"/>
            <a:ext cx="3677020" cy="2757766"/>
          </a:xfrm>
          <a:prstGeom prst="rect">
            <a:avLst/>
          </a:prstGeom>
          <a:ln>
            <a:noFill/>
          </a:ln>
          <a:effectLst>
            <a:softEdge rad="112500"/>
          </a:effectLst>
        </p:spPr>
      </p:pic>
      <p:sp>
        <p:nvSpPr>
          <p:cNvPr id="6" name="Espace réservé du numéro de diapositive 5">
            <a:extLst>
              <a:ext uri="{FF2B5EF4-FFF2-40B4-BE49-F238E27FC236}">
                <a16:creationId xmlns:a16="http://schemas.microsoft.com/office/drawing/2014/main" id="{7F1E7307-E507-C1B1-891D-7ED3269FBFD9}"/>
              </a:ext>
            </a:extLst>
          </p:cNvPr>
          <p:cNvSpPr>
            <a:spLocks noGrp="1"/>
          </p:cNvSpPr>
          <p:nvPr>
            <p:ph type="sldNum" sz="quarter" idx="12"/>
          </p:nvPr>
        </p:nvSpPr>
        <p:spPr/>
        <p:txBody>
          <a:bodyPr/>
          <a:lstStyle/>
          <a:p>
            <a:fld id="{D3060201-1C40-4B39-813D-5CD9493BAEED}" type="slidenum">
              <a:rPr lang="en-US" smtClean="0"/>
              <a:t>8</a:t>
            </a:fld>
            <a:endParaRPr lang="en-US"/>
          </a:p>
        </p:txBody>
      </p:sp>
    </p:spTree>
    <p:extLst>
      <p:ext uri="{BB962C8B-B14F-4D97-AF65-F5344CB8AC3E}">
        <p14:creationId xmlns:p14="http://schemas.microsoft.com/office/powerpoint/2010/main" val="1551801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A03E69-5F8F-44E6-FAD5-FBD779CEC8E0}"/>
              </a:ext>
            </a:extLst>
          </p:cNvPr>
          <p:cNvSpPr>
            <a:spLocks noGrp="1"/>
          </p:cNvSpPr>
          <p:nvPr>
            <p:ph type="title"/>
          </p:nvPr>
        </p:nvSpPr>
        <p:spPr/>
        <p:txBody>
          <a:bodyPr/>
          <a:lstStyle/>
          <a:p>
            <a:pPr algn="ctr"/>
            <a:r>
              <a:rPr lang="fr-CA" dirty="0"/>
              <a:t>Juin-Juillet</a:t>
            </a:r>
          </a:p>
        </p:txBody>
      </p:sp>
      <p:sp>
        <p:nvSpPr>
          <p:cNvPr id="3" name="Espace réservé du contenu 2">
            <a:extLst>
              <a:ext uri="{FF2B5EF4-FFF2-40B4-BE49-F238E27FC236}">
                <a16:creationId xmlns:a16="http://schemas.microsoft.com/office/drawing/2014/main" id="{855CE06E-7F95-67C3-4271-72B0D64A9F32}"/>
              </a:ext>
            </a:extLst>
          </p:cNvPr>
          <p:cNvSpPr>
            <a:spLocks noGrp="1"/>
          </p:cNvSpPr>
          <p:nvPr>
            <p:ph idx="1"/>
          </p:nvPr>
        </p:nvSpPr>
        <p:spPr/>
        <p:txBody>
          <a:bodyPr/>
          <a:lstStyle/>
          <a:p>
            <a:pPr marL="0" indent="0">
              <a:buNone/>
            </a:pPr>
            <a:endParaRPr lang="fr-CA" dirty="0">
              <a:latin typeface="Berlin Sans FB Demi" panose="020E0802020502020306" pitchFamily="34" charset="0"/>
              <a:sym typeface="Wingdings" panose="05000000000000000000" pitchFamily="2" charset="2"/>
            </a:endParaRPr>
          </a:p>
          <a:p>
            <a:pPr marL="0" indent="0">
              <a:buNone/>
            </a:pPr>
            <a:r>
              <a:rPr lang="fr-CA" dirty="0">
                <a:latin typeface="Berlin Sans FB Demi" panose="020E0802020502020306" pitchFamily="34" charset="0"/>
                <a:sym typeface="Wingdings" panose="05000000000000000000" pitchFamily="2" charset="2"/>
              </a:rPr>
              <a:t>Notre AGA a eu lieu le 31 juin 2022.</a:t>
            </a:r>
          </a:p>
          <a:p>
            <a:pPr marL="0" indent="0">
              <a:buNone/>
            </a:pPr>
            <a:endParaRPr lang="fr-CA" dirty="0">
              <a:latin typeface="Berlin Sans FB Demi" panose="020E0802020502020306" pitchFamily="34" charset="0"/>
              <a:sym typeface="Wingdings" panose="05000000000000000000" pitchFamily="2" charset="2"/>
            </a:endParaRPr>
          </a:p>
          <a:p>
            <a:pPr marL="0" indent="0">
              <a:buNone/>
            </a:pPr>
            <a:r>
              <a:rPr lang="fr-CA" dirty="0">
                <a:latin typeface="Berlin Sans FB Demi" panose="020E0802020502020306" pitchFamily="34" charset="0"/>
                <a:sym typeface="Wingdings" panose="05000000000000000000" pitchFamily="2" charset="2"/>
              </a:rPr>
              <a:t>Les membres peuvent maintenant bénéficier de nos services pour la prochaine année sans payer d’abonnement, afin de reconstruire notre </a:t>
            </a:r>
            <a:r>
              <a:rPr lang="fr-CA" dirty="0" err="1">
                <a:latin typeface="Berlin Sans FB Demi" panose="020E0802020502020306" pitchFamily="34" charset="0"/>
                <a:sym typeface="Wingdings" panose="05000000000000000000" pitchFamily="2" charset="2"/>
              </a:rPr>
              <a:t>membership</a:t>
            </a:r>
            <a:r>
              <a:rPr lang="fr-CA" dirty="0">
                <a:latin typeface="Berlin Sans FB Demi" panose="020E0802020502020306" pitchFamily="34" charset="0"/>
                <a:sym typeface="Wingdings" panose="05000000000000000000" pitchFamily="2" charset="2"/>
              </a:rPr>
              <a:t>. </a:t>
            </a:r>
            <a:endParaRPr lang="fr-CA" dirty="0">
              <a:latin typeface="Berlin Sans FB Demi" panose="020E0802020502020306" pitchFamily="34" charset="0"/>
            </a:endParaRPr>
          </a:p>
        </p:txBody>
      </p:sp>
      <p:pic>
        <p:nvPicPr>
          <p:cNvPr id="1026" name="Picture 2" descr="Comment Créer Un Espace De Membres Avec WordPress ?">
            <a:extLst>
              <a:ext uri="{FF2B5EF4-FFF2-40B4-BE49-F238E27FC236}">
                <a16:creationId xmlns:a16="http://schemas.microsoft.com/office/drawing/2014/main" id="{BB2A0B23-5E07-A60A-3401-E67318551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849" y="3852909"/>
            <a:ext cx="7089820" cy="3005091"/>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a:extLst>
              <a:ext uri="{FF2B5EF4-FFF2-40B4-BE49-F238E27FC236}">
                <a16:creationId xmlns:a16="http://schemas.microsoft.com/office/drawing/2014/main" id="{F3162D98-C34C-ABD1-4197-FA6A287CE336}"/>
              </a:ext>
            </a:extLst>
          </p:cNvPr>
          <p:cNvSpPr>
            <a:spLocks noGrp="1"/>
          </p:cNvSpPr>
          <p:nvPr>
            <p:ph type="sldNum" sz="quarter" idx="12"/>
          </p:nvPr>
        </p:nvSpPr>
        <p:spPr/>
        <p:txBody>
          <a:bodyPr/>
          <a:lstStyle/>
          <a:p>
            <a:fld id="{D3060201-1C40-4B39-813D-5CD9493BAEED}" type="slidenum">
              <a:rPr lang="en-US" smtClean="0"/>
              <a:t>9</a:t>
            </a:fld>
            <a:endParaRPr lang="en-US"/>
          </a:p>
        </p:txBody>
      </p:sp>
    </p:spTree>
    <p:extLst>
      <p:ext uri="{BB962C8B-B14F-4D97-AF65-F5344CB8AC3E}">
        <p14:creationId xmlns:p14="http://schemas.microsoft.com/office/powerpoint/2010/main" val="1954388012"/>
      </p:ext>
    </p:extLst>
  </p:cSld>
  <p:clrMapOvr>
    <a:masterClrMapping/>
  </p:clrMapOvr>
</p:sld>
</file>

<file path=ppt/theme/theme1.xml><?xml version="1.0" encoding="utf-8"?>
<a:theme xmlns:a="http://schemas.openxmlformats.org/drawingml/2006/main" name="FadeVTI">
  <a:themeElements>
    <a:clrScheme name="gradient">
      <a:dk1>
        <a:sysClr val="windowText" lastClr="000000"/>
      </a:dk1>
      <a:lt1>
        <a:sysClr val="window" lastClr="FFFFFF"/>
      </a:lt1>
      <a:dk2>
        <a:srgbClr val="203040"/>
      </a:dk2>
      <a:lt2>
        <a:srgbClr val="ECF0F0"/>
      </a:lt2>
      <a:accent1>
        <a:srgbClr val="00BAC8"/>
      </a:accent1>
      <a:accent2>
        <a:srgbClr val="794DFF"/>
      </a:accent2>
      <a:accent3>
        <a:srgbClr val="00D17D"/>
      </a:accent3>
      <a:accent4>
        <a:srgbClr val="E69500"/>
      </a:accent4>
      <a:accent5>
        <a:srgbClr val="FE5D21"/>
      </a:accent5>
      <a:accent6>
        <a:srgbClr val="DA2A69"/>
      </a:accent6>
      <a:hlink>
        <a:srgbClr val="3E8FF1"/>
      </a:hlink>
      <a:folHlink>
        <a:srgbClr val="939393"/>
      </a:folHlink>
    </a:clrScheme>
    <a:fontScheme name="Custom 49">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deVTI" id="{1194088A-B135-4437-9FD8-7466BBC13A13}" vid="{B787DE2F-1995-45D8-A8E2-6B5CC521AC55}"/>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12143</TotalTime>
  <Words>1959</Words>
  <Application>Microsoft Office PowerPoint</Application>
  <PresentationFormat>Affichage à l'écran (4:3)</PresentationFormat>
  <Paragraphs>233</Paragraphs>
  <Slides>30</Slides>
  <Notes>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30</vt:i4>
      </vt:variant>
    </vt:vector>
  </HeadingPairs>
  <TitlesOfParts>
    <vt:vector size="38" baseType="lpstr">
      <vt:lpstr>Aharoni</vt:lpstr>
      <vt:lpstr>Arial</vt:lpstr>
      <vt:lpstr>Arial Rounded MT Bold</vt:lpstr>
      <vt:lpstr>Avenir Next LT Pro</vt:lpstr>
      <vt:lpstr>Berlin Sans FB Demi</vt:lpstr>
      <vt:lpstr>Calibri</vt:lpstr>
      <vt:lpstr>Wingdings</vt:lpstr>
      <vt:lpstr>FadeVTI</vt:lpstr>
      <vt:lpstr>Rapport d’activité  2022-2023</vt:lpstr>
      <vt:lpstr>Table des matières</vt:lpstr>
      <vt:lpstr>Un mot du président</vt:lpstr>
      <vt:lpstr>Un mot du coordonnateur</vt:lpstr>
      <vt:lpstr>Fier artisan communautaire autonome</vt:lpstr>
      <vt:lpstr>Résumé de l’année</vt:lpstr>
      <vt:lpstr> Avril 2022 </vt:lpstr>
      <vt:lpstr>Mai 2022</vt:lpstr>
      <vt:lpstr>Juin-Juillet</vt:lpstr>
      <vt:lpstr>Août 2022</vt:lpstr>
      <vt:lpstr>Septembre 2022</vt:lpstr>
      <vt:lpstr>Septembre 2022 (suite)</vt:lpstr>
      <vt:lpstr>Septembre 2022 (suite)</vt:lpstr>
      <vt:lpstr>Septembre 2022 (suite)</vt:lpstr>
      <vt:lpstr>Septembre 2022 (suite)</vt:lpstr>
      <vt:lpstr>Septembre 2022 (suite)</vt:lpstr>
      <vt:lpstr>Octobre 2022</vt:lpstr>
      <vt:lpstr>Présentation PowerPoint</vt:lpstr>
      <vt:lpstr>Décembre 2022</vt:lpstr>
      <vt:lpstr>Présentation PowerPoint</vt:lpstr>
      <vt:lpstr>Un peu de statistiques</vt:lpstr>
      <vt:lpstr>Présentation PowerPoint</vt:lpstr>
      <vt:lpstr>Présentation PowerPoint</vt:lpstr>
      <vt:lpstr>Les sujets principaux qui touchent nos membres</vt:lpstr>
      <vt:lpstr>Récapitulatif de l’année 2022-2023</vt:lpstr>
      <vt:lpstr>Récapitulatif de l’année 2022-2023</vt:lpstr>
      <vt:lpstr>Place au C.A et à l’équipe</vt:lpstr>
      <vt:lpstr>Partenariat/Collaboration</vt:lpstr>
      <vt:lpstr>Financement</vt:lpstr>
      <vt:lpstr>Annexe - Acronymes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Rapport d’activité  2021-2022</dc:title>
  <dc:creator>Christian Lépine</dc:creator>
  <cp:lastModifiedBy>Ernest King</cp:lastModifiedBy>
  <cp:revision>26</cp:revision>
  <dcterms:created xsi:type="dcterms:W3CDTF">2022-05-03T17:58:53Z</dcterms:created>
  <dcterms:modified xsi:type="dcterms:W3CDTF">2023-05-30T19:28:49Z</dcterms:modified>
</cp:coreProperties>
</file>