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5" r:id="rId2"/>
    <p:sldId id="256" r:id="rId3"/>
    <p:sldId id="279" r:id="rId4"/>
    <p:sldId id="280" r:id="rId5"/>
    <p:sldId id="277" r:id="rId6"/>
    <p:sldId id="278" r:id="rId7"/>
    <p:sldId id="276" r:id="rId8"/>
    <p:sldId id="274" r:id="rId9"/>
    <p:sldId id="273" r:id="rId10"/>
    <p:sldId id="272" r:id="rId11"/>
    <p:sldId id="271" r:id="rId12"/>
    <p:sldId id="270" r:id="rId13"/>
    <p:sldId id="269" r:id="rId14"/>
    <p:sldId id="268" r:id="rId15"/>
    <p:sldId id="267" r:id="rId16"/>
    <p:sldId id="266" r:id="rId17"/>
    <p:sldId id="288" r:id="rId18"/>
    <p:sldId id="265" r:id="rId19"/>
    <p:sldId id="264" r:id="rId20"/>
    <p:sldId id="263" r:id="rId21"/>
    <p:sldId id="262" r:id="rId22"/>
    <p:sldId id="283" r:id="rId23"/>
    <p:sldId id="284" r:id="rId24"/>
    <p:sldId id="285" r:id="rId25"/>
    <p:sldId id="282" r:id="rId26"/>
    <p:sldId id="261" r:id="rId27"/>
    <p:sldId id="260" r:id="rId28"/>
    <p:sldId id="259" r:id="rId29"/>
    <p:sldId id="281" r:id="rId30"/>
    <p:sldId id="257" r:id="rId31"/>
    <p:sldId id="258" r:id="rId32"/>
    <p:sldId id="286" r:id="rId33"/>
    <p:sldId id="287" r:id="rId34"/>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vi5A9PN2iYgYwP8Yw9SYhg==" hashData="UxqXdmdYhx4y6M0Kpn2s1SObk2Imik6Aau/OH6UZ/k/9EC6UmCCabqErTamnwTzKA44Ui5H3u8+WPPSFNIR0p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5" autoAdjust="0"/>
    <p:restoredTop sz="94660"/>
  </p:normalViewPr>
  <p:slideViewPr>
    <p:cSldViewPr snapToGrid="0">
      <p:cViewPr varScale="1">
        <p:scale>
          <a:sx n="78" d="100"/>
          <a:sy n="78" d="100"/>
        </p:scale>
        <p:origin x="178"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0DF06C4-1BA1-37F4-FEE6-CAAD28861D3A}"/>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166D28D0-EEF4-CC48-B98B-AAF0A08EA0C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60EAFBF3-DB45-2CEA-5EF6-21E48FBDE186}"/>
              </a:ext>
            </a:extLst>
          </p:cNvPr>
          <p:cNvSpPr>
            <a:spLocks noGrp="1"/>
          </p:cNvSpPr>
          <p:nvPr>
            <p:ph type="dt" sz="half" idx="10"/>
          </p:nvPr>
        </p:nvSpPr>
        <p:spPr/>
        <p:txBody>
          <a:bodyPr/>
          <a:lstStyle/>
          <a:p>
            <a:fld id="{E3D267A1-E0C3-47ED-941C-7FE7B6B03F2A}" type="datetimeFigureOut">
              <a:rPr lang="fr-FR" smtClean="0"/>
              <a:t>30/05/2023</a:t>
            </a:fld>
            <a:endParaRPr lang="fr-FR"/>
          </a:p>
        </p:txBody>
      </p:sp>
      <p:sp>
        <p:nvSpPr>
          <p:cNvPr id="5" name="Espace réservé du pied de page 4">
            <a:extLst>
              <a:ext uri="{FF2B5EF4-FFF2-40B4-BE49-F238E27FC236}">
                <a16:creationId xmlns:a16="http://schemas.microsoft.com/office/drawing/2014/main" id="{E6DE8D82-6F70-2C62-7427-152A9B335C1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42FC887-86F3-9807-1550-B52A7BB6D4A5}"/>
              </a:ext>
            </a:extLst>
          </p:cNvPr>
          <p:cNvSpPr>
            <a:spLocks noGrp="1"/>
          </p:cNvSpPr>
          <p:nvPr>
            <p:ph type="sldNum" sz="quarter" idx="12"/>
          </p:nvPr>
        </p:nvSpPr>
        <p:spPr/>
        <p:txBody>
          <a:bodyPr/>
          <a:lstStyle/>
          <a:p>
            <a:fld id="{406ACAE5-D699-438A-A6F6-86EF6084DBA2}" type="slidenum">
              <a:rPr lang="fr-FR" smtClean="0"/>
              <a:t>‹N°›</a:t>
            </a:fld>
            <a:endParaRPr lang="fr-FR"/>
          </a:p>
        </p:txBody>
      </p:sp>
    </p:spTree>
    <p:extLst>
      <p:ext uri="{BB962C8B-B14F-4D97-AF65-F5344CB8AC3E}">
        <p14:creationId xmlns:p14="http://schemas.microsoft.com/office/powerpoint/2010/main" val="314676261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7000">
        <p15:prstTrans prst="pageCurlDouble"/>
      </p:transition>
    </mc:Choice>
    <mc:Fallback>
      <p:transition spd="slow" advClick="0" advTm="17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4EB3EC2-70B8-31FC-2B14-E43FE7B52CEC}"/>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D5054FAC-D881-8C80-F152-70AB7E6605DB}"/>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368D842-2650-2B4A-EEAE-189534E247A9}"/>
              </a:ext>
            </a:extLst>
          </p:cNvPr>
          <p:cNvSpPr>
            <a:spLocks noGrp="1"/>
          </p:cNvSpPr>
          <p:nvPr>
            <p:ph type="dt" sz="half" idx="10"/>
          </p:nvPr>
        </p:nvSpPr>
        <p:spPr/>
        <p:txBody>
          <a:bodyPr/>
          <a:lstStyle/>
          <a:p>
            <a:fld id="{E3D267A1-E0C3-47ED-941C-7FE7B6B03F2A}" type="datetimeFigureOut">
              <a:rPr lang="fr-FR" smtClean="0"/>
              <a:t>30/05/2023</a:t>
            </a:fld>
            <a:endParaRPr lang="fr-FR"/>
          </a:p>
        </p:txBody>
      </p:sp>
      <p:sp>
        <p:nvSpPr>
          <p:cNvPr id="5" name="Espace réservé du pied de page 4">
            <a:extLst>
              <a:ext uri="{FF2B5EF4-FFF2-40B4-BE49-F238E27FC236}">
                <a16:creationId xmlns:a16="http://schemas.microsoft.com/office/drawing/2014/main" id="{51BAE6F1-0163-31F6-7185-30C81F16622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3556C0D-B52F-5869-8D32-6019224E4EC5}"/>
              </a:ext>
            </a:extLst>
          </p:cNvPr>
          <p:cNvSpPr>
            <a:spLocks noGrp="1"/>
          </p:cNvSpPr>
          <p:nvPr>
            <p:ph type="sldNum" sz="quarter" idx="12"/>
          </p:nvPr>
        </p:nvSpPr>
        <p:spPr/>
        <p:txBody>
          <a:bodyPr/>
          <a:lstStyle/>
          <a:p>
            <a:fld id="{406ACAE5-D699-438A-A6F6-86EF6084DBA2}" type="slidenum">
              <a:rPr lang="fr-FR" smtClean="0"/>
              <a:t>‹N°›</a:t>
            </a:fld>
            <a:endParaRPr lang="fr-FR"/>
          </a:p>
        </p:txBody>
      </p:sp>
    </p:spTree>
    <p:extLst>
      <p:ext uri="{BB962C8B-B14F-4D97-AF65-F5344CB8AC3E}">
        <p14:creationId xmlns:p14="http://schemas.microsoft.com/office/powerpoint/2010/main" val="134421620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7000">
        <p15:prstTrans prst="pageCurlDouble"/>
      </p:transition>
    </mc:Choice>
    <mc:Fallback>
      <p:transition spd="slow" advClick="0" advTm="17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5C14892-1823-4764-017E-C192FB9A8404}"/>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09A7F357-1ADD-812D-3DBC-32E41FD82D9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7550E496-5B34-A897-5EE8-F7B8556E7A41}"/>
              </a:ext>
            </a:extLst>
          </p:cNvPr>
          <p:cNvSpPr>
            <a:spLocks noGrp="1"/>
          </p:cNvSpPr>
          <p:nvPr>
            <p:ph type="dt" sz="half" idx="10"/>
          </p:nvPr>
        </p:nvSpPr>
        <p:spPr/>
        <p:txBody>
          <a:bodyPr/>
          <a:lstStyle/>
          <a:p>
            <a:fld id="{E3D267A1-E0C3-47ED-941C-7FE7B6B03F2A}" type="datetimeFigureOut">
              <a:rPr lang="fr-FR" smtClean="0"/>
              <a:t>30/05/2023</a:t>
            </a:fld>
            <a:endParaRPr lang="fr-FR"/>
          </a:p>
        </p:txBody>
      </p:sp>
      <p:sp>
        <p:nvSpPr>
          <p:cNvPr id="5" name="Espace réservé du pied de page 4">
            <a:extLst>
              <a:ext uri="{FF2B5EF4-FFF2-40B4-BE49-F238E27FC236}">
                <a16:creationId xmlns:a16="http://schemas.microsoft.com/office/drawing/2014/main" id="{DA32379F-2479-6F75-20EE-E444B4E57C6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EA6B3A5-3C17-CE32-131F-B08894BBD1E2}"/>
              </a:ext>
            </a:extLst>
          </p:cNvPr>
          <p:cNvSpPr>
            <a:spLocks noGrp="1"/>
          </p:cNvSpPr>
          <p:nvPr>
            <p:ph type="sldNum" sz="quarter" idx="12"/>
          </p:nvPr>
        </p:nvSpPr>
        <p:spPr/>
        <p:txBody>
          <a:bodyPr/>
          <a:lstStyle/>
          <a:p>
            <a:fld id="{406ACAE5-D699-438A-A6F6-86EF6084DBA2}" type="slidenum">
              <a:rPr lang="fr-FR" smtClean="0"/>
              <a:t>‹N°›</a:t>
            </a:fld>
            <a:endParaRPr lang="fr-FR"/>
          </a:p>
        </p:txBody>
      </p:sp>
    </p:spTree>
    <p:extLst>
      <p:ext uri="{BB962C8B-B14F-4D97-AF65-F5344CB8AC3E}">
        <p14:creationId xmlns:p14="http://schemas.microsoft.com/office/powerpoint/2010/main" val="304306979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7000">
        <p15:prstTrans prst="pageCurlDouble"/>
      </p:transition>
    </mc:Choice>
    <mc:Fallback>
      <p:transition spd="slow" advClick="0" advTm="17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24B1A6A-A0FF-D346-A0CA-99196CAA49DB}"/>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B99F118A-81EB-3A74-3287-6B8CD766BD03}"/>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65105A11-0648-A527-F79F-02AC4A1771E0}"/>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C0D262B8-48B6-6D80-42A2-5274EBE43366}"/>
              </a:ext>
            </a:extLst>
          </p:cNvPr>
          <p:cNvSpPr>
            <a:spLocks noGrp="1"/>
          </p:cNvSpPr>
          <p:nvPr>
            <p:ph type="dt" sz="half" idx="10"/>
          </p:nvPr>
        </p:nvSpPr>
        <p:spPr/>
        <p:txBody>
          <a:bodyPr/>
          <a:lstStyle/>
          <a:p>
            <a:fld id="{E3D267A1-E0C3-47ED-941C-7FE7B6B03F2A}" type="datetimeFigureOut">
              <a:rPr lang="fr-FR" smtClean="0"/>
              <a:t>30/05/2023</a:t>
            </a:fld>
            <a:endParaRPr lang="fr-FR"/>
          </a:p>
        </p:txBody>
      </p:sp>
      <p:sp>
        <p:nvSpPr>
          <p:cNvPr id="6" name="Espace réservé du pied de page 5">
            <a:extLst>
              <a:ext uri="{FF2B5EF4-FFF2-40B4-BE49-F238E27FC236}">
                <a16:creationId xmlns:a16="http://schemas.microsoft.com/office/drawing/2014/main" id="{6778E7BD-9066-BE68-E110-75DA11A3682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AEEC4D1-1372-CA50-5EB7-5B1EB1A8EB3B}"/>
              </a:ext>
            </a:extLst>
          </p:cNvPr>
          <p:cNvSpPr>
            <a:spLocks noGrp="1"/>
          </p:cNvSpPr>
          <p:nvPr>
            <p:ph type="sldNum" sz="quarter" idx="12"/>
          </p:nvPr>
        </p:nvSpPr>
        <p:spPr/>
        <p:txBody>
          <a:bodyPr/>
          <a:lstStyle/>
          <a:p>
            <a:fld id="{406ACAE5-D699-438A-A6F6-86EF6084DBA2}" type="slidenum">
              <a:rPr lang="fr-FR" smtClean="0"/>
              <a:t>‹N°›</a:t>
            </a:fld>
            <a:endParaRPr lang="fr-FR"/>
          </a:p>
        </p:txBody>
      </p:sp>
    </p:spTree>
    <p:extLst>
      <p:ext uri="{BB962C8B-B14F-4D97-AF65-F5344CB8AC3E}">
        <p14:creationId xmlns:p14="http://schemas.microsoft.com/office/powerpoint/2010/main" val="160785228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7000">
        <p15:prstTrans prst="pageCurlDouble"/>
      </p:transition>
    </mc:Choice>
    <mc:Fallback>
      <p:transition spd="slow" advClick="0" advTm="17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A005761-8B1F-FBB9-21BD-D82070000EDC}"/>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ED79C48F-46E8-09B6-B63C-0D9F1087678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0A4552DB-7143-2127-3DEB-28A745DAA0B9}"/>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E1AFDBBE-C766-E17B-98FB-66D94085A88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DB2B8624-7F65-61FC-4E21-C80B91D2FB6A}"/>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ADB38735-EB17-828B-32FE-321C21C895DA}"/>
              </a:ext>
            </a:extLst>
          </p:cNvPr>
          <p:cNvSpPr>
            <a:spLocks noGrp="1"/>
          </p:cNvSpPr>
          <p:nvPr>
            <p:ph type="dt" sz="half" idx="10"/>
          </p:nvPr>
        </p:nvSpPr>
        <p:spPr/>
        <p:txBody>
          <a:bodyPr/>
          <a:lstStyle/>
          <a:p>
            <a:fld id="{E3D267A1-E0C3-47ED-941C-7FE7B6B03F2A}" type="datetimeFigureOut">
              <a:rPr lang="fr-FR" smtClean="0"/>
              <a:t>30/05/2023</a:t>
            </a:fld>
            <a:endParaRPr lang="fr-FR"/>
          </a:p>
        </p:txBody>
      </p:sp>
      <p:sp>
        <p:nvSpPr>
          <p:cNvPr id="8" name="Espace réservé du pied de page 7">
            <a:extLst>
              <a:ext uri="{FF2B5EF4-FFF2-40B4-BE49-F238E27FC236}">
                <a16:creationId xmlns:a16="http://schemas.microsoft.com/office/drawing/2014/main" id="{7FBD3E9D-DB0E-C00B-DBC2-D1CBC62349C2}"/>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EBF9E475-492E-0B24-ED54-4227E1A44EE8}"/>
              </a:ext>
            </a:extLst>
          </p:cNvPr>
          <p:cNvSpPr>
            <a:spLocks noGrp="1"/>
          </p:cNvSpPr>
          <p:nvPr>
            <p:ph type="sldNum" sz="quarter" idx="12"/>
          </p:nvPr>
        </p:nvSpPr>
        <p:spPr/>
        <p:txBody>
          <a:bodyPr/>
          <a:lstStyle/>
          <a:p>
            <a:fld id="{406ACAE5-D699-438A-A6F6-86EF6084DBA2}" type="slidenum">
              <a:rPr lang="fr-FR" smtClean="0"/>
              <a:t>‹N°›</a:t>
            </a:fld>
            <a:endParaRPr lang="fr-FR"/>
          </a:p>
        </p:txBody>
      </p:sp>
    </p:spTree>
    <p:extLst>
      <p:ext uri="{BB962C8B-B14F-4D97-AF65-F5344CB8AC3E}">
        <p14:creationId xmlns:p14="http://schemas.microsoft.com/office/powerpoint/2010/main" val="284203423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7000">
        <p15:prstTrans prst="pageCurlDouble"/>
      </p:transition>
    </mc:Choice>
    <mc:Fallback>
      <p:transition spd="slow" advClick="0" advTm="17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B402BAE-B1E9-E168-082E-C62454F700FC}"/>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C6DBCB07-D0DC-84E2-CB7C-8BB1E27138D2}"/>
              </a:ext>
            </a:extLst>
          </p:cNvPr>
          <p:cNvSpPr>
            <a:spLocks noGrp="1"/>
          </p:cNvSpPr>
          <p:nvPr>
            <p:ph type="dt" sz="half" idx="10"/>
          </p:nvPr>
        </p:nvSpPr>
        <p:spPr/>
        <p:txBody>
          <a:bodyPr/>
          <a:lstStyle/>
          <a:p>
            <a:fld id="{E3D267A1-E0C3-47ED-941C-7FE7B6B03F2A}" type="datetimeFigureOut">
              <a:rPr lang="fr-FR" smtClean="0"/>
              <a:t>30/05/2023</a:t>
            </a:fld>
            <a:endParaRPr lang="fr-FR"/>
          </a:p>
        </p:txBody>
      </p:sp>
      <p:sp>
        <p:nvSpPr>
          <p:cNvPr id="4" name="Espace réservé du pied de page 3">
            <a:extLst>
              <a:ext uri="{FF2B5EF4-FFF2-40B4-BE49-F238E27FC236}">
                <a16:creationId xmlns:a16="http://schemas.microsoft.com/office/drawing/2014/main" id="{0FDFFDF5-25EC-C776-2755-A6766F6E3177}"/>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33FE046C-5ECA-F69A-5321-338F3A4A606C}"/>
              </a:ext>
            </a:extLst>
          </p:cNvPr>
          <p:cNvSpPr>
            <a:spLocks noGrp="1"/>
          </p:cNvSpPr>
          <p:nvPr>
            <p:ph type="sldNum" sz="quarter" idx="12"/>
          </p:nvPr>
        </p:nvSpPr>
        <p:spPr/>
        <p:txBody>
          <a:bodyPr/>
          <a:lstStyle/>
          <a:p>
            <a:fld id="{406ACAE5-D699-438A-A6F6-86EF6084DBA2}" type="slidenum">
              <a:rPr lang="fr-FR" smtClean="0"/>
              <a:t>‹N°›</a:t>
            </a:fld>
            <a:endParaRPr lang="fr-FR"/>
          </a:p>
        </p:txBody>
      </p:sp>
    </p:spTree>
    <p:extLst>
      <p:ext uri="{BB962C8B-B14F-4D97-AF65-F5344CB8AC3E}">
        <p14:creationId xmlns:p14="http://schemas.microsoft.com/office/powerpoint/2010/main" val="221123548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7000">
        <p15:prstTrans prst="pageCurlDouble"/>
      </p:transition>
    </mc:Choice>
    <mc:Fallback>
      <p:transition spd="slow" advClick="0" advTm="17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B6C4832E-FBED-340E-625A-742102D82EE5}"/>
              </a:ext>
            </a:extLst>
          </p:cNvPr>
          <p:cNvSpPr>
            <a:spLocks noGrp="1"/>
          </p:cNvSpPr>
          <p:nvPr>
            <p:ph type="dt" sz="half" idx="10"/>
          </p:nvPr>
        </p:nvSpPr>
        <p:spPr/>
        <p:txBody>
          <a:bodyPr/>
          <a:lstStyle/>
          <a:p>
            <a:fld id="{E3D267A1-E0C3-47ED-941C-7FE7B6B03F2A}" type="datetimeFigureOut">
              <a:rPr lang="fr-FR" smtClean="0"/>
              <a:t>30/05/2023</a:t>
            </a:fld>
            <a:endParaRPr lang="fr-FR"/>
          </a:p>
        </p:txBody>
      </p:sp>
      <p:sp>
        <p:nvSpPr>
          <p:cNvPr id="3" name="Espace réservé du pied de page 2">
            <a:extLst>
              <a:ext uri="{FF2B5EF4-FFF2-40B4-BE49-F238E27FC236}">
                <a16:creationId xmlns:a16="http://schemas.microsoft.com/office/drawing/2014/main" id="{A1C772D7-EE7D-F20C-5943-901D44205910}"/>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98FABBF2-E47A-9DF9-A1D1-6038AC766864}"/>
              </a:ext>
            </a:extLst>
          </p:cNvPr>
          <p:cNvSpPr>
            <a:spLocks noGrp="1"/>
          </p:cNvSpPr>
          <p:nvPr>
            <p:ph type="sldNum" sz="quarter" idx="12"/>
          </p:nvPr>
        </p:nvSpPr>
        <p:spPr/>
        <p:txBody>
          <a:bodyPr/>
          <a:lstStyle/>
          <a:p>
            <a:fld id="{406ACAE5-D699-438A-A6F6-86EF6084DBA2}" type="slidenum">
              <a:rPr lang="fr-FR" smtClean="0"/>
              <a:t>‹N°›</a:t>
            </a:fld>
            <a:endParaRPr lang="fr-FR"/>
          </a:p>
        </p:txBody>
      </p:sp>
    </p:spTree>
    <p:extLst>
      <p:ext uri="{BB962C8B-B14F-4D97-AF65-F5344CB8AC3E}">
        <p14:creationId xmlns:p14="http://schemas.microsoft.com/office/powerpoint/2010/main" val="25267443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7000">
        <p15:prstTrans prst="pageCurlDouble"/>
      </p:transition>
    </mc:Choice>
    <mc:Fallback>
      <p:transition spd="slow" advClick="0" advTm="17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317FD04-B171-8931-847B-134A649A0816}"/>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2B243121-BA65-A218-2AEA-0E22311C2A1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23213EC1-F019-7C98-3FC3-AE967DDEF4D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AE43F757-B6E8-786C-84E7-8450A4E1950F}"/>
              </a:ext>
            </a:extLst>
          </p:cNvPr>
          <p:cNvSpPr>
            <a:spLocks noGrp="1"/>
          </p:cNvSpPr>
          <p:nvPr>
            <p:ph type="dt" sz="half" idx="10"/>
          </p:nvPr>
        </p:nvSpPr>
        <p:spPr/>
        <p:txBody>
          <a:bodyPr/>
          <a:lstStyle/>
          <a:p>
            <a:fld id="{E3D267A1-E0C3-47ED-941C-7FE7B6B03F2A}" type="datetimeFigureOut">
              <a:rPr lang="fr-FR" smtClean="0"/>
              <a:t>30/05/2023</a:t>
            </a:fld>
            <a:endParaRPr lang="fr-FR"/>
          </a:p>
        </p:txBody>
      </p:sp>
      <p:sp>
        <p:nvSpPr>
          <p:cNvPr id="6" name="Espace réservé du pied de page 5">
            <a:extLst>
              <a:ext uri="{FF2B5EF4-FFF2-40B4-BE49-F238E27FC236}">
                <a16:creationId xmlns:a16="http://schemas.microsoft.com/office/drawing/2014/main" id="{9CD5B9BC-1E17-17D7-1400-ED8B97DBBD85}"/>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8811D04E-EA62-7EF8-E30C-A9ECA121D5C3}"/>
              </a:ext>
            </a:extLst>
          </p:cNvPr>
          <p:cNvSpPr>
            <a:spLocks noGrp="1"/>
          </p:cNvSpPr>
          <p:nvPr>
            <p:ph type="sldNum" sz="quarter" idx="12"/>
          </p:nvPr>
        </p:nvSpPr>
        <p:spPr/>
        <p:txBody>
          <a:bodyPr/>
          <a:lstStyle/>
          <a:p>
            <a:fld id="{406ACAE5-D699-438A-A6F6-86EF6084DBA2}" type="slidenum">
              <a:rPr lang="fr-FR" smtClean="0"/>
              <a:t>‹N°›</a:t>
            </a:fld>
            <a:endParaRPr lang="fr-FR"/>
          </a:p>
        </p:txBody>
      </p:sp>
    </p:spTree>
    <p:extLst>
      <p:ext uri="{BB962C8B-B14F-4D97-AF65-F5344CB8AC3E}">
        <p14:creationId xmlns:p14="http://schemas.microsoft.com/office/powerpoint/2010/main" val="368715615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7000">
        <p15:prstTrans prst="pageCurlDouble"/>
      </p:transition>
    </mc:Choice>
    <mc:Fallback>
      <p:transition spd="slow" advClick="0" advTm="17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0EF41A9-4B1A-6A03-1347-14C318D7A710}"/>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73DE5336-657D-F741-E7C4-5377354F5E2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DAA49B5A-D496-47B2-2DEF-AEB720E01CD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1C6F8A95-2663-C992-F30C-4C7615AAF65C}"/>
              </a:ext>
            </a:extLst>
          </p:cNvPr>
          <p:cNvSpPr>
            <a:spLocks noGrp="1"/>
          </p:cNvSpPr>
          <p:nvPr>
            <p:ph type="dt" sz="half" idx="10"/>
          </p:nvPr>
        </p:nvSpPr>
        <p:spPr/>
        <p:txBody>
          <a:bodyPr/>
          <a:lstStyle/>
          <a:p>
            <a:fld id="{E3D267A1-E0C3-47ED-941C-7FE7B6B03F2A}" type="datetimeFigureOut">
              <a:rPr lang="fr-FR" smtClean="0"/>
              <a:t>30/05/2023</a:t>
            </a:fld>
            <a:endParaRPr lang="fr-FR"/>
          </a:p>
        </p:txBody>
      </p:sp>
      <p:sp>
        <p:nvSpPr>
          <p:cNvPr id="6" name="Espace réservé du pied de page 5">
            <a:extLst>
              <a:ext uri="{FF2B5EF4-FFF2-40B4-BE49-F238E27FC236}">
                <a16:creationId xmlns:a16="http://schemas.microsoft.com/office/drawing/2014/main" id="{B73AE994-42DC-15A7-29CA-2F0CE24E5698}"/>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F68A306-BA28-EA84-73AE-9CE6ECF220BF}"/>
              </a:ext>
            </a:extLst>
          </p:cNvPr>
          <p:cNvSpPr>
            <a:spLocks noGrp="1"/>
          </p:cNvSpPr>
          <p:nvPr>
            <p:ph type="sldNum" sz="quarter" idx="12"/>
          </p:nvPr>
        </p:nvSpPr>
        <p:spPr/>
        <p:txBody>
          <a:bodyPr/>
          <a:lstStyle/>
          <a:p>
            <a:fld id="{406ACAE5-D699-438A-A6F6-86EF6084DBA2}" type="slidenum">
              <a:rPr lang="fr-FR" smtClean="0"/>
              <a:t>‹N°›</a:t>
            </a:fld>
            <a:endParaRPr lang="fr-FR"/>
          </a:p>
        </p:txBody>
      </p:sp>
    </p:spTree>
    <p:extLst>
      <p:ext uri="{BB962C8B-B14F-4D97-AF65-F5344CB8AC3E}">
        <p14:creationId xmlns:p14="http://schemas.microsoft.com/office/powerpoint/2010/main" val="196528826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7000">
        <p15:prstTrans prst="pageCurlDouble"/>
      </p:transition>
    </mc:Choice>
    <mc:Fallback>
      <p:transition spd="slow" advClick="0" advTm="17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4B8DE54-6B9D-589D-80B8-15A8CAF2DC92}"/>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F91BE38C-2296-71EE-57BD-5EB9DB3DC83C}"/>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EB3B7BD-13B4-5F5B-949D-771ABED8E6F8}"/>
              </a:ext>
            </a:extLst>
          </p:cNvPr>
          <p:cNvSpPr>
            <a:spLocks noGrp="1"/>
          </p:cNvSpPr>
          <p:nvPr>
            <p:ph type="dt" sz="half" idx="10"/>
          </p:nvPr>
        </p:nvSpPr>
        <p:spPr/>
        <p:txBody>
          <a:bodyPr/>
          <a:lstStyle/>
          <a:p>
            <a:fld id="{E3D267A1-E0C3-47ED-941C-7FE7B6B03F2A}" type="datetimeFigureOut">
              <a:rPr lang="fr-FR" smtClean="0"/>
              <a:t>30/05/2023</a:t>
            </a:fld>
            <a:endParaRPr lang="fr-FR"/>
          </a:p>
        </p:txBody>
      </p:sp>
      <p:sp>
        <p:nvSpPr>
          <p:cNvPr id="5" name="Espace réservé du pied de page 4">
            <a:extLst>
              <a:ext uri="{FF2B5EF4-FFF2-40B4-BE49-F238E27FC236}">
                <a16:creationId xmlns:a16="http://schemas.microsoft.com/office/drawing/2014/main" id="{455AF520-58E9-8453-3F9D-F6721403D55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E606EDB-40AA-D5AE-C04F-966DFA8C2258}"/>
              </a:ext>
            </a:extLst>
          </p:cNvPr>
          <p:cNvSpPr>
            <a:spLocks noGrp="1"/>
          </p:cNvSpPr>
          <p:nvPr>
            <p:ph type="sldNum" sz="quarter" idx="12"/>
          </p:nvPr>
        </p:nvSpPr>
        <p:spPr/>
        <p:txBody>
          <a:bodyPr/>
          <a:lstStyle/>
          <a:p>
            <a:fld id="{406ACAE5-D699-438A-A6F6-86EF6084DBA2}" type="slidenum">
              <a:rPr lang="fr-FR" smtClean="0"/>
              <a:t>‹N°›</a:t>
            </a:fld>
            <a:endParaRPr lang="fr-FR"/>
          </a:p>
        </p:txBody>
      </p:sp>
    </p:spTree>
    <p:extLst>
      <p:ext uri="{BB962C8B-B14F-4D97-AF65-F5344CB8AC3E}">
        <p14:creationId xmlns:p14="http://schemas.microsoft.com/office/powerpoint/2010/main" val="352415224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7000">
        <p15:prstTrans prst="pageCurlDouble"/>
      </p:transition>
    </mc:Choice>
    <mc:Fallback>
      <p:transition spd="slow" advClick="0" advTm="17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1D8D399B-FCA9-F12E-127C-35D0CAE4B8FD}"/>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DA9EFB98-EFC4-2717-E0FC-3B492B5BB4F3}"/>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1ABC87D-FB42-AE5A-17DD-67A1F8C9272B}"/>
              </a:ext>
            </a:extLst>
          </p:cNvPr>
          <p:cNvSpPr>
            <a:spLocks noGrp="1"/>
          </p:cNvSpPr>
          <p:nvPr>
            <p:ph type="dt" sz="half" idx="10"/>
          </p:nvPr>
        </p:nvSpPr>
        <p:spPr/>
        <p:txBody>
          <a:bodyPr/>
          <a:lstStyle/>
          <a:p>
            <a:fld id="{E3D267A1-E0C3-47ED-941C-7FE7B6B03F2A}" type="datetimeFigureOut">
              <a:rPr lang="fr-FR" smtClean="0"/>
              <a:t>30/05/2023</a:t>
            </a:fld>
            <a:endParaRPr lang="fr-FR"/>
          </a:p>
        </p:txBody>
      </p:sp>
      <p:sp>
        <p:nvSpPr>
          <p:cNvPr id="5" name="Espace réservé du pied de page 4">
            <a:extLst>
              <a:ext uri="{FF2B5EF4-FFF2-40B4-BE49-F238E27FC236}">
                <a16:creationId xmlns:a16="http://schemas.microsoft.com/office/drawing/2014/main" id="{E3EA79E9-FE46-8E20-43D5-01533B66755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EE31D59-E948-ED3B-0A86-AD41585B5EB5}"/>
              </a:ext>
            </a:extLst>
          </p:cNvPr>
          <p:cNvSpPr>
            <a:spLocks noGrp="1"/>
          </p:cNvSpPr>
          <p:nvPr>
            <p:ph type="sldNum" sz="quarter" idx="12"/>
          </p:nvPr>
        </p:nvSpPr>
        <p:spPr/>
        <p:txBody>
          <a:bodyPr/>
          <a:lstStyle/>
          <a:p>
            <a:fld id="{406ACAE5-D699-438A-A6F6-86EF6084DBA2}" type="slidenum">
              <a:rPr lang="fr-FR" smtClean="0"/>
              <a:t>‹N°›</a:t>
            </a:fld>
            <a:endParaRPr lang="fr-FR"/>
          </a:p>
        </p:txBody>
      </p:sp>
    </p:spTree>
    <p:extLst>
      <p:ext uri="{BB962C8B-B14F-4D97-AF65-F5344CB8AC3E}">
        <p14:creationId xmlns:p14="http://schemas.microsoft.com/office/powerpoint/2010/main" val="350137521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7000">
        <p15:prstTrans prst="pageCurlDouble"/>
      </p:transition>
    </mc:Choice>
    <mc:Fallback>
      <p:transition spd="slow" advClick="0" advTm="17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C0F6973B-5C27-50D3-B800-7E6B08B63B7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8DD5C1C9-C907-E290-C809-224ECFC4AC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C1027CF-4DEA-0A0C-2068-8EB45E043E6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3D267A1-E0C3-47ED-941C-7FE7B6B03F2A}" type="datetimeFigureOut">
              <a:rPr lang="fr-FR" smtClean="0"/>
              <a:t>30/05/2023</a:t>
            </a:fld>
            <a:endParaRPr lang="fr-FR"/>
          </a:p>
        </p:txBody>
      </p:sp>
      <p:sp>
        <p:nvSpPr>
          <p:cNvPr id="5" name="Espace réservé du pied de page 4">
            <a:extLst>
              <a:ext uri="{FF2B5EF4-FFF2-40B4-BE49-F238E27FC236}">
                <a16:creationId xmlns:a16="http://schemas.microsoft.com/office/drawing/2014/main" id="{1D5003B6-E735-B616-D10B-C977F458DBC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A987EC65-344E-65A0-73CB-EE467C05061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06ACAE5-D699-438A-A6F6-86EF6084DBA2}" type="slidenum">
              <a:rPr lang="fr-FR" smtClean="0"/>
              <a:t>‹N°›</a:t>
            </a:fld>
            <a:endParaRPr lang="fr-FR"/>
          </a:p>
        </p:txBody>
      </p:sp>
    </p:spTree>
    <p:extLst>
      <p:ext uri="{BB962C8B-B14F-4D97-AF65-F5344CB8AC3E}">
        <p14:creationId xmlns:p14="http://schemas.microsoft.com/office/powerpoint/2010/main" val="77653968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5000" advClick="0" advTm="17000">
        <p15:prstTrans prst="pageCurlDouble"/>
      </p:transition>
    </mc:Choice>
    <mc:Fallback>
      <p:transition spd="slow" advClick="0" advTm="17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fenêtre, plante&#10;&#10;Description générée automatiquement">
            <a:extLst>
              <a:ext uri="{FF2B5EF4-FFF2-40B4-BE49-F238E27FC236}">
                <a16:creationId xmlns:a16="http://schemas.microsoft.com/office/drawing/2014/main" id="{EC27EFEA-2465-A9D5-F09A-861A7C5CD77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052354" y="189000"/>
            <a:ext cx="8640000" cy="6480000"/>
          </a:xfrm>
          <a:prstGeom prst="rect">
            <a:avLst/>
          </a:prstGeom>
        </p:spPr>
      </p:pic>
      <p:sp>
        <p:nvSpPr>
          <p:cNvPr id="4" name="ZoneTexte 3">
            <a:extLst>
              <a:ext uri="{FF2B5EF4-FFF2-40B4-BE49-F238E27FC236}">
                <a16:creationId xmlns:a16="http://schemas.microsoft.com/office/drawing/2014/main" id="{38F95AE4-B3AE-6125-2D6C-465C765E7584}"/>
              </a:ext>
            </a:extLst>
          </p:cNvPr>
          <p:cNvSpPr txBox="1"/>
          <p:nvPr/>
        </p:nvSpPr>
        <p:spPr>
          <a:xfrm>
            <a:off x="178605" y="3976823"/>
            <a:ext cx="2873749" cy="707886"/>
          </a:xfrm>
          <a:prstGeom prst="rect">
            <a:avLst/>
          </a:prstGeom>
          <a:noFill/>
        </p:spPr>
        <p:txBody>
          <a:bodyPr wrap="square" rtlCol="0">
            <a:spAutoFit/>
          </a:bodyPr>
          <a:lstStyle/>
          <a:p>
            <a:r>
              <a:rPr lang="fr-FR" sz="2000" b="1" dirty="0"/>
              <a:t>Une rue du bourg : le chemin de </a:t>
            </a:r>
            <a:r>
              <a:rPr lang="fr-FR" sz="2000" b="1" dirty="0" err="1"/>
              <a:t>Penera</a:t>
            </a:r>
            <a:r>
              <a:rPr lang="fr-FR" sz="2000" b="1" dirty="0"/>
              <a:t>.</a:t>
            </a:r>
          </a:p>
        </p:txBody>
      </p:sp>
      <p:sp>
        <p:nvSpPr>
          <p:cNvPr id="5" name="ZoneTexte 4">
            <a:extLst>
              <a:ext uri="{FF2B5EF4-FFF2-40B4-BE49-F238E27FC236}">
                <a16:creationId xmlns:a16="http://schemas.microsoft.com/office/drawing/2014/main" id="{5008A5B7-61A2-47EC-7993-60EC2A7DBE1D}"/>
              </a:ext>
            </a:extLst>
          </p:cNvPr>
          <p:cNvSpPr txBox="1"/>
          <p:nvPr/>
        </p:nvSpPr>
        <p:spPr>
          <a:xfrm>
            <a:off x="0" y="1161535"/>
            <a:ext cx="3242846" cy="830997"/>
          </a:xfrm>
          <a:prstGeom prst="rect">
            <a:avLst/>
          </a:prstGeom>
          <a:noFill/>
        </p:spPr>
        <p:txBody>
          <a:bodyPr wrap="square" rtlCol="0">
            <a:spAutoFit/>
          </a:bodyPr>
          <a:lstStyle/>
          <a:p>
            <a:r>
              <a:rPr lang="fr-FR" sz="2400" b="1" dirty="0"/>
              <a:t>Lorient Vous Propose L’Île D’Arz</a:t>
            </a:r>
          </a:p>
        </p:txBody>
      </p:sp>
    </p:spTree>
    <p:extLst>
      <p:ext uri="{BB962C8B-B14F-4D97-AF65-F5344CB8AC3E}">
        <p14:creationId xmlns:p14="http://schemas.microsoft.com/office/powerpoint/2010/main" val="404845916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7000">
        <p15:prstTrans prst="pageCurlDouble"/>
        <p:sndAc>
          <p:stSnd loop="1">
            <p:snd r:embed="rId2" name="Il est des êtres beaux - Gilles Servat.wav"/>
          </p:stSnd>
        </p:sndAc>
      </p:transition>
    </mc:Choice>
    <mc:Fallback>
      <p:transition spd="slow" advClick="0" advTm="17000">
        <p:fade/>
        <p:sndAc>
          <p:stSnd loop="1">
            <p:snd r:embed="rId2" name="Il est des êtres beaux - Gilles Servat.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nuage, eau&#10;&#10;Description générée automatiquement">
            <a:extLst>
              <a:ext uri="{FF2B5EF4-FFF2-40B4-BE49-F238E27FC236}">
                <a16:creationId xmlns:a16="http://schemas.microsoft.com/office/drawing/2014/main" id="{5D40649F-9218-6B40-F75D-FBBDB6E02E9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95870" y="459000"/>
            <a:ext cx="7920000" cy="5940000"/>
          </a:xfrm>
          <a:prstGeom prst="rect">
            <a:avLst/>
          </a:prstGeom>
        </p:spPr>
      </p:pic>
      <p:sp>
        <p:nvSpPr>
          <p:cNvPr id="5" name="ZoneTexte 4">
            <a:extLst>
              <a:ext uri="{FF2B5EF4-FFF2-40B4-BE49-F238E27FC236}">
                <a16:creationId xmlns:a16="http://schemas.microsoft.com/office/drawing/2014/main" id="{62ED6A50-3978-F049-AF6B-F572C55FDAC4}"/>
              </a:ext>
            </a:extLst>
          </p:cNvPr>
          <p:cNvSpPr txBox="1"/>
          <p:nvPr/>
        </p:nvSpPr>
        <p:spPr>
          <a:xfrm>
            <a:off x="3427035" y="6380394"/>
            <a:ext cx="3348681" cy="400110"/>
          </a:xfrm>
          <a:prstGeom prst="rect">
            <a:avLst/>
          </a:prstGeom>
          <a:noFill/>
        </p:spPr>
        <p:txBody>
          <a:bodyPr wrap="square" rtlCol="0">
            <a:spAutoFit/>
          </a:bodyPr>
          <a:lstStyle/>
          <a:p>
            <a:r>
              <a:rPr lang="fr-FR" sz="2000" b="1" dirty="0">
                <a:solidFill>
                  <a:schemeClr val="bg1"/>
                </a:solidFill>
              </a:rPr>
              <a:t>Le moulin et sa digue.</a:t>
            </a:r>
          </a:p>
        </p:txBody>
      </p:sp>
      <p:sp>
        <p:nvSpPr>
          <p:cNvPr id="2" name="ZoneTexte 1">
            <a:extLst>
              <a:ext uri="{FF2B5EF4-FFF2-40B4-BE49-F238E27FC236}">
                <a16:creationId xmlns:a16="http://schemas.microsoft.com/office/drawing/2014/main" id="{6C01AE59-2600-47B2-0544-55A5244A8958}"/>
              </a:ext>
            </a:extLst>
          </p:cNvPr>
          <p:cNvSpPr txBox="1"/>
          <p:nvPr/>
        </p:nvSpPr>
        <p:spPr>
          <a:xfrm>
            <a:off x="8492679" y="1116282"/>
            <a:ext cx="3567975" cy="4893647"/>
          </a:xfrm>
          <a:prstGeom prst="rect">
            <a:avLst/>
          </a:prstGeom>
          <a:noFill/>
        </p:spPr>
        <p:txBody>
          <a:bodyPr wrap="square" rtlCol="0">
            <a:spAutoFit/>
          </a:bodyPr>
          <a:lstStyle/>
          <a:p>
            <a:r>
              <a:rPr lang="fr-FR" sz="2400" b="1" dirty="0">
                <a:solidFill>
                  <a:schemeClr val="bg1"/>
                </a:solidFill>
              </a:rPr>
              <a:t>Île-d'Arz [</a:t>
            </a:r>
            <a:r>
              <a:rPr lang="fr-FR" sz="2400" b="1" dirty="0" err="1">
                <a:solidFill>
                  <a:schemeClr val="bg1"/>
                </a:solidFill>
              </a:rPr>
              <a:t>ildaʁ</a:t>
            </a:r>
            <a:r>
              <a:rPr lang="fr-FR" sz="2400" b="1" dirty="0">
                <a:solidFill>
                  <a:schemeClr val="bg1"/>
                </a:solidFill>
              </a:rPr>
              <a:t>] est une commune française située dans le département du Morbihan, en région Bretagne. Elle recouvre huit îles dont la principale est l'île d'Arz, île du golfe du Morbihan au large de Vannes.</a:t>
            </a:r>
          </a:p>
          <a:p>
            <a:endParaRPr lang="fr-FR" sz="2400" b="1" dirty="0">
              <a:solidFill>
                <a:schemeClr val="bg1"/>
              </a:solidFill>
            </a:endParaRPr>
          </a:p>
          <a:p>
            <a:r>
              <a:rPr lang="fr-FR" sz="2400" b="1" dirty="0">
                <a:solidFill>
                  <a:schemeClr val="bg1"/>
                </a:solidFill>
              </a:rPr>
              <a:t>L'Île-d'Arz fait partie du Parc naturel régional du golfe du Morbihan.</a:t>
            </a:r>
          </a:p>
        </p:txBody>
      </p:sp>
    </p:spTree>
    <p:extLst>
      <p:ext uri="{BB962C8B-B14F-4D97-AF65-F5344CB8AC3E}">
        <p14:creationId xmlns:p14="http://schemas.microsoft.com/office/powerpoint/2010/main" val="82248576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7000">
        <p15:prstTrans prst="pageCurlDouble"/>
      </p:transition>
    </mc:Choice>
    <mc:Fallback>
      <p:transition spd="slow" advClick="0" advTm="17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eau, rive, nuage&#10;&#10;Description générée automatiquement">
            <a:extLst>
              <a:ext uri="{FF2B5EF4-FFF2-40B4-BE49-F238E27FC236}">
                <a16:creationId xmlns:a16="http://schemas.microsoft.com/office/drawing/2014/main" id="{42340EE8-A4E4-B2AE-174F-F47870F020D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74422" y="297000"/>
            <a:ext cx="8352000" cy="6264000"/>
          </a:xfrm>
          <a:prstGeom prst="rect">
            <a:avLst/>
          </a:prstGeom>
        </p:spPr>
      </p:pic>
      <p:sp>
        <p:nvSpPr>
          <p:cNvPr id="4" name="ZoneTexte 3">
            <a:extLst>
              <a:ext uri="{FF2B5EF4-FFF2-40B4-BE49-F238E27FC236}">
                <a16:creationId xmlns:a16="http://schemas.microsoft.com/office/drawing/2014/main" id="{441AF36B-472D-E160-3EAA-4DBBF1910184}"/>
              </a:ext>
            </a:extLst>
          </p:cNvPr>
          <p:cNvSpPr txBox="1"/>
          <p:nvPr/>
        </p:nvSpPr>
        <p:spPr>
          <a:xfrm>
            <a:off x="117566" y="3788229"/>
            <a:ext cx="3156856" cy="1015663"/>
          </a:xfrm>
          <a:prstGeom prst="rect">
            <a:avLst/>
          </a:prstGeom>
          <a:noFill/>
        </p:spPr>
        <p:txBody>
          <a:bodyPr wrap="square" rtlCol="0">
            <a:spAutoFit/>
          </a:bodyPr>
          <a:lstStyle/>
          <a:p>
            <a:r>
              <a:rPr lang="fr-FR" sz="2000" b="1" dirty="0">
                <a:solidFill>
                  <a:schemeClr val="bg1"/>
                </a:solidFill>
              </a:rPr>
              <a:t>La presqu'île de </a:t>
            </a:r>
            <a:r>
              <a:rPr lang="fr-FR" sz="2000" b="1" dirty="0" err="1">
                <a:solidFill>
                  <a:schemeClr val="bg1"/>
                </a:solidFill>
              </a:rPr>
              <a:t>Brouel</a:t>
            </a:r>
            <a:r>
              <a:rPr lang="fr-FR" sz="2000" b="1" dirty="0">
                <a:solidFill>
                  <a:schemeClr val="bg1"/>
                </a:solidFill>
              </a:rPr>
              <a:t> et son tombolo vus depuis la pointe de </a:t>
            </a:r>
            <a:r>
              <a:rPr lang="fr-FR" sz="2000" b="1" dirty="0" err="1">
                <a:solidFill>
                  <a:schemeClr val="bg1"/>
                </a:solidFill>
              </a:rPr>
              <a:t>Liouse</a:t>
            </a:r>
            <a:r>
              <a:rPr lang="fr-FR" sz="2000" b="1" dirty="0">
                <a:solidFill>
                  <a:schemeClr val="bg1"/>
                </a:solidFill>
              </a:rPr>
              <a:t>.</a:t>
            </a:r>
          </a:p>
        </p:txBody>
      </p:sp>
    </p:spTree>
    <p:extLst>
      <p:ext uri="{BB962C8B-B14F-4D97-AF65-F5344CB8AC3E}">
        <p14:creationId xmlns:p14="http://schemas.microsoft.com/office/powerpoint/2010/main" val="214778808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7000">
        <p15:prstTrans prst="pageCurlDouble"/>
      </p:transition>
    </mc:Choice>
    <mc:Fallback>
      <p:transition spd="slow" advClick="0" advTm="17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nuage, nature&#10;&#10;Description générée automatiquement">
            <a:extLst>
              <a:ext uri="{FF2B5EF4-FFF2-40B4-BE49-F238E27FC236}">
                <a16:creationId xmlns:a16="http://schemas.microsoft.com/office/drawing/2014/main" id="{1DF033F6-DC17-17DE-938C-531FA4104CE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39155" y="1180828"/>
            <a:ext cx="10913689" cy="4212000"/>
          </a:xfrm>
          <a:prstGeom prst="rect">
            <a:avLst/>
          </a:prstGeom>
        </p:spPr>
      </p:pic>
      <p:sp>
        <p:nvSpPr>
          <p:cNvPr id="4" name="ZoneTexte 3">
            <a:extLst>
              <a:ext uri="{FF2B5EF4-FFF2-40B4-BE49-F238E27FC236}">
                <a16:creationId xmlns:a16="http://schemas.microsoft.com/office/drawing/2014/main" id="{F5DB54F8-0F5E-7938-6327-7679463841C3}"/>
              </a:ext>
            </a:extLst>
          </p:cNvPr>
          <p:cNvSpPr txBox="1"/>
          <p:nvPr/>
        </p:nvSpPr>
        <p:spPr>
          <a:xfrm>
            <a:off x="512628" y="5477117"/>
            <a:ext cx="11572279" cy="400110"/>
          </a:xfrm>
          <a:prstGeom prst="rect">
            <a:avLst/>
          </a:prstGeom>
          <a:noFill/>
        </p:spPr>
        <p:txBody>
          <a:bodyPr wrap="square" rtlCol="0">
            <a:spAutoFit/>
          </a:bodyPr>
          <a:lstStyle/>
          <a:p>
            <a:r>
              <a:rPr lang="fr-FR" sz="2000" b="1" dirty="0"/>
              <a:t>Le cordon littoral (tombolo) reliant la presqu'île de </a:t>
            </a:r>
            <a:r>
              <a:rPr lang="fr-FR" sz="2000" b="1" dirty="0" err="1"/>
              <a:t>Bilhervé</a:t>
            </a:r>
            <a:r>
              <a:rPr lang="fr-FR" sz="2000" b="1" dirty="0"/>
              <a:t>, visible à l'arrière-plan, au reste de l'île d'Arz.</a:t>
            </a:r>
          </a:p>
        </p:txBody>
      </p:sp>
    </p:spTree>
    <p:extLst>
      <p:ext uri="{BB962C8B-B14F-4D97-AF65-F5344CB8AC3E}">
        <p14:creationId xmlns:p14="http://schemas.microsoft.com/office/powerpoint/2010/main" val="303111635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7000">
        <p15:prstTrans prst="pageCurlDouble"/>
      </p:transition>
    </mc:Choice>
    <mc:Fallback>
      <p:transition spd="slow" advClick="0" advTm="17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herbe, ciel, nuage&#10;&#10;Description générée automatiquement">
            <a:extLst>
              <a:ext uri="{FF2B5EF4-FFF2-40B4-BE49-F238E27FC236}">
                <a16:creationId xmlns:a16="http://schemas.microsoft.com/office/drawing/2014/main" id="{9518FEB6-8CC0-02E4-8F34-2F43594B384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0306" y="1107000"/>
            <a:ext cx="11431388" cy="4644000"/>
          </a:xfrm>
          <a:prstGeom prst="rect">
            <a:avLst/>
          </a:prstGeom>
        </p:spPr>
      </p:pic>
      <p:sp>
        <p:nvSpPr>
          <p:cNvPr id="4" name="ZoneTexte 3">
            <a:extLst>
              <a:ext uri="{FF2B5EF4-FFF2-40B4-BE49-F238E27FC236}">
                <a16:creationId xmlns:a16="http://schemas.microsoft.com/office/drawing/2014/main" id="{A16445C8-EA36-4360-0DE8-DC23AE88296A}"/>
              </a:ext>
            </a:extLst>
          </p:cNvPr>
          <p:cNvSpPr txBox="1"/>
          <p:nvPr/>
        </p:nvSpPr>
        <p:spPr>
          <a:xfrm>
            <a:off x="222691" y="5751000"/>
            <a:ext cx="11515422" cy="400110"/>
          </a:xfrm>
          <a:prstGeom prst="rect">
            <a:avLst/>
          </a:prstGeom>
          <a:noFill/>
        </p:spPr>
        <p:txBody>
          <a:bodyPr wrap="square" rtlCol="0">
            <a:spAutoFit/>
          </a:bodyPr>
          <a:lstStyle/>
          <a:p>
            <a:r>
              <a:rPr lang="fr-FR" sz="2000" b="1" dirty="0">
                <a:solidFill>
                  <a:schemeClr val="bg1"/>
                </a:solidFill>
              </a:rPr>
              <a:t>Le cordon littoral (tombolo) reliant la presqu'île de </a:t>
            </a:r>
            <a:r>
              <a:rPr lang="fr-FR" sz="2000" b="1" dirty="0" err="1">
                <a:solidFill>
                  <a:schemeClr val="bg1"/>
                </a:solidFill>
              </a:rPr>
              <a:t>Bilhervé</a:t>
            </a:r>
            <a:r>
              <a:rPr lang="fr-FR" sz="2000" b="1" dirty="0">
                <a:solidFill>
                  <a:schemeClr val="bg1"/>
                </a:solidFill>
              </a:rPr>
              <a:t>, visible à l'arrière-plan, au reste de l'île d'Arz.</a:t>
            </a:r>
          </a:p>
        </p:txBody>
      </p:sp>
    </p:spTree>
    <p:extLst>
      <p:ext uri="{BB962C8B-B14F-4D97-AF65-F5344CB8AC3E}">
        <p14:creationId xmlns:p14="http://schemas.microsoft.com/office/powerpoint/2010/main" val="308619746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7000">
        <p15:prstTrans prst="pageCurlDouble"/>
      </p:transition>
    </mc:Choice>
    <mc:Fallback>
      <p:transition spd="slow" advClick="0" advTm="17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sol, personnes&#10;&#10;Description générée automatiquement">
            <a:extLst>
              <a:ext uri="{FF2B5EF4-FFF2-40B4-BE49-F238E27FC236}">
                <a16:creationId xmlns:a16="http://schemas.microsoft.com/office/drawing/2014/main" id="{0CAAB525-C0E1-B0A5-1B1A-1D838C38765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6571" y="369000"/>
            <a:ext cx="9035290" cy="6120000"/>
          </a:xfrm>
          <a:prstGeom prst="rect">
            <a:avLst/>
          </a:prstGeom>
        </p:spPr>
      </p:pic>
      <p:sp>
        <p:nvSpPr>
          <p:cNvPr id="4" name="ZoneTexte 3">
            <a:extLst>
              <a:ext uri="{FF2B5EF4-FFF2-40B4-BE49-F238E27FC236}">
                <a16:creationId xmlns:a16="http://schemas.microsoft.com/office/drawing/2014/main" id="{04FEF79F-8CF2-E0FD-FE19-C35D9B98785B}"/>
              </a:ext>
            </a:extLst>
          </p:cNvPr>
          <p:cNvSpPr txBox="1"/>
          <p:nvPr/>
        </p:nvSpPr>
        <p:spPr>
          <a:xfrm>
            <a:off x="9462456" y="3945336"/>
            <a:ext cx="2643051" cy="707886"/>
          </a:xfrm>
          <a:prstGeom prst="rect">
            <a:avLst/>
          </a:prstGeom>
          <a:noFill/>
        </p:spPr>
        <p:txBody>
          <a:bodyPr wrap="square" rtlCol="0">
            <a:spAutoFit/>
          </a:bodyPr>
          <a:lstStyle/>
          <a:p>
            <a:r>
              <a:rPr lang="fr-FR" sz="2000" b="1" dirty="0"/>
              <a:t>Le bourg de l'Île-d'Arz : la rue principale.</a:t>
            </a:r>
          </a:p>
        </p:txBody>
      </p:sp>
    </p:spTree>
    <p:extLst>
      <p:ext uri="{BB962C8B-B14F-4D97-AF65-F5344CB8AC3E}">
        <p14:creationId xmlns:p14="http://schemas.microsoft.com/office/powerpoint/2010/main" val="125372641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7000">
        <p15:prstTrans prst="pageCurlDouble"/>
      </p:transition>
    </mc:Choice>
    <mc:Fallback>
      <p:transition spd="slow" advClick="0" advTm="17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arbre, eau&#10;&#10;Description générée automatiquement">
            <a:extLst>
              <a:ext uri="{FF2B5EF4-FFF2-40B4-BE49-F238E27FC236}">
                <a16:creationId xmlns:a16="http://schemas.microsoft.com/office/drawing/2014/main" id="{B16539B1-F998-FA20-BEA2-C1BC5F84049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29023" y="801000"/>
            <a:ext cx="10533953" cy="5256000"/>
          </a:xfrm>
          <a:prstGeom prst="rect">
            <a:avLst/>
          </a:prstGeom>
        </p:spPr>
      </p:pic>
      <p:sp>
        <p:nvSpPr>
          <p:cNvPr id="4" name="ZoneTexte 3">
            <a:extLst>
              <a:ext uri="{FF2B5EF4-FFF2-40B4-BE49-F238E27FC236}">
                <a16:creationId xmlns:a16="http://schemas.microsoft.com/office/drawing/2014/main" id="{1AF53401-B326-C96F-4863-5E47F88663DD}"/>
              </a:ext>
            </a:extLst>
          </p:cNvPr>
          <p:cNvSpPr txBox="1"/>
          <p:nvPr/>
        </p:nvSpPr>
        <p:spPr>
          <a:xfrm>
            <a:off x="5125936" y="6057000"/>
            <a:ext cx="10306595" cy="400110"/>
          </a:xfrm>
          <a:prstGeom prst="rect">
            <a:avLst/>
          </a:prstGeom>
          <a:noFill/>
        </p:spPr>
        <p:txBody>
          <a:bodyPr wrap="square" rtlCol="0">
            <a:spAutoFit/>
          </a:bodyPr>
          <a:lstStyle/>
          <a:p>
            <a:r>
              <a:rPr lang="fr-FR" sz="2000" b="1" dirty="0"/>
              <a:t>Le port de </a:t>
            </a:r>
            <a:r>
              <a:rPr lang="fr-FR" sz="2000" b="1" dirty="0" err="1"/>
              <a:t>Béluré</a:t>
            </a:r>
            <a:r>
              <a:rPr lang="fr-FR" sz="2000" b="1" dirty="0"/>
              <a:t>.</a:t>
            </a:r>
          </a:p>
        </p:txBody>
      </p:sp>
    </p:spTree>
    <p:extLst>
      <p:ext uri="{BB962C8B-B14F-4D97-AF65-F5344CB8AC3E}">
        <p14:creationId xmlns:p14="http://schemas.microsoft.com/office/powerpoint/2010/main" val="201236276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7000">
        <p15:prstTrans prst="pageCurlDouble"/>
      </p:transition>
    </mc:Choice>
    <mc:Fallback>
      <p:transition spd="slow" advClick="0" advTm="17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transport, bateau, embarcation&#10;&#10;Description générée automatiquement">
            <a:extLst>
              <a:ext uri="{FF2B5EF4-FFF2-40B4-BE49-F238E27FC236}">
                <a16:creationId xmlns:a16="http://schemas.microsoft.com/office/drawing/2014/main" id="{6FFA58F6-D645-236C-C073-347827D8531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88724" y="369000"/>
            <a:ext cx="8160000" cy="6120000"/>
          </a:xfrm>
          <a:prstGeom prst="rect">
            <a:avLst/>
          </a:prstGeom>
        </p:spPr>
      </p:pic>
      <p:sp>
        <p:nvSpPr>
          <p:cNvPr id="4" name="ZoneTexte 3">
            <a:extLst>
              <a:ext uri="{FF2B5EF4-FFF2-40B4-BE49-F238E27FC236}">
                <a16:creationId xmlns:a16="http://schemas.microsoft.com/office/drawing/2014/main" id="{3617E557-7B22-7D85-84C4-4306DEDF0074}"/>
              </a:ext>
            </a:extLst>
          </p:cNvPr>
          <p:cNvSpPr txBox="1"/>
          <p:nvPr/>
        </p:nvSpPr>
        <p:spPr>
          <a:xfrm>
            <a:off x="185351" y="3429000"/>
            <a:ext cx="3410465" cy="1015663"/>
          </a:xfrm>
          <a:prstGeom prst="rect">
            <a:avLst/>
          </a:prstGeom>
          <a:noFill/>
        </p:spPr>
        <p:txBody>
          <a:bodyPr wrap="square" rtlCol="0">
            <a:spAutoFit/>
          </a:bodyPr>
          <a:lstStyle/>
          <a:p>
            <a:r>
              <a:rPr lang="fr-FR" sz="2000" b="1" dirty="0"/>
              <a:t>Le bateau de transports de passagers Île d'Arz en route vers la pointe de </a:t>
            </a:r>
            <a:r>
              <a:rPr lang="fr-FR" sz="2000" b="1" dirty="0" err="1"/>
              <a:t>Béluré</a:t>
            </a:r>
            <a:r>
              <a:rPr lang="fr-FR" sz="2000" b="1" dirty="0"/>
              <a:t>.</a:t>
            </a:r>
          </a:p>
        </p:txBody>
      </p:sp>
    </p:spTree>
    <p:extLst>
      <p:ext uri="{BB962C8B-B14F-4D97-AF65-F5344CB8AC3E}">
        <p14:creationId xmlns:p14="http://schemas.microsoft.com/office/powerpoint/2010/main" val="422321638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7000">
        <p15:prstTrans prst="pageCurlDouble"/>
      </p:transition>
    </mc:Choice>
    <mc:Fallback>
      <p:transition spd="slow" advClick="0" advTm="17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transport, embarcation, bateau&#10;&#10;Description générée automatiquement">
            <a:extLst>
              <a:ext uri="{FF2B5EF4-FFF2-40B4-BE49-F238E27FC236}">
                <a16:creationId xmlns:a16="http://schemas.microsoft.com/office/drawing/2014/main" id="{69A8E3F5-D1FE-C5F4-1FCB-9EDAEAC8809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0594" y="369000"/>
            <a:ext cx="8160000" cy="6120000"/>
          </a:xfrm>
          <a:prstGeom prst="rect">
            <a:avLst/>
          </a:prstGeom>
        </p:spPr>
      </p:pic>
      <p:sp>
        <p:nvSpPr>
          <p:cNvPr id="4" name="ZoneTexte 3">
            <a:extLst>
              <a:ext uri="{FF2B5EF4-FFF2-40B4-BE49-F238E27FC236}">
                <a16:creationId xmlns:a16="http://schemas.microsoft.com/office/drawing/2014/main" id="{CAD4F493-93DA-56A0-D39F-164A20050887}"/>
              </a:ext>
            </a:extLst>
          </p:cNvPr>
          <p:cNvSpPr txBox="1"/>
          <p:nvPr/>
        </p:nvSpPr>
        <p:spPr>
          <a:xfrm>
            <a:off x="8674090" y="3228644"/>
            <a:ext cx="3740331" cy="1015663"/>
          </a:xfrm>
          <a:prstGeom prst="rect">
            <a:avLst/>
          </a:prstGeom>
          <a:noFill/>
        </p:spPr>
        <p:txBody>
          <a:bodyPr wrap="square" rtlCol="0">
            <a:spAutoFit/>
          </a:bodyPr>
          <a:lstStyle/>
          <a:p>
            <a:r>
              <a:rPr lang="fr-FR" sz="2000" b="1" dirty="0">
                <a:solidFill>
                  <a:schemeClr val="bg1"/>
                </a:solidFill>
              </a:rPr>
              <a:t>Le bateau de transports de passagers Île d'Or au port de </a:t>
            </a:r>
            <a:r>
              <a:rPr lang="fr-FR" sz="2000" b="1" dirty="0" err="1">
                <a:solidFill>
                  <a:schemeClr val="bg1"/>
                </a:solidFill>
              </a:rPr>
              <a:t>Béluré</a:t>
            </a:r>
            <a:r>
              <a:rPr lang="fr-FR" sz="2000" b="1" dirty="0">
                <a:solidFill>
                  <a:schemeClr val="bg1"/>
                </a:solidFill>
              </a:rPr>
              <a:t>.</a:t>
            </a:r>
          </a:p>
        </p:txBody>
      </p:sp>
    </p:spTree>
    <p:extLst>
      <p:ext uri="{BB962C8B-B14F-4D97-AF65-F5344CB8AC3E}">
        <p14:creationId xmlns:p14="http://schemas.microsoft.com/office/powerpoint/2010/main" val="23310577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7000">
        <p15:prstTrans prst="pageCurlDouble"/>
      </p:transition>
    </mc:Choice>
    <mc:Fallback>
      <p:transition spd="slow" advClick="0" advTm="17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ature, rive, ciel&#10;&#10;Description générée automatiquement">
            <a:extLst>
              <a:ext uri="{FF2B5EF4-FFF2-40B4-BE49-F238E27FC236}">
                <a16:creationId xmlns:a16="http://schemas.microsoft.com/office/drawing/2014/main" id="{EEAF90BE-C777-498A-C5B3-98F55FC948D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4304" y="999000"/>
            <a:ext cx="11463391" cy="4860000"/>
          </a:xfrm>
          <a:prstGeom prst="rect">
            <a:avLst/>
          </a:prstGeom>
        </p:spPr>
      </p:pic>
      <p:sp>
        <p:nvSpPr>
          <p:cNvPr id="4" name="ZoneTexte 3">
            <a:extLst>
              <a:ext uri="{FF2B5EF4-FFF2-40B4-BE49-F238E27FC236}">
                <a16:creationId xmlns:a16="http://schemas.microsoft.com/office/drawing/2014/main" id="{A7316A49-F36D-D66F-06F8-1D46A4655A0F}"/>
              </a:ext>
            </a:extLst>
          </p:cNvPr>
          <p:cNvSpPr txBox="1"/>
          <p:nvPr/>
        </p:nvSpPr>
        <p:spPr>
          <a:xfrm>
            <a:off x="5115697" y="5859000"/>
            <a:ext cx="9675341" cy="400110"/>
          </a:xfrm>
          <a:prstGeom prst="rect">
            <a:avLst/>
          </a:prstGeom>
          <a:noFill/>
        </p:spPr>
        <p:txBody>
          <a:bodyPr wrap="square" rtlCol="0">
            <a:spAutoFit/>
          </a:bodyPr>
          <a:lstStyle/>
          <a:p>
            <a:r>
              <a:rPr lang="fr-FR" sz="2000" b="1" dirty="0">
                <a:solidFill>
                  <a:schemeClr val="bg1"/>
                </a:solidFill>
              </a:rPr>
              <a:t>La cale de Pen Raz.</a:t>
            </a:r>
          </a:p>
        </p:txBody>
      </p:sp>
    </p:spTree>
    <p:extLst>
      <p:ext uri="{BB962C8B-B14F-4D97-AF65-F5344CB8AC3E}">
        <p14:creationId xmlns:p14="http://schemas.microsoft.com/office/powerpoint/2010/main" val="28871617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7000">
        <p15:prstTrans prst="pageCurlDouble"/>
      </p:transition>
    </mc:Choice>
    <mc:Fallback>
      <p:transition spd="slow" advClick="0" advTm="17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plante, arbre, trompe&#10;&#10;Description générée automatiquement">
            <a:extLst>
              <a:ext uri="{FF2B5EF4-FFF2-40B4-BE49-F238E27FC236}">
                <a16:creationId xmlns:a16="http://schemas.microsoft.com/office/drawing/2014/main" id="{1407C2AB-D450-2AAE-4651-B6D2F6E4459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45692" y="369000"/>
            <a:ext cx="8160000" cy="6120000"/>
          </a:xfrm>
          <a:prstGeom prst="rect">
            <a:avLst/>
          </a:prstGeom>
        </p:spPr>
      </p:pic>
      <p:sp>
        <p:nvSpPr>
          <p:cNvPr id="4" name="ZoneTexte 3">
            <a:extLst>
              <a:ext uri="{FF2B5EF4-FFF2-40B4-BE49-F238E27FC236}">
                <a16:creationId xmlns:a16="http://schemas.microsoft.com/office/drawing/2014/main" id="{88573AF3-C50E-9862-3BD0-D5720ADB7027}"/>
              </a:ext>
            </a:extLst>
          </p:cNvPr>
          <p:cNvSpPr txBox="1"/>
          <p:nvPr/>
        </p:nvSpPr>
        <p:spPr>
          <a:xfrm>
            <a:off x="248194" y="3265714"/>
            <a:ext cx="3197498" cy="707886"/>
          </a:xfrm>
          <a:prstGeom prst="rect">
            <a:avLst/>
          </a:prstGeom>
          <a:noFill/>
        </p:spPr>
        <p:txBody>
          <a:bodyPr wrap="square" rtlCol="0">
            <a:spAutoFit/>
          </a:bodyPr>
          <a:lstStyle/>
          <a:p>
            <a:r>
              <a:rPr lang="fr-FR" sz="2000" b="1" dirty="0">
                <a:solidFill>
                  <a:schemeClr val="bg1"/>
                </a:solidFill>
              </a:rPr>
              <a:t>Les vestiges mégalithiques de Pen </a:t>
            </a:r>
            <a:r>
              <a:rPr lang="fr-FR" sz="2000" b="1" dirty="0" err="1">
                <a:solidFill>
                  <a:schemeClr val="bg1"/>
                </a:solidFill>
              </a:rPr>
              <a:t>Liouse</a:t>
            </a:r>
            <a:r>
              <a:rPr lang="fr-FR" sz="2000" b="1" dirty="0">
                <a:solidFill>
                  <a:schemeClr val="bg1"/>
                </a:solidFill>
              </a:rPr>
              <a:t> 1</a:t>
            </a:r>
            <a:r>
              <a:rPr lang="fr-FR" dirty="0">
                <a:solidFill>
                  <a:schemeClr val="bg1"/>
                </a:solidFill>
              </a:rPr>
              <a:t>.</a:t>
            </a:r>
          </a:p>
        </p:txBody>
      </p:sp>
    </p:spTree>
    <p:extLst>
      <p:ext uri="{BB962C8B-B14F-4D97-AF65-F5344CB8AC3E}">
        <p14:creationId xmlns:p14="http://schemas.microsoft.com/office/powerpoint/2010/main" val="144390631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7000">
        <p15:prstTrans prst="pageCurlDouble"/>
      </p:transition>
    </mc:Choice>
    <mc:Fallback>
      <p:transition spd="slow" advClick="0" advTm="17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ciel, sol&#10;&#10;Description générée automatiquement">
            <a:extLst>
              <a:ext uri="{FF2B5EF4-FFF2-40B4-BE49-F238E27FC236}">
                <a16:creationId xmlns:a16="http://schemas.microsoft.com/office/drawing/2014/main" id="{A76F4F14-13AE-ECA6-B5A7-C6F4B815184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05481" y="369000"/>
            <a:ext cx="8160000" cy="6120000"/>
          </a:xfrm>
          <a:prstGeom prst="rect">
            <a:avLst/>
          </a:prstGeom>
        </p:spPr>
      </p:pic>
      <p:sp>
        <p:nvSpPr>
          <p:cNvPr id="4" name="ZoneTexte 3">
            <a:extLst>
              <a:ext uri="{FF2B5EF4-FFF2-40B4-BE49-F238E27FC236}">
                <a16:creationId xmlns:a16="http://schemas.microsoft.com/office/drawing/2014/main" id="{30A35D48-71E2-6FD3-3925-B06654433220}"/>
              </a:ext>
            </a:extLst>
          </p:cNvPr>
          <p:cNvSpPr txBox="1"/>
          <p:nvPr/>
        </p:nvSpPr>
        <p:spPr>
          <a:xfrm>
            <a:off x="8765481" y="3657600"/>
            <a:ext cx="3237470" cy="707886"/>
          </a:xfrm>
          <a:prstGeom prst="rect">
            <a:avLst/>
          </a:prstGeom>
          <a:noFill/>
        </p:spPr>
        <p:txBody>
          <a:bodyPr wrap="square" rtlCol="0">
            <a:spAutoFit/>
          </a:bodyPr>
          <a:lstStyle/>
          <a:p>
            <a:r>
              <a:rPr lang="fr-FR" sz="2000" b="1" dirty="0">
                <a:solidFill>
                  <a:schemeClr val="bg1"/>
                </a:solidFill>
              </a:rPr>
              <a:t>Les vestiges mégalithiques de Pen </a:t>
            </a:r>
            <a:r>
              <a:rPr lang="fr-FR" sz="2000" b="1" dirty="0" err="1">
                <a:solidFill>
                  <a:schemeClr val="bg1"/>
                </a:solidFill>
              </a:rPr>
              <a:t>Liouse</a:t>
            </a:r>
            <a:r>
              <a:rPr lang="fr-FR" sz="2000" b="1" dirty="0">
                <a:solidFill>
                  <a:schemeClr val="bg1"/>
                </a:solidFill>
              </a:rPr>
              <a:t> 2</a:t>
            </a:r>
            <a:r>
              <a:rPr lang="fr-FR" dirty="0">
                <a:solidFill>
                  <a:schemeClr val="bg1"/>
                </a:solidFill>
              </a:rPr>
              <a:t>.</a:t>
            </a:r>
          </a:p>
        </p:txBody>
      </p:sp>
    </p:spTree>
    <p:extLst>
      <p:ext uri="{BB962C8B-B14F-4D97-AF65-F5344CB8AC3E}">
        <p14:creationId xmlns:p14="http://schemas.microsoft.com/office/powerpoint/2010/main" val="426498876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7000">
        <p15:prstTrans prst="pageCurlDouble"/>
      </p:transition>
    </mc:Choice>
    <mc:Fallback>
      <p:transition spd="slow" advClick="0" advTm="17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plein air, arbre, rocher&#10;&#10;Description générée automatiquement">
            <a:extLst>
              <a:ext uri="{FF2B5EF4-FFF2-40B4-BE49-F238E27FC236}">
                <a16:creationId xmlns:a16="http://schemas.microsoft.com/office/drawing/2014/main" id="{310B6289-DD05-EDC6-F1E1-8EB146A8A58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57302" y="369000"/>
            <a:ext cx="8160000" cy="6120000"/>
          </a:xfrm>
          <a:prstGeom prst="rect">
            <a:avLst/>
          </a:prstGeom>
        </p:spPr>
      </p:pic>
      <p:sp>
        <p:nvSpPr>
          <p:cNvPr id="4" name="ZoneTexte 3">
            <a:extLst>
              <a:ext uri="{FF2B5EF4-FFF2-40B4-BE49-F238E27FC236}">
                <a16:creationId xmlns:a16="http://schemas.microsoft.com/office/drawing/2014/main" id="{DF7121A4-7AB8-DE42-1F0B-47100507B2DB}"/>
              </a:ext>
            </a:extLst>
          </p:cNvPr>
          <p:cNvSpPr txBox="1"/>
          <p:nvPr/>
        </p:nvSpPr>
        <p:spPr>
          <a:xfrm>
            <a:off x="143691" y="3154681"/>
            <a:ext cx="3313611" cy="707886"/>
          </a:xfrm>
          <a:prstGeom prst="rect">
            <a:avLst/>
          </a:prstGeom>
          <a:noFill/>
        </p:spPr>
        <p:txBody>
          <a:bodyPr wrap="square" rtlCol="0">
            <a:spAutoFit/>
          </a:bodyPr>
          <a:lstStyle/>
          <a:p>
            <a:r>
              <a:rPr lang="fr-FR" sz="2000" b="1" dirty="0">
                <a:solidFill>
                  <a:schemeClr val="bg1"/>
                </a:solidFill>
              </a:rPr>
              <a:t>Les vestiges mégalithiques de Pen </a:t>
            </a:r>
            <a:r>
              <a:rPr lang="fr-FR" sz="2000" b="1" dirty="0" err="1">
                <a:solidFill>
                  <a:schemeClr val="bg1"/>
                </a:solidFill>
              </a:rPr>
              <a:t>Liouse</a:t>
            </a:r>
            <a:r>
              <a:rPr lang="fr-FR" sz="2000" b="1" dirty="0">
                <a:solidFill>
                  <a:schemeClr val="bg1"/>
                </a:solidFill>
              </a:rPr>
              <a:t> 3.</a:t>
            </a:r>
          </a:p>
        </p:txBody>
      </p:sp>
    </p:spTree>
    <p:extLst>
      <p:ext uri="{BB962C8B-B14F-4D97-AF65-F5344CB8AC3E}">
        <p14:creationId xmlns:p14="http://schemas.microsoft.com/office/powerpoint/2010/main" val="305643968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7000">
        <p15:prstTrans prst="pageCurlDouble"/>
      </p:transition>
    </mc:Choice>
    <mc:Fallback>
      <p:transition spd="slow" advClick="0" advTm="17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arbre, roche&#10;&#10;Description générée automatiquement">
            <a:extLst>
              <a:ext uri="{FF2B5EF4-FFF2-40B4-BE49-F238E27FC236}">
                <a16:creationId xmlns:a16="http://schemas.microsoft.com/office/drawing/2014/main" id="{8F8984D9-13BB-5E4F-FBF2-C4586A38FD6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6605" y="369000"/>
            <a:ext cx="8160000" cy="6120000"/>
          </a:xfrm>
          <a:prstGeom prst="rect">
            <a:avLst/>
          </a:prstGeom>
        </p:spPr>
      </p:pic>
      <p:sp>
        <p:nvSpPr>
          <p:cNvPr id="4" name="ZoneTexte 3">
            <a:extLst>
              <a:ext uri="{FF2B5EF4-FFF2-40B4-BE49-F238E27FC236}">
                <a16:creationId xmlns:a16="http://schemas.microsoft.com/office/drawing/2014/main" id="{FA4B111F-399A-093F-98DC-26141EB7B1CD}"/>
              </a:ext>
            </a:extLst>
          </p:cNvPr>
          <p:cNvSpPr txBox="1"/>
          <p:nvPr/>
        </p:nvSpPr>
        <p:spPr>
          <a:xfrm>
            <a:off x="8686800" y="3052119"/>
            <a:ext cx="3373395" cy="707886"/>
          </a:xfrm>
          <a:prstGeom prst="rect">
            <a:avLst/>
          </a:prstGeom>
          <a:noFill/>
        </p:spPr>
        <p:txBody>
          <a:bodyPr wrap="square" rtlCol="0">
            <a:spAutoFit/>
          </a:bodyPr>
          <a:lstStyle/>
          <a:p>
            <a:r>
              <a:rPr lang="fr-FR" sz="2000" b="1" dirty="0"/>
              <a:t>Les vestiges mégalithiques de Pen </a:t>
            </a:r>
            <a:r>
              <a:rPr lang="fr-FR" sz="2000" b="1" dirty="0" err="1"/>
              <a:t>Liouse</a:t>
            </a:r>
            <a:r>
              <a:rPr lang="fr-FR" sz="2000" b="1" dirty="0"/>
              <a:t> 4</a:t>
            </a:r>
          </a:p>
        </p:txBody>
      </p:sp>
    </p:spTree>
    <p:extLst>
      <p:ext uri="{BB962C8B-B14F-4D97-AF65-F5344CB8AC3E}">
        <p14:creationId xmlns:p14="http://schemas.microsoft.com/office/powerpoint/2010/main" val="419479027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7000">
        <p15:prstTrans prst="pageCurlDouble"/>
      </p:transition>
    </mc:Choice>
    <mc:Fallback>
      <p:transition spd="slow" advClick="0" advTm="17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plante, arbre, ciel&#10;&#10;Description générée automatiquement">
            <a:extLst>
              <a:ext uri="{FF2B5EF4-FFF2-40B4-BE49-F238E27FC236}">
                <a16:creationId xmlns:a16="http://schemas.microsoft.com/office/drawing/2014/main" id="{E3B4C6F0-C47A-BA7F-5454-C2C6390F6ED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22523" y="568755"/>
            <a:ext cx="11346954" cy="5508000"/>
          </a:xfrm>
          <a:prstGeom prst="rect">
            <a:avLst/>
          </a:prstGeom>
        </p:spPr>
      </p:pic>
      <p:sp>
        <p:nvSpPr>
          <p:cNvPr id="4" name="ZoneTexte 3">
            <a:extLst>
              <a:ext uri="{FF2B5EF4-FFF2-40B4-BE49-F238E27FC236}">
                <a16:creationId xmlns:a16="http://schemas.microsoft.com/office/drawing/2014/main" id="{80AFC320-3B9D-E248-D746-35F9A25C224A}"/>
              </a:ext>
            </a:extLst>
          </p:cNvPr>
          <p:cNvSpPr txBox="1"/>
          <p:nvPr/>
        </p:nvSpPr>
        <p:spPr>
          <a:xfrm>
            <a:off x="5016843" y="6089190"/>
            <a:ext cx="8748584" cy="400110"/>
          </a:xfrm>
          <a:prstGeom prst="rect">
            <a:avLst/>
          </a:prstGeom>
          <a:noFill/>
        </p:spPr>
        <p:txBody>
          <a:bodyPr wrap="square" rtlCol="0">
            <a:spAutoFit/>
          </a:bodyPr>
          <a:lstStyle/>
          <a:p>
            <a:r>
              <a:rPr lang="fr-FR" sz="2000" b="1" dirty="0"/>
              <a:t>Le manoir de </a:t>
            </a:r>
            <a:r>
              <a:rPr lang="fr-FR" sz="2000" b="1" dirty="0" err="1"/>
              <a:t>Kernoël</a:t>
            </a:r>
            <a:r>
              <a:rPr lang="fr-FR" sz="2000" b="1" dirty="0"/>
              <a:t>.</a:t>
            </a:r>
          </a:p>
        </p:txBody>
      </p:sp>
    </p:spTree>
    <p:extLst>
      <p:ext uri="{BB962C8B-B14F-4D97-AF65-F5344CB8AC3E}">
        <p14:creationId xmlns:p14="http://schemas.microsoft.com/office/powerpoint/2010/main" val="366746057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7000">
        <p15:prstTrans prst="pageCurlDouble"/>
      </p:transition>
    </mc:Choice>
    <mc:Fallback>
      <p:transition spd="slow" advClick="0" advTm="17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terrain, prairie&#10;&#10;Description générée automatiquement">
            <a:extLst>
              <a:ext uri="{FF2B5EF4-FFF2-40B4-BE49-F238E27FC236}">
                <a16:creationId xmlns:a16="http://schemas.microsoft.com/office/drawing/2014/main" id="{8A75F9A4-C695-A2CD-234A-CF1A6232414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26410" y="369000"/>
            <a:ext cx="8168510" cy="6120000"/>
          </a:xfrm>
          <a:prstGeom prst="rect">
            <a:avLst/>
          </a:prstGeom>
        </p:spPr>
      </p:pic>
      <p:sp>
        <p:nvSpPr>
          <p:cNvPr id="4" name="ZoneTexte 3">
            <a:extLst>
              <a:ext uri="{FF2B5EF4-FFF2-40B4-BE49-F238E27FC236}">
                <a16:creationId xmlns:a16="http://schemas.microsoft.com/office/drawing/2014/main" id="{A365A454-26FC-3F9D-E1C0-CD7F949C0028}"/>
              </a:ext>
            </a:extLst>
          </p:cNvPr>
          <p:cNvSpPr txBox="1"/>
          <p:nvPr/>
        </p:nvSpPr>
        <p:spPr>
          <a:xfrm>
            <a:off x="464967" y="3840833"/>
            <a:ext cx="3500846" cy="707886"/>
          </a:xfrm>
          <a:prstGeom prst="rect">
            <a:avLst/>
          </a:prstGeom>
          <a:noFill/>
        </p:spPr>
        <p:txBody>
          <a:bodyPr wrap="square" rtlCol="0">
            <a:spAutoFit/>
          </a:bodyPr>
          <a:lstStyle/>
          <a:p>
            <a:r>
              <a:rPr lang="fr-FR" sz="2000" b="1" dirty="0">
                <a:solidFill>
                  <a:schemeClr val="bg1"/>
                </a:solidFill>
              </a:rPr>
              <a:t>Les anciennes salines de </a:t>
            </a:r>
            <a:r>
              <a:rPr lang="fr-FR" sz="2000" b="1" dirty="0" err="1">
                <a:solidFill>
                  <a:schemeClr val="bg1"/>
                </a:solidFill>
              </a:rPr>
              <a:t>Bilhervé</a:t>
            </a:r>
            <a:r>
              <a:rPr lang="fr-FR" sz="2000" b="1" dirty="0">
                <a:solidFill>
                  <a:schemeClr val="bg1"/>
                </a:solidFill>
              </a:rPr>
              <a:t>.</a:t>
            </a:r>
          </a:p>
        </p:txBody>
      </p:sp>
    </p:spTree>
    <p:extLst>
      <p:ext uri="{BB962C8B-B14F-4D97-AF65-F5344CB8AC3E}">
        <p14:creationId xmlns:p14="http://schemas.microsoft.com/office/powerpoint/2010/main" val="425444162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7000">
        <p15:prstTrans prst="pageCurlDouble"/>
      </p:transition>
    </mc:Choice>
    <mc:Fallback>
      <p:transition spd="slow" advClick="0" advTm="17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5" name="Image 4" descr="Une image contenant plein air, bâtiment, ciel, plante&#10;&#10;Description générée automatiquement">
            <a:extLst>
              <a:ext uri="{FF2B5EF4-FFF2-40B4-BE49-F238E27FC236}">
                <a16:creationId xmlns:a16="http://schemas.microsoft.com/office/drawing/2014/main" id="{47204801-47FB-359B-5E0D-A7DCA9D6151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8743" y="369000"/>
            <a:ext cx="8160000" cy="6120000"/>
          </a:xfrm>
          <a:prstGeom prst="rect">
            <a:avLst/>
          </a:prstGeom>
        </p:spPr>
      </p:pic>
      <p:sp>
        <p:nvSpPr>
          <p:cNvPr id="6" name="ZoneTexte 5">
            <a:extLst>
              <a:ext uri="{FF2B5EF4-FFF2-40B4-BE49-F238E27FC236}">
                <a16:creationId xmlns:a16="http://schemas.microsoft.com/office/drawing/2014/main" id="{A8A5FCFA-F086-6191-660B-25D2EC76FC5F}"/>
              </a:ext>
            </a:extLst>
          </p:cNvPr>
          <p:cNvSpPr txBox="1"/>
          <p:nvPr/>
        </p:nvSpPr>
        <p:spPr>
          <a:xfrm>
            <a:off x="8921931" y="3429000"/>
            <a:ext cx="3464011" cy="1015663"/>
          </a:xfrm>
          <a:prstGeom prst="rect">
            <a:avLst/>
          </a:prstGeom>
          <a:noFill/>
        </p:spPr>
        <p:txBody>
          <a:bodyPr wrap="square" rtlCol="0">
            <a:spAutoFit/>
          </a:bodyPr>
          <a:lstStyle/>
          <a:p>
            <a:r>
              <a:rPr lang="fr-FR" sz="2000" b="1" dirty="0"/>
              <a:t>Ancien moulin rénové et transformé en maison d'habitation près de </a:t>
            </a:r>
            <a:r>
              <a:rPr lang="fr-FR" sz="2000" b="1" dirty="0" err="1"/>
              <a:t>Béluré</a:t>
            </a:r>
            <a:r>
              <a:rPr lang="fr-FR" dirty="0">
                <a:solidFill>
                  <a:schemeClr val="bg1"/>
                </a:solidFill>
              </a:rPr>
              <a:t>.</a:t>
            </a:r>
          </a:p>
        </p:txBody>
      </p:sp>
    </p:spTree>
    <p:extLst>
      <p:ext uri="{BB962C8B-B14F-4D97-AF65-F5344CB8AC3E}">
        <p14:creationId xmlns:p14="http://schemas.microsoft.com/office/powerpoint/2010/main" val="201365736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7000">
        <p15:prstTrans prst="pageCurlDouble"/>
      </p:transition>
    </mc:Choice>
    <mc:Fallback>
      <p:transition spd="slow" advClick="0" advTm="17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herbe, nuage, eau&#10;&#10;Description générée automatiquement">
            <a:extLst>
              <a:ext uri="{FF2B5EF4-FFF2-40B4-BE49-F238E27FC236}">
                <a16:creationId xmlns:a16="http://schemas.microsoft.com/office/drawing/2014/main" id="{D70C76B9-E6F0-712F-D7A8-86DAD9B69C9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64010" y="369000"/>
            <a:ext cx="8160000" cy="6120000"/>
          </a:xfrm>
          <a:prstGeom prst="rect">
            <a:avLst/>
          </a:prstGeom>
        </p:spPr>
      </p:pic>
      <p:sp>
        <p:nvSpPr>
          <p:cNvPr id="4" name="ZoneTexte 3">
            <a:extLst>
              <a:ext uri="{FF2B5EF4-FFF2-40B4-BE49-F238E27FC236}">
                <a16:creationId xmlns:a16="http://schemas.microsoft.com/office/drawing/2014/main" id="{C2A60381-4B67-6656-FD81-08FA58973803}"/>
              </a:ext>
            </a:extLst>
          </p:cNvPr>
          <p:cNvSpPr txBox="1"/>
          <p:nvPr/>
        </p:nvSpPr>
        <p:spPr>
          <a:xfrm>
            <a:off x="305221" y="3429000"/>
            <a:ext cx="3747795" cy="400110"/>
          </a:xfrm>
          <a:prstGeom prst="rect">
            <a:avLst/>
          </a:prstGeom>
          <a:noFill/>
        </p:spPr>
        <p:txBody>
          <a:bodyPr wrap="square" rtlCol="0">
            <a:spAutoFit/>
          </a:bodyPr>
          <a:lstStyle/>
          <a:p>
            <a:r>
              <a:rPr lang="fr-FR" sz="2000" b="1" dirty="0">
                <a:solidFill>
                  <a:schemeClr val="bg1"/>
                </a:solidFill>
              </a:rPr>
              <a:t>Ostréiculture à </a:t>
            </a:r>
            <a:r>
              <a:rPr lang="fr-FR" sz="2000" b="1" dirty="0" err="1">
                <a:solidFill>
                  <a:schemeClr val="bg1"/>
                </a:solidFill>
              </a:rPr>
              <a:t>l'île-d'Arz</a:t>
            </a:r>
            <a:r>
              <a:rPr lang="fr-FR" sz="2000" b="1" dirty="0">
                <a:solidFill>
                  <a:schemeClr val="bg1"/>
                </a:solidFill>
              </a:rPr>
              <a:t>.</a:t>
            </a:r>
          </a:p>
        </p:txBody>
      </p:sp>
    </p:spTree>
    <p:extLst>
      <p:ext uri="{BB962C8B-B14F-4D97-AF65-F5344CB8AC3E}">
        <p14:creationId xmlns:p14="http://schemas.microsoft.com/office/powerpoint/2010/main" val="276115745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7000">
        <p15:prstTrans prst="pageCurlDouble"/>
      </p:transition>
    </mc:Choice>
    <mc:Fallback>
      <p:transition spd="slow" advClick="0" advTm="17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plante&#10;&#10;Description générée automatiquement">
            <a:extLst>
              <a:ext uri="{FF2B5EF4-FFF2-40B4-BE49-F238E27FC236}">
                <a16:creationId xmlns:a16="http://schemas.microsoft.com/office/drawing/2014/main" id="{E5BB2ED7-F0FA-6512-BC9D-BCF1E262B26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80344" y="189000"/>
            <a:ext cx="4831311" cy="6480000"/>
          </a:xfrm>
          <a:prstGeom prst="rect">
            <a:avLst/>
          </a:prstGeom>
        </p:spPr>
      </p:pic>
      <p:sp>
        <p:nvSpPr>
          <p:cNvPr id="4" name="ZoneTexte 3">
            <a:extLst>
              <a:ext uri="{FF2B5EF4-FFF2-40B4-BE49-F238E27FC236}">
                <a16:creationId xmlns:a16="http://schemas.microsoft.com/office/drawing/2014/main" id="{216746CD-2E75-A5E5-72FD-53C8DF74E0CF}"/>
              </a:ext>
            </a:extLst>
          </p:cNvPr>
          <p:cNvSpPr txBox="1"/>
          <p:nvPr/>
        </p:nvSpPr>
        <p:spPr>
          <a:xfrm>
            <a:off x="8511655" y="3429000"/>
            <a:ext cx="3845102" cy="707886"/>
          </a:xfrm>
          <a:prstGeom prst="rect">
            <a:avLst/>
          </a:prstGeom>
          <a:noFill/>
        </p:spPr>
        <p:txBody>
          <a:bodyPr wrap="square" rtlCol="0">
            <a:spAutoFit/>
          </a:bodyPr>
          <a:lstStyle/>
          <a:p>
            <a:r>
              <a:rPr lang="fr-FR" sz="2000" b="1" dirty="0">
                <a:solidFill>
                  <a:schemeClr val="bg1"/>
                </a:solidFill>
              </a:rPr>
              <a:t>Le monument aux morts de l'Île-d'Arz.</a:t>
            </a:r>
          </a:p>
        </p:txBody>
      </p:sp>
    </p:spTree>
    <p:extLst>
      <p:ext uri="{BB962C8B-B14F-4D97-AF65-F5344CB8AC3E}">
        <p14:creationId xmlns:p14="http://schemas.microsoft.com/office/powerpoint/2010/main" val="48492078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7000">
        <p15:prstTrans prst="pageCurlDouble"/>
      </p:transition>
    </mc:Choice>
    <mc:Fallback>
      <p:transition spd="slow" advClick="0" advTm="17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plante, ciel&#10;&#10;Description générée automatiquement">
            <a:extLst>
              <a:ext uri="{FF2B5EF4-FFF2-40B4-BE49-F238E27FC236}">
                <a16:creationId xmlns:a16="http://schemas.microsoft.com/office/drawing/2014/main" id="{F342FEE6-EBD0-649A-F390-B5F45F75FD5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88725" y="369000"/>
            <a:ext cx="8160000" cy="6120000"/>
          </a:xfrm>
          <a:prstGeom prst="rect">
            <a:avLst/>
          </a:prstGeom>
        </p:spPr>
      </p:pic>
      <p:sp>
        <p:nvSpPr>
          <p:cNvPr id="4" name="ZoneTexte 3">
            <a:extLst>
              <a:ext uri="{FF2B5EF4-FFF2-40B4-BE49-F238E27FC236}">
                <a16:creationId xmlns:a16="http://schemas.microsoft.com/office/drawing/2014/main" id="{0D90619A-B68C-F10C-D724-F9A703E4B965}"/>
              </a:ext>
            </a:extLst>
          </p:cNvPr>
          <p:cNvSpPr txBox="1"/>
          <p:nvPr/>
        </p:nvSpPr>
        <p:spPr>
          <a:xfrm>
            <a:off x="679622" y="3429000"/>
            <a:ext cx="3377514" cy="1323439"/>
          </a:xfrm>
          <a:prstGeom prst="rect">
            <a:avLst/>
          </a:prstGeom>
          <a:noFill/>
        </p:spPr>
        <p:txBody>
          <a:bodyPr wrap="square" rtlCol="0">
            <a:spAutoFit/>
          </a:bodyPr>
          <a:lstStyle/>
          <a:p>
            <a:r>
              <a:rPr lang="fr-FR" sz="2000" b="1" dirty="0">
                <a:solidFill>
                  <a:schemeClr val="bg1"/>
                </a:solidFill>
              </a:rPr>
              <a:t>L'ancien hangar de la "Compagnie du Varech" restauré en maison d'habitation.</a:t>
            </a:r>
          </a:p>
        </p:txBody>
      </p:sp>
    </p:spTree>
    <p:extLst>
      <p:ext uri="{BB962C8B-B14F-4D97-AF65-F5344CB8AC3E}">
        <p14:creationId xmlns:p14="http://schemas.microsoft.com/office/powerpoint/2010/main" val="329068939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7000">
        <p15:prstTrans prst="pageCurlDouble"/>
      </p:transition>
    </mc:Choice>
    <mc:Fallback>
      <p:transition spd="slow" advClick="0" advTm="17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herbe, ciel&#10;&#10;Description générée automatiquement">
            <a:extLst>
              <a:ext uri="{FF2B5EF4-FFF2-40B4-BE49-F238E27FC236}">
                <a16:creationId xmlns:a16="http://schemas.microsoft.com/office/drawing/2014/main" id="{C313277C-35C0-A269-64F5-832C657E422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83514" y="369000"/>
            <a:ext cx="8160000" cy="6120000"/>
          </a:xfrm>
          <a:prstGeom prst="rect">
            <a:avLst/>
          </a:prstGeom>
        </p:spPr>
      </p:pic>
      <p:sp>
        <p:nvSpPr>
          <p:cNvPr id="4" name="ZoneTexte 3">
            <a:extLst>
              <a:ext uri="{FF2B5EF4-FFF2-40B4-BE49-F238E27FC236}">
                <a16:creationId xmlns:a16="http://schemas.microsoft.com/office/drawing/2014/main" id="{B2150B51-149D-B18D-B5F9-BEDE84410401}"/>
              </a:ext>
            </a:extLst>
          </p:cNvPr>
          <p:cNvSpPr txBox="1"/>
          <p:nvPr/>
        </p:nvSpPr>
        <p:spPr>
          <a:xfrm>
            <a:off x="8743514" y="3398108"/>
            <a:ext cx="3270422" cy="1015663"/>
          </a:xfrm>
          <a:prstGeom prst="rect">
            <a:avLst/>
          </a:prstGeom>
          <a:noFill/>
        </p:spPr>
        <p:txBody>
          <a:bodyPr wrap="square" rtlCol="0">
            <a:spAutoFit/>
          </a:bodyPr>
          <a:lstStyle/>
          <a:p>
            <a:r>
              <a:rPr lang="fr-FR" sz="2000" b="1" dirty="0">
                <a:solidFill>
                  <a:schemeClr val="bg1"/>
                </a:solidFill>
              </a:rPr>
              <a:t>L'ancien prieuré et l'église paroissiale de la Nativité de Notre-Dame.</a:t>
            </a:r>
          </a:p>
        </p:txBody>
      </p:sp>
    </p:spTree>
    <p:extLst>
      <p:ext uri="{BB962C8B-B14F-4D97-AF65-F5344CB8AC3E}">
        <p14:creationId xmlns:p14="http://schemas.microsoft.com/office/powerpoint/2010/main" val="3563328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7000">
        <p15:prstTrans prst="pageCurlDouble"/>
      </p:transition>
    </mc:Choice>
    <mc:Fallback>
      <p:transition spd="slow" advClick="0" advTm="17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grave&#10;&#10;Description générée automatiquement">
            <a:extLst>
              <a:ext uri="{FF2B5EF4-FFF2-40B4-BE49-F238E27FC236}">
                <a16:creationId xmlns:a16="http://schemas.microsoft.com/office/drawing/2014/main" id="{DA2A301E-8003-E689-6FBB-9DB54437695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66761" y="189000"/>
            <a:ext cx="4858477" cy="6480000"/>
          </a:xfrm>
          <a:prstGeom prst="rect">
            <a:avLst/>
          </a:prstGeom>
        </p:spPr>
      </p:pic>
      <p:sp>
        <p:nvSpPr>
          <p:cNvPr id="4" name="ZoneTexte 3">
            <a:extLst>
              <a:ext uri="{FF2B5EF4-FFF2-40B4-BE49-F238E27FC236}">
                <a16:creationId xmlns:a16="http://schemas.microsoft.com/office/drawing/2014/main" id="{A7F83C70-D1B9-1345-C127-03BE74E1BFE8}"/>
              </a:ext>
            </a:extLst>
          </p:cNvPr>
          <p:cNvSpPr txBox="1"/>
          <p:nvPr/>
        </p:nvSpPr>
        <p:spPr>
          <a:xfrm>
            <a:off x="1223319" y="3422822"/>
            <a:ext cx="3469053" cy="400110"/>
          </a:xfrm>
          <a:prstGeom prst="rect">
            <a:avLst/>
          </a:prstGeom>
          <a:noFill/>
        </p:spPr>
        <p:txBody>
          <a:bodyPr wrap="square" rtlCol="0">
            <a:spAutoFit/>
          </a:bodyPr>
          <a:lstStyle/>
          <a:p>
            <a:r>
              <a:rPr lang="fr-FR" sz="2000" b="1" dirty="0">
                <a:solidFill>
                  <a:schemeClr val="bg1"/>
                </a:solidFill>
              </a:rPr>
              <a:t>L’église Notre-Dame.</a:t>
            </a:r>
          </a:p>
        </p:txBody>
      </p:sp>
    </p:spTree>
    <p:extLst>
      <p:ext uri="{BB962C8B-B14F-4D97-AF65-F5344CB8AC3E}">
        <p14:creationId xmlns:p14="http://schemas.microsoft.com/office/powerpoint/2010/main" val="356786659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7000">
        <p15:prstTrans prst="pageCurlDouble"/>
      </p:transition>
    </mc:Choice>
    <mc:Fallback>
      <p:transition spd="slow" advClick="0" advTm="17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ransport, embarcation, bateau, Voilier&#10;&#10;Description générée automatiquement">
            <a:extLst>
              <a:ext uri="{FF2B5EF4-FFF2-40B4-BE49-F238E27FC236}">
                <a16:creationId xmlns:a16="http://schemas.microsoft.com/office/drawing/2014/main" id="{A988DA2C-451D-6D35-95FD-2CB2EFB3631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47816" y="369000"/>
            <a:ext cx="8160000" cy="6120000"/>
          </a:xfrm>
          <a:prstGeom prst="rect">
            <a:avLst/>
          </a:prstGeom>
        </p:spPr>
      </p:pic>
      <p:sp>
        <p:nvSpPr>
          <p:cNvPr id="4" name="ZoneTexte 3">
            <a:extLst>
              <a:ext uri="{FF2B5EF4-FFF2-40B4-BE49-F238E27FC236}">
                <a16:creationId xmlns:a16="http://schemas.microsoft.com/office/drawing/2014/main" id="{879125A2-D8CC-6B7D-F3DE-E87090154E2A}"/>
              </a:ext>
            </a:extLst>
          </p:cNvPr>
          <p:cNvSpPr txBox="1"/>
          <p:nvPr/>
        </p:nvSpPr>
        <p:spPr>
          <a:xfrm>
            <a:off x="8707816" y="2681416"/>
            <a:ext cx="3352379" cy="1015663"/>
          </a:xfrm>
          <a:prstGeom prst="rect">
            <a:avLst/>
          </a:prstGeom>
          <a:noFill/>
        </p:spPr>
        <p:txBody>
          <a:bodyPr wrap="square" rtlCol="0">
            <a:spAutoFit/>
          </a:bodyPr>
          <a:lstStyle/>
          <a:p>
            <a:r>
              <a:rPr lang="fr-FR" sz="2000" b="1" dirty="0">
                <a:solidFill>
                  <a:schemeClr val="bg1"/>
                </a:solidFill>
              </a:rPr>
              <a:t>Voilier trois-mâts ex-voto dans l'église paroissiale de la Nativité de Notre-Dame.</a:t>
            </a:r>
          </a:p>
        </p:txBody>
      </p:sp>
    </p:spTree>
    <p:extLst>
      <p:ext uri="{BB962C8B-B14F-4D97-AF65-F5344CB8AC3E}">
        <p14:creationId xmlns:p14="http://schemas.microsoft.com/office/powerpoint/2010/main" val="157324327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7000">
        <p15:prstTrans prst="pageCurlDouble"/>
      </p:transition>
    </mc:Choice>
    <mc:Fallback>
      <p:transition spd="slow" advClick="0" advTm="17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lieu de culte&#10;&#10;Description générée automatiquement">
            <a:extLst>
              <a:ext uri="{FF2B5EF4-FFF2-40B4-BE49-F238E27FC236}">
                <a16:creationId xmlns:a16="http://schemas.microsoft.com/office/drawing/2014/main" id="{7ABC5A6E-373C-36E8-E387-5FF5013DC96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88724" y="369000"/>
            <a:ext cx="8160000" cy="6120000"/>
          </a:xfrm>
          <a:prstGeom prst="rect">
            <a:avLst/>
          </a:prstGeom>
        </p:spPr>
      </p:pic>
      <p:sp>
        <p:nvSpPr>
          <p:cNvPr id="4" name="ZoneTexte 3">
            <a:extLst>
              <a:ext uri="{FF2B5EF4-FFF2-40B4-BE49-F238E27FC236}">
                <a16:creationId xmlns:a16="http://schemas.microsoft.com/office/drawing/2014/main" id="{4D47F1C4-85D5-66EB-7E1C-E57F57C66919}"/>
              </a:ext>
            </a:extLst>
          </p:cNvPr>
          <p:cNvSpPr txBox="1"/>
          <p:nvPr/>
        </p:nvSpPr>
        <p:spPr>
          <a:xfrm>
            <a:off x="543276" y="3075057"/>
            <a:ext cx="3348681" cy="707886"/>
          </a:xfrm>
          <a:prstGeom prst="rect">
            <a:avLst/>
          </a:prstGeom>
          <a:noFill/>
        </p:spPr>
        <p:txBody>
          <a:bodyPr wrap="square" rtlCol="0">
            <a:spAutoFit/>
          </a:bodyPr>
          <a:lstStyle/>
          <a:p>
            <a:r>
              <a:rPr lang="fr-FR" sz="2000" b="1" dirty="0"/>
              <a:t>Porche de l’église Notre-Dame</a:t>
            </a:r>
            <a:r>
              <a:rPr lang="fr-FR" dirty="0"/>
              <a:t>.</a:t>
            </a:r>
          </a:p>
        </p:txBody>
      </p:sp>
    </p:spTree>
    <p:extLst>
      <p:ext uri="{BB962C8B-B14F-4D97-AF65-F5344CB8AC3E}">
        <p14:creationId xmlns:p14="http://schemas.microsoft.com/office/powerpoint/2010/main" val="135175210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7000">
        <p15:prstTrans prst="pageCurlDouble"/>
      </p:transition>
    </mc:Choice>
    <mc:Fallback>
      <p:transition spd="slow" advClick="0" advTm="17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fenêtre&#10;&#10;Description générée automatiquement">
            <a:extLst>
              <a:ext uri="{FF2B5EF4-FFF2-40B4-BE49-F238E27FC236}">
                <a16:creationId xmlns:a16="http://schemas.microsoft.com/office/drawing/2014/main" id="{484FCE8F-13E1-AD0B-8A8E-491F89DFA56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86032" y="369000"/>
            <a:ext cx="8160000" cy="6120000"/>
          </a:xfrm>
          <a:prstGeom prst="rect">
            <a:avLst/>
          </a:prstGeom>
        </p:spPr>
      </p:pic>
      <p:sp>
        <p:nvSpPr>
          <p:cNvPr id="4" name="ZoneTexte 3">
            <a:extLst>
              <a:ext uri="{FF2B5EF4-FFF2-40B4-BE49-F238E27FC236}">
                <a16:creationId xmlns:a16="http://schemas.microsoft.com/office/drawing/2014/main" id="{061A6CA5-FA22-5B7C-76C8-645F6390DAB6}"/>
              </a:ext>
            </a:extLst>
          </p:cNvPr>
          <p:cNvSpPr txBox="1"/>
          <p:nvPr/>
        </p:nvSpPr>
        <p:spPr>
          <a:xfrm>
            <a:off x="8835081" y="3429000"/>
            <a:ext cx="3546389" cy="400110"/>
          </a:xfrm>
          <a:prstGeom prst="rect">
            <a:avLst/>
          </a:prstGeom>
          <a:noFill/>
        </p:spPr>
        <p:txBody>
          <a:bodyPr wrap="square" rtlCol="0">
            <a:spAutoFit/>
          </a:bodyPr>
          <a:lstStyle/>
          <a:p>
            <a:r>
              <a:rPr lang="fr-FR" sz="2000" b="1" dirty="0"/>
              <a:t>L’ancien prieuré.</a:t>
            </a:r>
          </a:p>
        </p:txBody>
      </p:sp>
    </p:spTree>
    <p:extLst>
      <p:ext uri="{BB962C8B-B14F-4D97-AF65-F5344CB8AC3E}">
        <p14:creationId xmlns:p14="http://schemas.microsoft.com/office/powerpoint/2010/main" val="13528403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7000">
        <p15:prstTrans prst="pageCurlDouble"/>
      </p:transition>
    </mc:Choice>
    <mc:Fallback>
      <p:transition spd="slow" advClick="0" advTm="17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nuage, sol&#10;&#10;Description générée automatiquement">
            <a:extLst>
              <a:ext uri="{FF2B5EF4-FFF2-40B4-BE49-F238E27FC236}">
                <a16:creationId xmlns:a16="http://schemas.microsoft.com/office/drawing/2014/main" id="{2FF14C09-3941-6609-7B3B-44E05074889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60317" y="369000"/>
            <a:ext cx="9183589" cy="6120000"/>
          </a:xfrm>
          <a:prstGeom prst="rect">
            <a:avLst/>
          </a:prstGeom>
        </p:spPr>
      </p:pic>
      <p:sp>
        <p:nvSpPr>
          <p:cNvPr id="4" name="ZoneTexte 3">
            <a:extLst>
              <a:ext uri="{FF2B5EF4-FFF2-40B4-BE49-F238E27FC236}">
                <a16:creationId xmlns:a16="http://schemas.microsoft.com/office/drawing/2014/main" id="{59436FE5-AA0C-E636-4585-15C6D96A4352}"/>
              </a:ext>
            </a:extLst>
          </p:cNvPr>
          <p:cNvSpPr txBox="1"/>
          <p:nvPr/>
        </p:nvSpPr>
        <p:spPr>
          <a:xfrm>
            <a:off x="0" y="2866768"/>
            <a:ext cx="2260317" cy="1015663"/>
          </a:xfrm>
          <a:prstGeom prst="rect">
            <a:avLst/>
          </a:prstGeom>
          <a:noFill/>
        </p:spPr>
        <p:txBody>
          <a:bodyPr wrap="square" rtlCol="0">
            <a:spAutoFit/>
          </a:bodyPr>
          <a:lstStyle/>
          <a:p>
            <a:r>
              <a:rPr lang="fr-FR" sz="2000" b="1" dirty="0">
                <a:solidFill>
                  <a:schemeClr val="bg1"/>
                </a:solidFill>
              </a:rPr>
              <a:t>Digue du moulin à marée de l'île d'Arz.</a:t>
            </a:r>
          </a:p>
        </p:txBody>
      </p:sp>
    </p:spTree>
    <p:extLst>
      <p:ext uri="{BB962C8B-B14F-4D97-AF65-F5344CB8AC3E}">
        <p14:creationId xmlns:p14="http://schemas.microsoft.com/office/powerpoint/2010/main" val="82067782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7000">
        <p15:prstTrans prst="pageCurlDouble"/>
      </p:transition>
    </mc:Choice>
    <mc:Fallback>
      <p:transition spd="slow" advClick="0" advTm="17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transport, véhicule&#10;&#10;Description générée automatiquement">
            <a:extLst>
              <a:ext uri="{FF2B5EF4-FFF2-40B4-BE49-F238E27FC236}">
                <a16:creationId xmlns:a16="http://schemas.microsoft.com/office/drawing/2014/main" id="{6C063B48-A0A5-2665-FF39-21D088D8D22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03461" y="369000"/>
            <a:ext cx="9413750" cy="6120000"/>
          </a:xfrm>
          <a:prstGeom prst="rect">
            <a:avLst/>
          </a:prstGeom>
        </p:spPr>
      </p:pic>
      <p:sp>
        <p:nvSpPr>
          <p:cNvPr id="4" name="ZoneTexte 3">
            <a:extLst>
              <a:ext uri="{FF2B5EF4-FFF2-40B4-BE49-F238E27FC236}">
                <a16:creationId xmlns:a16="http://schemas.microsoft.com/office/drawing/2014/main" id="{9ED84BF9-CF38-6B14-C503-5E2C40D4EB47}"/>
              </a:ext>
            </a:extLst>
          </p:cNvPr>
          <p:cNvSpPr txBox="1"/>
          <p:nvPr/>
        </p:nvSpPr>
        <p:spPr>
          <a:xfrm>
            <a:off x="10239632" y="3429000"/>
            <a:ext cx="1952368" cy="707886"/>
          </a:xfrm>
          <a:prstGeom prst="rect">
            <a:avLst/>
          </a:prstGeom>
          <a:noFill/>
        </p:spPr>
        <p:txBody>
          <a:bodyPr wrap="square" rtlCol="0">
            <a:spAutoFit/>
          </a:bodyPr>
          <a:lstStyle/>
          <a:p>
            <a:r>
              <a:rPr lang="fr-FR" sz="2000" b="1" dirty="0">
                <a:solidFill>
                  <a:schemeClr val="bg1"/>
                </a:solidFill>
              </a:rPr>
              <a:t>Une vasière de l'île d'Arz.</a:t>
            </a:r>
          </a:p>
        </p:txBody>
      </p:sp>
    </p:spTree>
    <p:extLst>
      <p:ext uri="{BB962C8B-B14F-4D97-AF65-F5344CB8AC3E}">
        <p14:creationId xmlns:p14="http://schemas.microsoft.com/office/powerpoint/2010/main" val="285676760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7000">
        <p15:prstTrans prst="pageCurlDouble"/>
      </p:transition>
    </mc:Choice>
    <mc:Fallback>
      <p:transition spd="slow" advClick="0" advTm="17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ransport, plein air, roue, eau&#10;&#10;Description générée automatiquement">
            <a:extLst>
              <a:ext uri="{FF2B5EF4-FFF2-40B4-BE49-F238E27FC236}">
                <a16:creationId xmlns:a16="http://schemas.microsoft.com/office/drawing/2014/main" id="{276DA085-927B-B80B-D358-97C1BB9CF4A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449933" y="369000"/>
            <a:ext cx="9317669" cy="6120000"/>
          </a:xfrm>
          <a:prstGeom prst="rect">
            <a:avLst/>
          </a:prstGeom>
        </p:spPr>
      </p:pic>
      <p:sp>
        <p:nvSpPr>
          <p:cNvPr id="4" name="ZoneTexte 3">
            <a:extLst>
              <a:ext uri="{FF2B5EF4-FFF2-40B4-BE49-F238E27FC236}">
                <a16:creationId xmlns:a16="http://schemas.microsoft.com/office/drawing/2014/main" id="{BC67C925-50AD-17F7-D379-FDCAEA3D0BA4}"/>
              </a:ext>
            </a:extLst>
          </p:cNvPr>
          <p:cNvSpPr txBox="1"/>
          <p:nvPr/>
        </p:nvSpPr>
        <p:spPr>
          <a:xfrm>
            <a:off x="424398" y="3787346"/>
            <a:ext cx="2449933" cy="400110"/>
          </a:xfrm>
          <a:prstGeom prst="rect">
            <a:avLst/>
          </a:prstGeom>
          <a:noFill/>
        </p:spPr>
        <p:txBody>
          <a:bodyPr wrap="square" rtlCol="0">
            <a:spAutoFit/>
          </a:bodyPr>
          <a:lstStyle/>
          <a:p>
            <a:r>
              <a:rPr lang="fr-FR" sz="2000" b="1" dirty="0">
                <a:solidFill>
                  <a:schemeClr val="bg1"/>
                </a:solidFill>
              </a:rPr>
              <a:t>Détail du moulin.</a:t>
            </a:r>
          </a:p>
        </p:txBody>
      </p:sp>
    </p:spTree>
    <p:extLst>
      <p:ext uri="{BB962C8B-B14F-4D97-AF65-F5344CB8AC3E}">
        <p14:creationId xmlns:p14="http://schemas.microsoft.com/office/powerpoint/2010/main" val="292117858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7000">
        <p15:prstTrans prst="pageCurlDouble"/>
      </p:transition>
    </mc:Choice>
    <mc:Fallback>
      <p:transition spd="slow" advClick="0" advTm="17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xte, plaque, Plaque commémorative, plein air&#10;&#10;Description générée automatiquement">
            <a:extLst>
              <a:ext uri="{FF2B5EF4-FFF2-40B4-BE49-F238E27FC236}">
                <a16:creationId xmlns:a16="http://schemas.microsoft.com/office/drawing/2014/main" id="{C7724D07-09F3-EF95-435C-8C6BDB79287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71304" y="189000"/>
            <a:ext cx="4849392" cy="6480000"/>
          </a:xfrm>
          <a:prstGeom prst="rect">
            <a:avLst/>
          </a:prstGeom>
        </p:spPr>
      </p:pic>
      <p:sp>
        <p:nvSpPr>
          <p:cNvPr id="4" name="ZoneTexte 3">
            <a:extLst>
              <a:ext uri="{FF2B5EF4-FFF2-40B4-BE49-F238E27FC236}">
                <a16:creationId xmlns:a16="http://schemas.microsoft.com/office/drawing/2014/main" id="{D0A11B09-FE35-11AB-567F-E6C92DA5A3FD}"/>
              </a:ext>
            </a:extLst>
          </p:cNvPr>
          <p:cNvSpPr txBox="1"/>
          <p:nvPr/>
        </p:nvSpPr>
        <p:spPr>
          <a:xfrm>
            <a:off x="8649730" y="3608173"/>
            <a:ext cx="3542270" cy="1323439"/>
          </a:xfrm>
          <a:prstGeom prst="rect">
            <a:avLst/>
          </a:prstGeom>
          <a:noFill/>
        </p:spPr>
        <p:txBody>
          <a:bodyPr wrap="square" rtlCol="0">
            <a:spAutoFit/>
          </a:bodyPr>
          <a:lstStyle/>
          <a:p>
            <a:r>
              <a:rPr lang="fr-FR" sz="2000" b="1" dirty="0">
                <a:solidFill>
                  <a:schemeClr val="bg1"/>
                </a:solidFill>
              </a:rPr>
              <a:t>Plaque commémorative en mémoire de François Alexis Rio (église paroissiale de la Nativité de Notre-Dame).</a:t>
            </a:r>
          </a:p>
        </p:txBody>
      </p:sp>
    </p:spTree>
    <p:extLst>
      <p:ext uri="{BB962C8B-B14F-4D97-AF65-F5344CB8AC3E}">
        <p14:creationId xmlns:p14="http://schemas.microsoft.com/office/powerpoint/2010/main" val="325190215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7000">
        <p15:prstTrans prst="pageCurlDouble"/>
      </p:transition>
    </mc:Choice>
    <mc:Fallback>
      <p:transition spd="slow" advClick="0" advTm="17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herbe, arbre&#10;&#10;Description générée automatiquement">
            <a:extLst>
              <a:ext uri="{FF2B5EF4-FFF2-40B4-BE49-F238E27FC236}">
                <a16:creationId xmlns:a16="http://schemas.microsoft.com/office/drawing/2014/main" id="{994DE7CA-4A9C-64FB-FDB9-BACC11B6A09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63783" y="369000"/>
            <a:ext cx="8160000" cy="6120000"/>
          </a:xfrm>
          <a:prstGeom prst="rect">
            <a:avLst/>
          </a:prstGeom>
        </p:spPr>
      </p:pic>
      <p:sp>
        <p:nvSpPr>
          <p:cNvPr id="4" name="ZoneTexte 3">
            <a:extLst>
              <a:ext uri="{FF2B5EF4-FFF2-40B4-BE49-F238E27FC236}">
                <a16:creationId xmlns:a16="http://schemas.microsoft.com/office/drawing/2014/main" id="{000E8C77-1188-2848-99FE-72F5F931A0A6}"/>
              </a:ext>
            </a:extLst>
          </p:cNvPr>
          <p:cNvSpPr txBox="1"/>
          <p:nvPr/>
        </p:nvSpPr>
        <p:spPr>
          <a:xfrm>
            <a:off x="148281" y="3429000"/>
            <a:ext cx="3002692" cy="707886"/>
          </a:xfrm>
          <a:prstGeom prst="rect">
            <a:avLst/>
          </a:prstGeom>
          <a:noFill/>
        </p:spPr>
        <p:txBody>
          <a:bodyPr wrap="square" rtlCol="0">
            <a:spAutoFit/>
          </a:bodyPr>
          <a:lstStyle/>
          <a:p>
            <a:r>
              <a:rPr lang="fr-FR" sz="2000" b="1" dirty="0">
                <a:solidFill>
                  <a:schemeClr val="bg1"/>
                </a:solidFill>
              </a:rPr>
              <a:t>Bateaux de l'école de voile des </a:t>
            </a:r>
            <a:r>
              <a:rPr lang="fr-FR" sz="2000" b="1" dirty="0" err="1">
                <a:solidFill>
                  <a:schemeClr val="bg1"/>
                </a:solidFill>
              </a:rPr>
              <a:t>Glénans</a:t>
            </a:r>
            <a:r>
              <a:rPr lang="fr-FR" sz="2000" b="1" dirty="0">
                <a:solidFill>
                  <a:schemeClr val="bg1"/>
                </a:solidFill>
              </a:rPr>
              <a:t> à l'Île-d'Arz.</a:t>
            </a:r>
          </a:p>
        </p:txBody>
      </p:sp>
    </p:spTree>
    <p:extLst>
      <p:ext uri="{BB962C8B-B14F-4D97-AF65-F5344CB8AC3E}">
        <p14:creationId xmlns:p14="http://schemas.microsoft.com/office/powerpoint/2010/main" val="57561767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7000">
        <p15:prstTrans prst="pageCurlDouble"/>
      </p:transition>
    </mc:Choice>
    <mc:Fallback>
      <p:transition spd="slow" advClick="0" advTm="17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herbe, nuage&#10;&#10;Description générée automatiquement">
            <a:extLst>
              <a:ext uri="{FF2B5EF4-FFF2-40B4-BE49-F238E27FC236}">
                <a16:creationId xmlns:a16="http://schemas.microsoft.com/office/drawing/2014/main" id="{C977F1BC-9B6D-CC0C-EBA5-5D8E41FE569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83514" y="369000"/>
            <a:ext cx="8160000" cy="6120000"/>
          </a:xfrm>
          <a:prstGeom prst="rect">
            <a:avLst/>
          </a:prstGeom>
        </p:spPr>
      </p:pic>
      <p:sp>
        <p:nvSpPr>
          <p:cNvPr id="4" name="ZoneTexte 3">
            <a:extLst>
              <a:ext uri="{FF2B5EF4-FFF2-40B4-BE49-F238E27FC236}">
                <a16:creationId xmlns:a16="http://schemas.microsoft.com/office/drawing/2014/main" id="{C09330A1-F106-02E9-DE85-9BF9A37B87E9}"/>
              </a:ext>
            </a:extLst>
          </p:cNvPr>
          <p:cNvSpPr txBox="1"/>
          <p:nvPr/>
        </p:nvSpPr>
        <p:spPr>
          <a:xfrm>
            <a:off x="8743514" y="4164227"/>
            <a:ext cx="3448486" cy="400110"/>
          </a:xfrm>
          <a:prstGeom prst="rect">
            <a:avLst/>
          </a:prstGeom>
          <a:noFill/>
        </p:spPr>
        <p:txBody>
          <a:bodyPr wrap="square" rtlCol="0">
            <a:spAutoFit/>
          </a:bodyPr>
          <a:lstStyle/>
          <a:p>
            <a:r>
              <a:rPr lang="fr-FR" sz="2000" b="1" dirty="0"/>
              <a:t>Cyclistes sur l'île d'Arz.</a:t>
            </a:r>
          </a:p>
        </p:txBody>
      </p:sp>
    </p:spTree>
    <p:extLst>
      <p:ext uri="{BB962C8B-B14F-4D97-AF65-F5344CB8AC3E}">
        <p14:creationId xmlns:p14="http://schemas.microsoft.com/office/powerpoint/2010/main" val="150874495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7000">
        <p15:prstTrans prst="pageCurlDouble"/>
      </p:transition>
    </mc:Choice>
    <mc:Fallback>
      <p:transition spd="slow" advClick="0" advTm="17000">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herbe, plante, bunker&#10;&#10;Description générée automatiquement">
            <a:extLst>
              <a:ext uri="{FF2B5EF4-FFF2-40B4-BE49-F238E27FC236}">
                <a16:creationId xmlns:a16="http://schemas.microsoft.com/office/drawing/2014/main" id="{6AC10889-7892-AD09-1F36-C8704EADE52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72841" y="189000"/>
            <a:ext cx="4670270" cy="6480000"/>
          </a:xfrm>
          <a:prstGeom prst="rect">
            <a:avLst/>
          </a:prstGeom>
        </p:spPr>
      </p:pic>
      <p:sp>
        <p:nvSpPr>
          <p:cNvPr id="4" name="ZoneTexte 3">
            <a:extLst>
              <a:ext uri="{FF2B5EF4-FFF2-40B4-BE49-F238E27FC236}">
                <a16:creationId xmlns:a16="http://schemas.microsoft.com/office/drawing/2014/main" id="{3F5A4B54-D81E-2883-D84F-A0FE079AC85D}"/>
              </a:ext>
            </a:extLst>
          </p:cNvPr>
          <p:cNvSpPr txBox="1"/>
          <p:nvPr/>
        </p:nvSpPr>
        <p:spPr>
          <a:xfrm>
            <a:off x="0" y="3526971"/>
            <a:ext cx="4114800" cy="707886"/>
          </a:xfrm>
          <a:prstGeom prst="rect">
            <a:avLst/>
          </a:prstGeom>
          <a:noFill/>
        </p:spPr>
        <p:txBody>
          <a:bodyPr wrap="square" rtlCol="0">
            <a:spAutoFit/>
          </a:bodyPr>
          <a:lstStyle/>
          <a:p>
            <a:r>
              <a:rPr lang="fr-FR" sz="2000" b="1" dirty="0"/>
              <a:t>La fontaine Varia à l'est du bourg près de la cale de Pen Raz</a:t>
            </a:r>
            <a:r>
              <a:rPr lang="fr-FR" dirty="0"/>
              <a:t>.</a:t>
            </a:r>
          </a:p>
        </p:txBody>
      </p:sp>
    </p:spTree>
    <p:extLst>
      <p:ext uri="{BB962C8B-B14F-4D97-AF65-F5344CB8AC3E}">
        <p14:creationId xmlns:p14="http://schemas.microsoft.com/office/powerpoint/2010/main" val="132588055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7000">
        <p15:prstTrans prst="pageCurlDouble"/>
      </p:transition>
    </mc:Choice>
    <mc:Fallback>
      <p:transition spd="slow" advClick="0" advTm="17000">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ois, travail du bois, outil, Faisceau&#10;&#10;Description générée automatiquement">
            <a:extLst>
              <a:ext uri="{FF2B5EF4-FFF2-40B4-BE49-F238E27FC236}">
                <a16:creationId xmlns:a16="http://schemas.microsoft.com/office/drawing/2014/main" id="{80C36F4F-7247-0A39-3936-29CDD6402A7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95161" y="189000"/>
            <a:ext cx="4858477" cy="6480000"/>
          </a:xfrm>
          <a:prstGeom prst="rect">
            <a:avLst/>
          </a:prstGeom>
        </p:spPr>
      </p:pic>
      <p:sp>
        <p:nvSpPr>
          <p:cNvPr id="4" name="ZoneTexte 3">
            <a:extLst>
              <a:ext uri="{FF2B5EF4-FFF2-40B4-BE49-F238E27FC236}">
                <a16:creationId xmlns:a16="http://schemas.microsoft.com/office/drawing/2014/main" id="{3153930B-D575-E2F3-D2D3-FEC22C42DE5C}"/>
              </a:ext>
            </a:extLst>
          </p:cNvPr>
          <p:cNvSpPr txBox="1"/>
          <p:nvPr/>
        </p:nvSpPr>
        <p:spPr>
          <a:xfrm>
            <a:off x="7899163" y="4420631"/>
            <a:ext cx="3554627" cy="1815882"/>
          </a:xfrm>
          <a:prstGeom prst="rect">
            <a:avLst/>
          </a:prstGeom>
          <a:noFill/>
        </p:spPr>
        <p:txBody>
          <a:bodyPr wrap="square" rtlCol="0">
            <a:spAutoFit/>
          </a:bodyPr>
          <a:lstStyle/>
          <a:p>
            <a:r>
              <a:rPr lang="fr-FR" sz="2800" b="1" dirty="0">
                <a:solidFill>
                  <a:schemeClr val="bg1"/>
                </a:solidFill>
              </a:rPr>
              <a:t>Le moulin à marée de </a:t>
            </a:r>
            <a:r>
              <a:rPr lang="fr-FR" sz="2800" b="1" dirty="0" err="1">
                <a:solidFill>
                  <a:schemeClr val="bg1"/>
                </a:solidFill>
              </a:rPr>
              <a:t>Berno</a:t>
            </a:r>
            <a:r>
              <a:rPr lang="fr-FR" sz="2800" b="1" dirty="0">
                <a:solidFill>
                  <a:schemeClr val="bg1"/>
                </a:solidFill>
              </a:rPr>
              <a:t>, vue intérieure (après la restauration du moulin).</a:t>
            </a:r>
          </a:p>
        </p:txBody>
      </p:sp>
      <p:sp>
        <p:nvSpPr>
          <p:cNvPr id="5" name="ZoneTexte 4">
            <a:extLst>
              <a:ext uri="{FF2B5EF4-FFF2-40B4-BE49-F238E27FC236}">
                <a16:creationId xmlns:a16="http://schemas.microsoft.com/office/drawing/2014/main" id="{BF89D5AF-9C62-95AA-084B-0088612B3657}"/>
              </a:ext>
            </a:extLst>
          </p:cNvPr>
          <p:cNvSpPr txBox="1"/>
          <p:nvPr/>
        </p:nvSpPr>
        <p:spPr>
          <a:xfrm>
            <a:off x="7306039" y="1349005"/>
            <a:ext cx="5248426" cy="1815882"/>
          </a:xfrm>
          <a:prstGeom prst="rect">
            <a:avLst/>
          </a:prstGeom>
          <a:noFill/>
        </p:spPr>
        <p:txBody>
          <a:bodyPr wrap="square" rtlCol="0">
            <a:spAutoFit/>
          </a:bodyPr>
          <a:lstStyle/>
          <a:p>
            <a:r>
              <a:rPr lang="fr-FR" sz="2800" b="1" dirty="0">
                <a:solidFill>
                  <a:schemeClr val="bg1"/>
                </a:solidFill>
              </a:rPr>
              <a:t>Lorient Vous  A Présenté L’Île D’Arz</a:t>
            </a:r>
          </a:p>
          <a:p>
            <a:endParaRPr lang="fr-FR" sz="2800" b="1" dirty="0">
              <a:solidFill>
                <a:schemeClr val="bg1"/>
              </a:solidFill>
            </a:endParaRPr>
          </a:p>
          <a:p>
            <a:r>
              <a:rPr lang="fr-FR" sz="2800" b="1" dirty="0">
                <a:solidFill>
                  <a:schemeClr val="bg1"/>
                </a:solidFill>
              </a:rPr>
              <a:t>Les Images Et Le Son Du Net</a:t>
            </a:r>
          </a:p>
        </p:txBody>
      </p:sp>
      <p:sp>
        <p:nvSpPr>
          <p:cNvPr id="6" name="ZoneTexte 5">
            <a:extLst>
              <a:ext uri="{FF2B5EF4-FFF2-40B4-BE49-F238E27FC236}">
                <a16:creationId xmlns:a16="http://schemas.microsoft.com/office/drawing/2014/main" id="{DAFA7EE4-45ED-7F0B-9319-17D0D1C274DF}"/>
              </a:ext>
            </a:extLst>
          </p:cNvPr>
          <p:cNvSpPr txBox="1"/>
          <p:nvPr/>
        </p:nvSpPr>
        <p:spPr>
          <a:xfrm>
            <a:off x="9068934" y="3322410"/>
            <a:ext cx="5248426" cy="523220"/>
          </a:xfrm>
          <a:prstGeom prst="rect">
            <a:avLst/>
          </a:prstGeom>
          <a:noFill/>
        </p:spPr>
        <p:txBody>
          <a:bodyPr wrap="square" rtlCol="0">
            <a:spAutoFit/>
          </a:bodyPr>
          <a:lstStyle/>
          <a:p>
            <a:r>
              <a:rPr lang="fr-FR" sz="2800" b="1" dirty="0">
                <a:solidFill>
                  <a:schemeClr val="bg1"/>
                </a:solidFill>
              </a:rPr>
              <a:t>Daniel</a:t>
            </a:r>
          </a:p>
        </p:txBody>
      </p:sp>
    </p:spTree>
    <p:extLst>
      <p:ext uri="{BB962C8B-B14F-4D97-AF65-F5344CB8AC3E}">
        <p14:creationId xmlns:p14="http://schemas.microsoft.com/office/powerpoint/2010/main" val="297867383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7000">
        <p15:prstTrans prst="pageCurlDouble"/>
      </p:transition>
    </mc:Choice>
    <mc:Fallback>
      <p:transition spd="slow" advClick="0" advTm="17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72</TotalTime>
  <Words>389</Words>
  <Application>Microsoft Office PowerPoint</Application>
  <PresentationFormat>Grand écran</PresentationFormat>
  <Paragraphs>41</Paragraphs>
  <Slides>33</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33</vt:i4>
      </vt:variant>
    </vt:vector>
  </HeadingPairs>
  <TitlesOfParts>
    <vt:vector size="37"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7</cp:revision>
  <dcterms:created xsi:type="dcterms:W3CDTF">2023-05-29T08:29:18Z</dcterms:created>
  <dcterms:modified xsi:type="dcterms:W3CDTF">2023-05-30T08:46:34Z</dcterms:modified>
</cp:coreProperties>
</file>