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media1.mov" ContentType="video/unknown"/>
  <Override PartName="/ppt/media/image12.jpeg" ContentType="image/jpeg"/>
  <Override PartName="/ppt/media/media2.mov" ContentType="video/unknown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media1.mp4" ContentType="video/unknown"/>
  <Override PartName="/ppt/media/image21.jpeg" ContentType="image/jpeg"/>
  <Override PartName="/ppt/media/image22.jpeg" ContentType="image/jpeg"/>
  <Override PartName="/ppt/media/image23.jpeg" ContentType="image/jpeg"/>
  <Override PartName="/ppt/media/image2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1">
                  <a:lumOff val="1354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solidFill>
            <a:srgbClr val="014D8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09D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61D836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27002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E3E5E8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613784"/>
              <a:lumOff val="1275"/>
            </a:schemeClr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613784"/>
                  <a:lumOff val="127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E3E5E8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E3E5E8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FF53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98195F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262727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42424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eur et date"/>
          <p:cNvSpPr txBox="1"/>
          <p:nvPr>
            <p:ph type="body" sz="quarter" idx="21" hasCustomPrompt="1"/>
          </p:nvPr>
        </p:nvSpPr>
        <p:spPr>
          <a:xfrm>
            <a:off x="1206498" y="11839048"/>
            <a:ext cx="21971003" cy="636979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Auteur et date</a:t>
            </a:r>
          </a:p>
        </p:txBody>
      </p:sp>
      <p:sp>
        <p:nvSpPr>
          <p:cNvPr id="12" name="Titre de la présentation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b="0"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Titre de la présentation</a:t>
            </a:r>
          </a:p>
        </p:txBody>
      </p:sp>
      <p:sp>
        <p:nvSpPr>
          <p:cNvPr id="13" name="Texte niveau 1…"/>
          <p:cNvSpPr txBox="1"/>
          <p:nvPr>
            <p:ph type="body" sz="quarter" idx="1" hasCustomPrompt="1"/>
          </p:nvPr>
        </p:nvSpPr>
        <p:spPr>
          <a:xfrm>
            <a:off x="1206500" y="7196865"/>
            <a:ext cx="21971000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Sous-titre de la présentation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Numéro de diapositive"/>
          <p:cNvSpPr txBox="1"/>
          <p:nvPr>
            <p:ph type="sldNum" sz="quarter" idx="2"/>
          </p:nvPr>
        </p:nvSpPr>
        <p:spPr>
          <a:xfrm>
            <a:off x="12007748" y="13080999"/>
            <a:ext cx="368504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aysage vert et vallonné"/>
          <p:cNvSpPr/>
          <p:nvPr>
            <p:ph type="pic" idx="21"/>
          </p:nvPr>
        </p:nvSpPr>
        <p:spPr>
          <a:xfrm>
            <a:off x="-431800" y="-4038600"/>
            <a:ext cx="2946400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Titre de la présentation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b="0"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Titre de la présentation</a:t>
            </a:r>
          </a:p>
        </p:txBody>
      </p:sp>
      <p:sp>
        <p:nvSpPr>
          <p:cNvPr id="23" name="Auteur et date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Auteur et date</a:t>
            </a:r>
          </a:p>
        </p:txBody>
      </p:sp>
      <p:sp>
        <p:nvSpPr>
          <p:cNvPr id="24" name="Texte niveau 1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44688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Sous-titre de la présentation 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utre 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re de diapositiv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Titre de diapositive</a:t>
            </a:r>
          </a:p>
        </p:txBody>
      </p:sp>
      <p:sp>
        <p:nvSpPr>
          <p:cNvPr id="33" name="Texte niveau 1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2403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Sous-titre de diapositive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4" name="Pierres couvertes de mousse"/>
          <p:cNvSpPr/>
          <p:nvPr>
            <p:ph type="pic" sz="half" idx="21"/>
          </p:nvPr>
        </p:nvSpPr>
        <p:spPr>
          <a:xfrm>
            <a:off x="12052303" y="1270000"/>
            <a:ext cx="11188406" cy="1120988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5" name="Numéro de diapositiv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re de diapositiv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Titre de diapositive</a:t>
            </a:r>
          </a:p>
        </p:txBody>
      </p:sp>
      <p:sp>
        <p:nvSpPr>
          <p:cNvPr id="43" name="Sous-titre de diapositiv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Sous-titre de diapositive</a:t>
            </a:r>
          </a:p>
        </p:txBody>
      </p:sp>
      <p:sp>
        <p:nvSpPr>
          <p:cNvPr id="44" name="Texte niveau 1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Texte de puce de diapositive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e niveau 1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Texte de puce de diapositive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re de diapositiv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Titre de diapositive</a:t>
            </a:r>
          </a:p>
        </p:txBody>
      </p:sp>
      <p:sp>
        <p:nvSpPr>
          <p:cNvPr id="61" name="Sous-titre de diapositive"/>
          <p:cNvSpPr txBox="1"/>
          <p:nvPr>
            <p:ph type="body" sz="quarter" idx="21" hasCustomPrompt="1"/>
          </p:nvPr>
        </p:nvSpPr>
        <p:spPr>
          <a:xfrm>
            <a:off x="1206500" y="2245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Sous-titre de diapositive</a:t>
            </a:r>
          </a:p>
        </p:txBody>
      </p:sp>
      <p:sp>
        <p:nvSpPr>
          <p:cNvPr id="62" name="Texte niveau 1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pPr/>
            <a:r>
              <a:t>Texte de puce de diapositive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3" name="Grosse formation rocheuse sous des nuages sombres avec une route poussiéreuse au premier plan"/>
          <p:cNvSpPr/>
          <p:nvPr>
            <p:ph type="pic" idx="22"/>
          </p:nvPr>
        </p:nvSpPr>
        <p:spPr>
          <a:xfrm>
            <a:off x="6380200" y="1263848"/>
            <a:ext cx="22529801" cy="1119347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re de section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Titre de section</a:t>
            </a:r>
          </a:p>
        </p:txBody>
      </p:sp>
      <p:sp>
        <p:nvSpPr>
          <p:cNvPr id="72" name="Numéro de diapositive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re seul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itre de diapositive"/>
          <p:cNvSpPr txBox="1"/>
          <p:nvPr>
            <p:ph type="title" hasCustomPrompt="1"/>
          </p:nvPr>
        </p:nvSpPr>
        <p:spPr>
          <a:xfrm>
            <a:off x="1206500" y="952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Titre de diapositive</a:t>
            </a:r>
          </a:p>
        </p:txBody>
      </p:sp>
      <p:sp>
        <p:nvSpPr>
          <p:cNvPr id="80" name="Sous-titre de diapositiv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Sous-titre de diapositive</a:t>
            </a:r>
          </a:p>
        </p:txBody>
      </p:sp>
      <p:sp>
        <p:nvSpPr>
          <p:cNvPr id="81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Ordre du jo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re de l’ordre du jour"/>
          <p:cNvSpPr txBox="1"/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Titre de l’ordre du jour</a:t>
            </a:r>
          </a:p>
        </p:txBody>
      </p:sp>
      <p:sp>
        <p:nvSpPr>
          <p:cNvPr id="89" name="Sous-titre de l’ordre du jour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Sous-titre de l’ordre du jour</a:t>
            </a:r>
          </a:p>
        </p:txBody>
      </p:sp>
      <p:sp>
        <p:nvSpPr>
          <p:cNvPr id="90" name="Texte niveau 1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Rubriques de l’ordre du jour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1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éclar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e niveau 1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Déclaration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Fait import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Données clés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Données clés</a:t>
            </a:r>
          </a:p>
        </p:txBody>
      </p:sp>
      <p:sp>
        <p:nvSpPr>
          <p:cNvPr id="107" name="Texte niveau 1…"/>
          <p:cNvSpPr txBox="1"/>
          <p:nvPr>
            <p:ph type="body" idx="1" hasCustomPrompt="1"/>
          </p:nvPr>
        </p:nvSpPr>
        <p:spPr>
          <a:xfrm>
            <a:off x="1206500" y="935258"/>
            <a:ext cx="21971000" cy="7359063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100 %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8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/>
          <p:nvPr>
            <p:ph type="body" sz="quarter" idx="21" hasCustomPrompt="1"/>
          </p:nvPr>
        </p:nvSpPr>
        <p:spPr>
          <a:xfrm>
            <a:off x="2480825" y="10675453"/>
            <a:ext cx="201492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Attribution</a:t>
            </a:r>
          </a:p>
        </p:txBody>
      </p:sp>
      <p:sp>
        <p:nvSpPr>
          <p:cNvPr id="116" name="Texte niveau 1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 anchor="ctr"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« Citation notable »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7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3 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ros plan sur des plantes sauvages qui poussent entre des rochers"/>
          <p:cNvSpPr/>
          <p:nvPr>
            <p:ph type="pic" sz="quarter" idx="21"/>
          </p:nvPr>
        </p:nvSpPr>
        <p:spPr>
          <a:xfrm>
            <a:off x="15430500" y="7085409"/>
            <a:ext cx="8128000" cy="54102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Grosse formation rocheuse sous des nuages sombres avec une route poussiéreuse au premier plan"/>
          <p:cNvSpPr/>
          <p:nvPr>
            <p:ph type="pic" idx="22"/>
          </p:nvPr>
        </p:nvSpPr>
        <p:spPr>
          <a:xfrm>
            <a:off x="-2933700" y="1270000"/>
            <a:ext cx="22699133" cy="11277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Gros plan sur une plante sauvage qui pousse entre des rochers de lave"/>
          <p:cNvSpPr/>
          <p:nvPr>
            <p:ph type="pic" sz="quarter" idx="23"/>
          </p:nvPr>
        </p:nvSpPr>
        <p:spPr>
          <a:xfrm>
            <a:off x="15430500" y="1270000"/>
            <a:ext cx="8128000" cy="5410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cascade entourée par un paysage vert et rocailleux"/>
          <p:cNvSpPr/>
          <p:nvPr>
            <p:ph type="pic" idx="21"/>
          </p:nvPr>
        </p:nvSpPr>
        <p:spPr>
          <a:xfrm>
            <a:off x="-1511300" y="-3721100"/>
            <a:ext cx="28511500" cy="190302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Numéro de diapositive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de diapositive"/>
          <p:cNvSpPr txBox="1"/>
          <p:nvPr>
            <p:ph type="title" hasCustomPrompt="1"/>
          </p:nvPr>
        </p:nvSpPr>
        <p:spPr>
          <a:xfrm>
            <a:off x="1206500" y="952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Titre de diapositive</a:t>
            </a:r>
          </a:p>
        </p:txBody>
      </p:sp>
      <p:sp>
        <p:nvSpPr>
          <p:cNvPr id="3" name="Texte niveau 1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Texte de puce de diapositive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Numéro de diapositive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2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png"/><Relationship Id="rId7" Type="http://schemas.openxmlformats.org/officeDocument/2006/relationships/image" Target="../media/image6.jpeg"/><Relationship Id="rId8" Type="http://schemas.openxmlformats.org/officeDocument/2006/relationships/image" Target="../media/image7.jpeg"/><Relationship Id="rId9" Type="http://schemas.openxmlformats.org/officeDocument/2006/relationships/image" Target="../media/image7.png"/><Relationship Id="rId10" Type="http://schemas.openxmlformats.org/officeDocument/2006/relationships/image" Target="../media/image8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jpeg"/><Relationship Id="rId3" Type="http://schemas.openxmlformats.org/officeDocument/2006/relationships/image" Target="../media/image9.pn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6" Type="http://schemas.openxmlformats.org/officeDocument/2006/relationships/image" Target="../media/image11.jpeg"/><Relationship Id="rId7" Type="http://schemas.openxmlformats.org/officeDocument/2006/relationships/video" Target="../media/media1.mov"/><Relationship Id="rId8" Type="http://schemas.microsoft.com/office/2007/relationships/media" Target="../media/media1.mov"/><Relationship Id="rId9" Type="http://schemas.openxmlformats.org/officeDocument/2006/relationships/image" Target="../media/image10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3" Type="http://schemas.openxmlformats.org/officeDocument/2006/relationships/image" Target="../media/image8.png"/><Relationship Id="rId4" Type="http://schemas.openxmlformats.org/officeDocument/2006/relationships/video" Target="../media/media2.mov"/><Relationship Id="rId5" Type="http://schemas.microsoft.com/office/2007/relationships/media" Target="../media/media2.mov"/><Relationship Id="rId6" Type="http://schemas.openxmlformats.org/officeDocument/2006/relationships/image" Target="../media/image11.png"/><Relationship Id="rId7" Type="http://schemas.openxmlformats.org/officeDocument/2006/relationships/image" Target="../media/image13.jpeg"/><Relationship Id="rId8" Type="http://schemas.openxmlformats.org/officeDocument/2006/relationships/image" Target="../media/image14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jpeg"/><Relationship Id="rId3" Type="http://schemas.openxmlformats.org/officeDocument/2006/relationships/image" Target="../media/image9.png"/><Relationship Id="rId4" Type="http://schemas.openxmlformats.org/officeDocument/2006/relationships/image" Target="../media/image16.jpeg"/><Relationship Id="rId5" Type="http://schemas.openxmlformats.org/officeDocument/2006/relationships/image" Target="../media/image17.jpeg"/><Relationship Id="rId6" Type="http://schemas.openxmlformats.org/officeDocument/2006/relationships/image" Target="../media/image18.jpeg"/><Relationship Id="rId7" Type="http://schemas.openxmlformats.org/officeDocument/2006/relationships/image" Target="../media/image19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jpeg"/><Relationship Id="rId3" Type="http://schemas.openxmlformats.org/officeDocument/2006/relationships/image" Target="../media/image8.png"/><Relationship Id="rId4" Type="http://schemas.openxmlformats.org/officeDocument/2006/relationships/video" Target="../media/media1.mp4"/><Relationship Id="rId5" Type="http://schemas.microsoft.com/office/2007/relationships/media" Target="../media/media1.mp4"/><Relationship Id="rId6" Type="http://schemas.openxmlformats.org/officeDocument/2006/relationships/image" Target="../media/image12.png"/><Relationship Id="rId7" Type="http://schemas.openxmlformats.org/officeDocument/2006/relationships/image" Target="../media/image21.jpeg"/><Relationship Id="rId8" Type="http://schemas.openxmlformats.org/officeDocument/2006/relationships/image" Target="../media/image22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jpeg"/><Relationship Id="rId3" Type="http://schemas.openxmlformats.org/officeDocument/2006/relationships/image" Target="../media/image13.png"/><Relationship Id="rId4" Type="http://schemas.openxmlformats.org/officeDocument/2006/relationships/image" Target="../media/image24.jpeg"/><Relationship Id="rId5" Type="http://schemas.openxmlformats.org/officeDocument/2006/relationships/image" Target="../media/image9.png"/><Relationship Id="rId6" Type="http://schemas.openxmlformats.org/officeDocument/2006/relationships/image" Target="../media/image14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Relationship Id="rId3" Type="http://schemas.openxmlformats.org/officeDocument/2006/relationships/image" Target="../media/image8.png"/><Relationship Id="rId4" Type="http://schemas.openxmlformats.org/officeDocument/2006/relationships/hyperlink" Target="https://www.youtube.com/watch?v=CY55IOs6RrQ" TargetMode="External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.gif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.jpeg"/><Relationship Id="rId3" Type="http://schemas.openxmlformats.org/officeDocument/2006/relationships/image" Target="../media/image18.png"/><Relationship Id="rId4" Type="http://schemas.openxmlformats.org/officeDocument/2006/relationships/image" Target="../media/image1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Relationship Id="rId3" Type="http://schemas.openxmlformats.org/officeDocument/2006/relationships/hyperlink" Target="mailto:contact@tothegostudio.com" TargetMode="External"/><Relationship Id="rId4" Type="http://schemas.openxmlformats.org/officeDocument/2006/relationships/hyperlink" Target="https://www.instagram.com/tothego_studio/" TargetMode="External"/><Relationship Id="rId5" Type="http://schemas.openxmlformats.org/officeDocument/2006/relationships/image" Target="../media/image1.tif"/><Relationship Id="rId6" Type="http://schemas.openxmlformats.org/officeDocument/2006/relationships/hyperlink" Target="https://www.linkedin.com/company/tothego-studio/" TargetMode="External"/><Relationship Id="rId7" Type="http://schemas.openxmlformats.org/officeDocument/2006/relationships/image" Target="../media/image2.tif"/><Relationship Id="rId8" Type="http://schemas.openxmlformats.org/officeDocument/2006/relationships/hyperlink" Target="https://tothego.studio/" TargetMode="External"/><Relationship Id="rId9" Type="http://schemas.openxmlformats.org/officeDocument/2006/relationships/image" Target="../media/image2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68272" y="7921392"/>
            <a:ext cx="2018039" cy="2332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723952" y="5836354"/>
            <a:ext cx="8425220" cy="2043292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PORTFOLIO 2023"/>
          <p:cNvSpPr txBox="1"/>
          <p:nvPr>
            <p:ph type="subTitle" sz="quarter" idx="1"/>
          </p:nvPr>
        </p:nvSpPr>
        <p:spPr>
          <a:xfrm>
            <a:off x="6212036" y="7702836"/>
            <a:ext cx="3449052" cy="517938"/>
          </a:xfrm>
          <a:prstGeom prst="rect">
            <a:avLst/>
          </a:prstGeom>
        </p:spPr>
        <p:txBody>
          <a:bodyPr/>
          <a:lstStyle>
            <a:lvl1pPr algn="ctr" defTabSz="457200">
              <a:spcBef>
                <a:spcPts val="1200"/>
              </a:spcBef>
              <a:defRPr b="0" sz="27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PORTFOLIO 2023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instc 2023-04-10 235258.348.jpg" descr="instc 2023-04-10 235258.348.jpg"/>
          <p:cNvPicPr>
            <a:picLocks noChangeAspect="1"/>
          </p:cNvPicPr>
          <p:nvPr/>
        </p:nvPicPr>
        <p:blipFill>
          <a:blip r:embed="rId2">
            <a:alphaModFix amt="8000"/>
            <a:extLst/>
          </a:blip>
          <a:srcRect l="23144" t="17808" r="1336" b="0"/>
          <a:stretch>
            <a:fillRect/>
          </a:stretch>
        </p:blipFill>
        <p:spPr>
          <a:xfrm>
            <a:off x="-439043" y="-3354948"/>
            <a:ext cx="25052671" cy="20439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306956" y="10079804"/>
            <a:ext cx="2608289" cy="10493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299088" y="5622582"/>
            <a:ext cx="5773624" cy="10493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8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277057" y="375335"/>
            <a:ext cx="2849017" cy="1535330"/>
          </a:xfrm>
          <a:prstGeom prst="rect">
            <a:avLst/>
          </a:prstGeom>
          <a:ln w="12700">
            <a:miter lim="400000"/>
          </a:ln>
        </p:spPr>
      </p:pic>
      <p:sp>
        <p:nvSpPr>
          <p:cNvPr id="159" name="STUDIO…"/>
          <p:cNvSpPr txBox="1"/>
          <p:nvPr/>
        </p:nvSpPr>
        <p:spPr>
          <a:xfrm>
            <a:off x="11886309" y="5866305"/>
            <a:ext cx="5790564" cy="701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defRPr b="1" sz="2700">
                <a:latin typeface="+mj-lt"/>
                <a:ea typeface="+mj-ea"/>
                <a:cs typeface="+mj-cs"/>
                <a:sym typeface="Helvetica"/>
              </a:defRPr>
            </a:pPr>
            <a:r>
              <a:t>STUDIO</a:t>
            </a:r>
            <a:endParaRPr b="0"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CREATIVE DIRECTION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BRAND CONTENT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PHOTOGRAPHY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FILMS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VIDEOS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GRAPHIC DESIGN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MOTION DESIGN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PRODUCTION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STYLING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solidFill>
                  <a:srgbClr val="000000"/>
                </a:solidFill>
                <a:latin typeface="+mj-lt"/>
                <a:ea typeface="+mj-ea"/>
                <a:cs typeface="+mj-cs"/>
                <a:sym typeface="Helvetica"/>
              </a:defRPr>
            </a:pPr>
          </a:p>
          <a:p>
            <a:pPr algn="l" defTabSz="457200">
              <a:defRPr b="1" sz="2700">
                <a:latin typeface="+mj-lt"/>
                <a:ea typeface="+mj-ea"/>
                <a:cs typeface="+mj-cs"/>
                <a:sym typeface="Helvetica"/>
              </a:defRPr>
            </a:pPr>
            <a:r>
              <a:t>MUSIC</a:t>
            </a:r>
            <a:endParaRPr b="0"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COMPOSITION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SOUND DESIGN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MIXING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VOICE OVER</a:t>
            </a:r>
            <a:endParaRPr>
              <a:solidFill>
                <a:srgbClr val="000000"/>
              </a:solidFill>
            </a:endParaRPr>
          </a:p>
          <a:p>
            <a:pPr algn="l" defTabSz="457200">
              <a:defRPr sz="2700">
                <a:latin typeface="+mj-lt"/>
                <a:ea typeface="+mj-ea"/>
                <a:cs typeface="+mj-cs"/>
                <a:sym typeface="Helvetica"/>
              </a:defRPr>
            </a:pPr>
            <a:r>
              <a:t>ARTIST RECORDING</a:t>
            </a:r>
          </a:p>
        </p:txBody>
      </p:sp>
      <p:sp>
        <p:nvSpPr>
          <p:cNvPr id="160" name="WE ARE A MULTIDISCIPLINARY CREATIVE STUDIO WHO BRINGS PASSIONATE PROFESSIONALS WHO WORK TOGETHER IN A COMPLEMENTARY WAY TO REALISE YOUR PROJECTS."/>
          <p:cNvSpPr txBox="1"/>
          <p:nvPr>
            <p:ph type="body" sz="quarter" idx="1"/>
          </p:nvPr>
        </p:nvSpPr>
        <p:spPr>
          <a:xfrm>
            <a:off x="11919767" y="887475"/>
            <a:ext cx="11911620" cy="1670175"/>
          </a:xfrm>
          <a:prstGeom prst="rect">
            <a:avLst/>
          </a:prstGeom>
        </p:spPr>
        <p:txBody>
          <a:bodyPr/>
          <a:lstStyle>
            <a:lvl1pPr marL="0" indent="0" algn="just" defTabSz="457200">
              <a:lnSpc>
                <a:spcPct val="100000"/>
              </a:lnSpc>
              <a:spcBef>
                <a:spcPts val="1200"/>
              </a:spcBef>
              <a:buSzTx/>
              <a:buNone/>
              <a:defRPr sz="27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WE ARE A MULTIDISCIPLINARY CREATIVE STUDIO WHO BRINGS PASSIONATE PROFESSIONALS WHO WORK TOGETHER IN A COMPLEMENTARY WAY TO REALISE YOUR PROJECTS. </a:t>
            </a:r>
          </a:p>
        </p:txBody>
      </p:sp>
      <p:pic>
        <p:nvPicPr>
          <p:cNvPr id="161" name="_K4A6295.jpeg" descr="_K4A6295.jpe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-353070" y="-873642"/>
            <a:ext cx="10313889" cy="1546328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instc 2023-04-10 235258.348.jpg" descr="instc 2023-04-10 235258.348.jpg"/>
          <p:cNvPicPr>
            <a:picLocks noChangeAspect="1"/>
          </p:cNvPicPr>
          <p:nvPr/>
        </p:nvPicPr>
        <p:blipFill>
          <a:blip r:embed="rId2">
            <a:alphaModFix amt="15000"/>
            <a:extLst/>
          </a:blip>
          <a:srcRect l="23144" t="17808" r="1336" b="0"/>
          <a:stretch>
            <a:fillRect/>
          </a:stretch>
        </p:blipFill>
        <p:spPr>
          <a:xfrm>
            <a:off x="-439043" y="-3354948"/>
            <a:ext cx="25052671" cy="20439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IMG_1031.jpeg" descr="IMG_1031.jpeg"/>
          <p:cNvPicPr>
            <a:picLocks noChangeAspect="1"/>
          </p:cNvPicPr>
          <p:nvPr/>
        </p:nvPicPr>
        <p:blipFill>
          <a:blip r:embed="rId3">
            <a:extLst/>
          </a:blip>
          <a:srcRect l="12598" t="131" r="12598" b="0"/>
          <a:stretch>
            <a:fillRect/>
          </a:stretch>
        </p:blipFill>
        <p:spPr>
          <a:xfrm>
            <a:off x="1889053" y="4138017"/>
            <a:ext cx="2973926" cy="529452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5" name="WhatsApp Image 2023-04-28 at 17.41.18.jpeg" descr="WhatsApp Image 2023-04-28 at 17.41.18.jpeg"/>
          <p:cNvPicPr>
            <a:picLocks noChangeAspect="1"/>
          </p:cNvPicPr>
          <p:nvPr/>
        </p:nvPicPr>
        <p:blipFill>
          <a:blip r:embed="rId4">
            <a:extLst/>
          </a:blip>
          <a:srcRect l="12195" t="0" r="13009" b="0"/>
          <a:stretch>
            <a:fillRect/>
          </a:stretch>
        </p:blipFill>
        <p:spPr>
          <a:xfrm>
            <a:off x="5284012" y="4144962"/>
            <a:ext cx="2966226" cy="52877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Hadox.jpeg" descr="Hadox.jpeg"/>
          <p:cNvPicPr>
            <a:picLocks noChangeAspect="1"/>
          </p:cNvPicPr>
          <p:nvPr/>
        </p:nvPicPr>
        <p:blipFill>
          <a:blip r:embed="rId5">
            <a:extLst/>
          </a:blip>
          <a:srcRect l="14939" t="0" r="14939" b="0"/>
          <a:stretch>
            <a:fillRect/>
          </a:stretch>
        </p:blipFill>
        <p:spPr>
          <a:xfrm>
            <a:off x="8671430" y="4144962"/>
            <a:ext cx="2966226" cy="52877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Grosse formation rocheuse sous des nuages sombres avec une route poussiéreuse au premier plan" descr="Grosse formation rocheuse sous des nuages sombres avec une route poussiéreuse au premier plan"/>
          <p:cNvPicPr>
            <a:picLocks noChangeAspect="1"/>
          </p:cNvPicPr>
          <p:nvPr/>
        </p:nvPicPr>
        <p:blipFill>
          <a:blip r:embed="rId6">
            <a:extLst/>
          </a:blip>
          <a:srcRect l="12602" t="0" r="12602" b="0"/>
          <a:stretch>
            <a:fillRect/>
          </a:stretch>
        </p:blipFill>
        <p:spPr>
          <a:xfrm>
            <a:off x="12058849" y="4144962"/>
            <a:ext cx="2966226" cy="52877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instc 2023-04-10 232906.600.jpeg" descr="instc 2023-04-10 232906.600.jpeg"/>
          <p:cNvPicPr>
            <a:picLocks noChangeAspect="1"/>
          </p:cNvPicPr>
          <p:nvPr/>
        </p:nvPicPr>
        <p:blipFill>
          <a:blip r:embed="rId7">
            <a:extLst/>
          </a:blip>
          <a:srcRect l="19154" t="4347" r="19154" b="13213"/>
          <a:stretch>
            <a:fillRect/>
          </a:stretch>
        </p:blipFill>
        <p:spPr>
          <a:xfrm>
            <a:off x="15446266" y="4144962"/>
            <a:ext cx="2966226" cy="528775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9" name="instc 2023-04-10 233226.689.jpeg" descr="instc 2023-04-10 233226.689.jpeg"/>
          <p:cNvPicPr>
            <a:picLocks noChangeAspect="1"/>
          </p:cNvPicPr>
          <p:nvPr/>
        </p:nvPicPr>
        <p:blipFill>
          <a:blip r:embed="rId8">
            <a:extLst/>
          </a:blip>
          <a:srcRect l="15292" t="3940" r="21989" b="12207"/>
          <a:stretch>
            <a:fillRect/>
          </a:stretch>
        </p:blipFill>
        <p:spPr>
          <a:xfrm>
            <a:off x="18833683" y="4144962"/>
            <a:ext cx="2966226" cy="5287755"/>
          </a:xfrm>
          <a:prstGeom prst="rect">
            <a:avLst/>
          </a:prstGeom>
          <a:ln w="12700">
            <a:miter lim="400000"/>
          </a:ln>
        </p:spPr>
      </p:pic>
      <p:sp>
        <p:nvSpPr>
          <p:cNvPr id="170" name="Jeremie Masuka…"/>
          <p:cNvSpPr txBox="1"/>
          <p:nvPr/>
        </p:nvSpPr>
        <p:spPr>
          <a:xfrm>
            <a:off x="1888095" y="9606872"/>
            <a:ext cx="2975701" cy="7167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1" sz="2000"/>
            </a:pPr>
            <a:r>
              <a:t>Jeremie Masuka</a:t>
            </a:r>
          </a:p>
          <a:p>
            <a:pPr>
              <a:defRPr i="1" sz="2000"/>
            </a:pPr>
            <a:r>
              <a:t>Photographer</a:t>
            </a:r>
          </a:p>
        </p:txBody>
      </p:sp>
      <p:sp>
        <p:nvSpPr>
          <p:cNvPr id="171" name="Yassine Bani…"/>
          <p:cNvSpPr txBox="1"/>
          <p:nvPr/>
        </p:nvSpPr>
        <p:spPr>
          <a:xfrm>
            <a:off x="5279283" y="9606872"/>
            <a:ext cx="2975701" cy="7167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1" sz="2000"/>
            </a:pPr>
            <a:r>
              <a:t>Yassine Bani</a:t>
            </a:r>
          </a:p>
          <a:p>
            <a:pPr>
              <a:defRPr i="1" sz="2000"/>
            </a:pPr>
            <a:r>
              <a:t>Director</a:t>
            </a:r>
          </a:p>
        </p:txBody>
      </p:sp>
      <p:sp>
        <p:nvSpPr>
          <p:cNvPr id="172" name="Erwan Demais Art Director"/>
          <p:cNvSpPr txBox="1"/>
          <p:nvPr/>
        </p:nvSpPr>
        <p:spPr>
          <a:xfrm>
            <a:off x="8666702" y="9606872"/>
            <a:ext cx="2975700" cy="7167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2000"/>
            </a:pPr>
            <a:r>
              <a:rPr b="1"/>
              <a:t>Erwan Demais</a:t>
            </a:r>
            <a:br/>
            <a:r>
              <a:rPr i="1"/>
              <a:t>Art Director</a:t>
            </a:r>
          </a:p>
        </p:txBody>
      </p:sp>
      <p:sp>
        <p:nvSpPr>
          <p:cNvPr id="173" name="Maxime Rigaud Producer"/>
          <p:cNvSpPr txBox="1"/>
          <p:nvPr/>
        </p:nvSpPr>
        <p:spPr>
          <a:xfrm>
            <a:off x="12050349" y="9606872"/>
            <a:ext cx="2975701" cy="7167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2000"/>
            </a:pPr>
            <a:r>
              <a:rPr b="1"/>
              <a:t>Maxime Rigaud</a:t>
            </a:r>
            <a:br/>
            <a:r>
              <a:rPr i="1"/>
              <a:t>Producer</a:t>
            </a:r>
          </a:p>
        </p:txBody>
      </p:sp>
      <p:sp>
        <p:nvSpPr>
          <p:cNvPr id="174" name="Arthur Lemoalle…"/>
          <p:cNvSpPr txBox="1"/>
          <p:nvPr/>
        </p:nvSpPr>
        <p:spPr>
          <a:xfrm>
            <a:off x="15436811" y="9454472"/>
            <a:ext cx="2975701" cy="10215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1" sz="2000"/>
            </a:pPr>
            <a:r>
              <a:t>Arthur Lemoalle</a:t>
            </a:r>
          </a:p>
          <a:p>
            <a:pPr>
              <a:defRPr sz="2000"/>
            </a:pPr>
            <a:r>
              <a:rPr i="1"/>
              <a:t>Composer / Sound Designer</a:t>
            </a:r>
          </a:p>
        </p:txBody>
      </p:sp>
      <p:sp>
        <p:nvSpPr>
          <p:cNvPr id="175" name="Quarto Palasi…"/>
          <p:cNvSpPr txBox="1"/>
          <p:nvPr/>
        </p:nvSpPr>
        <p:spPr>
          <a:xfrm>
            <a:off x="18828956" y="9454472"/>
            <a:ext cx="2975701" cy="10215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b="1" sz="2000"/>
            </a:pPr>
            <a:r>
              <a:t>Quarto Palasi</a:t>
            </a:r>
          </a:p>
          <a:p>
            <a:pPr>
              <a:defRPr sz="2000"/>
            </a:pPr>
            <a:r>
              <a:rPr i="1"/>
              <a:t>Composer / Sound Designer</a:t>
            </a:r>
          </a:p>
        </p:txBody>
      </p:sp>
      <p:pic>
        <p:nvPicPr>
          <p:cNvPr id="176" name="Fichier 13.png" descr="Fichier 13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0958458" y="12054987"/>
            <a:ext cx="2467085" cy="7167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77" name="Fichier 3.png" descr="Fichier 3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278249" y="1672831"/>
            <a:ext cx="2833121" cy="1538022"/>
          </a:xfrm>
          <a:prstGeom prst="rect">
            <a:avLst/>
          </a:prstGeom>
          <a:ln w="12700">
            <a:miter lim="400000"/>
          </a:ln>
        </p:spPr>
      </p:pic>
      <p:sp>
        <p:nvSpPr>
          <p:cNvPr id="178" name="OUR TEAM"/>
          <p:cNvSpPr txBox="1"/>
          <p:nvPr>
            <p:ph type="title"/>
          </p:nvPr>
        </p:nvSpPr>
        <p:spPr>
          <a:xfrm>
            <a:off x="2032165" y="1877114"/>
            <a:ext cx="5210903" cy="1670176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defRPr b="0"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OUR TEAM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000026210006.jpg" descr="000026210006.jpg"/>
          <p:cNvPicPr>
            <a:picLocks noChangeAspect="1"/>
          </p:cNvPicPr>
          <p:nvPr/>
        </p:nvPicPr>
        <p:blipFill>
          <a:blip r:embed="rId2">
            <a:alphaModFix amt="16000"/>
            <a:extLst/>
          </a:blip>
          <a:stretch>
            <a:fillRect/>
          </a:stretch>
        </p:blipFill>
        <p:spPr>
          <a:xfrm>
            <a:off x="-259052" y="-9072450"/>
            <a:ext cx="28078988" cy="3658272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91928" y="1819056"/>
            <a:ext cx="1843537" cy="1245572"/>
          </a:xfrm>
          <a:prstGeom prst="rect">
            <a:avLst/>
          </a:prstGeom>
          <a:ln w="12700">
            <a:miter lim="400000"/>
          </a:ln>
        </p:spPr>
      </p:pic>
      <p:sp>
        <p:nvSpPr>
          <p:cNvPr id="182" name="FÉDÉRATION FRANÇAISE DE FOOTBALL"/>
          <p:cNvSpPr txBox="1"/>
          <p:nvPr/>
        </p:nvSpPr>
        <p:spPr>
          <a:xfrm>
            <a:off x="1917247" y="1784262"/>
            <a:ext cx="20698603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FÉDÉRATION FRANÇAISE DE FOOTBALL</a:t>
            </a:r>
          </a:p>
        </p:txBody>
      </p:sp>
      <p:sp>
        <p:nvSpPr>
          <p:cNvPr id="183" name="/Photography…"/>
          <p:cNvSpPr txBox="1"/>
          <p:nvPr/>
        </p:nvSpPr>
        <p:spPr>
          <a:xfrm>
            <a:off x="1811746" y="3716565"/>
            <a:ext cx="4630958" cy="251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/Video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/Art Direction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/Composition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/Sound Design</a:t>
            </a:r>
          </a:p>
        </p:txBody>
      </p:sp>
      <p:sp>
        <p:nvSpPr>
          <p:cNvPr id="184" name="DIGITAL CAMPAIGN FOR THE REVEAL OF THE FRENCH MEN'S TEAM JERSEY FOR THE 2022 WORLD CUP"/>
          <p:cNvSpPr txBox="1"/>
          <p:nvPr/>
        </p:nvSpPr>
        <p:spPr>
          <a:xfrm>
            <a:off x="7622985" y="3936431"/>
            <a:ext cx="11398672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DIGITAL CAMPAIGN FOR THE REVEAL OF THE FRENCH MEN'S TEAM JERSEY FOR THE 2022 WORLD CUP</a:t>
            </a:r>
          </a:p>
        </p:txBody>
      </p:sp>
      <p:pic>
        <p:nvPicPr>
          <p:cNvPr id="185" name="000026210008.jpeg" descr="000026210008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709339" y="6848309"/>
            <a:ext cx="4453792" cy="58026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000026200011.jpeg" descr="000026200011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903186" y="6847960"/>
            <a:ext cx="4453793" cy="58033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000026170010.jpeg" descr="000026170010.jpeg"/>
          <p:cNvPicPr>
            <a:picLocks noChangeAspect="1"/>
          </p:cNvPicPr>
          <p:nvPr/>
        </p:nvPicPr>
        <p:blipFill>
          <a:blip r:embed="rId6">
            <a:extLst/>
          </a:blip>
          <a:srcRect l="0" t="15014" r="0" b="0"/>
          <a:stretch>
            <a:fillRect/>
          </a:stretch>
        </p:blipFill>
        <p:spPr>
          <a:xfrm>
            <a:off x="12502792" y="6848299"/>
            <a:ext cx="4527665" cy="5802593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FFF Maillot Homme VFINAL 9.16 .mov" descr="FFF Maillot Homme VFINAL 9.16 .mov"/>
          <p:cNvPicPr>
            <a:picLocks noChangeAspect="0"/>
          </p:cNvPicPr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>
            <a:extLst/>
          </a:blip>
          <a:stretch>
            <a:fillRect/>
          </a:stretch>
        </p:blipFill>
        <p:spPr>
          <a:xfrm>
            <a:off x="17367879" y="6845646"/>
            <a:ext cx="3267010" cy="580801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81" fill="hold"/>
                                        <p:tgtEl>
                                          <p:spTgt spid="1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8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88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8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0017b276-a28a-47aa-af23-48cf6f24de82.JPG" descr="0017b276-a28a-47aa-af23-48cf6f24de82.JPG"/>
          <p:cNvPicPr>
            <a:picLocks noChangeAspect="1"/>
          </p:cNvPicPr>
          <p:nvPr/>
        </p:nvPicPr>
        <p:blipFill>
          <a:blip r:embed="rId2">
            <a:alphaModFix amt="15281"/>
            <a:extLst/>
          </a:blip>
          <a:srcRect l="0" t="0" r="0" b="13089"/>
          <a:stretch>
            <a:fillRect/>
          </a:stretch>
        </p:blipFill>
        <p:spPr>
          <a:xfrm>
            <a:off x="-3424688" y="-12065924"/>
            <a:ext cx="29414056" cy="38327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Fichier 3.png" descr="Fichier 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8249" y="1672831"/>
            <a:ext cx="2833121" cy="1538022"/>
          </a:xfrm>
          <a:prstGeom prst="rect">
            <a:avLst/>
          </a:prstGeom>
          <a:ln w="12700">
            <a:miter lim="400000"/>
          </a:ln>
        </p:spPr>
      </p:pic>
      <p:sp>
        <p:nvSpPr>
          <p:cNvPr id="192" name="NEW ERA x NBA PARIS 2023"/>
          <p:cNvSpPr txBox="1"/>
          <p:nvPr/>
        </p:nvSpPr>
        <p:spPr>
          <a:xfrm>
            <a:off x="1917247" y="1784262"/>
            <a:ext cx="20046332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NEW ERA x NBA PARIS 2023</a:t>
            </a:r>
          </a:p>
        </p:txBody>
      </p:sp>
      <p:sp>
        <p:nvSpPr>
          <p:cNvPr id="193" name="/Photography…"/>
          <p:cNvSpPr txBox="1"/>
          <p:nvPr/>
        </p:nvSpPr>
        <p:spPr>
          <a:xfrm>
            <a:off x="1811746" y="3716104"/>
            <a:ext cx="4630958" cy="251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/Video</a:t>
            </a:r>
            <a:br/>
            <a:r>
              <a:t>/Art Direction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/Composition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/Sound Design</a:t>
            </a:r>
          </a:p>
        </p:txBody>
      </p:sp>
      <p:sp>
        <p:nvSpPr>
          <p:cNvPr id="194" name="CAMPAIGN FOR NBA PARIS 2023 COLLECTION CHICAGO BULLS VS DETROIT PISTONS"/>
          <p:cNvSpPr txBox="1"/>
          <p:nvPr/>
        </p:nvSpPr>
        <p:spPr>
          <a:xfrm>
            <a:off x="7622985" y="3923731"/>
            <a:ext cx="11398672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pPr>
            <a:r>
              <a:t>CAMPAIGN FOR NBA PARIS 2023 COLLECTION</a:t>
            </a:r>
            <a:br/>
            <a:r>
              <a:t>CHICAGO BULLS VS DETROIT PISTONS</a:t>
            </a:r>
          </a:p>
        </p:txBody>
      </p:sp>
      <p:pic>
        <p:nvPicPr>
          <p:cNvPr id="195" name="NewEra_NBA_9.mov" descr="NewEra_NBA_9.mov"/>
          <p:cNvPicPr>
            <a:picLocks noChangeAspect="0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7344663" y="6863306"/>
            <a:ext cx="3264025" cy="580271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9a0a9e4c-6923-4962-876f-d1b79a308726.JPG" descr="9a0a9e4c-6923-4962-876f-d1b79a308726.JPG"/>
          <p:cNvPicPr>
            <a:picLocks noChangeAspect="1"/>
          </p:cNvPicPr>
          <p:nvPr/>
        </p:nvPicPr>
        <p:blipFill>
          <a:blip r:embed="rId7">
            <a:extLst/>
          </a:blip>
          <a:srcRect l="0" t="12552" r="0" b="547"/>
          <a:stretch>
            <a:fillRect/>
          </a:stretch>
        </p:blipFill>
        <p:spPr>
          <a:xfrm>
            <a:off x="7683940" y="6863306"/>
            <a:ext cx="4453792" cy="580269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0017b276-a28a-47aa-af23-48cf6f24de82.JPG" descr="0017b276-a28a-47aa-af23-48cf6f24de82.JPG"/>
          <p:cNvPicPr>
            <a:picLocks noChangeAspect="1"/>
          </p:cNvPicPr>
          <p:nvPr/>
        </p:nvPicPr>
        <p:blipFill>
          <a:blip r:embed="rId2">
            <a:extLst/>
          </a:blip>
          <a:srcRect l="0" t="0" r="0" b="13089"/>
          <a:stretch>
            <a:fillRect/>
          </a:stretch>
        </p:blipFill>
        <p:spPr>
          <a:xfrm>
            <a:off x="2890486" y="6862957"/>
            <a:ext cx="4453793" cy="58033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710ddf12-ff69-4a7a-add2-b6c939636134.JPG" descr="710ddf12-ff69-4a7a-add2-b6c939636134.JPG"/>
          <p:cNvPicPr>
            <a:picLocks noChangeAspect="1"/>
          </p:cNvPicPr>
          <p:nvPr/>
        </p:nvPicPr>
        <p:blipFill>
          <a:blip r:embed="rId8">
            <a:extLst/>
          </a:blip>
          <a:srcRect l="0" t="0" r="0" b="14519"/>
          <a:stretch>
            <a:fillRect/>
          </a:stretch>
        </p:blipFill>
        <p:spPr>
          <a:xfrm>
            <a:off x="12477392" y="6863296"/>
            <a:ext cx="4527665" cy="58025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80" fill="hold"/>
                                        <p:tgtEl>
                                          <p:spTgt spid="1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5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95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9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_K4A5529.jpeg" descr="_K4A5529.jpeg"/>
          <p:cNvPicPr>
            <a:picLocks noChangeAspect="1"/>
          </p:cNvPicPr>
          <p:nvPr/>
        </p:nvPicPr>
        <p:blipFill>
          <a:blip r:embed="rId2">
            <a:alphaModFix amt="15273"/>
            <a:extLst/>
          </a:blip>
          <a:stretch>
            <a:fillRect/>
          </a:stretch>
        </p:blipFill>
        <p:spPr>
          <a:xfrm>
            <a:off x="-1469111" y="-14026955"/>
            <a:ext cx="29582865" cy="443526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0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91928" y="1819056"/>
            <a:ext cx="1843537" cy="1245572"/>
          </a:xfrm>
          <a:prstGeom prst="rect">
            <a:avLst/>
          </a:prstGeom>
          <a:ln w="12700">
            <a:miter lim="400000"/>
          </a:ln>
        </p:spPr>
      </p:pic>
      <p:sp>
        <p:nvSpPr>
          <p:cNvPr id="202" name="PHARRELL x HUMAN RACE"/>
          <p:cNvSpPr txBox="1"/>
          <p:nvPr/>
        </p:nvSpPr>
        <p:spPr>
          <a:xfrm>
            <a:off x="1917247" y="1784262"/>
            <a:ext cx="20046332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PHARRELL x HUMAN RACE</a:t>
            </a:r>
          </a:p>
        </p:txBody>
      </p:sp>
      <p:sp>
        <p:nvSpPr>
          <p:cNvPr id="203" name="/Photography…"/>
          <p:cNvSpPr txBox="1"/>
          <p:nvPr/>
        </p:nvSpPr>
        <p:spPr>
          <a:xfrm>
            <a:off x="1811746" y="3707831"/>
            <a:ext cx="4630958" cy="154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/Video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/Production</a:t>
            </a:r>
          </a:p>
        </p:txBody>
      </p:sp>
      <p:sp>
        <p:nvSpPr>
          <p:cNvPr id="204" name="PHOTOSHOOT FOR THE RELEASE OF THE NMD S1 MAHBS"/>
          <p:cNvSpPr txBox="1"/>
          <p:nvPr/>
        </p:nvSpPr>
        <p:spPr>
          <a:xfrm>
            <a:off x="7622985" y="3923731"/>
            <a:ext cx="11398672" cy="55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PHOTOSHOOT FOR THE RELEASE OF THE NMD S1 MAHBS</a:t>
            </a:r>
          </a:p>
        </p:txBody>
      </p:sp>
      <p:pic>
        <p:nvPicPr>
          <p:cNvPr id="205" name="Polaroid-Portrait.jpeg" descr="Polaroid-Portrait.jpeg"/>
          <p:cNvPicPr>
            <a:picLocks noChangeAspect="1"/>
          </p:cNvPicPr>
          <p:nvPr/>
        </p:nvPicPr>
        <p:blipFill>
          <a:blip r:embed="rId4">
            <a:extLst/>
          </a:blip>
          <a:srcRect l="3554" t="0" r="3554" b="0"/>
          <a:stretch>
            <a:fillRect/>
          </a:stretch>
        </p:blipFill>
        <p:spPr>
          <a:xfrm>
            <a:off x="7647035" y="6861123"/>
            <a:ext cx="4527541" cy="58070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_K4A5539.jpeg" descr="_K4A5539.jpeg"/>
          <p:cNvPicPr>
            <a:picLocks noChangeAspect="1"/>
          </p:cNvPicPr>
          <p:nvPr/>
        </p:nvPicPr>
        <p:blipFill>
          <a:blip r:embed="rId5">
            <a:extLst/>
          </a:blip>
          <a:srcRect l="15418" t="7367" r="15418" b="9303"/>
          <a:stretch>
            <a:fillRect/>
          </a:stretch>
        </p:blipFill>
        <p:spPr>
          <a:xfrm>
            <a:off x="17369332" y="6861123"/>
            <a:ext cx="3214871" cy="58069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_K4A5555.jpeg" descr="_K4A5555.jpeg"/>
          <p:cNvPicPr>
            <a:picLocks noChangeAspect="1"/>
          </p:cNvPicPr>
          <p:nvPr/>
        </p:nvPicPr>
        <p:blipFill>
          <a:blip r:embed="rId6">
            <a:extLst/>
          </a:blip>
          <a:srcRect l="2029" t="12725" r="2029" b="4023"/>
          <a:stretch>
            <a:fillRect/>
          </a:stretch>
        </p:blipFill>
        <p:spPr>
          <a:xfrm>
            <a:off x="2891439" y="6863703"/>
            <a:ext cx="4459551" cy="580180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8" name="FujiGA645i-Portra800-Pharrel-Kith-JeremieMasuka-4.jpeg" descr="FujiGA645i-Portra800-Pharrel-Kith-JeremieMasuka-4.jpeg"/>
          <p:cNvPicPr>
            <a:picLocks noChangeAspect="1"/>
          </p:cNvPicPr>
          <p:nvPr/>
        </p:nvPicPr>
        <p:blipFill>
          <a:blip r:embed="rId7">
            <a:extLst/>
          </a:blip>
          <a:srcRect l="0" t="0" r="0" b="4171"/>
          <a:stretch>
            <a:fillRect/>
          </a:stretch>
        </p:blipFill>
        <p:spPr>
          <a:xfrm>
            <a:off x="12417067" y="6862909"/>
            <a:ext cx="4648201" cy="58034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21AW_SP_Wild-Rider-Route_Neymar_8943_RGB.jpeg" descr="21AW_SP_Wild-Rider-Route_Neymar_8943_RGB.jpeg"/>
          <p:cNvPicPr>
            <a:picLocks noChangeAspect="1"/>
          </p:cNvPicPr>
          <p:nvPr/>
        </p:nvPicPr>
        <p:blipFill>
          <a:blip r:embed="rId2">
            <a:alphaModFix amt="14567"/>
            <a:extLst/>
          </a:blip>
          <a:srcRect l="586" t="16214" r="586" b="0"/>
          <a:stretch>
            <a:fillRect/>
          </a:stretch>
        </p:blipFill>
        <p:spPr>
          <a:xfrm>
            <a:off x="-1994266" y="-5774822"/>
            <a:ext cx="27869407" cy="3542352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" name="Fichier 3.png" descr="Fichier 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8249" y="1672831"/>
            <a:ext cx="2833121" cy="1538022"/>
          </a:xfrm>
          <a:prstGeom prst="rect">
            <a:avLst/>
          </a:prstGeom>
          <a:ln w="12700">
            <a:miter lim="400000"/>
          </a:ln>
        </p:spPr>
      </p:pic>
      <p:sp>
        <p:nvSpPr>
          <p:cNvPr id="212" name="PUMA SPORTSTYLE"/>
          <p:cNvSpPr txBox="1"/>
          <p:nvPr/>
        </p:nvSpPr>
        <p:spPr>
          <a:xfrm>
            <a:off x="1917247" y="1784262"/>
            <a:ext cx="20046332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PUMA SPORTSTYLE</a:t>
            </a:r>
          </a:p>
        </p:txBody>
      </p:sp>
      <p:sp>
        <p:nvSpPr>
          <p:cNvPr id="213" name="/Photography…"/>
          <p:cNvSpPr txBox="1"/>
          <p:nvPr/>
        </p:nvSpPr>
        <p:spPr>
          <a:xfrm>
            <a:off x="1811746" y="3707831"/>
            <a:ext cx="4630958" cy="154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/Video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/Production</a:t>
            </a:r>
          </a:p>
        </p:txBody>
      </p:sp>
      <p:sp>
        <p:nvSpPr>
          <p:cNvPr id="214" name="WORLDWIDE CAMPAIGN PRINT &amp; DIGITAL WITH NEYMAR JR FOR THE NEW PUMA WILD RIDER"/>
          <p:cNvSpPr txBox="1"/>
          <p:nvPr/>
        </p:nvSpPr>
        <p:spPr>
          <a:xfrm>
            <a:off x="7622985" y="3923731"/>
            <a:ext cx="11398672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WORLDWIDE CAMPAIGN PRINT &amp; DIGITAL WITH NEYMAR JR FOR THE NEW PUMA WILD RIDER</a:t>
            </a:r>
          </a:p>
        </p:txBody>
      </p:sp>
      <p:pic>
        <p:nvPicPr>
          <p:cNvPr id="215" name="BAOW! @neymarjr  pour Puma!Quelle fierté d’avoir pu shooter une si grosse star du @psg   pour @pumaD’autant plus qu’on a fait ça en équipe, et quelle équipe!Aujourd’hui j’ai pu shooter d’autres vidéos avec un international .mp4" descr="BAOW! @neymarjr  pour Puma!Quelle fierté d’avoir pu shooter une si grosse star du @psg   pour @pumaD’autant plus qu’on a fait ça en équipe, et quelle équipe!Aujourd’hui j’ai pu shooter d’autres vidéos avec un international .mp4"/>
          <p:cNvPicPr>
            <a:picLocks noChangeAspect="0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7330701" y="6850233"/>
            <a:ext cx="4642153" cy="58026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21AW_SP_Wild-Rider-Route_Neymar_8943_RGB.jpeg" descr="21AW_SP_Wild-Rider-Route_Neymar_8943_RGB.jpeg"/>
          <p:cNvPicPr>
            <a:picLocks noChangeAspect="1"/>
          </p:cNvPicPr>
          <p:nvPr/>
        </p:nvPicPr>
        <p:blipFill>
          <a:blip r:embed="rId2">
            <a:extLst/>
          </a:blip>
          <a:srcRect l="586" t="16214" r="586" b="0"/>
          <a:stretch>
            <a:fillRect/>
          </a:stretch>
        </p:blipFill>
        <p:spPr>
          <a:xfrm>
            <a:off x="12444465" y="6862725"/>
            <a:ext cx="4565494" cy="58029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21AW_Social_SP_Wild-Rider-Rollin_Neymar_Imagery_7870_4x5_1080x1350px.jpeg" descr="21AW_Social_SP_Wild-Rider-Rollin_Neymar_Imagery_7870_4x5_1080x1350px.jpeg"/>
          <p:cNvPicPr>
            <a:picLocks noChangeAspect="1"/>
          </p:cNvPicPr>
          <p:nvPr/>
        </p:nvPicPr>
        <p:blipFill>
          <a:blip r:embed="rId7">
            <a:extLst/>
          </a:blip>
          <a:srcRect l="0" t="0" r="4057" b="0"/>
          <a:stretch>
            <a:fillRect/>
          </a:stretch>
        </p:blipFill>
        <p:spPr>
          <a:xfrm>
            <a:off x="7669977" y="6862923"/>
            <a:ext cx="4453792" cy="580269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8" name="21AW_SP_Wild-Rider-Pickup_Neymar_9527_RGB.jpeg" descr="21AW_SP_Wild-Rider-Pickup_Neymar_9527_RGB.jpeg"/>
          <p:cNvPicPr>
            <a:picLocks noChangeAspect="1"/>
          </p:cNvPicPr>
          <p:nvPr/>
        </p:nvPicPr>
        <p:blipFill>
          <a:blip r:embed="rId8">
            <a:extLst/>
          </a:blip>
          <a:srcRect l="0" t="6544" r="0" b="6544"/>
          <a:stretch>
            <a:fillRect/>
          </a:stretch>
        </p:blipFill>
        <p:spPr>
          <a:xfrm>
            <a:off x="2890486" y="6862909"/>
            <a:ext cx="4453793" cy="58033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96" fill="hold"/>
                                        <p:tgtEl>
                                          <p:spTgt spid="2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15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215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2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27D8C789-BD8A-4DB0-A3F2-D6D01BDE1835.JPG" descr="27D8C789-BD8A-4DB0-A3F2-D6D01BDE1835.JPG"/>
          <p:cNvPicPr>
            <a:picLocks noChangeAspect="1"/>
          </p:cNvPicPr>
          <p:nvPr/>
        </p:nvPicPr>
        <p:blipFill>
          <a:blip r:embed="rId2">
            <a:alphaModFix amt="15480"/>
            <a:extLst/>
          </a:blip>
          <a:srcRect l="2108" t="0" r="2108" b="0"/>
          <a:stretch>
            <a:fillRect/>
          </a:stretch>
        </p:blipFill>
        <p:spPr>
          <a:xfrm>
            <a:off x="-1922066" y="-2381198"/>
            <a:ext cx="28228303" cy="3683855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1" name="Google Shape;120;p19" descr="Google Shape;120;p19"/>
          <p:cNvPicPr>
            <a:picLocks noChangeAspect="1"/>
          </p:cNvPicPr>
          <p:nvPr/>
        </p:nvPicPr>
        <p:blipFill>
          <a:blip r:embed="rId3">
            <a:extLst/>
          </a:blip>
          <a:srcRect l="0" t="12768" r="0" b="2562"/>
          <a:stretch>
            <a:fillRect/>
          </a:stretch>
        </p:blipFill>
        <p:spPr>
          <a:xfrm>
            <a:off x="12444642" y="6867578"/>
            <a:ext cx="4565811" cy="57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F8F374C8-06FC-44CB-BC3A-54C1FF7E83E4.jpeg" descr="F8F374C8-06FC-44CB-BC3A-54C1FF7E83E4.jpeg"/>
          <p:cNvPicPr>
            <a:picLocks noChangeAspect="1"/>
          </p:cNvPicPr>
          <p:nvPr/>
        </p:nvPicPr>
        <p:blipFill>
          <a:blip r:embed="rId4">
            <a:extLst/>
          </a:blip>
          <a:srcRect l="3945" t="0" r="0" b="0"/>
          <a:stretch>
            <a:fillRect/>
          </a:stretch>
        </p:blipFill>
        <p:spPr>
          <a:xfrm>
            <a:off x="7664248" y="6862527"/>
            <a:ext cx="4459521" cy="580338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3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291928" y="1819056"/>
            <a:ext cx="1843537" cy="124557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27D8C789-BD8A-4DB0-A3F2-D6D01BDE1835.JPG" descr="27D8C789-BD8A-4DB0-A3F2-D6D01BDE1835.JPG"/>
          <p:cNvPicPr>
            <a:picLocks noChangeAspect="1"/>
          </p:cNvPicPr>
          <p:nvPr/>
        </p:nvPicPr>
        <p:blipFill>
          <a:blip r:embed="rId2">
            <a:extLst/>
          </a:blip>
          <a:srcRect l="2108" t="0" r="2108" b="0"/>
          <a:stretch>
            <a:fillRect/>
          </a:stretch>
        </p:blipFill>
        <p:spPr>
          <a:xfrm>
            <a:off x="2893904" y="6862526"/>
            <a:ext cx="4447056" cy="5803504"/>
          </a:xfrm>
          <a:prstGeom prst="rect">
            <a:avLst/>
          </a:prstGeom>
          <a:ln w="12700">
            <a:miter lim="400000"/>
          </a:ln>
        </p:spPr>
      </p:pic>
      <p:sp>
        <p:nvSpPr>
          <p:cNvPr id="225" name="ADIDAS FOOTBALL X RICK AND MORTY"/>
          <p:cNvSpPr txBox="1"/>
          <p:nvPr/>
        </p:nvSpPr>
        <p:spPr>
          <a:xfrm>
            <a:off x="1917247" y="1784262"/>
            <a:ext cx="20046332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ADIDAS FOOTBALL X RICK AND MORTY</a:t>
            </a:r>
          </a:p>
        </p:txBody>
      </p:sp>
      <p:sp>
        <p:nvSpPr>
          <p:cNvPr id="226" name="/Photography…"/>
          <p:cNvSpPr txBox="1"/>
          <p:nvPr/>
        </p:nvSpPr>
        <p:spPr>
          <a:xfrm>
            <a:off x="1799046" y="3670300"/>
            <a:ext cx="4630958" cy="1066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/Production</a:t>
            </a:r>
          </a:p>
        </p:txBody>
      </p:sp>
      <p:sp>
        <p:nvSpPr>
          <p:cNvPr id="227" name="WORLDWIDE CAMPAIGN PRINT &amp; DIGITAL WITH KARIM BENZEMA FOR THE NEW SPEEDPORTAL BOOTS WITH RICK AND MORTY"/>
          <p:cNvSpPr txBox="1"/>
          <p:nvPr/>
        </p:nvSpPr>
        <p:spPr>
          <a:xfrm>
            <a:off x="7622985" y="3924300"/>
            <a:ext cx="11398672" cy="16560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WORLDWIDE CAMPAIGN PRINT &amp; DIGITAL WITH KARIM BENZEMA FOR THE NEW SPEEDPORTAL BOOTS WITH RICK AND MORTY</a:t>
            </a:r>
          </a:p>
        </p:txBody>
      </p:sp>
      <p:pic>
        <p:nvPicPr>
          <p:cNvPr id="228" name="2D_SOCIAL_XSPEEDPORTAL_BENZEMA_ON_PITCH-002.png" descr="2D_SOCIAL_XSPEEDPORTAL_BENZEMA_ON_PITCH-002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7331044" y="6867578"/>
            <a:ext cx="4636771" cy="57959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Capture d’écran 2023-01-08 à 16.57.59.png" descr="Capture d’écran 2023-01-08 à 16.57.59.png"/>
          <p:cNvPicPr>
            <a:picLocks noChangeAspect="1"/>
          </p:cNvPicPr>
          <p:nvPr/>
        </p:nvPicPr>
        <p:blipFill>
          <a:blip r:embed="rId2">
            <a:alphaModFix amt="15269"/>
            <a:extLst/>
          </a:blip>
          <a:stretch>
            <a:fillRect/>
          </a:stretch>
        </p:blipFill>
        <p:spPr>
          <a:xfrm>
            <a:off x="-6578486" y="-108110"/>
            <a:ext cx="37540972" cy="15763219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/Photography…"/>
          <p:cNvSpPr txBox="1"/>
          <p:nvPr/>
        </p:nvSpPr>
        <p:spPr>
          <a:xfrm>
            <a:off x="1824446" y="3641791"/>
            <a:ext cx="4630958" cy="251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/Photography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/Video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/Production</a:t>
            </a:r>
            <a:br/>
            <a:r>
              <a:t>/Art Direction</a:t>
            </a:r>
          </a:p>
          <a:p>
            <a:pPr algn="l">
              <a:defRPr sz="3200">
                <a:latin typeface="+mj-lt"/>
                <a:ea typeface="+mj-ea"/>
                <a:cs typeface="+mj-cs"/>
                <a:sym typeface="Helvetica"/>
              </a:defRPr>
            </a:pPr>
            <a:r>
              <a:t>/Composition</a:t>
            </a:r>
          </a:p>
        </p:txBody>
      </p:sp>
      <p:pic>
        <p:nvPicPr>
          <p:cNvPr id="232" name="Fichier 3.png" descr="Fichier 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8249" y="1672831"/>
            <a:ext cx="2833121" cy="153802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Capture d’écran 2023-01-08 à 17.33.27.png" descr="Capture d’écran 2023-01-08 à 17.33.27.png">
            <a:hlinkClick r:id="rId4" invalidUrl="" action="" tgtFrame="" tooltip="" history="1" highlightClick="0" endSnd="0"/>
          </p:cNvPr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5764499" y="8238265"/>
            <a:ext cx="6350001" cy="2667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Capture d’écran 2023-01-08 à 17.38.53.png" descr="Capture d’écran 2023-01-08 à 17.38.53.png">
            <a:hlinkClick r:id="rId4" invalidUrl="" action="" tgtFrame="" tooltip="" history="1" highlightClick="0" endSnd="0"/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269499" y="8238265"/>
            <a:ext cx="6350001" cy="2667001"/>
          </a:xfrm>
          <a:prstGeom prst="rect">
            <a:avLst/>
          </a:prstGeom>
          <a:ln w="12700">
            <a:miter lim="400000"/>
          </a:ln>
        </p:spPr>
      </p:pic>
      <p:sp>
        <p:nvSpPr>
          <p:cNvPr id="235" name="NFS MUSIC VIDEO"/>
          <p:cNvSpPr txBox="1"/>
          <p:nvPr>
            <p:ph type="ctrTitle"/>
          </p:nvPr>
        </p:nvSpPr>
        <p:spPr>
          <a:xfrm>
            <a:off x="1917247" y="1784262"/>
            <a:ext cx="11578449" cy="1315159"/>
          </a:xfrm>
          <a:prstGeom prst="rect">
            <a:avLst/>
          </a:prstGeom>
        </p:spPr>
        <p:txBody>
          <a:bodyPr lIns="101600" tIns="101600" rIns="101600" bIns="101600"/>
          <a:lstStyle/>
          <a:p>
            <a:pPr/>
            <a:r>
              <a:t>NFS MUSIC VIDEO</a:t>
            </a:r>
          </a:p>
        </p:txBody>
      </p:sp>
      <p:sp>
        <p:nvSpPr>
          <p:cNvPr id="236" name="PRODUCTION AND DIRECTION OF THE MUSIC VIDEO &quot;NFS&quot; BY THE ARTIST H4, PART OF HIS EP &quot;BIEN RAPIDE&quot;"/>
          <p:cNvSpPr txBox="1"/>
          <p:nvPr/>
        </p:nvSpPr>
        <p:spPr>
          <a:xfrm>
            <a:off x="7622985" y="3878011"/>
            <a:ext cx="11398672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just" defTabSz="457200">
              <a:lnSpc>
                <a:spcPct val="120000"/>
              </a:lnSpc>
              <a:defRPr sz="3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PRODUCTION AND DIRECTION OF THE MUSIC VIDEO "NFS" BY THE ARTIST H4, PART OF HIS EP "BIEN RAPIDE"</a:t>
            </a:r>
          </a:p>
        </p:txBody>
      </p:sp>
      <p:pic>
        <p:nvPicPr>
          <p:cNvPr id="237" name="yt5s.io-H4---NFS-(prod.gif" descr="yt5s.io-H4---NFS-(prod.gif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9062024" y="8238265"/>
            <a:ext cx="6259952" cy="2667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instc 2023-04-10 235258.348.jpg" descr="instc 2023-04-10 235258.348.jpg"/>
          <p:cNvPicPr>
            <a:picLocks noChangeAspect="1"/>
          </p:cNvPicPr>
          <p:nvPr/>
        </p:nvPicPr>
        <p:blipFill>
          <a:blip r:embed="rId2">
            <a:alphaModFix amt="15000"/>
            <a:extLst/>
          </a:blip>
          <a:srcRect l="23144" t="17808" r="1336" b="0"/>
          <a:stretch>
            <a:fillRect/>
          </a:stretch>
        </p:blipFill>
        <p:spPr>
          <a:xfrm>
            <a:off x="-439043" y="-3354948"/>
            <a:ext cx="25052671" cy="204398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40" name="cYiNfSPDicp9OPVb3sPpyxPoy7quNnxV1UzXaDxz_67htpKA8_7XEVyYkY8IxJRHydV9cdFA1ElvlFA2gBm6hbN1UuTGWOzQ5LLMi6aPY0AX2Xrj-baUz2dC4R8F15lo6IUm-czfqOAbZmycgy7E0ywoO3l_2B02_BrQ136TtQ0A76jTmRwTZ0Kel29fP5g5=s2048.png" descr="cYiNfSPDicp9OPVb3sPpyxPoy7quNnxV1UzXaDxz_67htpKA8_7XEVyYkY8IxJRHydV9cdFA1ElvlFA2gBm6hbN1UuTGWOzQ5LLMi6aPY0AX2Xrj-baUz2dC4R8F15lo6IUm-czfqOAbZmycgy7E0ywoO3l_2B02_BrQ136TtQ0A76jTmRwTZ0Kel29fP5g5=s204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72539" y="4911202"/>
            <a:ext cx="14238922" cy="56524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41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43503" y="1784262"/>
            <a:ext cx="1795238" cy="1315159"/>
          </a:xfrm>
          <a:prstGeom prst="rect">
            <a:avLst/>
          </a:prstGeom>
          <a:ln w="12700">
            <a:miter lim="400000"/>
          </a:ln>
        </p:spPr>
      </p:pic>
      <p:sp>
        <p:nvSpPr>
          <p:cNvPr id="242" name="THEY TRUST US"/>
          <p:cNvSpPr txBox="1"/>
          <p:nvPr/>
        </p:nvSpPr>
        <p:spPr>
          <a:xfrm>
            <a:off x="1917247" y="1784262"/>
            <a:ext cx="11578449" cy="131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101600" tIns="101600" rIns="101600" bIns="101600" anchor="b">
            <a:normAutofit fontScale="100000" lnSpcReduction="0"/>
          </a:bodyPr>
          <a:lstStyle>
            <a:lvl1pPr algn="l">
              <a:lnSpc>
                <a:spcPct val="90000"/>
              </a:lnSpc>
              <a:defRPr spc="0" sz="7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/>
            <a:r>
              <a:t>THEY TRUST US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59;p13" descr="Google Shape;59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947072" y="8639047"/>
            <a:ext cx="2489857" cy="1604847"/>
          </a:xfrm>
          <a:prstGeom prst="rect">
            <a:avLst/>
          </a:prstGeom>
          <a:ln w="12700">
            <a:miter lim="400000"/>
          </a:ln>
        </p:spPr>
      </p:pic>
      <p:sp>
        <p:nvSpPr>
          <p:cNvPr id="245" name="contact@tothegostudio.com"/>
          <p:cNvSpPr txBox="1"/>
          <p:nvPr/>
        </p:nvSpPr>
        <p:spPr>
          <a:xfrm>
            <a:off x="9297665" y="10511805"/>
            <a:ext cx="5788671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600" u="sng">
                <a:solidFill>
                  <a:srgbClr val="0000FF"/>
                </a:solidFill>
                <a:latin typeface="+mj-lt"/>
                <a:ea typeface="+mj-ea"/>
                <a:cs typeface="+mj-cs"/>
                <a:sym typeface="Helvetica"/>
                <a:hlinkClick r:id="rId3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3" invalidUrl="" action="" tgtFrame="" tooltip="" history="1" highlightClick="0" endSnd="0"/>
              </a:rPr>
              <a:t>contact@tothegostudio.com</a:t>
            </a:r>
          </a:p>
        </p:txBody>
      </p:sp>
      <p:pic>
        <p:nvPicPr>
          <p:cNvPr id="246" name="Image" descr="Image">
            <a:hlinkClick r:id="rId4" invalidUrl="" action="" tgtFrame="" tooltip="" history="1" highlightClick="0" endSnd="0"/>
          </p:cNvPr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346920" y="11427417"/>
            <a:ext cx="634900" cy="634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7" name="Image" descr="Image">
            <a:hlinkClick r:id="rId6" invalidUrl="" action="" tgtFrame="" tooltip="" history="1" highlightClick="0" endSnd="0"/>
          </p:cNvPr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2402180" y="11427417"/>
            <a:ext cx="634900" cy="6330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48" name="pngfind.com-hover-icon-png-4333068.png" descr="pngfind.com-hover-icon-png-4333068.png">
            <a:hlinkClick r:id="rId8" invalidUrl="" action="" tgtFrame="" tooltip="" history="1" highlightClick="0" endSnd="0"/>
          </p:cNvPr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3457440" y="11427417"/>
            <a:ext cx="634900" cy="6349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