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7"/>
  </p:notesMasterIdLst>
  <p:handoutMasterIdLst>
    <p:handoutMasterId r:id="rId18"/>
  </p:handoutMasterIdLst>
  <p:sldIdLst>
    <p:sldId id="264" r:id="rId5"/>
    <p:sldId id="284" r:id="rId6"/>
    <p:sldId id="276" r:id="rId7"/>
    <p:sldId id="278" r:id="rId8"/>
    <p:sldId id="279" r:id="rId9"/>
    <p:sldId id="280" r:id="rId10"/>
    <p:sldId id="285" r:id="rId11"/>
    <p:sldId id="287" r:id="rId12"/>
    <p:sldId id="283" r:id="rId13"/>
    <p:sldId id="281" r:id="rId14"/>
    <p:sldId id="286" r:id="rId15"/>
    <p:sldId id="266" r:id="rId16"/>
  </p:sldIdLst>
  <p:sldSz cx="12188825" cy="6858000"/>
  <p:notesSz cx="6858000" cy="9144000"/>
  <p:defaultTextStyle>
    <a:defPPr rtl="0">
      <a:defRPr lang="fr-fr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howGuides="1">
      <p:cViewPr varScale="1">
        <p:scale>
          <a:sx n="85" d="100"/>
          <a:sy n="85" d="100"/>
        </p:scale>
        <p:origin x="590" y="62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0" d="100"/>
          <a:sy n="100" d="100"/>
        </p:scale>
        <p:origin x="2802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E688FA03-17C3-4384-A8CA-C7B5B2C3661B}" type="datetime1">
              <a:rPr lang="fr-FR" smtClean="0">
                <a:solidFill>
                  <a:schemeClr val="tx2"/>
                </a:solidFill>
              </a:rPr>
              <a:t>09/05/2023</a:t>
            </a:fld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CFD77566-CD65-4859-9FA1-43956DC85B8C}" type="slidenum">
              <a:rPr lang="fr-FR" smtClean="0">
                <a:solidFill>
                  <a:schemeClr val="tx2"/>
                </a:solidFill>
              </a:rPr>
              <a:pPr algn="r" rtl="0"/>
              <a:t>‹N°›</a:t>
            </a:fld>
            <a:endParaRPr lang="fr-FR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fr-FR" noProof="0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0278E6AB-A867-4373-B52A-2119E5F3C74C}" type="datetime1">
              <a:rPr lang="fr-FR" smtClean="0"/>
              <a:pPr/>
              <a:t>09/05/2023</a:t>
            </a:fld>
            <a:endParaRPr lang="fr-FR" dirty="0"/>
          </a:p>
        </p:txBody>
      </p:sp>
      <p:sp>
        <p:nvSpPr>
          <p:cNvPr id="4" name="Espace réservé de l’image des diapositives 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0" dirty="0"/>
          </a:p>
        </p:txBody>
      </p:sp>
      <p:sp>
        <p:nvSpPr>
          <p:cNvPr id="5" name="Espace réservé des notes 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 dirty="0"/>
              <a:t>Modifiez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fr-FR" noProof="0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 rtlCol="0">
            <a:normAutofit/>
          </a:bodyPr>
          <a:lstStyle>
            <a:lvl1pPr algn="l" rtl="0">
              <a:lnSpc>
                <a:spcPct val="90000"/>
              </a:lnSpc>
              <a:defRPr sz="5400" cap="none" baseline="0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fr-FR" noProof="0"/>
              <a:t>Modifiez le style des sous-titres du masque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4209E4F-DFC6-482F-A6CA-B16F8BC41929}" type="datetime1">
              <a:rPr lang="fr-FR" smtClean="0"/>
              <a:pPr/>
              <a:t>09/05/2023</a:t>
            </a:fld>
            <a:endParaRPr lang="fr-FR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 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/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91AE174-79A8-4DBD-949F-59976445A8D7}" type="datetime1">
              <a:rPr lang="fr-FR" smtClean="0"/>
              <a:pPr/>
              <a:t>09/05/2023</a:t>
            </a:fld>
            <a:endParaRPr lang="fr-FR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 baseline="0"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8662048-31C6-4FA4-8E2A-A7A728DE4DAD}" type="datetime1">
              <a:rPr lang="fr-FR" smtClean="0"/>
              <a:pPr/>
              <a:t>09/05/2023</a:t>
            </a:fld>
            <a:endParaRPr lang="fr-FR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0BA0E-20D0-4E7C-B286-26C960A6788F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rtlCol="0" anchor="t">
            <a:normAutofit/>
          </a:bodyPr>
          <a:lstStyle>
            <a:lvl1pPr algn="l" rtl="0">
              <a:defRPr sz="5400" b="0" cap="none" baseline="0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A64196A-BEE6-4491-90B5-F68FE796655F}" type="datetime1">
              <a:rPr lang="fr-FR" smtClean="0"/>
              <a:pPr/>
              <a:t>09/05/2023</a:t>
            </a:fld>
            <a:endParaRPr lang="fr-FR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7" name="Espace réservé de la date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DF4D392-EF6A-4546-BE67-0A4475C8D146}" type="datetime1">
              <a:rPr lang="fr-FR" smtClean="0"/>
              <a:pPr/>
              <a:t>09/05/2023</a:t>
            </a:fld>
            <a:endParaRPr lang="fr-FR" dirty="0"/>
          </a:p>
        </p:txBody>
      </p:sp>
      <p:sp>
        <p:nvSpPr>
          <p:cNvPr id="8" name="Espace réservé du pied de page 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228BD1F-6D0E-420C-8BFA-9DF0A6C07362}" type="datetime1">
              <a:rPr lang="fr-FR" smtClean="0"/>
              <a:pPr/>
              <a:t>09/05/2023</a:t>
            </a:fld>
            <a:endParaRPr lang="fr-FR" dirty="0"/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 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219C123-234E-4BDF-A453-4DA56EE52067}" type="datetime1">
              <a:rPr lang="fr-FR" smtClean="0"/>
              <a:pPr/>
              <a:t>09/05/2023</a:t>
            </a:fld>
            <a:endParaRPr lang="fr-FR" dirty="0"/>
          </a:p>
        </p:txBody>
      </p:sp>
      <p:sp>
        <p:nvSpPr>
          <p:cNvPr id="3" name="Espace réservé du pied de page 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fr-FR" noProof="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 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algn="l" rtl="0">
              <a:defRPr sz="18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A882CEE-EB75-4AF3-9151-1F5F1A2C8DEE}" type="datetime1">
              <a:rPr lang="fr-FR" smtClean="0"/>
              <a:pPr/>
              <a:t>09/05/2023</a:t>
            </a:fld>
            <a:endParaRPr lang="fr-FR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fr-FR" noProof="0" dirty="0"/>
          </a:p>
        </p:txBody>
      </p:sp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pour l’image 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8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3" indent="0" algn="l" rtl="0">
              <a:buNone/>
              <a:defRPr sz="2700"/>
            </a:lvl5pPr>
            <a:lvl6pPr marL="3047467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243391A-F551-4E68-A3A2-B2977A11EED5}" type="datetime1">
              <a:rPr lang="fr-FR" smtClean="0"/>
              <a:pPr/>
              <a:t>09/05/2023</a:t>
            </a:fld>
            <a:endParaRPr lang="fr-FR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 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fr-FR" noProof="0" dirty="0"/>
          </a:p>
        </p:txBody>
      </p:sp>
      <p:sp>
        <p:nvSpPr>
          <p:cNvPr id="2" name="Espace réservé du titre 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fr-FR" noProof="0" dirty="0"/>
              <a:t>Modifiez le style du titre</a:t>
            </a:r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fr-FR" noProof="0" dirty="0"/>
              <a:t>Modifiez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7FC95F3A-C80B-45D8-8619-50796CD15BC7}" type="datetime1">
              <a:rPr lang="fr-FR" smtClean="0"/>
              <a:pPr/>
              <a:t>09/05/2023</a:t>
            </a:fld>
            <a:endParaRPr lang="fr-FR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6.JPEG"/><Relationship Id="rId4" Type="http://schemas.openxmlformats.org/officeDocument/2006/relationships/image" Target="../media/image3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471664" y="476672"/>
            <a:ext cx="7008574" cy="979306"/>
          </a:xfrm>
        </p:spPr>
        <p:txBody>
          <a:bodyPr rtlCol="0"/>
          <a:lstStyle/>
          <a:p>
            <a:pPr algn="ctr" rtl="0"/>
            <a:r>
              <a:rPr lang="fr-FR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Oral du DNB 2023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238428" y="2420888"/>
            <a:ext cx="7008574" cy="661640"/>
          </a:xfr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rtlCol="0"/>
          <a:lstStyle/>
          <a:p>
            <a:pPr algn="ctr" rtl="0"/>
            <a:r>
              <a:rPr lang="fr-FR" dirty="0"/>
              <a:t>« Les voyages de Gulliver »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FB3ADE4-A739-FE3F-E75C-03B420C836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212" y="2132856"/>
            <a:ext cx="2736304" cy="38953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BF1D2C9D-C0AC-22BA-9F0D-48F855D70325}"/>
              </a:ext>
            </a:extLst>
          </p:cNvPr>
          <p:cNvSpPr txBox="1"/>
          <p:nvPr/>
        </p:nvSpPr>
        <p:spPr>
          <a:xfrm>
            <a:off x="8422466" y="2967335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De Jonathan Swift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6BD63A9F-7FD2-47F7-DA40-DE72C0354D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787" y="3699846"/>
            <a:ext cx="2837694" cy="188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08A5ED-2C62-CA2C-9EA5-E2E422571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309" y="548680"/>
            <a:ext cx="10157354" cy="924520"/>
          </a:xfrm>
        </p:spPr>
        <p:txBody>
          <a:bodyPr>
            <a:normAutofit/>
          </a:bodyPr>
          <a:lstStyle/>
          <a:p>
            <a:pPr algn="ctr"/>
            <a:r>
              <a:rPr lang="fr-FR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Pourquoi ce livre ?</a:t>
            </a:r>
            <a:endParaRPr lang="fr-FR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B4C71989-3943-AC69-7C0A-7E6BEF6F123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394" y="1730732"/>
            <a:ext cx="3465717" cy="22103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868989E2-5684-178D-F814-13BEC21522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61" y="2644922"/>
            <a:ext cx="3888432" cy="259228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5523181E-B6E7-0886-161D-2EBE4B9818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400" y="4269511"/>
            <a:ext cx="3321703" cy="17465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C44CBA2C-2861-F3A6-F4A3-1323DB0294D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073" y="1722511"/>
            <a:ext cx="3116683" cy="4767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84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A82CF2-1032-EB72-D2C6-51E795215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5860" y="0"/>
            <a:ext cx="10157354" cy="1397000"/>
          </a:xfrm>
        </p:spPr>
        <p:txBody>
          <a:bodyPr/>
          <a:lstStyle/>
          <a:p>
            <a:pPr algn="ctr"/>
            <a:r>
              <a:rPr lang="fr-FR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 avis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255E2781-F3B4-3812-37F8-E4FCF8DD02C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452" y="2010040"/>
            <a:ext cx="5144468" cy="186193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5" name="Espace réservé du contenu 14">
            <a:extLst>
              <a:ext uri="{FF2B5EF4-FFF2-40B4-BE49-F238E27FC236}">
                <a16:creationId xmlns:a16="http://schemas.microsoft.com/office/drawing/2014/main" id="{052E0818-1B0C-7A26-4C93-D592F67C71A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89" y="1920318"/>
            <a:ext cx="5016732" cy="1706992"/>
          </a:xfr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668D0D36-D2AE-E33B-0827-977B122161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172" y="3594869"/>
            <a:ext cx="2752685" cy="2752685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5E795B32-875B-3BEC-07F5-39ECC5813C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084" y="476672"/>
            <a:ext cx="1296144" cy="1056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798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1804" y="260648"/>
            <a:ext cx="5112568" cy="648915"/>
          </a:xfrm>
        </p:spPr>
        <p:txBody>
          <a:bodyPr rtlCol="0"/>
          <a:lstStyle/>
          <a:p>
            <a:pPr rtl="0"/>
            <a:r>
              <a:rPr lang="fr-FR" dirty="0"/>
              <a:t>Merci pour votre écoute ;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53A515F-4EFA-8944-8562-BAE7596FA1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64" y="1340768"/>
            <a:ext cx="7848872" cy="46970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9769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30A712-1770-8C43-7E23-B6D867954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Société anglaise du XVIIIe siècle et grande époque des Lumières.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11EE2A22-0DD2-6CB8-59D1-5E1CB5E1B0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396" y="2185276"/>
            <a:ext cx="5462914" cy="3595490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10758EE-B7D9-B3D8-7651-B610DA7A81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61" y="2189468"/>
            <a:ext cx="4680520" cy="3595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741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1117308" y="620688"/>
            <a:ext cx="10233687" cy="852512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fr-FR" u="sng" dirty="0"/>
              <a:t>Jonathan Swift</a:t>
            </a:r>
            <a:br>
              <a:rPr lang="fr-FR" u="sng" dirty="0"/>
            </a:br>
            <a:r>
              <a:rPr lang="fr-FR" i="1" u="sng" dirty="0"/>
              <a:t>(Lemuel Gulliver)</a:t>
            </a:r>
          </a:p>
        </p:txBody>
      </p:sp>
      <p:pic>
        <p:nvPicPr>
          <p:cNvPr id="3" name="Espace réservé du contenu 2">
            <a:extLst>
              <a:ext uri="{FF2B5EF4-FFF2-40B4-BE49-F238E27FC236}">
                <a16:creationId xmlns:a16="http://schemas.microsoft.com/office/drawing/2014/main" id="{42BA4A19-64DB-28D6-9248-1295BD2D88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310" y="1908955"/>
            <a:ext cx="3456384" cy="388619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8089B023-44B8-7CBD-5B26-58802669BE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660000">
            <a:off x="848993" y="2531399"/>
            <a:ext cx="2700000" cy="26413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70BE5893-FD4B-481B-1701-B1C7F16F7E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0000">
            <a:off x="8344473" y="2698170"/>
            <a:ext cx="3094102" cy="20622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46127FB0-0BAA-B9E7-BE8D-13DEB6E80B86}"/>
              </a:ext>
            </a:extLst>
          </p:cNvPr>
          <p:cNvSpPr txBox="1"/>
          <p:nvPr/>
        </p:nvSpPr>
        <p:spPr>
          <a:xfrm>
            <a:off x="3884258" y="6165304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30 nov. 1667 – 19 oct. 1745</a:t>
            </a:r>
          </a:p>
        </p:txBody>
      </p:sp>
    </p:spTree>
    <p:extLst>
      <p:ext uri="{BB962C8B-B14F-4D97-AF65-F5344CB8AC3E}">
        <p14:creationId xmlns:p14="http://schemas.microsoft.com/office/powerpoint/2010/main" val="71118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6202" y="-300208"/>
            <a:ext cx="10157354" cy="1397000"/>
          </a:xfrm>
          <a:scene3d>
            <a:camera prst="perspectiveAbove"/>
            <a:lightRig rig="threePt" dir="t"/>
          </a:scene3d>
        </p:spPr>
        <p:txBody>
          <a:bodyPr rtlCol="0"/>
          <a:lstStyle/>
          <a:p>
            <a:pPr algn="ctr" rtl="0"/>
            <a:r>
              <a:rPr lang="fr-FR" u="sng" dirty="0"/>
              <a:t>Voyages à Lilliput</a:t>
            </a:r>
          </a:p>
        </p:txBody>
      </p:sp>
      <p:pic>
        <p:nvPicPr>
          <p:cNvPr id="10" name="Espace réservé du contenu 9">
            <a:extLst>
              <a:ext uri="{FF2B5EF4-FFF2-40B4-BE49-F238E27FC236}">
                <a16:creationId xmlns:a16="http://schemas.microsoft.com/office/drawing/2014/main" id="{ACD312F0-3EE2-FB61-934A-6F8CFA2F2F1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319" y="4108644"/>
            <a:ext cx="3661364" cy="2483260"/>
          </a:xfr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B9F47CA6-5731-D584-D381-2D7F422F6D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457" b="27606"/>
          <a:stretch/>
        </p:blipFill>
        <p:spPr>
          <a:xfrm>
            <a:off x="981844" y="3190793"/>
            <a:ext cx="2899486" cy="34375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BC68DAB6-FB0C-7F8D-F324-65BF69165A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001" y="1292143"/>
            <a:ext cx="1944216" cy="2621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3EE869A9-45C2-BEF5-4DBF-4D947D909B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810" y="1321809"/>
            <a:ext cx="1878825" cy="25914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6F84B145-5A7B-8F92-DBAA-EFA54E66DA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1755" y="2569951"/>
            <a:ext cx="2899485" cy="393660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7D0CF57D-59BF-8BC0-B55F-5F6A2623322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685" y="421829"/>
            <a:ext cx="1722759" cy="22645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FA4243F0-C2D3-D78D-CE06-42D6502A276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0000">
            <a:off x="9425972" y="296839"/>
            <a:ext cx="1494222" cy="1990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25860" y="-171400"/>
            <a:ext cx="10157354" cy="1397000"/>
          </a:xfrm>
          <a:scene3d>
            <a:camera prst="perspectiveAbove"/>
            <a:lightRig rig="threePt" dir="t"/>
          </a:scene3d>
        </p:spPr>
        <p:txBody>
          <a:bodyPr rtlCol="0"/>
          <a:lstStyle/>
          <a:p>
            <a:pPr algn="ctr" rtl="0"/>
            <a:r>
              <a:rPr lang="fr-FR" u="sng" dirty="0"/>
              <a:t>Voyage à Brobdingnag</a:t>
            </a:r>
          </a:p>
        </p:txBody>
      </p:sp>
      <p:pic>
        <p:nvPicPr>
          <p:cNvPr id="18" name="Espace réservé du contenu 17">
            <a:extLst>
              <a:ext uri="{FF2B5EF4-FFF2-40B4-BE49-F238E27FC236}">
                <a16:creationId xmlns:a16="http://schemas.microsoft.com/office/drawing/2014/main" id="{7C5F0D93-FAB5-E77C-CD08-9A8AEBBA25E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04" y="1628800"/>
            <a:ext cx="3149331" cy="43924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710592FC-393A-A26C-BE04-4BB89B41D5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87"/>
          <a:stretch/>
        </p:blipFill>
        <p:spPr>
          <a:xfrm>
            <a:off x="8209795" y="1677802"/>
            <a:ext cx="3202285" cy="42944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86D256B4-5F0A-0AAC-0E07-2797BC9264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0000">
            <a:off x="4342512" y="2591108"/>
            <a:ext cx="3416453" cy="28078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40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25AB21-5771-5D35-9901-1925F9107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309" y="332656"/>
            <a:ext cx="10157354" cy="1397000"/>
          </a:xfrm>
        </p:spPr>
        <p:txBody>
          <a:bodyPr/>
          <a:lstStyle/>
          <a:p>
            <a:pPr algn="ctr"/>
            <a:r>
              <a:rPr lang="fr-FR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Exemples d’œuvres inspirées de Gulliver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FBFF4FE-7160-2965-22C9-E73F6F9571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476" y="2420888"/>
            <a:ext cx="4320480" cy="32268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2675795-8A5F-63CB-D96E-D6F76CFDCC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" b="4851"/>
          <a:stretch/>
        </p:blipFill>
        <p:spPr>
          <a:xfrm>
            <a:off x="1701924" y="2132856"/>
            <a:ext cx="3111872" cy="4133904"/>
          </a:xfrm>
          <a:prstGeom prst="rect">
            <a:avLst/>
          </a:prstGeom>
        </p:spPr>
      </p:pic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32D5097B-DA22-E9E1-5022-86379674896F}"/>
              </a:ext>
            </a:extLst>
          </p:cNvPr>
          <p:cNvCxnSpPr>
            <a:cxnSpLocks/>
          </p:cNvCxnSpPr>
          <p:nvPr/>
        </p:nvCxnSpPr>
        <p:spPr>
          <a:xfrm>
            <a:off x="5115866" y="4199808"/>
            <a:ext cx="108012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903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25AB21-5771-5D35-9901-1925F9107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Exemples d’œuvres inspirées de Gulliver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A38B3FE6-AFBC-A974-2C4B-A261D58B5E2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380" y="1756053"/>
            <a:ext cx="1450641" cy="19873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9EB0A73A-6027-604A-7930-F3ADEC5C26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7" t="-1830" r="8492" b="1"/>
          <a:stretch/>
        </p:blipFill>
        <p:spPr>
          <a:xfrm>
            <a:off x="4438228" y="3880268"/>
            <a:ext cx="4009413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2D4EFCC1-6CFE-BD45-4D31-A03DE739D9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1657" y="1222226"/>
            <a:ext cx="2950493" cy="441354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08BB0C0-70E6-D477-4774-457935DCF6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95" y="1772816"/>
            <a:ext cx="43434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04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04A2AC-11BA-0967-D3AA-227F86D61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3604" y="290191"/>
            <a:ext cx="10101059" cy="964952"/>
          </a:xfrm>
        </p:spPr>
        <p:txBody>
          <a:bodyPr/>
          <a:lstStyle/>
          <a:p>
            <a:pPr algn="ctr"/>
            <a:r>
              <a:rPr lang="fr-FR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Fables de Jean de la Fontaine.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CE265AF3-53DE-E59B-3295-0368CFDA62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06" y="2170275"/>
            <a:ext cx="2520280" cy="2520280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8432284-B1E6-E176-E09D-9CA66F5661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9628" y="1414611"/>
            <a:ext cx="2339401" cy="510225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D43E6EFB-BCD3-4231-85E4-F61889C477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352" y="2170275"/>
            <a:ext cx="5715000" cy="3590925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A505B6BE-A956-3013-D82E-9315B3FF3B55}"/>
              </a:ext>
            </a:extLst>
          </p:cNvPr>
          <p:cNvSpPr txBox="1"/>
          <p:nvPr/>
        </p:nvSpPr>
        <p:spPr>
          <a:xfrm>
            <a:off x="693812" y="4941168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i="1" dirty="0"/>
              <a:t>Le lion et le moucheron.</a:t>
            </a:r>
          </a:p>
        </p:txBody>
      </p:sp>
    </p:spTree>
    <p:extLst>
      <p:ext uri="{BB962C8B-B14F-4D97-AF65-F5344CB8AC3E}">
        <p14:creationId xmlns:p14="http://schemas.microsoft.com/office/powerpoint/2010/main" val="1702228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7CB864-87B0-BB3D-ED69-D9419A6ED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796" y="326521"/>
            <a:ext cx="11459919" cy="852512"/>
          </a:xfrm>
        </p:spPr>
        <p:txBody>
          <a:bodyPr>
            <a:normAutofit fontScale="90000"/>
          </a:bodyPr>
          <a:lstStyle/>
          <a:p>
            <a:pPr algn="ctr"/>
            <a:r>
              <a:rPr lang="fr-FR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Livres du même genre littéraire (XVIIIe siècle)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09480322-611D-5D8C-4390-8051ADE2517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89" y="1707819"/>
            <a:ext cx="2923162" cy="4796984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3EFC832-FACE-7C7D-2170-47E0EB0A779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65" r="15883"/>
          <a:stretch/>
        </p:blipFill>
        <p:spPr>
          <a:xfrm>
            <a:off x="7847454" y="1630878"/>
            <a:ext cx="3305947" cy="482245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0C1C447F-FB9A-8841-F5E0-38CFDFDBBF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631" y="1625030"/>
            <a:ext cx="3112583" cy="4907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358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Livres 16: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412022_TF02787940_TF02787940.potx" id="{F1CFDDCE-5F12-468A-A560-9C25D09E4DE9}" vid="{64708D2F-0B50-4C7B-BBA8-11F9A1AC41D2}"/>
    </a:ext>
  </a:extLst>
</a:theme>
</file>

<file path=ppt/theme/theme2.xml><?xml version="1.0" encoding="utf-8"?>
<a:theme xmlns:a="http://schemas.openxmlformats.org/drawingml/2006/main" name="Thème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301D382-32B0-43EE-932C-28906AF37617}">
  <ds:schemaRefs>
    <ds:schemaRef ds:uri="http://schemas.microsoft.com/office/2006/metadata/properties"/>
    <ds:schemaRef ds:uri="http://schemas.microsoft.com/office/infopath/2007/PartnerControls"/>
    <ds:schemaRef ds:uri="4873beb7-5857-4685-be1f-d57550cc96c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Présentation de rayonnages de bibliothèque bleus (grand écran)</Template>
  <TotalTime>252</TotalTime>
  <Words>89</Words>
  <Application>Microsoft Office PowerPoint</Application>
  <PresentationFormat>Personnalisé</PresentationFormat>
  <Paragraphs>16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5" baseType="lpstr">
      <vt:lpstr>Arial</vt:lpstr>
      <vt:lpstr>Century Gothic</vt:lpstr>
      <vt:lpstr>Livres 16:9</vt:lpstr>
      <vt:lpstr>Oral du DNB 2023</vt:lpstr>
      <vt:lpstr>Société anglaise du XVIIIe siècle et grande époque des Lumières.</vt:lpstr>
      <vt:lpstr>Jonathan Swift (Lemuel Gulliver)</vt:lpstr>
      <vt:lpstr>Voyages à Lilliput</vt:lpstr>
      <vt:lpstr>Voyage à Brobdingnag</vt:lpstr>
      <vt:lpstr>Exemples d’œuvres inspirées de Gulliver</vt:lpstr>
      <vt:lpstr>Exemples d’œuvres inspirées de Gulliver</vt:lpstr>
      <vt:lpstr>Fables de Jean de la Fontaine.</vt:lpstr>
      <vt:lpstr>Livres du même genre littéraire (XVIIIe siècle)</vt:lpstr>
      <vt:lpstr>Pourquoi ce livre ?</vt:lpstr>
      <vt:lpstr>Mon avis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oral DNB</dc:title>
  <dc:creator>amma nelyss</dc:creator>
  <cp:lastModifiedBy>amma nelyss</cp:lastModifiedBy>
  <cp:revision>20</cp:revision>
  <dcterms:created xsi:type="dcterms:W3CDTF">2023-04-27T16:15:02Z</dcterms:created>
  <dcterms:modified xsi:type="dcterms:W3CDTF">2023-05-09T15:45:45Z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