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8" r:id="rId3"/>
    <p:sldId id="267" r:id="rId4"/>
    <p:sldId id="268" r:id="rId5"/>
    <p:sldId id="266" r:id="rId6"/>
    <p:sldId id="264" r:id="rId7"/>
    <p:sldId id="265" r:id="rId8"/>
    <p:sldId id="263" r:id="rId9"/>
    <p:sldId id="262" r:id="rId10"/>
    <p:sldId id="277" r:id="rId11"/>
    <p:sldId id="276" r:id="rId12"/>
    <p:sldId id="275" r:id="rId13"/>
    <p:sldId id="274" r:id="rId14"/>
    <p:sldId id="273" r:id="rId15"/>
    <p:sldId id="272" r:id="rId16"/>
    <p:sldId id="271" r:id="rId17"/>
    <p:sldId id="269" r:id="rId18"/>
    <p:sldId id="270" r:id="rId19"/>
    <p:sldId id="284" r:id="rId20"/>
    <p:sldId id="280" r:id="rId21"/>
    <p:sldId id="279" r:id="rId22"/>
    <p:sldId id="282" r:id="rId23"/>
    <p:sldId id="283" r:id="rId24"/>
    <p:sldId id="286" r:id="rId25"/>
    <p:sldId id="285" r:id="rId26"/>
    <p:sldId id="287" r:id="rId27"/>
    <p:sldId id="288" r:id="rId28"/>
    <p:sldId id="289"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1iMfzI3YQweqeSAF1gL/7A==" hashData="HiwRgOI8U2wyHulfb13t1zNvLYeBoBcpAGemZ4PAg13D/iC12BVeMNuub9AdnKkFVHqKbPIkzYYc2jbAl2PIN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5" d="100"/>
          <a:sy n="75" d="100"/>
        </p:scale>
        <p:origin x="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D1D060-4A17-E085-4911-121123616DC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9A35830-A6ED-179D-44B7-5CCF801E58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1C8E96C-FE18-7385-9825-1B7253EACE6E}"/>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5" name="Espace réservé du pied de page 4">
            <a:extLst>
              <a:ext uri="{FF2B5EF4-FFF2-40B4-BE49-F238E27FC236}">
                <a16:creationId xmlns:a16="http://schemas.microsoft.com/office/drawing/2014/main" id="{6F1DE2C3-5A6E-E76B-CBE5-75D3635D0BF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CC730C-2766-037D-300A-76898E39E44D}"/>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2575171432"/>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2148E7-9792-71A4-DB01-621F335E6ED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0044388-4E03-D69D-F91A-2B7752D61EE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30F6585-AE16-46D6-1FBC-AB2AB31EB23D}"/>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5" name="Espace réservé du pied de page 4">
            <a:extLst>
              <a:ext uri="{FF2B5EF4-FFF2-40B4-BE49-F238E27FC236}">
                <a16:creationId xmlns:a16="http://schemas.microsoft.com/office/drawing/2014/main" id="{2CBEF061-9B02-239A-E5AA-C33B3869F0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6B984B-C882-8DD6-5F4B-D9BAA4892D4B}"/>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138964801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26A75C-C3D5-701A-50C9-B4FA9F2F38A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1C910CA-2C08-91BC-67BC-5059F5D39F9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5CBD30C-A999-37F8-E739-0EBFB95B7766}"/>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5" name="Espace réservé du pied de page 4">
            <a:extLst>
              <a:ext uri="{FF2B5EF4-FFF2-40B4-BE49-F238E27FC236}">
                <a16:creationId xmlns:a16="http://schemas.microsoft.com/office/drawing/2014/main" id="{269A6B3D-13CF-2142-B53F-514E9D323D1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A05E4FC-9C08-B014-AEF2-23670ECAD702}"/>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2401645185"/>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EA442D-E89B-79FD-2CC1-78834096028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D6111C-6C60-47F1-6D19-D35E328348A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49682E6-9403-4CE2-2341-F40CFA8CA61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CE4E912-301C-0501-3367-DA24517C1CFA}"/>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6" name="Espace réservé du pied de page 5">
            <a:extLst>
              <a:ext uri="{FF2B5EF4-FFF2-40B4-BE49-F238E27FC236}">
                <a16:creationId xmlns:a16="http://schemas.microsoft.com/office/drawing/2014/main" id="{94C28755-2737-CBCB-4ECA-A7E0FF5163F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05A8052-5CA3-0C0B-123D-01D46E7D4609}"/>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2902368969"/>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D9EB01-E2AB-D010-9C25-EAA28B74436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8070945-0D06-A3D7-E096-F68C4C341D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AADDDF56-E994-65D0-5457-7C8F7A48777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83A16E-447E-B0DB-F283-B6D31BA260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0125C53-B295-F4C0-09E5-F6E18B0BDC4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9F2D776-970D-A87C-A2CE-E39DF9E47F87}"/>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8" name="Espace réservé du pied de page 7">
            <a:extLst>
              <a:ext uri="{FF2B5EF4-FFF2-40B4-BE49-F238E27FC236}">
                <a16:creationId xmlns:a16="http://schemas.microsoft.com/office/drawing/2014/main" id="{41B25D47-B4E4-2C08-D59F-9F70CD02E11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3B0EA5D-E185-6F7A-2CB0-BE619B630A33}"/>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498403950"/>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829B85-486D-AED1-17F4-895FE1BDBF1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31F7889-A50E-C8AE-A700-3A8BB8878E2D}"/>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4" name="Espace réservé du pied de page 3">
            <a:extLst>
              <a:ext uri="{FF2B5EF4-FFF2-40B4-BE49-F238E27FC236}">
                <a16:creationId xmlns:a16="http://schemas.microsoft.com/office/drawing/2014/main" id="{1393C9FA-3038-4EF6-245B-AACFB0F3FC9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B7967AD-3919-A500-0AD5-6334389F82E2}"/>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687853934"/>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7E42C03-6BAF-B7FA-4F8C-783361A3A5CA}"/>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3" name="Espace réservé du pied de page 2">
            <a:extLst>
              <a:ext uri="{FF2B5EF4-FFF2-40B4-BE49-F238E27FC236}">
                <a16:creationId xmlns:a16="http://schemas.microsoft.com/office/drawing/2014/main" id="{D2DA290A-99B6-5DEE-5CA4-1D77BB1BAEA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D611928-BF3C-5373-A268-DABCF0CA27CA}"/>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1343214149"/>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985735-60AB-F2A1-C007-0A0F12FA3C1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948B746-6CFC-ED69-2E0E-CEDE2826A4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FDA19C88-E14D-0895-4C70-00DFA526DE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95BD7F3-4F08-8452-AEA9-35002F8C9074}"/>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6" name="Espace réservé du pied de page 5">
            <a:extLst>
              <a:ext uri="{FF2B5EF4-FFF2-40B4-BE49-F238E27FC236}">
                <a16:creationId xmlns:a16="http://schemas.microsoft.com/office/drawing/2014/main" id="{F1198C2B-A48D-25F6-558E-31C287EFC70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29CB04F-2C44-F5A3-CC47-07D4D1005C4A}"/>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230434410"/>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31600-51B3-D866-4CAD-5BAC3FB03D3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A383878-152D-8C71-AA3D-D3C0D5F9CE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257587E-C618-4D2A-29AD-F0EB531BF2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56BC229-045E-3EF7-39AE-EAACB26D4EDF}"/>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6" name="Espace réservé du pied de page 5">
            <a:extLst>
              <a:ext uri="{FF2B5EF4-FFF2-40B4-BE49-F238E27FC236}">
                <a16:creationId xmlns:a16="http://schemas.microsoft.com/office/drawing/2014/main" id="{788D0E3A-37E7-80B1-BB6B-3AF3B75CD23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3F38CAA-4389-EC3D-711E-B8DD873F49FD}"/>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619452262"/>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48A4D9-28BD-8ECF-0D06-9749C1CC4F9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BB7B3A8-84E6-019C-5BF0-B71A311087E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F286C8-DE0C-3BB3-CB4E-66A0193AF061}"/>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5" name="Espace réservé du pied de page 4">
            <a:extLst>
              <a:ext uri="{FF2B5EF4-FFF2-40B4-BE49-F238E27FC236}">
                <a16:creationId xmlns:a16="http://schemas.microsoft.com/office/drawing/2014/main" id="{E272DEC4-50B0-AA74-4AE2-1C02B1A77F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0A7ADBB-5FF2-D34C-0E0F-A6325D8A199A}"/>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308161510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0E7535F-3A41-8D3C-0091-2DBFBEFDCD9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4B75A0C-562E-FC83-7F56-FE432719DB1F}"/>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3D19AC-BD39-565C-705F-DEA72282F185}"/>
              </a:ext>
            </a:extLst>
          </p:cNvPr>
          <p:cNvSpPr>
            <a:spLocks noGrp="1"/>
          </p:cNvSpPr>
          <p:nvPr>
            <p:ph type="dt" sz="half" idx="10"/>
          </p:nvPr>
        </p:nvSpPr>
        <p:spPr/>
        <p:txBody>
          <a:bodyPr/>
          <a:lstStyle/>
          <a:p>
            <a:fld id="{037624CE-1BC1-4009-BE61-57F18B2BE8F7}" type="datetimeFigureOut">
              <a:rPr lang="fr-FR" smtClean="0"/>
              <a:t>01/05/2023</a:t>
            </a:fld>
            <a:endParaRPr lang="fr-FR"/>
          </a:p>
        </p:txBody>
      </p:sp>
      <p:sp>
        <p:nvSpPr>
          <p:cNvPr id="5" name="Espace réservé du pied de page 4">
            <a:extLst>
              <a:ext uri="{FF2B5EF4-FFF2-40B4-BE49-F238E27FC236}">
                <a16:creationId xmlns:a16="http://schemas.microsoft.com/office/drawing/2014/main" id="{A4BDFD9C-B2E6-765A-1E5F-47B24F17E0C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502F4F-2580-DECF-C0FB-690DEA8490D9}"/>
              </a:ext>
            </a:extLst>
          </p:cNvPr>
          <p:cNvSpPr>
            <a:spLocks noGrp="1"/>
          </p:cNvSpPr>
          <p:nvPr>
            <p:ph type="sldNum" sz="quarter" idx="12"/>
          </p:nvPr>
        </p:nvSpPr>
        <p:spPr/>
        <p:txBody>
          <a:bodyPr/>
          <a:lstStyle/>
          <a:p>
            <a:fld id="{7AE1DB85-BBDC-46B7-ABD8-925CFB978E23}" type="slidenum">
              <a:rPr lang="fr-FR" smtClean="0"/>
              <a:t>‹N°›</a:t>
            </a:fld>
            <a:endParaRPr lang="fr-FR"/>
          </a:p>
        </p:txBody>
      </p:sp>
    </p:spTree>
    <p:extLst>
      <p:ext uri="{BB962C8B-B14F-4D97-AF65-F5344CB8AC3E}">
        <p14:creationId xmlns:p14="http://schemas.microsoft.com/office/powerpoint/2010/main" val="1521521037"/>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FE48C50-E139-68BE-0240-77A0B2C4AE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4A68B1F-B5B6-41EF-F3D2-F1C54A2153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B170E62-EF20-1CE0-4071-DB5DC398A4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7624CE-1BC1-4009-BE61-57F18B2BE8F7}" type="datetimeFigureOut">
              <a:rPr lang="fr-FR" smtClean="0"/>
              <a:t>01/05/2023</a:t>
            </a:fld>
            <a:endParaRPr lang="fr-FR"/>
          </a:p>
        </p:txBody>
      </p:sp>
      <p:sp>
        <p:nvSpPr>
          <p:cNvPr id="5" name="Espace réservé du pied de page 4">
            <a:extLst>
              <a:ext uri="{FF2B5EF4-FFF2-40B4-BE49-F238E27FC236}">
                <a16:creationId xmlns:a16="http://schemas.microsoft.com/office/drawing/2014/main" id="{0352F143-8480-8B9F-DE41-4ED15F6147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E905746-96FC-87A7-867E-23C7FC26FA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E1DB85-BBDC-46B7-ABD8-925CFB978E23}" type="slidenum">
              <a:rPr lang="fr-FR" smtClean="0"/>
              <a:t>‹N°›</a:t>
            </a:fld>
            <a:endParaRPr lang="fr-FR"/>
          </a:p>
        </p:txBody>
      </p:sp>
    </p:spTree>
    <p:extLst>
      <p:ext uri="{BB962C8B-B14F-4D97-AF65-F5344CB8AC3E}">
        <p14:creationId xmlns:p14="http://schemas.microsoft.com/office/powerpoint/2010/main" val="22817665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immeuble gouvernemental&#10;&#10;Description générée automatiquement">
            <a:extLst>
              <a:ext uri="{FF2B5EF4-FFF2-40B4-BE49-F238E27FC236}">
                <a16:creationId xmlns:a16="http://schemas.microsoft.com/office/drawing/2014/main" id="{A0A5AA5F-6C89-6838-67F8-DE7E877F28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9473" y="819000"/>
            <a:ext cx="7833054" cy="5220000"/>
          </a:xfrm>
          <a:prstGeom prst="rect">
            <a:avLst/>
          </a:prstGeom>
        </p:spPr>
      </p:pic>
      <p:sp>
        <p:nvSpPr>
          <p:cNvPr id="4" name="ZoneTexte 3">
            <a:extLst>
              <a:ext uri="{FF2B5EF4-FFF2-40B4-BE49-F238E27FC236}">
                <a16:creationId xmlns:a16="http://schemas.microsoft.com/office/drawing/2014/main" id="{7A76018E-F658-3BB2-40F7-44B030A8572D}"/>
              </a:ext>
            </a:extLst>
          </p:cNvPr>
          <p:cNvSpPr txBox="1"/>
          <p:nvPr/>
        </p:nvSpPr>
        <p:spPr>
          <a:xfrm>
            <a:off x="5369354" y="6039000"/>
            <a:ext cx="7942427" cy="400110"/>
          </a:xfrm>
          <a:prstGeom prst="rect">
            <a:avLst/>
          </a:prstGeom>
          <a:noFill/>
        </p:spPr>
        <p:txBody>
          <a:bodyPr wrap="square" rtlCol="0">
            <a:spAutoFit/>
          </a:bodyPr>
          <a:lstStyle/>
          <a:p>
            <a:r>
              <a:rPr lang="fr-FR" sz="2000" b="1" dirty="0" err="1">
                <a:solidFill>
                  <a:schemeClr val="bg1"/>
                </a:solidFill>
              </a:rPr>
              <a:t>Slottet</a:t>
            </a:r>
            <a:r>
              <a:rPr lang="fr-FR" sz="2000" b="1" dirty="0">
                <a:solidFill>
                  <a:schemeClr val="bg1"/>
                </a:solidFill>
              </a:rPr>
              <a:t> i Oslo.</a:t>
            </a:r>
          </a:p>
        </p:txBody>
      </p:sp>
      <p:sp>
        <p:nvSpPr>
          <p:cNvPr id="5" name="ZoneTexte 4">
            <a:extLst>
              <a:ext uri="{FF2B5EF4-FFF2-40B4-BE49-F238E27FC236}">
                <a16:creationId xmlns:a16="http://schemas.microsoft.com/office/drawing/2014/main" id="{0665ED38-F964-4294-1819-05CFC674FD2A}"/>
              </a:ext>
            </a:extLst>
          </p:cNvPr>
          <p:cNvSpPr txBox="1"/>
          <p:nvPr/>
        </p:nvSpPr>
        <p:spPr>
          <a:xfrm>
            <a:off x="3044446" y="357335"/>
            <a:ext cx="7607078" cy="461665"/>
          </a:xfrm>
          <a:prstGeom prst="rect">
            <a:avLst/>
          </a:prstGeom>
          <a:noFill/>
        </p:spPr>
        <p:txBody>
          <a:bodyPr wrap="square" rtlCol="0">
            <a:spAutoFit/>
          </a:bodyPr>
          <a:lstStyle/>
          <a:p>
            <a:r>
              <a:rPr lang="fr-FR" sz="2400" b="1" dirty="0">
                <a:solidFill>
                  <a:schemeClr val="bg1"/>
                </a:solidFill>
              </a:rPr>
              <a:t>Lorient Vous Propose Le Palais Royal D’Oslo </a:t>
            </a:r>
          </a:p>
        </p:txBody>
      </p:sp>
    </p:spTree>
    <p:extLst>
      <p:ext uri="{BB962C8B-B14F-4D97-AF65-F5344CB8AC3E}">
        <p14:creationId xmlns:p14="http://schemas.microsoft.com/office/powerpoint/2010/main" val="4224832931"/>
      </p:ext>
    </p:extLst>
  </p:cSld>
  <p:clrMapOvr>
    <a:masterClrMapping/>
  </p:clrMapOvr>
  <mc:AlternateContent xmlns:mc="http://schemas.openxmlformats.org/markup-compatibility/2006" xmlns:p14="http://schemas.microsoft.com/office/powerpoint/2010/main">
    <mc:Choice Requires="p14">
      <p:transition spd="slow" p14:dur="5000" advClick="0" advTm="17000">
        <p:dissolve/>
        <p:sndAc>
          <p:stSnd loop="1">
            <p:snd r:embed="rId2" name="Beau soir de Debussy - Violon et piano - Les soeurs Graziano.wav"/>
          </p:stSnd>
        </p:sndAc>
      </p:transition>
    </mc:Choice>
    <mc:Fallback xmlns="">
      <p:transition spd="slow" advClick="0" advTm="17000">
        <p:dissolve/>
        <p:sndAc>
          <p:stSnd loop="1">
            <p:snd r:embed="rId4" name="Beau soir de Debussy - Violon et piano - Les soeurs Grazian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404D828-AB1A-2543-8D28-CA7ACFE02740}"/>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effectLst>
                  <a:glow rad="139700">
                    <a:schemeClr val="accent1">
                      <a:satMod val="175000"/>
                      <a:alpha val="40000"/>
                    </a:schemeClr>
                  </a:glow>
                </a:effectLst>
                <a:latin typeface="Algerian" panose="04020705040A02060702" pitchFamily="82" charset="0"/>
              </a:rPr>
              <a:t>Le Palais Royal à Oslo, construit dans la première moitié du XIXᵉ siècle pour le roi de Suède et de Norvège Charles III Jean, est la résidence officielle du monarque norvégien. Il est situé dans le centre d'Oslo, sur la colline de Bellevue, au bout de l'avenue Karl </a:t>
            </a:r>
            <a:r>
              <a:rPr lang="fr-FR" sz="4400" b="1" dirty="0" err="1">
                <a:solidFill>
                  <a:srgbClr val="FFFF00"/>
                </a:solidFill>
                <a:effectLst>
                  <a:glow rad="139700">
                    <a:schemeClr val="accent1">
                      <a:satMod val="175000"/>
                      <a:alpha val="40000"/>
                    </a:schemeClr>
                  </a:glow>
                </a:effectLst>
                <a:latin typeface="Algerian" panose="04020705040A02060702" pitchFamily="82" charset="0"/>
              </a:rPr>
              <a:t>Johans</a:t>
            </a:r>
            <a:r>
              <a:rPr lang="fr-FR" sz="4400" b="1" dirty="0">
                <a:solidFill>
                  <a:srgbClr val="FFFF00"/>
                </a:solidFill>
                <a:effectLst>
                  <a:glow rad="139700">
                    <a:schemeClr val="accent1">
                      <a:satMod val="175000"/>
                      <a:alpha val="40000"/>
                    </a:schemeClr>
                  </a:glow>
                </a:effectLst>
                <a:latin typeface="Algerian" panose="04020705040A02060702" pitchFamily="82" charset="0"/>
              </a:rPr>
              <a:t>, et est entouré par le parc du Palais.</a:t>
            </a:r>
          </a:p>
        </p:txBody>
      </p:sp>
    </p:spTree>
    <p:extLst>
      <p:ext uri="{BB962C8B-B14F-4D97-AF65-F5344CB8AC3E}">
        <p14:creationId xmlns:p14="http://schemas.microsoft.com/office/powerpoint/2010/main" val="163057406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personne, personnes&#10;&#10;Description générée automatiquement">
            <a:extLst>
              <a:ext uri="{FF2B5EF4-FFF2-40B4-BE49-F238E27FC236}">
                <a16:creationId xmlns:a16="http://schemas.microsoft.com/office/drawing/2014/main" id="{C79CE9A4-E1DB-E62F-A5C8-D59CE363AC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1300" y="819000"/>
            <a:ext cx="6960000" cy="5220000"/>
          </a:xfrm>
          <a:prstGeom prst="rect">
            <a:avLst/>
          </a:prstGeom>
        </p:spPr>
      </p:pic>
      <p:sp>
        <p:nvSpPr>
          <p:cNvPr id="4" name="ZoneTexte 3">
            <a:extLst>
              <a:ext uri="{FF2B5EF4-FFF2-40B4-BE49-F238E27FC236}">
                <a16:creationId xmlns:a16="http://schemas.microsoft.com/office/drawing/2014/main" id="{46E47463-06C9-E8AE-8E22-E0C552BA473C}"/>
              </a:ext>
            </a:extLst>
          </p:cNvPr>
          <p:cNvSpPr txBox="1"/>
          <p:nvPr/>
        </p:nvSpPr>
        <p:spPr>
          <a:xfrm>
            <a:off x="3616754" y="6039000"/>
            <a:ext cx="9131300" cy="400110"/>
          </a:xfrm>
          <a:prstGeom prst="rect">
            <a:avLst/>
          </a:prstGeom>
          <a:noFill/>
        </p:spPr>
        <p:txBody>
          <a:bodyPr wrap="square" rtlCol="0">
            <a:spAutoFit/>
          </a:bodyPr>
          <a:lstStyle/>
          <a:p>
            <a:r>
              <a:rPr lang="fr-FR" sz="2000" b="1">
                <a:solidFill>
                  <a:schemeClr val="bg1"/>
                </a:solidFill>
              </a:rPr>
              <a:t>Relève de la garde au Palais royal d'Oslo en 2023.</a:t>
            </a:r>
            <a:endParaRPr lang="fr-FR" sz="2000" b="1" dirty="0">
              <a:solidFill>
                <a:schemeClr val="bg1"/>
              </a:solidFill>
            </a:endParaRPr>
          </a:p>
        </p:txBody>
      </p:sp>
    </p:spTree>
    <p:extLst>
      <p:ext uri="{BB962C8B-B14F-4D97-AF65-F5344CB8AC3E}">
        <p14:creationId xmlns:p14="http://schemas.microsoft.com/office/powerpoint/2010/main" val="2787625891"/>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herbe, plein air, plante&#10;&#10;Description générée automatiquement">
            <a:extLst>
              <a:ext uri="{FF2B5EF4-FFF2-40B4-BE49-F238E27FC236}">
                <a16:creationId xmlns:a16="http://schemas.microsoft.com/office/drawing/2014/main" id="{9CA743E6-2C59-33D9-4E19-760D80DEAA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6373" y="657000"/>
            <a:ext cx="8319253" cy="5544000"/>
          </a:xfrm>
          <a:prstGeom prst="rect">
            <a:avLst/>
          </a:prstGeom>
        </p:spPr>
      </p:pic>
      <p:sp>
        <p:nvSpPr>
          <p:cNvPr id="4" name="ZoneTexte 3">
            <a:extLst>
              <a:ext uri="{FF2B5EF4-FFF2-40B4-BE49-F238E27FC236}">
                <a16:creationId xmlns:a16="http://schemas.microsoft.com/office/drawing/2014/main" id="{2FBB5C27-0574-DC20-41AF-2277BD9995E9}"/>
              </a:ext>
            </a:extLst>
          </p:cNvPr>
          <p:cNvSpPr txBox="1"/>
          <p:nvPr/>
        </p:nvSpPr>
        <p:spPr>
          <a:xfrm>
            <a:off x="5320956" y="6201000"/>
            <a:ext cx="9525000" cy="400110"/>
          </a:xfrm>
          <a:prstGeom prst="rect">
            <a:avLst/>
          </a:prstGeom>
          <a:noFill/>
        </p:spPr>
        <p:txBody>
          <a:bodyPr wrap="square" rtlCol="0">
            <a:spAutoFit/>
          </a:bodyPr>
          <a:lstStyle/>
          <a:p>
            <a:r>
              <a:rPr lang="fr-FR" sz="2000" b="1"/>
              <a:t>Parc du Palais.</a:t>
            </a:r>
            <a:endParaRPr lang="fr-FR" sz="2000" b="1" dirty="0"/>
          </a:p>
        </p:txBody>
      </p:sp>
    </p:spTree>
    <p:extLst>
      <p:ext uri="{BB962C8B-B14F-4D97-AF65-F5344CB8AC3E}">
        <p14:creationId xmlns:p14="http://schemas.microsoft.com/office/powerpoint/2010/main" val="3586400114"/>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sol, personnes&#10;&#10;Description générée automatiquement">
            <a:extLst>
              <a:ext uri="{FF2B5EF4-FFF2-40B4-BE49-F238E27FC236}">
                <a16:creationId xmlns:a16="http://schemas.microsoft.com/office/drawing/2014/main" id="{57A91BE5-B31E-ECA3-FE39-1BEF30CF3A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7730" y="1254125"/>
            <a:ext cx="10336540" cy="4140000"/>
          </a:xfrm>
          <a:prstGeom prst="rect">
            <a:avLst/>
          </a:prstGeom>
        </p:spPr>
      </p:pic>
      <p:sp>
        <p:nvSpPr>
          <p:cNvPr id="4" name="ZoneTexte 3">
            <a:extLst>
              <a:ext uri="{FF2B5EF4-FFF2-40B4-BE49-F238E27FC236}">
                <a16:creationId xmlns:a16="http://schemas.microsoft.com/office/drawing/2014/main" id="{9973B259-7B45-111F-4A80-3BDE3BEB4271}"/>
              </a:ext>
            </a:extLst>
          </p:cNvPr>
          <p:cNvSpPr txBox="1"/>
          <p:nvPr/>
        </p:nvSpPr>
        <p:spPr>
          <a:xfrm>
            <a:off x="2891481" y="5403820"/>
            <a:ext cx="8699500" cy="400110"/>
          </a:xfrm>
          <a:prstGeom prst="rect">
            <a:avLst/>
          </a:prstGeom>
          <a:noFill/>
        </p:spPr>
        <p:txBody>
          <a:bodyPr wrap="square" rtlCol="0">
            <a:spAutoFit/>
          </a:bodyPr>
          <a:lstStyle/>
          <a:p>
            <a:r>
              <a:rPr lang="fr-FR" sz="2000" b="1" dirty="0"/>
              <a:t>Place du palais et statue équestre du roi Charles III Jean.</a:t>
            </a:r>
          </a:p>
        </p:txBody>
      </p:sp>
    </p:spTree>
    <p:extLst>
      <p:ext uri="{BB962C8B-B14F-4D97-AF65-F5344CB8AC3E}">
        <p14:creationId xmlns:p14="http://schemas.microsoft.com/office/powerpoint/2010/main" val="15716097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ciel, arbre&#10;&#10;Description générée automatiquement">
            <a:extLst>
              <a:ext uri="{FF2B5EF4-FFF2-40B4-BE49-F238E27FC236}">
                <a16:creationId xmlns:a16="http://schemas.microsoft.com/office/drawing/2014/main" id="{C9036A09-552F-DA20-D6BC-EEF4B47BEC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2558" y="279000"/>
            <a:ext cx="4723528" cy="6300000"/>
          </a:xfrm>
          <a:prstGeom prst="rect">
            <a:avLst/>
          </a:prstGeom>
        </p:spPr>
      </p:pic>
      <p:sp>
        <p:nvSpPr>
          <p:cNvPr id="4" name="ZoneTexte 3">
            <a:extLst>
              <a:ext uri="{FF2B5EF4-FFF2-40B4-BE49-F238E27FC236}">
                <a16:creationId xmlns:a16="http://schemas.microsoft.com/office/drawing/2014/main" id="{87565654-9207-FB12-688B-A1280C5A1718}"/>
              </a:ext>
            </a:extLst>
          </p:cNvPr>
          <p:cNvSpPr txBox="1"/>
          <p:nvPr/>
        </p:nvSpPr>
        <p:spPr>
          <a:xfrm>
            <a:off x="8549610" y="2151727"/>
            <a:ext cx="3441700" cy="2246769"/>
          </a:xfrm>
          <a:prstGeom prst="rect">
            <a:avLst/>
          </a:prstGeom>
          <a:noFill/>
        </p:spPr>
        <p:txBody>
          <a:bodyPr wrap="square" rtlCol="0">
            <a:spAutoFit/>
          </a:bodyPr>
          <a:lstStyle/>
          <a:p>
            <a:endParaRPr lang="fr-FR" sz="2000" b="1" dirty="0"/>
          </a:p>
          <a:p>
            <a:r>
              <a:rPr lang="fr-FR" sz="2000" b="1" dirty="0"/>
              <a:t>	</a:t>
            </a:r>
            <a:r>
              <a:rPr lang="fr-FR" sz="2000" b="1" dirty="0" err="1"/>
              <a:t>Gamlehaugen</a:t>
            </a:r>
            <a:r>
              <a:rPr lang="fr-FR" sz="2000" b="1" dirty="0"/>
              <a:t>, domicile de l'ancien Premier ministre Christian </a:t>
            </a:r>
            <a:r>
              <a:rPr lang="fr-FR" sz="2000" b="1" dirty="0" err="1"/>
              <a:t>Michelsen</a:t>
            </a:r>
            <a:r>
              <a:rPr lang="fr-FR" sz="2000" b="1" dirty="0"/>
              <a:t>, actuellement l'un des manoirs de la famille royale, à Bergen, Norvège</a:t>
            </a:r>
          </a:p>
        </p:txBody>
      </p:sp>
    </p:spTree>
    <p:extLst>
      <p:ext uri="{BB962C8B-B14F-4D97-AF65-F5344CB8AC3E}">
        <p14:creationId xmlns:p14="http://schemas.microsoft.com/office/powerpoint/2010/main" val="3400316114"/>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bâtiment, plein air, groupe&#10;&#10;Description générée automatiquement">
            <a:extLst>
              <a:ext uri="{FF2B5EF4-FFF2-40B4-BE49-F238E27FC236}">
                <a16:creationId xmlns:a16="http://schemas.microsoft.com/office/drawing/2014/main" id="{55E308D7-ABD1-E92A-2B45-22D4821304E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99111" y="819000"/>
            <a:ext cx="7393778" cy="5220000"/>
          </a:xfrm>
          <a:prstGeom prst="rect">
            <a:avLst/>
          </a:prstGeom>
        </p:spPr>
      </p:pic>
      <p:sp>
        <p:nvSpPr>
          <p:cNvPr id="4" name="ZoneTexte 3">
            <a:extLst>
              <a:ext uri="{FF2B5EF4-FFF2-40B4-BE49-F238E27FC236}">
                <a16:creationId xmlns:a16="http://schemas.microsoft.com/office/drawing/2014/main" id="{0595121B-58F7-BF03-76E0-AE51DB115080}"/>
              </a:ext>
            </a:extLst>
          </p:cNvPr>
          <p:cNvSpPr txBox="1"/>
          <p:nvPr/>
        </p:nvSpPr>
        <p:spPr>
          <a:xfrm>
            <a:off x="3807781" y="5975395"/>
            <a:ext cx="7393778" cy="400110"/>
          </a:xfrm>
          <a:prstGeom prst="rect">
            <a:avLst/>
          </a:prstGeom>
          <a:noFill/>
        </p:spPr>
        <p:txBody>
          <a:bodyPr wrap="square" rtlCol="0">
            <a:spAutoFit/>
          </a:bodyPr>
          <a:lstStyle/>
          <a:p>
            <a:r>
              <a:rPr lang="fr-FR" sz="2000" b="1" dirty="0"/>
              <a:t>Célébration devant le Palais royal d'Oslo.</a:t>
            </a:r>
          </a:p>
        </p:txBody>
      </p:sp>
    </p:spTree>
    <p:extLst>
      <p:ext uri="{BB962C8B-B14F-4D97-AF65-F5344CB8AC3E}">
        <p14:creationId xmlns:p14="http://schemas.microsoft.com/office/powerpoint/2010/main" val="1626975726"/>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plein air, personnes, groupe&#10;&#10;Description générée automatiquement">
            <a:extLst>
              <a:ext uri="{FF2B5EF4-FFF2-40B4-BE49-F238E27FC236}">
                <a16:creationId xmlns:a16="http://schemas.microsoft.com/office/drawing/2014/main" id="{7744871C-146F-9F0C-402B-11AD354C7D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5396" y="450700"/>
            <a:ext cx="5961208" cy="5760000"/>
          </a:xfrm>
          <a:prstGeom prst="rect">
            <a:avLst/>
          </a:prstGeom>
        </p:spPr>
      </p:pic>
      <p:sp>
        <p:nvSpPr>
          <p:cNvPr id="4" name="ZoneTexte 3">
            <a:extLst>
              <a:ext uri="{FF2B5EF4-FFF2-40B4-BE49-F238E27FC236}">
                <a16:creationId xmlns:a16="http://schemas.microsoft.com/office/drawing/2014/main" id="{B309EFA4-C359-879F-7093-5C5CD174F7C7}"/>
              </a:ext>
            </a:extLst>
          </p:cNvPr>
          <p:cNvSpPr txBox="1"/>
          <p:nvPr/>
        </p:nvSpPr>
        <p:spPr>
          <a:xfrm>
            <a:off x="89485" y="2354683"/>
            <a:ext cx="3015048" cy="1631216"/>
          </a:xfrm>
          <a:prstGeom prst="rect">
            <a:avLst/>
          </a:prstGeom>
          <a:noFill/>
        </p:spPr>
        <p:txBody>
          <a:bodyPr wrap="square" rtlCol="0">
            <a:spAutoFit/>
          </a:bodyPr>
          <a:lstStyle/>
          <a:p>
            <a:r>
              <a:rPr lang="fr-FR" sz="2000" b="1" dirty="0"/>
              <a:t> Enfants en tenue nationale marchant dans une parade le 17 mai, jour de la constitution de la Norvège</a:t>
            </a:r>
          </a:p>
        </p:txBody>
      </p:sp>
    </p:spTree>
    <p:extLst>
      <p:ext uri="{BB962C8B-B14F-4D97-AF65-F5344CB8AC3E}">
        <p14:creationId xmlns:p14="http://schemas.microsoft.com/office/powerpoint/2010/main" val="1803129867"/>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bâtiment, plein air, groupe&#10;&#10;Description générée automatiquement">
            <a:extLst>
              <a:ext uri="{FF2B5EF4-FFF2-40B4-BE49-F238E27FC236}">
                <a16:creationId xmlns:a16="http://schemas.microsoft.com/office/drawing/2014/main" id="{22763E1A-6D81-3CDA-6C12-3A6363C7D8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4241" y="279000"/>
            <a:ext cx="4723517" cy="6300000"/>
          </a:xfrm>
          <a:prstGeom prst="rect">
            <a:avLst/>
          </a:prstGeom>
        </p:spPr>
      </p:pic>
      <p:sp>
        <p:nvSpPr>
          <p:cNvPr id="4" name="ZoneTexte 3">
            <a:extLst>
              <a:ext uri="{FF2B5EF4-FFF2-40B4-BE49-F238E27FC236}">
                <a16:creationId xmlns:a16="http://schemas.microsoft.com/office/drawing/2014/main" id="{936EFE12-1351-7F9C-23AB-AEBDB97DA6D9}"/>
              </a:ext>
            </a:extLst>
          </p:cNvPr>
          <p:cNvSpPr txBox="1"/>
          <p:nvPr/>
        </p:nvSpPr>
        <p:spPr>
          <a:xfrm>
            <a:off x="8636000" y="3713481"/>
            <a:ext cx="3467100" cy="1015663"/>
          </a:xfrm>
          <a:prstGeom prst="rect">
            <a:avLst/>
          </a:prstGeom>
          <a:noFill/>
        </p:spPr>
        <p:txBody>
          <a:bodyPr wrap="square" rtlCol="0">
            <a:spAutoFit/>
          </a:bodyPr>
          <a:lstStyle/>
          <a:p>
            <a:r>
              <a:rPr lang="fr-FR" sz="2000" b="1" dirty="0">
                <a:solidFill>
                  <a:schemeClr val="bg1"/>
                </a:solidFill>
              </a:rPr>
              <a:t>Diplômés du secondaire célébrant la fête nationale de la Norvège.</a:t>
            </a:r>
          </a:p>
        </p:txBody>
      </p:sp>
    </p:spTree>
    <p:extLst>
      <p:ext uri="{BB962C8B-B14F-4D97-AF65-F5344CB8AC3E}">
        <p14:creationId xmlns:p14="http://schemas.microsoft.com/office/powerpoint/2010/main" val="256447883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ersonne, arbre, plein air&#10;&#10;Description générée automatiquement">
            <a:extLst>
              <a:ext uri="{FF2B5EF4-FFF2-40B4-BE49-F238E27FC236}">
                <a16:creationId xmlns:a16="http://schemas.microsoft.com/office/drawing/2014/main" id="{6A82EB12-BA53-F501-7498-8549735703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43200" y="819000"/>
            <a:ext cx="6960000" cy="5220000"/>
          </a:xfrm>
          <a:prstGeom prst="rect">
            <a:avLst/>
          </a:prstGeom>
        </p:spPr>
      </p:pic>
      <p:sp>
        <p:nvSpPr>
          <p:cNvPr id="4" name="ZoneTexte 3">
            <a:extLst>
              <a:ext uri="{FF2B5EF4-FFF2-40B4-BE49-F238E27FC236}">
                <a16:creationId xmlns:a16="http://schemas.microsoft.com/office/drawing/2014/main" id="{6BF5B392-26C4-B9F2-63F5-6B837885EB79}"/>
              </a:ext>
            </a:extLst>
          </p:cNvPr>
          <p:cNvSpPr txBox="1"/>
          <p:nvPr/>
        </p:nvSpPr>
        <p:spPr>
          <a:xfrm>
            <a:off x="2514600" y="6101834"/>
            <a:ext cx="8013700" cy="400110"/>
          </a:xfrm>
          <a:prstGeom prst="rect">
            <a:avLst/>
          </a:prstGeom>
          <a:noFill/>
        </p:spPr>
        <p:txBody>
          <a:bodyPr wrap="square" rtlCol="0">
            <a:spAutoFit/>
          </a:bodyPr>
          <a:lstStyle/>
          <a:p>
            <a:r>
              <a:rPr lang="fr-FR" sz="2000" b="1" dirty="0">
                <a:solidFill>
                  <a:schemeClr val="bg1"/>
                </a:solidFill>
              </a:rPr>
              <a:t>Jeunes filles dans différents costumes nationaux. Akershus, Norvège</a:t>
            </a:r>
          </a:p>
        </p:txBody>
      </p:sp>
    </p:spTree>
    <p:extLst>
      <p:ext uri="{BB962C8B-B14F-4D97-AF65-F5344CB8AC3E}">
        <p14:creationId xmlns:p14="http://schemas.microsoft.com/office/powerpoint/2010/main" val="159369796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immeuble gouvernemental&#10;&#10;Description générée automatiquement">
            <a:extLst>
              <a:ext uri="{FF2B5EF4-FFF2-40B4-BE49-F238E27FC236}">
                <a16:creationId xmlns:a16="http://schemas.microsoft.com/office/drawing/2014/main" id="{DB0041A2-65BD-52A5-FF84-F54CB09BC76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D7FA5B9F-C237-5DD8-6781-7123F5DF67B6}"/>
              </a:ext>
            </a:extLst>
          </p:cNvPr>
          <p:cNvSpPr txBox="1"/>
          <p:nvPr/>
        </p:nvSpPr>
        <p:spPr>
          <a:xfrm>
            <a:off x="4045808" y="6039000"/>
            <a:ext cx="7493000" cy="400110"/>
          </a:xfrm>
          <a:prstGeom prst="rect">
            <a:avLst/>
          </a:prstGeom>
          <a:noFill/>
        </p:spPr>
        <p:txBody>
          <a:bodyPr wrap="square" rtlCol="0">
            <a:spAutoFit/>
          </a:bodyPr>
          <a:lstStyle/>
          <a:p>
            <a:r>
              <a:rPr lang="fr-FR" sz="2000" b="1" dirty="0">
                <a:solidFill>
                  <a:schemeClr val="bg1"/>
                </a:solidFill>
              </a:rPr>
              <a:t>Résidence du premier ministre norvégien</a:t>
            </a:r>
          </a:p>
        </p:txBody>
      </p:sp>
    </p:spTree>
    <p:extLst>
      <p:ext uri="{BB962C8B-B14F-4D97-AF65-F5344CB8AC3E}">
        <p14:creationId xmlns:p14="http://schemas.microsoft.com/office/powerpoint/2010/main" val="2666199584"/>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10;&#10;Description générée automatiquement">
            <a:extLst>
              <a:ext uri="{FF2B5EF4-FFF2-40B4-BE49-F238E27FC236}">
                <a16:creationId xmlns:a16="http://schemas.microsoft.com/office/drawing/2014/main" id="{82201DE1-89B5-793E-D6AA-1D37483619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4201" y="279000"/>
            <a:ext cx="4183598" cy="6300000"/>
          </a:xfrm>
          <a:prstGeom prst="rect">
            <a:avLst/>
          </a:prstGeom>
        </p:spPr>
      </p:pic>
      <p:sp>
        <p:nvSpPr>
          <p:cNvPr id="4" name="ZoneTexte 3">
            <a:extLst>
              <a:ext uri="{FF2B5EF4-FFF2-40B4-BE49-F238E27FC236}">
                <a16:creationId xmlns:a16="http://schemas.microsoft.com/office/drawing/2014/main" id="{AAD68C63-F0DB-DA70-F7CF-C822231C5EE0}"/>
              </a:ext>
            </a:extLst>
          </p:cNvPr>
          <p:cNvSpPr txBox="1"/>
          <p:nvPr/>
        </p:nvSpPr>
        <p:spPr>
          <a:xfrm>
            <a:off x="8365525" y="3781168"/>
            <a:ext cx="3348681" cy="707886"/>
          </a:xfrm>
          <a:prstGeom prst="rect">
            <a:avLst/>
          </a:prstGeom>
          <a:noFill/>
        </p:spPr>
        <p:txBody>
          <a:bodyPr wrap="square" rtlCol="0">
            <a:spAutoFit/>
          </a:bodyPr>
          <a:lstStyle/>
          <a:p>
            <a:r>
              <a:rPr lang="fr-FR" sz="2000" b="1" dirty="0">
                <a:solidFill>
                  <a:schemeClr val="bg1"/>
                </a:solidFill>
              </a:rPr>
              <a:t>Statue équestre du roi Karl XIV Johan</a:t>
            </a:r>
          </a:p>
        </p:txBody>
      </p:sp>
    </p:spTree>
    <p:extLst>
      <p:ext uri="{BB962C8B-B14F-4D97-AF65-F5344CB8AC3E}">
        <p14:creationId xmlns:p14="http://schemas.microsoft.com/office/powerpoint/2010/main" val="2053507313"/>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ol, plein air&#10;&#10;Description générée automatiquement">
            <a:extLst>
              <a:ext uri="{FF2B5EF4-FFF2-40B4-BE49-F238E27FC236}">
                <a16:creationId xmlns:a16="http://schemas.microsoft.com/office/drawing/2014/main" id="{08F2A0FA-2FDC-B061-A013-B5EC271D9F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4201" y="279000"/>
            <a:ext cx="4183598" cy="6300000"/>
          </a:xfrm>
          <a:prstGeom prst="rect">
            <a:avLst/>
          </a:prstGeom>
        </p:spPr>
      </p:pic>
      <p:sp>
        <p:nvSpPr>
          <p:cNvPr id="4" name="ZoneTexte 3">
            <a:extLst>
              <a:ext uri="{FF2B5EF4-FFF2-40B4-BE49-F238E27FC236}">
                <a16:creationId xmlns:a16="http://schemas.microsoft.com/office/drawing/2014/main" id="{C717E115-C618-1CDF-C3E7-B79DB6902F5B}"/>
              </a:ext>
            </a:extLst>
          </p:cNvPr>
          <p:cNvSpPr txBox="1"/>
          <p:nvPr/>
        </p:nvSpPr>
        <p:spPr>
          <a:xfrm>
            <a:off x="2148150" y="4315598"/>
            <a:ext cx="3712101" cy="400110"/>
          </a:xfrm>
          <a:prstGeom prst="rect">
            <a:avLst/>
          </a:prstGeom>
          <a:noFill/>
        </p:spPr>
        <p:txBody>
          <a:bodyPr wrap="square" rtlCol="0">
            <a:spAutoFit/>
          </a:bodyPr>
          <a:lstStyle/>
          <a:p>
            <a:r>
              <a:rPr lang="fr-FR" sz="2000" b="1" dirty="0"/>
              <a:t>Garde Royal</a:t>
            </a:r>
          </a:p>
        </p:txBody>
      </p:sp>
    </p:spTree>
    <p:extLst>
      <p:ext uri="{BB962C8B-B14F-4D97-AF65-F5344CB8AC3E}">
        <p14:creationId xmlns:p14="http://schemas.microsoft.com/office/powerpoint/2010/main" val="3992164556"/>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9" name="Image 8">
            <a:extLst>
              <a:ext uri="{FF2B5EF4-FFF2-40B4-BE49-F238E27FC236}">
                <a16:creationId xmlns:a16="http://schemas.microsoft.com/office/drawing/2014/main" id="{613290B0-A9C2-3184-52F1-C7A6C64095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9141" y="725487"/>
            <a:ext cx="10353718" cy="5220000"/>
          </a:xfrm>
          <a:prstGeom prst="rect">
            <a:avLst/>
          </a:prstGeom>
        </p:spPr>
      </p:pic>
      <p:sp>
        <p:nvSpPr>
          <p:cNvPr id="10" name="ZoneTexte 9">
            <a:extLst>
              <a:ext uri="{FF2B5EF4-FFF2-40B4-BE49-F238E27FC236}">
                <a16:creationId xmlns:a16="http://schemas.microsoft.com/office/drawing/2014/main" id="{5B800748-590F-B059-C920-7882954FC854}"/>
              </a:ext>
            </a:extLst>
          </p:cNvPr>
          <p:cNvSpPr txBox="1"/>
          <p:nvPr/>
        </p:nvSpPr>
        <p:spPr>
          <a:xfrm>
            <a:off x="1472857" y="5945487"/>
            <a:ext cx="10353718" cy="400110"/>
          </a:xfrm>
          <a:prstGeom prst="rect">
            <a:avLst/>
          </a:prstGeom>
          <a:noFill/>
        </p:spPr>
        <p:txBody>
          <a:bodyPr wrap="square" rtlCol="0">
            <a:spAutoFit/>
          </a:bodyPr>
          <a:lstStyle/>
          <a:p>
            <a:r>
              <a:rPr lang="fr-FR" sz="2000" b="1" dirty="0"/>
              <a:t>Le palais Royal est la résidence officielle de la famille royale, construite de 1824 à 1848.</a:t>
            </a:r>
          </a:p>
        </p:txBody>
      </p:sp>
    </p:spTree>
    <p:extLst>
      <p:ext uri="{BB962C8B-B14F-4D97-AF65-F5344CB8AC3E}">
        <p14:creationId xmlns:p14="http://schemas.microsoft.com/office/powerpoint/2010/main" val="1633033359"/>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A6A23AF-8024-E23A-BAA6-C5A7F8DB4AEE}"/>
              </a:ext>
            </a:extLst>
          </p:cNvPr>
          <p:cNvPicPr>
            <a:picLocks noChangeAspect="1"/>
          </p:cNvPicPr>
          <p:nvPr/>
        </p:nvPicPr>
        <p:blipFill>
          <a:blip r:embed="rId2"/>
          <a:stretch>
            <a:fillRect/>
          </a:stretch>
        </p:blipFill>
        <p:spPr>
          <a:xfrm>
            <a:off x="3890917" y="279000"/>
            <a:ext cx="4193512" cy="6300000"/>
          </a:xfrm>
          <a:prstGeom prst="rect">
            <a:avLst/>
          </a:prstGeom>
        </p:spPr>
      </p:pic>
    </p:spTree>
    <p:extLst>
      <p:ext uri="{BB962C8B-B14F-4D97-AF65-F5344CB8AC3E}">
        <p14:creationId xmlns:p14="http://schemas.microsoft.com/office/powerpoint/2010/main" val="2568451568"/>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plein air, personnes, danseur&#10;&#10;Description générée automatiquement">
            <a:extLst>
              <a:ext uri="{FF2B5EF4-FFF2-40B4-BE49-F238E27FC236}">
                <a16:creationId xmlns:a16="http://schemas.microsoft.com/office/drawing/2014/main" id="{AE313D45-3CA7-913A-41A2-B4896DD5A9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8670" y="717379"/>
            <a:ext cx="6960000" cy="5220000"/>
          </a:xfrm>
          <a:prstGeom prst="rect">
            <a:avLst/>
          </a:prstGeom>
        </p:spPr>
      </p:pic>
      <p:sp>
        <p:nvSpPr>
          <p:cNvPr id="4" name="ZoneTexte 3">
            <a:extLst>
              <a:ext uri="{FF2B5EF4-FFF2-40B4-BE49-F238E27FC236}">
                <a16:creationId xmlns:a16="http://schemas.microsoft.com/office/drawing/2014/main" id="{2BC6A13C-1816-3240-7DDE-02C2E5206EA7}"/>
              </a:ext>
            </a:extLst>
          </p:cNvPr>
          <p:cNvSpPr txBox="1"/>
          <p:nvPr/>
        </p:nvSpPr>
        <p:spPr>
          <a:xfrm>
            <a:off x="9238617" y="920621"/>
            <a:ext cx="2043101" cy="5016758"/>
          </a:xfrm>
          <a:prstGeom prst="rect">
            <a:avLst/>
          </a:prstGeom>
          <a:noFill/>
        </p:spPr>
        <p:txBody>
          <a:bodyPr wrap="square" rtlCol="0">
            <a:spAutoFit/>
          </a:bodyPr>
          <a:lstStyle/>
          <a:p>
            <a:r>
              <a:rPr lang="fr-FR" sz="2000" b="1" dirty="0">
                <a:solidFill>
                  <a:schemeClr val="bg1"/>
                </a:solidFill>
              </a:rPr>
              <a:t>Russ passant devant le Palais Royal d'Oslo, le 17 mai 2002. Cette image date de 2002 , lorsque j'étais Russ moi-même, et montre plusieurs de mes camarades de classe passant devant le Palais Royal d' Oslo lors des célébrations du 17 mai . C'est le cru</a:t>
            </a:r>
          </a:p>
        </p:txBody>
      </p:sp>
    </p:spTree>
    <p:extLst>
      <p:ext uri="{BB962C8B-B14F-4D97-AF65-F5344CB8AC3E}">
        <p14:creationId xmlns:p14="http://schemas.microsoft.com/office/powerpoint/2010/main" val="504980800"/>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10;&#10;Description générée automatiquement">
            <a:extLst>
              <a:ext uri="{FF2B5EF4-FFF2-40B4-BE49-F238E27FC236}">
                <a16:creationId xmlns:a16="http://schemas.microsoft.com/office/drawing/2014/main" id="{F05DC7A5-70E9-24D6-0C79-265A963954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9394" y="279000"/>
            <a:ext cx="4713212" cy="6300000"/>
          </a:xfrm>
          <a:prstGeom prst="rect">
            <a:avLst/>
          </a:prstGeom>
        </p:spPr>
      </p:pic>
      <p:sp>
        <p:nvSpPr>
          <p:cNvPr id="4" name="ZoneTexte 3">
            <a:extLst>
              <a:ext uri="{FF2B5EF4-FFF2-40B4-BE49-F238E27FC236}">
                <a16:creationId xmlns:a16="http://schemas.microsoft.com/office/drawing/2014/main" id="{19706951-2CAD-2D2D-0D23-C4633F12CF16}"/>
              </a:ext>
            </a:extLst>
          </p:cNvPr>
          <p:cNvSpPr txBox="1"/>
          <p:nvPr/>
        </p:nvSpPr>
        <p:spPr>
          <a:xfrm>
            <a:off x="292100" y="3429000"/>
            <a:ext cx="3447294" cy="1015663"/>
          </a:xfrm>
          <a:prstGeom prst="rect">
            <a:avLst/>
          </a:prstGeom>
          <a:noFill/>
        </p:spPr>
        <p:txBody>
          <a:bodyPr wrap="square" rtlCol="0">
            <a:spAutoFit/>
          </a:bodyPr>
          <a:lstStyle/>
          <a:p>
            <a:r>
              <a:rPr lang="fr-FR" sz="2000" b="1" dirty="0"/>
              <a:t>Soldat de la garde royale en faction devant le Palais royal d'Oslo</a:t>
            </a:r>
          </a:p>
        </p:txBody>
      </p:sp>
    </p:spTree>
    <p:extLst>
      <p:ext uri="{BB962C8B-B14F-4D97-AF65-F5344CB8AC3E}">
        <p14:creationId xmlns:p14="http://schemas.microsoft.com/office/powerpoint/2010/main" val="4096825993"/>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personne, veste&#10;&#10;Description générée automatiquement">
            <a:extLst>
              <a:ext uri="{FF2B5EF4-FFF2-40B4-BE49-F238E27FC236}">
                <a16:creationId xmlns:a16="http://schemas.microsoft.com/office/drawing/2014/main" id="{E0544CF7-A822-9CF6-DBF3-FDBA327C8D1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9853" y="279000"/>
            <a:ext cx="4723517" cy="6300000"/>
          </a:xfrm>
          <a:prstGeom prst="rect">
            <a:avLst/>
          </a:prstGeom>
        </p:spPr>
      </p:pic>
      <p:sp>
        <p:nvSpPr>
          <p:cNvPr id="4" name="ZoneTexte 3">
            <a:extLst>
              <a:ext uri="{FF2B5EF4-FFF2-40B4-BE49-F238E27FC236}">
                <a16:creationId xmlns:a16="http://schemas.microsoft.com/office/drawing/2014/main" id="{68462321-1E79-CCFC-0734-BA4A7C91677E}"/>
              </a:ext>
            </a:extLst>
          </p:cNvPr>
          <p:cNvSpPr txBox="1"/>
          <p:nvPr/>
        </p:nvSpPr>
        <p:spPr>
          <a:xfrm>
            <a:off x="8553370" y="3429000"/>
            <a:ext cx="3638630" cy="1015663"/>
          </a:xfrm>
          <a:prstGeom prst="rect">
            <a:avLst/>
          </a:prstGeom>
          <a:noFill/>
        </p:spPr>
        <p:txBody>
          <a:bodyPr wrap="square" rtlCol="0">
            <a:spAutoFit/>
          </a:bodyPr>
          <a:lstStyle/>
          <a:p>
            <a:r>
              <a:rPr lang="fr-FR" sz="2000" b="1" dirty="0">
                <a:solidFill>
                  <a:schemeClr val="bg1"/>
                </a:solidFill>
              </a:rPr>
              <a:t>Garde royal norvégien près du Palais royal d'Oslo, munit d'un fusil d'assaut à baïonnette.</a:t>
            </a:r>
          </a:p>
        </p:txBody>
      </p:sp>
    </p:spTree>
    <p:extLst>
      <p:ext uri="{BB962C8B-B14F-4D97-AF65-F5344CB8AC3E}">
        <p14:creationId xmlns:p14="http://schemas.microsoft.com/office/powerpoint/2010/main" val="3426170561"/>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intérieur, plafond, hall&#10;&#10;Description générée automatiquement">
            <a:extLst>
              <a:ext uri="{FF2B5EF4-FFF2-40B4-BE49-F238E27FC236}">
                <a16:creationId xmlns:a16="http://schemas.microsoft.com/office/drawing/2014/main" id="{2998A9F1-C9FA-8DA9-BEE6-3C33CD8A30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05840" y="819000"/>
            <a:ext cx="7809120" cy="5220000"/>
          </a:xfrm>
          <a:prstGeom prst="rect">
            <a:avLst/>
          </a:prstGeom>
        </p:spPr>
      </p:pic>
      <p:sp>
        <p:nvSpPr>
          <p:cNvPr id="4" name="ZoneTexte 3">
            <a:extLst>
              <a:ext uri="{FF2B5EF4-FFF2-40B4-BE49-F238E27FC236}">
                <a16:creationId xmlns:a16="http://schemas.microsoft.com/office/drawing/2014/main" id="{83913945-350E-1602-C680-8A9136824E2A}"/>
              </a:ext>
            </a:extLst>
          </p:cNvPr>
          <p:cNvSpPr txBox="1"/>
          <p:nvPr/>
        </p:nvSpPr>
        <p:spPr>
          <a:xfrm>
            <a:off x="290392" y="1455009"/>
            <a:ext cx="2671462" cy="4401205"/>
          </a:xfrm>
          <a:prstGeom prst="rect">
            <a:avLst/>
          </a:prstGeom>
          <a:noFill/>
        </p:spPr>
        <p:txBody>
          <a:bodyPr wrap="square" rtlCol="0">
            <a:spAutoFit/>
          </a:bodyPr>
          <a:lstStyle/>
          <a:p>
            <a:r>
              <a:rPr lang="fr-FR" sz="2000" b="1" dirty="0">
                <a:solidFill>
                  <a:schemeClr val="bg1"/>
                </a:solidFill>
              </a:rPr>
              <a:t>La Grande Salle des Fêtes est la plus spacieuse du palais et court sur deux niveaux. Les bals royaux s'y tiennent comme ceux donnés en 1968 à l'occasion du mariage du roi Harald et de la reine Sonja ou plus récemment en 2001 pour celui du couple princier-héritier Haakon et Mette-</a:t>
            </a:r>
            <a:r>
              <a:rPr lang="fr-FR" sz="2000" b="1" dirty="0" err="1">
                <a:solidFill>
                  <a:schemeClr val="bg1"/>
                </a:solidFill>
              </a:rPr>
              <a:t>Marit</a:t>
            </a:r>
            <a:endParaRPr lang="fr-FR" sz="2000" b="1" dirty="0">
              <a:solidFill>
                <a:schemeClr val="bg1"/>
              </a:solidFill>
            </a:endParaRPr>
          </a:p>
        </p:txBody>
      </p:sp>
    </p:spTree>
    <p:extLst>
      <p:ext uri="{BB962C8B-B14F-4D97-AF65-F5344CB8AC3E}">
        <p14:creationId xmlns:p14="http://schemas.microsoft.com/office/powerpoint/2010/main" val="4189332281"/>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ise, sol, intérieur, pièce&#10;&#10;Description générée automatiquement">
            <a:extLst>
              <a:ext uri="{FF2B5EF4-FFF2-40B4-BE49-F238E27FC236}">
                <a16:creationId xmlns:a16="http://schemas.microsoft.com/office/drawing/2014/main" id="{F409FBDF-8511-BC2F-3D66-26E6CFA34A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77251" y="818999"/>
            <a:ext cx="7830000" cy="5220000"/>
          </a:xfrm>
          <a:prstGeom prst="rect">
            <a:avLst/>
          </a:prstGeom>
        </p:spPr>
      </p:pic>
      <p:sp>
        <p:nvSpPr>
          <p:cNvPr id="4" name="ZoneTexte 3">
            <a:extLst>
              <a:ext uri="{FF2B5EF4-FFF2-40B4-BE49-F238E27FC236}">
                <a16:creationId xmlns:a16="http://schemas.microsoft.com/office/drawing/2014/main" id="{15563FF8-1AAC-87D6-3BB5-43D8BC6495C4}"/>
              </a:ext>
            </a:extLst>
          </p:cNvPr>
          <p:cNvSpPr txBox="1"/>
          <p:nvPr/>
        </p:nvSpPr>
        <p:spPr>
          <a:xfrm>
            <a:off x="8729673" y="612843"/>
            <a:ext cx="3021603" cy="5632311"/>
          </a:xfrm>
          <a:prstGeom prst="rect">
            <a:avLst/>
          </a:prstGeom>
          <a:noFill/>
        </p:spPr>
        <p:txBody>
          <a:bodyPr wrap="square" rtlCol="0">
            <a:spAutoFit/>
          </a:bodyPr>
          <a:lstStyle/>
          <a:p>
            <a:r>
              <a:rPr lang="fr-FR" sz="2000" b="1" dirty="0">
                <a:solidFill>
                  <a:schemeClr val="bg1"/>
                </a:solidFill>
              </a:rPr>
              <a:t>Chaque vendredi à 11h00, le Salon du Conseil des ministres (à gauche) accueille les membres du gouvernement pour ledit conseil présidé par le Roi. Le Salon des Oiseaux (à droite) est en fait l'antichambre du bureau du Roi et y patientent toutes les personnes ayant sollicité une audience royale. Aux murs, les peintures représentent la nature norvégienne dans toute sa diversité tandis qu'au plafond plane un grand aigle</a:t>
            </a:r>
          </a:p>
        </p:txBody>
      </p:sp>
    </p:spTree>
    <p:extLst>
      <p:ext uri="{BB962C8B-B14F-4D97-AF65-F5344CB8AC3E}">
        <p14:creationId xmlns:p14="http://schemas.microsoft.com/office/powerpoint/2010/main" val="3299862372"/>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ol, intérieur, bâtiment, hall&#10;&#10;Description générée automatiquement">
            <a:extLst>
              <a:ext uri="{FF2B5EF4-FFF2-40B4-BE49-F238E27FC236}">
                <a16:creationId xmlns:a16="http://schemas.microsoft.com/office/drawing/2014/main" id="{393A7829-694B-BBFF-97A9-9CFA72A714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3632" y="819000"/>
            <a:ext cx="6964736" cy="5220000"/>
          </a:xfrm>
          <a:prstGeom prst="rect">
            <a:avLst/>
          </a:prstGeom>
        </p:spPr>
      </p:pic>
      <p:sp>
        <p:nvSpPr>
          <p:cNvPr id="4" name="ZoneTexte 3">
            <a:extLst>
              <a:ext uri="{FF2B5EF4-FFF2-40B4-BE49-F238E27FC236}">
                <a16:creationId xmlns:a16="http://schemas.microsoft.com/office/drawing/2014/main" id="{CFFA2FB1-F0D1-CBD4-6D4E-C71C5C09ED48}"/>
              </a:ext>
            </a:extLst>
          </p:cNvPr>
          <p:cNvSpPr txBox="1"/>
          <p:nvPr/>
        </p:nvSpPr>
        <p:spPr>
          <a:xfrm>
            <a:off x="5006203" y="6039000"/>
            <a:ext cx="8788400" cy="400110"/>
          </a:xfrm>
          <a:prstGeom prst="rect">
            <a:avLst/>
          </a:prstGeom>
          <a:noFill/>
        </p:spPr>
        <p:txBody>
          <a:bodyPr wrap="square" rtlCol="0">
            <a:spAutoFit/>
          </a:bodyPr>
          <a:lstStyle/>
          <a:p>
            <a:r>
              <a:rPr lang="fr-FR" sz="2000" b="1" dirty="0">
                <a:solidFill>
                  <a:schemeClr val="bg1"/>
                </a:solidFill>
              </a:rPr>
              <a:t>Le palais royal d’Oslo</a:t>
            </a:r>
          </a:p>
        </p:txBody>
      </p:sp>
    </p:spTree>
    <p:extLst>
      <p:ext uri="{BB962C8B-B14F-4D97-AF65-F5344CB8AC3E}">
        <p14:creationId xmlns:p14="http://schemas.microsoft.com/office/powerpoint/2010/main" val="1465715651"/>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mur, pièce, lit&#10;&#10;Description générée automatiquement">
            <a:extLst>
              <a:ext uri="{FF2B5EF4-FFF2-40B4-BE49-F238E27FC236}">
                <a16:creationId xmlns:a16="http://schemas.microsoft.com/office/drawing/2014/main" id="{0246EB0D-ACD8-2405-5C0E-D8FEC30F4C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95550" y="907900"/>
            <a:ext cx="6960000" cy="5220000"/>
          </a:xfrm>
          <a:prstGeom prst="rect">
            <a:avLst/>
          </a:prstGeom>
        </p:spPr>
      </p:pic>
    </p:spTree>
    <p:extLst>
      <p:ext uri="{BB962C8B-B14F-4D97-AF65-F5344CB8AC3E}">
        <p14:creationId xmlns:p14="http://schemas.microsoft.com/office/powerpoint/2010/main" val="3471082397"/>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BAB279E1-70A3-CB23-25F0-5436205752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1000" y="819000"/>
            <a:ext cx="7830000" cy="5220000"/>
          </a:xfrm>
          <a:prstGeom prst="rect">
            <a:avLst/>
          </a:prstGeom>
        </p:spPr>
      </p:pic>
    </p:spTree>
    <p:extLst>
      <p:ext uri="{BB962C8B-B14F-4D97-AF65-F5344CB8AC3E}">
        <p14:creationId xmlns:p14="http://schemas.microsoft.com/office/powerpoint/2010/main" val="1429112757"/>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nature, eau&#10;&#10;Description générée automatiquement">
            <a:extLst>
              <a:ext uri="{FF2B5EF4-FFF2-40B4-BE49-F238E27FC236}">
                <a16:creationId xmlns:a16="http://schemas.microsoft.com/office/drawing/2014/main" id="{6FA4FF08-F96F-B780-8974-557B8C43DF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720146"/>
            <a:ext cx="6960000" cy="5220000"/>
          </a:xfrm>
          <a:prstGeom prst="rect">
            <a:avLst/>
          </a:prstGeom>
        </p:spPr>
      </p:pic>
      <p:sp>
        <p:nvSpPr>
          <p:cNvPr id="4" name="ZoneTexte 3">
            <a:extLst>
              <a:ext uri="{FF2B5EF4-FFF2-40B4-BE49-F238E27FC236}">
                <a16:creationId xmlns:a16="http://schemas.microsoft.com/office/drawing/2014/main" id="{E51B7029-696B-872F-C03D-D4AF30A78FC3}"/>
              </a:ext>
            </a:extLst>
          </p:cNvPr>
          <p:cNvSpPr txBox="1"/>
          <p:nvPr/>
        </p:nvSpPr>
        <p:spPr>
          <a:xfrm>
            <a:off x="4864443" y="5937799"/>
            <a:ext cx="7327557" cy="400110"/>
          </a:xfrm>
          <a:prstGeom prst="rect">
            <a:avLst/>
          </a:prstGeom>
          <a:noFill/>
        </p:spPr>
        <p:txBody>
          <a:bodyPr wrap="square" rtlCol="0">
            <a:spAutoFit/>
          </a:bodyPr>
          <a:lstStyle/>
          <a:p>
            <a:r>
              <a:rPr lang="fr-FR" sz="2000" b="1" dirty="0"/>
              <a:t>Le Parc Du Palais D’Oslo</a:t>
            </a:r>
          </a:p>
        </p:txBody>
      </p:sp>
    </p:spTree>
    <p:extLst>
      <p:ext uri="{BB962C8B-B14F-4D97-AF65-F5344CB8AC3E}">
        <p14:creationId xmlns:p14="http://schemas.microsoft.com/office/powerpoint/2010/main" val="2866516970"/>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plein air, fleur&#10;&#10;Description générée automatiquement">
            <a:extLst>
              <a:ext uri="{FF2B5EF4-FFF2-40B4-BE49-F238E27FC236}">
                <a16:creationId xmlns:a16="http://schemas.microsoft.com/office/drawing/2014/main" id="{A98372A0-91C8-5BB6-6488-5D0B65C677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Tree>
    <p:extLst>
      <p:ext uri="{BB962C8B-B14F-4D97-AF65-F5344CB8AC3E}">
        <p14:creationId xmlns:p14="http://schemas.microsoft.com/office/powerpoint/2010/main" val="29640922"/>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arbre, plein air, plante&#10;&#10;Description générée automatiquement">
            <a:extLst>
              <a:ext uri="{FF2B5EF4-FFF2-40B4-BE49-F238E27FC236}">
                <a16:creationId xmlns:a16="http://schemas.microsoft.com/office/drawing/2014/main" id="{CF14BA16-74A9-104B-67E5-A5D23855F9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p:spPr>
      </p:pic>
    </p:spTree>
    <p:extLst>
      <p:ext uri="{BB962C8B-B14F-4D97-AF65-F5344CB8AC3E}">
        <p14:creationId xmlns:p14="http://schemas.microsoft.com/office/powerpoint/2010/main" val="460407947"/>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herbe, sol&#10;&#10;Description générée automatiquement">
            <a:extLst>
              <a:ext uri="{FF2B5EF4-FFF2-40B4-BE49-F238E27FC236}">
                <a16:creationId xmlns:a16="http://schemas.microsoft.com/office/drawing/2014/main" id="{814E4AD2-9FF6-E31C-A966-B5FDB64ED4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25850" y="279000"/>
            <a:ext cx="4725000" cy="6300000"/>
          </a:xfrm>
          <a:prstGeom prst="rect">
            <a:avLst/>
          </a:prstGeom>
        </p:spPr>
      </p:pic>
    </p:spTree>
    <p:extLst>
      <p:ext uri="{BB962C8B-B14F-4D97-AF65-F5344CB8AC3E}">
        <p14:creationId xmlns:p14="http://schemas.microsoft.com/office/powerpoint/2010/main" val="2977654674"/>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ol, intérieur, plusieurs, salle à manger&#10;&#10;Description générée automatiquement">
            <a:extLst>
              <a:ext uri="{FF2B5EF4-FFF2-40B4-BE49-F238E27FC236}">
                <a16:creationId xmlns:a16="http://schemas.microsoft.com/office/drawing/2014/main" id="{5C355494-4399-D09D-B73B-A8A9C5DAE4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8893" y="243000"/>
            <a:ext cx="4779000" cy="6372000"/>
          </a:xfrm>
          <a:prstGeom prst="rect">
            <a:avLst/>
          </a:prstGeom>
        </p:spPr>
      </p:pic>
      <p:sp>
        <p:nvSpPr>
          <p:cNvPr id="4" name="ZoneTexte 3">
            <a:extLst>
              <a:ext uri="{FF2B5EF4-FFF2-40B4-BE49-F238E27FC236}">
                <a16:creationId xmlns:a16="http://schemas.microsoft.com/office/drawing/2014/main" id="{2A4BB35A-4403-5CB3-41E8-73A5D281FBE7}"/>
              </a:ext>
            </a:extLst>
          </p:cNvPr>
          <p:cNvSpPr txBox="1"/>
          <p:nvPr/>
        </p:nvSpPr>
        <p:spPr>
          <a:xfrm>
            <a:off x="5436973" y="6227805"/>
            <a:ext cx="4559643" cy="400110"/>
          </a:xfrm>
          <a:prstGeom prst="rect">
            <a:avLst/>
          </a:prstGeom>
          <a:noFill/>
        </p:spPr>
        <p:txBody>
          <a:bodyPr wrap="square" rtlCol="0">
            <a:spAutoFit/>
          </a:bodyPr>
          <a:lstStyle/>
          <a:p>
            <a:r>
              <a:rPr lang="fr-FR" sz="2000" b="1" dirty="0">
                <a:solidFill>
                  <a:schemeClr val="bg1"/>
                </a:solidFill>
              </a:rPr>
              <a:t>Salle A Manger Du Palais D’Oslo</a:t>
            </a:r>
          </a:p>
        </p:txBody>
      </p:sp>
      <p:sp>
        <p:nvSpPr>
          <p:cNvPr id="6" name="ZoneTexte 5">
            <a:extLst>
              <a:ext uri="{FF2B5EF4-FFF2-40B4-BE49-F238E27FC236}">
                <a16:creationId xmlns:a16="http://schemas.microsoft.com/office/drawing/2014/main" id="{B6FF9C42-7418-EF91-656E-CDED4882FC29}"/>
              </a:ext>
            </a:extLst>
          </p:cNvPr>
          <p:cNvSpPr txBox="1"/>
          <p:nvPr/>
        </p:nvSpPr>
        <p:spPr>
          <a:xfrm>
            <a:off x="5791200" y="1742303"/>
            <a:ext cx="6400800" cy="1815882"/>
          </a:xfrm>
          <a:prstGeom prst="rect">
            <a:avLst/>
          </a:prstGeom>
          <a:noFill/>
        </p:spPr>
        <p:txBody>
          <a:bodyPr wrap="square" rtlCol="0">
            <a:spAutoFit/>
          </a:bodyPr>
          <a:lstStyle/>
          <a:p>
            <a:r>
              <a:rPr lang="fr-FR" sz="2800" b="1" dirty="0">
                <a:solidFill>
                  <a:schemeClr val="bg1"/>
                </a:solidFill>
              </a:rPr>
              <a:t>Lorient Vous A Proposé Le Palais D’Oslo ‘Norvège )</a:t>
            </a:r>
          </a:p>
          <a:p>
            <a:endParaRPr lang="fr-FR" sz="2800" b="1" dirty="0">
              <a:solidFill>
                <a:schemeClr val="bg1"/>
              </a:solidFill>
            </a:endParaRPr>
          </a:p>
          <a:p>
            <a:r>
              <a:rPr lang="fr-FR" sz="2800" b="1" dirty="0">
                <a:solidFill>
                  <a:schemeClr val="bg1"/>
                </a:solidFill>
              </a:rPr>
              <a:t>Les Images Et Le Son Du Net</a:t>
            </a:r>
          </a:p>
        </p:txBody>
      </p:sp>
      <p:sp>
        <p:nvSpPr>
          <p:cNvPr id="8" name="ZoneTexte 7">
            <a:extLst>
              <a:ext uri="{FF2B5EF4-FFF2-40B4-BE49-F238E27FC236}">
                <a16:creationId xmlns:a16="http://schemas.microsoft.com/office/drawing/2014/main" id="{43DB2B40-A5DE-9A55-B5A7-3A7AF7D0B2BA}"/>
              </a:ext>
            </a:extLst>
          </p:cNvPr>
          <p:cNvSpPr txBox="1"/>
          <p:nvPr/>
        </p:nvSpPr>
        <p:spPr>
          <a:xfrm>
            <a:off x="7512908" y="4054221"/>
            <a:ext cx="5276335"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3672480622"/>
      </p:ext>
    </p:extLst>
  </p:cSld>
  <p:clrMapOvr>
    <a:masterClrMapping/>
  </p:clrMapOvr>
  <mc:AlternateContent xmlns:mc="http://schemas.openxmlformats.org/markup-compatibility/2006" xmlns:p14="http://schemas.microsoft.com/office/powerpoint/2010/main">
    <mc:Choice Requires="p14">
      <p:transition spd="slow" p14:dur="5000" advClick="0" advTm="17000">
        <p:dissolve/>
      </p:transition>
    </mc:Choice>
    <mc:Fallback xmlns="">
      <p:transition spd="slow" advClick="0" advTm="17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445</Words>
  <Application>Microsoft Office PowerPoint</Application>
  <PresentationFormat>Grand écran</PresentationFormat>
  <Paragraphs>28</Paragraphs>
  <Slides>28</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28</vt:i4>
      </vt:variant>
    </vt:vector>
  </HeadingPairs>
  <TitlesOfParts>
    <vt:vector size="33"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2023-04-30T14:57:32Z</dcterms:created>
  <dcterms:modified xsi:type="dcterms:W3CDTF">2023-05-01T07:05:37Z</dcterms:modified>
</cp:coreProperties>
</file>