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6" r:id="rId4"/>
    <p:sldId id="270" r:id="rId5"/>
    <p:sldId id="271" r:id="rId6"/>
    <p:sldId id="265" r:id="rId7"/>
    <p:sldId id="268" r:id="rId8"/>
    <p:sldId id="269" r:id="rId9"/>
    <p:sldId id="264" r:id="rId10"/>
    <p:sldId id="266" r:id="rId11"/>
    <p:sldId id="267" r:id="rId12"/>
    <p:sldId id="263" r:id="rId13"/>
    <p:sldId id="279" r:id="rId14"/>
    <p:sldId id="280" r:id="rId15"/>
    <p:sldId id="281" r:id="rId16"/>
    <p:sldId id="276" r:id="rId17"/>
    <p:sldId id="277" r:id="rId18"/>
    <p:sldId id="278" r:id="rId19"/>
    <p:sldId id="272" r:id="rId20"/>
    <p:sldId id="274" r:id="rId21"/>
    <p:sldId id="275" r:id="rId22"/>
    <p:sldId id="273" r:id="rId23"/>
    <p:sldId id="286" r:id="rId24"/>
    <p:sldId id="287" r:id="rId25"/>
    <p:sldId id="261" r:id="rId26"/>
    <p:sldId id="284" r:id="rId27"/>
    <p:sldId id="285" r:id="rId28"/>
    <p:sldId id="282" r:id="rId29"/>
    <p:sldId id="283" r:id="rId30"/>
    <p:sldId id="260" r:id="rId31"/>
    <p:sldId id="25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GaeLVoOJ1YcE26mMd3UFQ==" hashData="Wmm76Kji70HKRKS6biq9d+4AVsPa7/QNMSmtHqQ+oc+vmISdI5e17hD2yj67VzGxw9LU5lIG9YkmOuOqTEoYT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393EE4-0A04-4957-9F7D-9675BB21A155}" v="128" dt="2023-04-26T04:27:22.0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8D71B-CCBE-0191-9A6D-F1D7EE21A9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34D14C3-8607-84B5-975D-45930DAAC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DFD489-F6AC-EBD0-AD5E-184357151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429DE9-C2FF-9DFA-0B81-7EAD9F375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6A5614-19AD-044E-9882-22B9C0C1D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29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61212-30CF-C6F9-F38A-11CAF3105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19CE46-5A25-C60D-0E7C-4D8B5123E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7ADAF9-C401-44F2-8121-82621ED20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BA6752-F9AC-2CCC-3C2F-63406C4C5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43AC0F-91DC-2C9B-384A-04A5774B1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164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8BD15-E5CD-A894-C500-2F0375BB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2011B2-0CAD-DD38-455C-7D0673BB8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3A96A8-913D-19B0-3E31-F9D83D87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7CFED1-B2F8-AF2A-D905-DEFF9ED19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CD5AC9-3BB8-58D3-C8F9-3EC022A19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73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47D59B-A021-84F2-563A-D8B9EC089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B0F5E-B988-BB2E-AF68-8D09D920A6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8B49E2-29D7-B82A-2EE2-1954C0CAAC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76D5D-CDF1-DA2C-56B4-53E33B977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7C2D36-2C5F-8279-855F-30A01F2F0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EE0B2A-6B2F-7898-1086-FC9A0F927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963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43344-6335-DD85-F009-DF6A10270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7B2157-A034-CD39-FC5B-DBF862FB5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310D74C-6C9E-9E0F-0FB3-EBC8F3D7FE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22EF36D-440B-10D9-F821-743367DB9F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A20170B-07C1-4A70-E436-7E9283A51D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D42F9F7-2B8E-FD7F-3FCC-1532713CB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8149D54-A347-E39B-B793-ECF9EE69F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97410DC-FBDC-50DC-ADED-624D2E68A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60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DF4CE7-C2CA-FC5A-B752-2DCF0C8DF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41E1734-6945-9D88-A41C-EDAEF379C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31B796D-62A7-35FD-2389-968A0919A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8D7ECF3-D621-818C-D9FD-ED2A22BFF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222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AE9BE6-CB7A-26DB-88AE-9CE90D4DD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36A5E92-F033-88CD-E721-85BD09B55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3048C0E-B2BA-ED43-45BE-AAA68D38C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260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55414-429F-60D1-4776-57BD3FCB7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A75499-CCAC-4659-BB57-DF727F354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52819B-D729-428E-774F-284184E381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255A00-B6C2-8ABE-79D7-1DDA7D50C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B97C35-D0D5-7D5C-D7C6-04CA7B15E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42C1AE-5361-5BB3-DB6B-DD210B9A4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737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0B714-9D6E-396F-C562-D4D9A0531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887D8E1-645C-B004-BA2F-C458A35A09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D994E9-37DD-9EF2-A8DE-71B70B48FA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774CED-2747-C8BB-A521-2781D6C16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E5D5E8-CA75-F886-1A31-04F26838B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C3CEBF-79E3-F89A-C0E5-EADCAF27C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789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843C3F-EA22-C0F6-82C1-354E37F91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9EFC0B-BB89-BA56-C6B4-0E0A6BBF0D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993986-4FF1-82E6-67D6-B52FBB867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732456-18D1-482C-875D-AFFB03FA1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FCDCA6-DB6B-FCFD-7382-F927CE44E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973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CD9ED2E-95B3-08A0-CA51-261F20E4B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10857F-B429-A412-5388-ABD189B89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F27CB3-6549-AE40-3895-3CBBEB835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5B14FB-4B0C-52A8-1E3D-1293A3679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C7C696-5DB7-4158-7845-9A61F9D30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558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B22062-E1C4-7A91-34AF-BB921105C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6E7003-7990-E1A8-D176-8556DFDD2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6C74EF-6E13-285B-2E92-5B0687B5C9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661C2-C629-4877-98ED-8A3D5B49E1E0}" type="datetimeFigureOut">
              <a:rPr lang="fr-FR" smtClean="0"/>
              <a:t>26/04/2023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41BDEB-7B4E-2D88-1165-2AB75CD1E1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49588F-963C-C892-B1A5-1565406ABC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E7171-FAA0-4E42-9D82-4CCBB2930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974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montagne, nature&#10;&#10;Description générée automatiquement">
            <a:extLst>
              <a:ext uri="{FF2B5EF4-FFF2-40B4-BE49-F238E27FC236}">
                <a16:creationId xmlns:a16="http://schemas.microsoft.com/office/drawing/2014/main" id="{F9B1B9B1-F673-BD07-7D5C-533D71B3FF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8D25CC0-04AB-A4CB-2385-C61EEB2F2730}"/>
              </a:ext>
            </a:extLst>
          </p:cNvPr>
          <p:cNvSpPr txBox="1"/>
          <p:nvPr/>
        </p:nvSpPr>
        <p:spPr>
          <a:xfrm>
            <a:off x="4940300" y="603900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FRIGILIANA ESPAGNE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E61F218-0BFB-65EB-0C5A-02B3438246AB}"/>
              </a:ext>
            </a:extLst>
          </p:cNvPr>
          <p:cNvSpPr txBox="1"/>
          <p:nvPr/>
        </p:nvSpPr>
        <p:spPr>
          <a:xfrm>
            <a:off x="2527300" y="357335"/>
            <a:ext cx="859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Le Village De </a:t>
            </a:r>
            <a:r>
              <a:rPr lang="fr-FR" sz="2400" b="1" dirty="0" err="1">
                <a:solidFill>
                  <a:schemeClr val="bg1"/>
                </a:solidFill>
              </a:rPr>
              <a:t>Frigilina</a:t>
            </a:r>
            <a:r>
              <a:rPr lang="fr-FR" sz="2400" b="1" dirty="0">
                <a:solidFill>
                  <a:schemeClr val="bg1"/>
                </a:solidFill>
              </a:rPr>
              <a:t>  (  Espagne )</a:t>
            </a:r>
          </a:p>
        </p:txBody>
      </p:sp>
    </p:spTree>
    <p:extLst>
      <p:ext uri="{BB962C8B-B14F-4D97-AF65-F5344CB8AC3E}">
        <p14:creationId xmlns:p14="http://schemas.microsoft.com/office/powerpoint/2010/main" val="2413968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  <p:sndAc>
          <p:stSnd loop="1">
            <p:snd r:embed="rId2" name="Y Viva España (version Espagnole) par Elodie Ly.wav"/>
          </p:stSnd>
        </p:sndAc>
      </p:transition>
    </mc:Choice>
    <mc:Fallback>
      <p:transition spd="slow" advClick="0" advTm="17000">
        <p:fade/>
        <p:sndAc>
          <p:stSnd loop="1">
            <p:snd r:embed="rId2" name="Y Viva España (version Espagnole) par Elodie L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C322E4-1D4E-A204-0E3B-890818F89B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Frigiliana</a:t>
            </a:r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commune de la province de Malaga dans la communauté autonome d'Andalousie en Espagne. </a:t>
            </a:r>
            <a:r>
              <a:rPr lang="fr-FR" sz="6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Frigiliana</a:t>
            </a:r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appartient à l'association Les Plus Beaux Villages d'Espagne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1510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voie&#10;&#10;Description générée automatiquement">
            <a:extLst>
              <a:ext uri="{FF2B5EF4-FFF2-40B4-BE49-F238E27FC236}">
                <a16:creationId xmlns:a16="http://schemas.microsoft.com/office/drawing/2014/main" id="{61D0C52A-E138-25BE-5308-1EB9A3791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656" y="369000"/>
            <a:ext cx="5056176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53959D-0571-E890-0E60-337F94FD8BE1}"/>
              </a:ext>
            </a:extLst>
          </p:cNvPr>
          <p:cNvSpPr txBox="1"/>
          <p:nvPr/>
        </p:nvSpPr>
        <p:spPr>
          <a:xfrm>
            <a:off x="8598632" y="3810000"/>
            <a:ext cx="3593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Frigiliana</a:t>
            </a:r>
            <a:r>
              <a:rPr lang="fr-FR" sz="2000" b="1" dirty="0">
                <a:solidFill>
                  <a:schemeClr val="bg1"/>
                </a:solidFill>
              </a:rPr>
              <a:t>, un des plus beaux villages d’Andalousie, et d’Espagne</a:t>
            </a:r>
          </a:p>
        </p:txBody>
      </p:sp>
    </p:spTree>
    <p:extLst>
      <p:ext uri="{BB962C8B-B14F-4D97-AF65-F5344CB8AC3E}">
        <p14:creationId xmlns:p14="http://schemas.microsoft.com/office/powerpoint/2010/main" val="469075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&#10;&#10;Description générée automatiquement">
            <a:extLst>
              <a:ext uri="{FF2B5EF4-FFF2-40B4-BE49-F238E27FC236}">
                <a16:creationId xmlns:a16="http://schemas.microsoft.com/office/drawing/2014/main" id="{62C93989-1E25-B450-75CB-162598DB5C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290" y="621000"/>
            <a:ext cx="648342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6649E2-D81A-CE76-003D-97F858E49B54}"/>
              </a:ext>
            </a:extLst>
          </p:cNvPr>
          <p:cNvSpPr txBox="1"/>
          <p:nvPr/>
        </p:nvSpPr>
        <p:spPr>
          <a:xfrm>
            <a:off x="9652000" y="1397000"/>
            <a:ext cx="20193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site de </a:t>
            </a:r>
            <a:r>
              <a:rPr lang="fr-FR" sz="2000" b="1" dirty="0" err="1">
                <a:solidFill>
                  <a:schemeClr val="bg1"/>
                </a:solidFill>
              </a:rPr>
              <a:t>Frigiliana</a:t>
            </a:r>
            <a:r>
              <a:rPr lang="fr-FR" sz="2000" b="1" dirty="0">
                <a:solidFill>
                  <a:schemeClr val="bg1"/>
                </a:solidFill>
              </a:rPr>
              <a:t> a été peuplé à l’origine par les phéniciens puis par les romains. Ces derniers bâtirent une forteresse, connue sous le nom de </a:t>
            </a:r>
            <a:r>
              <a:rPr lang="fr-FR" sz="2000" b="1" dirty="0" err="1">
                <a:solidFill>
                  <a:schemeClr val="bg1"/>
                </a:solidFill>
              </a:rPr>
              <a:t>Frexinius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15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sol, pierre&#10;&#10;Description générée automatiquement">
            <a:extLst>
              <a:ext uri="{FF2B5EF4-FFF2-40B4-BE49-F238E27FC236}">
                <a16:creationId xmlns:a16="http://schemas.microsoft.com/office/drawing/2014/main" id="{9F04455F-BB22-3766-6AD8-47A81BD2E3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611" y="819000"/>
            <a:ext cx="6340778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415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rue, voie&#10;&#10;Description générée automatiquement">
            <a:extLst>
              <a:ext uri="{FF2B5EF4-FFF2-40B4-BE49-F238E27FC236}">
                <a16:creationId xmlns:a16="http://schemas.microsoft.com/office/drawing/2014/main" id="{88C96F7C-5D0F-6180-5B0C-9778E7BDD7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919" y="819000"/>
            <a:ext cx="7826162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9AC8DB6-31DA-D100-8A8C-1216356F99F4}"/>
              </a:ext>
            </a:extLst>
          </p:cNvPr>
          <p:cNvSpPr txBox="1"/>
          <p:nvPr/>
        </p:nvSpPr>
        <p:spPr>
          <a:xfrm>
            <a:off x="1066800" y="6039000"/>
            <a:ext cx="10909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Frigiliana</a:t>
            </a:r>
            <a:r>
              <a:rPr lang="fr-FR" sz="2000" b="1" dirty="0">
                <a:solidFill>
                  <a:schemeClr val="bg1"/>
                </a:solidFill>
              </a:rPr>
              <a:t> est le dernier village d’Europe continentale à produire encore du miel de canne à sucre.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733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lante, nature&#10;&#10;Description générée automatiquement">
            <a:extLst>
              <a:ext uri="{FF2B5EF4-FFF2-40B4-BE49-F238E27FC236}">
                <a16:creationId xmlns:a16="http://schemas.microsoft.com/office/drawing/2014/main" id="{FC43E2B5-6CCD-06FC-3DE7-E5995E395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911" y="801000"/>
            <a:ext cx="7444177" cy="52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23CAF3-56D1-608F-4988-1ED1733C6CCE}"/>
              </a:ext>
            </a:extLst>
          </p:cNvPr>
          <p:cNvSpPr txBox="1"/>
          <p:nvPr/>
        </p:nvSpPr>
        <p:spPr>
          <a:xfrm>
            <a:off x="1611910" y="6057000"/>
            <a:ext cx="958949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C’est devenu au fil du temps une spécialité locale qui accompagne délicieusement de nombreux plats comme les aubergines frites ou le fromage.</a:t>
            </a:r>
          </a:p>
          <a:p>
            <a:endParaRPr lang="fr-FR" dirty="0"/>
          </a:p>
          <a:p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1785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pierre&#10;&#10;Description générée automatiquement">
            <a:extLst>
              <a:ext uri="{FF2B5EF4-FFF2-40B4-BE49-F238E27FC236}">
                <a16:creationId xmlns:a16="http://schemas.microsoft.com/office/drawing/2014/main" id="{49327595-2243-A057-72B4-772FEEFD85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2506" y="369000"/>
            <a:ext cx="484698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3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ierre&#10;&#10;Description générée automatiquement">
            <a:extLst>
              <a:ext uri="{FF2B5EF4-FFF2-40B4-BE49-F238E27FC236}">
                <a16:creationId xmlns:a16="http://schemas.microsoft.com/office/drawing/2014/main" id="{FD58A2AB-0244-BDE0-FB6F-C1B568DCB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772" y="387000"/>
            <a:ext cx="5632456" cy="608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88FF6B7-03C5-D4ED-9BD0-96856F80EDBD}"/>
              </a:ext>
            </a:extLst>
          </p:cNvPr>
          <p:cNvSpPr txBox="1"/>
          <p:nvPr/>
        </p:nvSpPr>
        <p:spPr>
          <a:xfrm>
            <a:off x="9121772" y="3429000"/>
            <a:ext cx="3175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centre historique de </a:t>
            </a:r>
            <a:r>
              <a:rPr lang="fr-FR" sz="2000" b="1" dirty="0" err="1">
                <a:solidFill>
                  <a:schemeClr val="bg1"/>
                </a:solidFill>
              </a:rPr>
              <a:t>Frigiliana</a:t>
            </a:r>
            <a:r>
              <a:rPr lang="fr-FR" sz="2000" b="1" dirty="0">
                <a:solidFill>
                  <a:schemeClr val="bg1"/>
                </a:solidFill>
              </a:rPr>
              <a:t> est un incontournable de ce fabuleux village blanc.</a:t>
            </a:r>
          </a:p>
        </p:txBody>
      </p:sp>
    </p:spTree>
    <p:extLst>
      <p:ext uri="{BB962C8B-B14F-4D97-AF65-F5344CB8AC3E}">
        <p14:creationId xmlns:p14="http://schemas.microsoft.com/office/powerpoint/2010/main" val="2872279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ante, pierre, sale&#10;&#10;Description générée automatiquement">
            <a:extLst>
              <a:ext uri="{FF2B5EF4-FFF2-40B4-BE49-F238E27FC236}">
                <a16:creationId xmlns:a16="http://schemas.microsoft.com/office/drawing/2014/main" id="{9F362F6A-B559-1E1D-C046-FBD906CD4A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200" y="819000"/>
            <a:ext cx="6681600" cy="522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2D63CBF-A7FF-7E71-06F4-DD8E30498ADA}"/>
              </a:ext>
            </a:extLst>
          </p:cNvPr>
          <p:cNvSpPr txBox="1"/>
          <p:nvPr/>
        </p:nvSpPr>
        <p:spPr>
          <a:xfrm>
            <a:off x="2095500" y="6039000"/>
            <a:ext cx="8318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En rejoignant la </a:t>
            </a:r>
            <a:r>
              <a:rPr lang="fr-FR" sz="2000" b="1" dirty="0" err="1"/>
              <a:t>plaza</a:t>
            </a:r>
            <a:r>
              <a:rPr lang="fr-FR" sz="2000" b="1" dirty="0"/>
              <a:t> de las </a:t>
            </a:r>
            <a:r>
              <a:rPr lang="fr-FR" sz="2000" b="1" dirty="0" err="1"/>
              <a:t>tres</a:t>
            </a:r>
            <a:r>
              <a:rPr lang="fr-FR" sz="2000" b="1" dirty="0"/>
              <a:t> </a:t>
            </a:r>
            <a:r>
              <a:rPr lang="fr-FR" sz="2000" b="1" dirty="0" err="1"/>
              <a:t>culturas</a:t>
            </a:r>
            <a:r>
              <a:rPr lang="fr-FR" sz="2000" b="1" dirty="0"/>
              <a:t>, on passe devant l’ancien </a:t>
            </a:r>
            <a:r>
              <a:rPr lang="fr-FR" sz="2000" b="1" dirty="0" err="1"/>
              <a:t>posito</a:t>
            </a:r>
            <a:r>
              <a:rPr lang="fr-FR" sz="2000" b="1" dirty="0"/>
              <a:t>, le lieu de stockage des vivres, principalement des céréales à l’époque.</a:t>
            </a:r>
          </a:p>
        </p:txBody>
      </p:sp>
    </p:spTree>
    <p:extLst>
      <p:ext uri="{BB962C8B-B14F-4D97-AF65-F5344CB8AC3E}">
        <p14:creationId xmlns:p14="http://schemas.microsoft.com/office/powerpoint/2010/main" val="1869769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&#10;&#10;Description générée automatiquement">
            <a:extLst>
              <a:ext uri="{FF2B5EF4-FFF2-40B4-BE49-F238E27FC236}">
                <a16:creationId xmlns:a16="http://schemas.microsoft.com/office/drawing/2014/main" id="{3D022A81-FFF0-3F31-49AF-D44417B0F7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919" y="819000"/>
            <a:ext cx="7826162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BCD63-13C7-B471-40C1-D543C74FF48E}"/>
              </a:ext>
            </a:extLst>
          </p:cNvPr>
          <p:cNvSpPr txBox="1"/>
          <p:nvPr/>
        </p:nvSpPr>
        <p:spPr>
          <a:xfrm>
            <a:off x="3238500" y="6039000"/>
            <a:ext cx="938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Il s’agit d’El </a:t>
            </a:r>
            <a:r>
              <a:rPr lang="fr-FR" sz="2000" b="1" dirty="0" err="1"/>
              <a:t>Acebuchal</a:t>
            </a:r>
            <a:r>
              <a:rPr lang="fr-FR" sz="2000" b="1" dirty="0"/>
              <a:t>, surnommé le hameau fantôme.</a:t>
            </a:r>
          </a:p>
        </p:txBody>
      </p:sp>
    </p:spTree>
    <p:extLst>
      <p:ext uri="{BB962C8B-B14F-4D97-AF65-F5344CB8AC3E}">
        <p14:creationId xmlns:p14="http://schemas.microsoft.com/office/powerpoint/2010/main" val="2515629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ville, rive&#10;&#10;Description générée automatiquement">
            <a:extLst>
              <a:ext uri="{FF2B5EF4-FFF2-40B4-BE49-F238E27FC236}">
                <a16:creationId xmlns:a16="http://schemas.microsoft.com/office/drawing/2014/main" id="{F6539AD3-8A66-7651-0B63-13846DA92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3818" y="819000"/>
            <a:ext cx="7824363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FCC36D-7914-004B-7F5B-6DDD3ECB2D53}"/>
              </a:ext>
            </a:extLst>
          </p:cNvPr>
          <p:cNvSpPr txBox="1"/>
          <p:nvPr/>
        </p:nvSpPr>
        <p:spPr>
          <a:xfrm>
            <a:off x="3378781" y="6039000"/>
            <a:ext cx="662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C'est un agréable petit "village blanc" pas très loin de Malaga. Il fait partie de la "Route des villages blancs".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90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te, pierre, frais&#10;&#10;Description générée automatiquement">
            <a:extLst>
              <a:ext uri="{FF2B5EF4-FFF2-40B4-BE49-F238E27FC236}">
                <a16:creationId xmlns:a16="http://schemas.microsoft.com/office/drawing/2014/main" id="{74E9C158-8D1A-8101-E9DE-79CF666EF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2C3152-171B-1519-C9F8-9A4D6BB1C660}"/>
              </a:ext>
            </a:extLst>
          </p:cNvPr>
          <p:cNvSpPr txBox="1"/>
          <p:nvPr/>
        </p:nvSpPr>
        <p:spPr>
          <a:xfrm>
            <a:off x="4978400" y="6039000"/>
            <a:ext cx="8369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Frigiliana</a:t>
            </a:r>
            <a:r>
              <a:rPr lang="fr-FR" sz="2000" b="1" dirty="0">
                <a:solidFill>
                  <a:schemeClr val="bg1"/>
                </a:solidFill>
              </a:rPr>
              <a:t> et à </a:t>
            </a:r>
            <a:r>
              <a:rPr lang="fr-FR" sz="2000" b="1" dirty="0" err="1">
                <a:solidFill>
                  <a:schemeClr val="bg1"/>
                </a:solidFill>
              </a:rPr>
              <a:t>Nerja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102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ville, rive&#10;&#10;Description générée automatiquement">
            <a:extLst>
              <a:ext uri="{FF2B5EF4-FFF2-40B4-BE49-F238E27FC236}">
                <a16:creationId xmlns:a16="http://schemas.microsoft.com/office/drawing/2014/main" id="{17F4F8F6-43AA-F507-0567-AAEC9A8A6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485" y="1575308"/>
            <a:ext cx="10493030" cy="33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1A0FE3-7D82-8ED3-44EC-75A338E84C78}"/>
              </a:ext>
            </a:extLst>
          </p:cNvPr>
          <p:cNvSpPr txBox="1"/>
          <p:nvPr/>
        </p:nvSpPr>
        <p:spPr>
          <a:xfrm>
            <a:off x="3224385" y="4959308"/>
            <a:ext cx="8231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 </a:t>
            </a:r>
            <a:r>
              <a:rPr lang="fr-FR" sz="2000" b="1" dirty="0" err="1">
                <a:solidFill>
                  <a:schemeClr val="bg1"/>
                </a:solidFill>
              </a:rPr>
              <a:t>Frigiliana</a:t>
            </a:r>
            <a:r>
              <a:rPr lang="fr-FR" sz="2000" b="1" dirty="0">
                <a:solidFill>
                  <a:schemeClr val="bg1"/>
                </a:solidFill>
              </a:rPr>
              <a:t> , une ville d' Andalousie , Espagne .</a:t>
            </a:r>
          </a:p>
        </p:txBody>
      </p:sp>
    </p:spTree>
    <p:extLst>
      <p:ext uri="{BB962C8B-B14F-4D97-AF65-F5344CB8AC3E}">
        <p14:creationId xmlns:p14="http://schemas.microsoft.com/office/powerpoint/2010/main" val="4226218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maison&#10;&#10;Description générée automatiquement">
            <a:extLst>
              <a:ext uri="{FF2B5EF4-FFF2-40B4-BE49-F238E27FC236}">
                <a16:creationId xmlns:a16="http://schemas.microsoft.com/office/drawing/2014/main" id="{0E25DE41-F2CF-AEC0-3313-04CEA39E0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0478" y="819000"/>
            <a:ext cx="7791043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41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&#10;&#10;Description générée automatiquement">
            <a:extLst>
              <a:ext uri="{FF2B5EF4-FFF2-40B4-BE49-F238E27FC236}">
                <a16:creationId xmlns:a16="http://schemas.microsoft.com/office/drawing/2014/main" id="{CAEFC35D-AE8B-AB52-B420-B71F3CDA3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556" y="819000"/>
            <a:ext cx="7834887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E60F43-7B87-E4C1-D688-ECA65CD9448D}"/>
              </a:ext>
            </a:extLst>
          </p:cNvPr>
          <p:cNvSpPr txBox="1"/>
          <p:nvPr/>
        </p:nvSpPr>
        <p:spPr>
          <a:xfrm>
            <a:off x="4838700" y="6039000"/>
            <a:ext cx="8369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blanc de </a:t>
            </a:r>
            <a:r>
              <a:rPr lang="fr-FR" sz="2000" b="1" dirty="0" err="1"/>
              <a:t>Frigiliana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423957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voie, trottoir&#10;&#10;Description générée automatiquement">
            <a:extLst>
              <a:ext uri="{FF2B5EF4-FFF2-40B4-BE49-F238E27FC236}">
                <a16:creationId xmlns:a16="http://schemas.microsoft.com/office/drawing/2014/main" id="{57B32086-D15E-B7DA-31FD-8838795107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715" y="369000"/>
            <a:ext cx="462857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voie&#10;&#10;Description générée automatiquement">
            <a:extLst>
              <a:ext uri="{FF2B5EF4-FFF2-40B4-BE49-F238E27FC236}">
                <a16:creationId xmlns:a16="http://schemas.microsoft.com/office/drawing/2014/main" id="{59F5C1CF-91CA-0B34-B6FB-33A3C1A31C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000" y="369000"/>
            <a:ext cx="408000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5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, trottoir&#10;&#10;Description générée automatiquement">
            <a:extLst>
              <a:ext uri="{FF2B5EF4-FFF2-40B4-BE49-F238E27FC236}">
                <a16:creationId xmlns:a16="http://schemas.microsoft.com/office/drawing/2014/main" id="{62015922-01A8-1D81-5A07-7E4AA9BE62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000" y="369000"/>
            <a:ext cx="408000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41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voie&#10;&#10;Description générée automatiquement">
            <a:extLst>
              <a:ext uri="{FF2B5EF4-FFF2-40B4-BE49-F238E27FC236}">
                <a16:creationId xmlns:a16="http://schemas.microsoft.com/office/drawing/2014/main" id="{F73E3135-3B19-499B-0D8C-58626600E2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718" y="819000"/>
            <a:ext cx="7882564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7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voie&#10;&#10;Description générée automatiquement">
            <a:extLst>
              <a:ext uri="{FF2B5EF4-FFF2-40B4-BE49-F238E27FC236}">
                <a16:creationId xmlns:a16="http://schemas.microsoft.com/office/drawing/2014/main" id="{05FF0AD9-5785-AEF8-1F94-9C0B8457FF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999" y="819000"/>
            <a:ext cx="7830001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55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ville&#10;&#10;Description générée automatiquement">
            <a:extLst>
              <a:ext uri="{FF2B5EF4-FFF2-40B4-BE49-F238E27FC236}">
                <a16:creationId xmlns:a16="http://schemas.microsoft.com/office/drawing/2014/main" id="{F0341B05-B00D-3CAE-6C9C-1C7FC57C2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999" y="819000"/>
            <a:ext cx="7830001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24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ein air, rose, plante&#10;&#10;Description générée automatiquement">
            <a:extLst>
              <a:ext uri="{FF2B5EF4-FFF2-40B4-BE49-F238E27FC236}">
                <a16:creationId xmlns:a16="http://schemas.microsoft.com/office/drawing/2014/main" id="{F3535356-043D-3211-3DAB-ABA44EDF74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999" y="819000"/>
            <a:ext cx="7830001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191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toit&#10;&#10;Description générée automatiquement">
            <a:extLst>
              <a:ext uri="{FF2B5EF4-FFF2-40B4-BE49-F238E27FC236}">
                <a16:creationId xmlns:a16="http://schemas.microsoft.com/office/drawing/2014/main" id="{84977127-A0F5-F181-B0B8-9FAD9F3A5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0478" y="819000"/>
            <a:ext cx="7791043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9F5B4A-04FC-69A5-E7BA-5B1E7382290B}"/>
              </a:ext>
            </a:extLst>
          </p:cNvPr>
          <p:cNvSpPr txBox="1"/>
          <p:nvPr/>
        </p:nvSpPr>
        <p:spPr>
          <a:xfrm>
            <a:off x="4880178" y="6039000"/>
            <a:ext cx="6638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L’église San Antonio</a:t>
            </a:r>
          </a:p>
        </p:txBody>
      </p:sp>
    </p:spTree>
    <p:extLst>
      <p:ext uri="{BB962C8B-B14F-4D97-AF65-F5344CB8AC3E}">
        <p14:creationId xmlns:p14="http://schemas.microsoft.com/office/powerpoint/2010/main" val="132674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intérieur, mur, pièce&#10;&#10;Description générée automatiquement">
            <a:extLst>
              <a:ext uri="{FF2B5EF4-FFF2-40B4-BE49-F238E27FC236}">
                <a16:creationId xmlns:a16="http://schemas.microsoft.com/office/drawing/2014/main" id="{C79EE70F-9830-12F6-D7E0-226099B45F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819000"/>
            <a:ext cx="696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40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ciel&#10;&#10;Description générée automatiquement">
            <a:extLst>
              <a:ext uri="{FF2B5EF4-FFF2-40B4-BE49-F238E27FC236}">
                <a16:creationId xmlns:a16="http://schemas.microsoft.com/office/drawing/2014/main" id="{3BBE2EF4-1372-E507-B0F2-1E4551010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000" y="939800"/>
            <a:ext cx="696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071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cheminée, autel&#10;&#10;Description générée automatiquement">
            <a:extLst>
              <a:ext uri="{FF2B5EF4-FFF2-40B4-BE49-F238E27FC236}">
                <a16:creationId xmlns:a16="http://schemas.microsoft.com/office/drawing/2014/main" id="{4EFEF8BB-05B1-B0C2-6248-23E903FA96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799" y="459000"/>
            <a:ext cx="2672401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943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cheminée, autel&#10;&#10;Description générée automatiquement">
            <a:extLst>
              <a:ext uri="{FF2B5EF4-FFF2-40B4-BE49-F238E27FC236}">
                <a16:creationId xmlns:a16="http://schemas.microsoft.com/office/drawing/2014/main" id="{24337DCA-2B4A-50BD-1D21-2D7207CF5E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819" y="279000"/>
            <a:ext cx="2834361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30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7ABAB226-2311-94EB-D868-6311FC800A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999000"/>
            <a:ext cx="10800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679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ville&#10;&#10;Description générée automatiquement">
            <a:extLst>
              <a:ext uri="{FF2B5EF4-FFF2-40B4-BE49-F238E27FC236}">
                <a16:creationId xmlns:a16="http://schemas.microsoft.com/office/drawing/2014/main" id="{38178E35-D797-A3DD-5D1F-48DE7DA26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338" y="1525586"/>
            <a:ext cx="10425323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694B9C-B824-9771-0437-51707A2072E8}"/>
              </a:ext>
            </a:extLst>
          </p:cNvPr>
          <p:cNvSpPr txBox="1"/>
          <p:nvPr/>
        </p:nvSpPr>
        <p:spPr>
          <a:xfrm>
            <a:off x="2870200" y="5132359"/>
            <a:ext cx="718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FRIGILIANA, élu plus beau village d'Andalousie en 1988.</a:t>
            </a:r>
          </a:p>
        </p:txBody>
      </p:sp>
    </p:spTree>
    <p:extLst>
      <p:ext uri="{BB962C8B-B14F-4D97-AF65-F5344CB8AC3E}">
        <p14:creationId xmlns:p14="http://schemas.microsoft.com/office/powerpoint/2010/main" val="452233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&#10;&#10;Description générée automatiquement">
            <a:extLst>
              <a:ext uri="{FF2B5EF4-FFF2-40B4-BE49-F238E27FC236}">
                <a16:creationId xmlns:a16="http://schemas.microsoft.com/office/drawing/2014/main" id="{9C0C4A0A-9733-5D58-81FE-1BDEDD68F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" y="819000"/>
            <a:ext cx="785931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135AB-3223-BC37-BC19-FE4E78E4A070}"/>
              </a:ext>
            </a:extLst>
          </p:cNvPr>
          <p:cNvSpPr txBox="1"/>
          <p:nvPr/>
        </p:nvSpPr>
        <p:spPr>
          <a:xfrm>
            <a:off x="8389544" y="1520785"/>
            <a:ext cx="3627831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 Le Village De </a:t>
            </a:r>
            <a:r>
              <a:rPr lang="fr-FR" sz="2800" b="1" dirty="0" err="1">
                <a:solidFill>
                  <a:schemeClr val="bg1"/>
                </a:solidFill>
              </a:rPr>
              <a:t>Frigilina</a:t>
            </a:r>
            <a:r>
              <a:rPr lang="fr-FR" sz="2800" b="1" dirty="0">
                <a:solidFill>
                  <a:schemeClr val="bg1"/>
                </a:solidFill>
              </a:rPr>
              <a:t> (Espagne)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 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Daniel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058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wind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251</Words>
  <Application>Microsoft Office PowerPoint</Application>
  <PresentationFormat>Grand écran</PresentationFormat>
  <Paragraphs>23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2023-04-25T08:55:26Z</dcterms:created>
  <dcterms:modified xsi:type="dcterms:W3CDTF">2023-04-26T04:28:15Z</dcterms:modified>
</cp:coreProperties>
</file>