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EB84C-9829-4740-9B75-FCE5A254C094}" v="44" dt="2023-04-13T05:45:39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35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72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3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3910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6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107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42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50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35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8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6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36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36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34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54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49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13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8698B82-6217-4148-A046-C8B228D5C540}" type="datetimeFigureOut">
              <a:rPr lang="fr-FR" smtClean="0"/>
              <a:t>15/04/2023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C8AB6-6C95-4FF6-BF6E-977498A9A9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947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es 5 meilleurs éclairages vélo : sécurité et visibilité pour to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9755" y="999066"/>
            <a:ext cx="8825658" cy="1356848"/>
          </a:xfrm>
        </p:spPr>
        <p:txBody>
          <a:bodyPr/>
          <a:lstStyle/>
          <a:p>
            <a:r>
              <a:rPr lang="fr-FR" dirty="0"/>
              <a:t>Éclairage </a:t>
            </a:r>
            <a:br>
              <a:rPr lang="fr-FR" dirty="0"/>
            </a:br>
            <a:r>
              <a:rPr lang="fr-FR" dirty="0"/>
              <a:t>de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5643" y="3205256"/>
            <a:ext cx="8825658" cy="86142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Paul FABRE </a:t>
            </a:r>
          </a:p>
          <a:p>
            <a:r>
              <a:rPr lang="fr-FR" dirty="0"/>
              <a:t>Paul robert</a:t>
            </a:r>
          </a:p>
          <a:p>
            <a:r>
              <a:rPr lang="fr-FR" dirty="0"/>
              <a:t>TUTEUR : M. sivert</a:t>
            </a:r>
          </a:p>
        </p:txBody>
      </p:sp>
      <p:pic>
        <p:nvPicPr>
          <p:cNvPr id="5" name="Image 4" descr="logo-iut-ais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117" y="5999074"/>
            <a:ext cx="1790700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" y="5777438"/>
            <a:ext cx="1614377" cy="10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/>
              <a:t>50mA par DEL</a:t>
            </a:r>
          </a:p>
          <a:p>
            <a:pPr algn="just"/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b="11063"/>
          <a:stretch/>
        </p:blipFill>
        <p:spPr>
          <a:xfrm>
            <a:off x="1164167" y="2513012"/>
            <a:ext cx="2819400" cy="2939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4656667" y="2487406"/>
                <a:ext cx="631613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/>
                  <a:t>La tension de seuil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=2.125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fr-FR" dirty="0"/>
              </a:p>
              <a:p>
                <a:pPr algn="just"/>
                <a:endParaRPr lang="fr-FR" dirty="0"/>
              </a:p>
              <a:p>
                <a:pPr algn="just"/>
                <a:r>
                  <a:rPr lang="fr-FR" dirty="0"/>
                  <a:t>En lux 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=275  </m:t>
                    </m:r>
                  </m:oMath>
                </a14:m>
                <a:r>
                  <a:rPr lang="fr-FR" dirty="0"/>
                  <a:t>pour une DEL (x24 = 6600 lux)</a:t>
                </a:r>
              </a:p>
              <a:p>
                <a:pPr algn="just"/>
                <a:endParaRPr lang="fr-FR" dirty="0"/>
              </a:p>
              <a:p>
                <a:pPr algn="just"/>
                <a:r>
                  <a:rPr lang="fr-FR" dirty="0"/>
                  <a:t>Lumens (à 40 cm):</a:t>
                </a:r>
              </a:p>
              <a:p>
                <a:pPr algn="just"/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667" y="2487406"/>
                <a:ext cx="6316134" cy="1754326"/>
              </a:xfrm>
              <a:prstGeom prst="rect">
                <a:avLst/>
              </a:prstGeom>
              <a:blipFill rotWithShape="0">
                <a:blip r:embed="rId3"/>
                <a:stretch>
                  <a:fillRect l="-869" t="-17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llipse 10"/>
          <p:cNvSpPr/>
          <p:nvPr/>
        </p:nvSpPr>
        <p:spPr>
          <a:xfrm>
            <a:off x="1837267" y="2905188"/>
            <a:ext cx="93133" cy="102876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837267" y="2667002"/>
            <a:ext cx="93133" cy="118532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656667" y="4002035"/>
            <a:ext cx="287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1,35 lumen (1 DEL)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6860871" y="4115263"/>
            <a:ext cx="237067" cy="1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127177" y="4002035"/>
            <a:ext cx="287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32,4 lumens (24 DELs)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656667" y="4506558"/>
            <a:ext cx="36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Prix : environ 30 centimes/unité</a:t>
            </a:r>
          </a:p>
        </p:txBody>
      </p:sp>
    </p:spTree>
    <p:extLst>
      <p:ext uri="{BB962C8B-B14F-4D97-AF65-F5344CB8AC3E}">
        <p14:creationId xmlns:p14="http://schemas.microsoft.com/office/powerpoint/2010/main" val="371664302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/>
              <a:t>batterie lithium 18630 9W.h:</a:t>
            </a:r>
          </a:p>
          <a:p>
            <a:pPr algn="just"/>
            <a:endParaRPr lang="fr-FR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133" y="2527337"/>
            <a:ext cx="4759336" cy="243085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 rotWithShape="1">
          <a:blip r:embed="rId3"/>
          <a:srcRect b="11063"/>
          <a:stretch/>
        </p:blipFill>
        <p:spPr>
          <a:xfrm>
            <a:off x="1164167" y="2513012"/>
            <a:ext cx="2819400" cy="29395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98000" y="2910974"/>
            <a:ext cx="623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Tension nominale de 3,7 Volts (varie de 4,2 à 3 Volts)</a:t>
            </a:r>
          </a:p>
        </p:txBody>
      </p:sp>
      <p:sp>
        <p:nvSpPr>
          <p:cNvPr id="29" name="Ellipse 28"/>
          <p:cNvSpPr/>
          <p:nvPr/>
        </p:nvSpPr>
        <p:spPr>
          <a:xfrm>
            <a:off x="1837267" y="2905188"/>
            <a:ext cx="93133" cy="102876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1837267" y="2667002"/>
            <a:ext cx="93133" cy="118532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56281" t="2571" b="1"/>
          <a:stretch/>
        </p:blipFill>
        <p:spPr>
          <a:xfrm>
            <a:off x="7252241" y="3396388"/>
            <a:ext cx="2456841" cy="2634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51" y="3892630"/>
            <a:ext cx="4374450" cy="50444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411048" y="3321206"/>
            <a:ext cx="310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Capacité énergétique :</a:t>
            </a:r>
          </a:p>
        </p:txBody>
      </p:sp>
    </p:spTree>
    <p:extLst>
      <p:ext uri="{BB962C8B-B14F-4D97-AF65-F5344CB8AC3E}">
        <p14:creationId xmlns:p14="http://schemas.microsoft.com/office/powerpoint/2010/main" val="5169524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r-FR" dirty="0"/>
              <a:t>Choix des composants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fr-FR" dirty="0"/>
              <a:t>Hacheur</a:t>
            </a:r>
          </a:p>
          <a:p>
            <a:pPr marL="0" indent="0" algn="just">
              <a:buNone/>
            </a:pPr>
            <a:r>
              <a:rPr lang="fr-FR" dirty="0"/>
              <a:t>Fréquence : 64kHz</a:t>
            </a:r>
          </a:p>
          <a:p>
            <a:pPr marL="0" indent="0" algn="just">
              <a:buNone/>
            </a:pPr>
            <a:r>
              <a:rPr lang="fr-FR" dirty="0"/>
              <a:t>IRF9530 (</a:t>
            </a:r>
            <a:r>
              <a:rPr lang="fr-FR" dirty="0" err="1"/>
              <a:t>Mosfet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r>
              <a:rPr lang="fr-FR" dirty="0"/>
              <a:t>Canal P car filtrage de courant important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Chute tension transistor (courant 1,2A avec 24 DELs) :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Perte de puissance dans le transistor (rapport cyclique de 0,758)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99795" y="9350375"/>
            <a:ext cx="704850" cy="281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52195" y="9502775"/>
            <a:ext cx="704850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19483"/>
          <a:stretch/>
        </p:blipFill>
        <p:spPr>
          <a:xfrm>
            <a:off x="6809727" y="1806394"/>
            <a:ext cx="1938867" cy="24767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52" y="4707539"/>
            <a:ext cx="4267796" cy="2476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52" y="5621352"/>
            <a:ext cx="6049219" cy="266737"/>
          </a:xfrm>
          <a:prstGeom prst="rect">
            <a:avLst/>
          </a:prstGeom>
        </p:spPr>
      </p:pic>
      <p:sp>
        <p:nvSpPr>
          <p:cNvPr id="22" name="Flèche droite 21"/>
          <p:cNvSpPr/>
          <p:nvPr/>
        </p:nvSpPr>
        <p:spPr>
          <a:xfrm>
            <a:off x="7382611" y="5597002"/>
            <a:ext cx="364389" cy="2910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7779161" y="5540945"/>
            <a:ext cx="238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négligeable</a:t>
            </a:r>
          </a:p>
        </p:txBody>
      </p:sp>
      <p:pic>
        <p:nvPicPr>
          <p:cNvPr id="1026" name="Picture 2" descr="Comment Fonctionne un Transistor MOSFET, quel modèle Choisir 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4" t="7664" r="3790" b="6316"/>
          <a:stretch/>
        </p:blipFill>
        <p:spPr bwMode="auto">
          <a:xfrm>
            <a:off x="9150396" y="2052918"/>
            <a:ext cx="1906438" cy="21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10828070" y="2514168"/>
            <a:ext cx="5928" cy="163649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1056834" y="30447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RDSon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67571" y="2651210"/>
            <a:ext cx="82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1,20€</a:t>
            </a:r>
          </a:p>
        </p:txBody>
      </p:sp>
    </p:spTree>
    <p:extLst>
      <p:ext uri="{BB962C8B-B14F-4D97-AF65-F5344CB8AC3E}">
        <p14:creationId xmlns:p14="http://schemas.microsoft.com/office/powerpoint/2010/main" val="101418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Schématisation ISIS</a:t>
            </a: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6111" y="1250315"/>
            <a:ext cx="11046356" cy="53367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846" y="3217270"/>
            <a:ext cx="2029108" cy="91452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428067" y="1853248"/>
            <a:ext cx="762000" cy="119475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33539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810" y="91256"/>
            <a:ext cx="10910163" cy="1400530"/>
          </a:xfrm>
        </p:spPr>
        <p:txBody>
          <a:bodyPr/>
          <a:lstStyle/>
          <a:p>
            <a:r>
              <a:rPr lang="fr-FR" dirty="0"/>
              <a:t>Simulation de la durée du programme</a:t>
            </a:r>
            <a:br>
              <a:rPr lang="fr-FR" dirty="0"/>
            </a:br>
            <a:r>
              <a:rPr lang="fr-FR" sz="1400"/>
              <a:t>pour connaitre l'échantillonnage</a:t>
            </a:r>
            <a:r>
              <a:rPr lang="fr-FR" sz="1400" dirty="0"/>
              <a:t> possible de la </a:t>
            </a:r>
            <a:r>
              <a:rPr lang="fr-FR" sz="1400" dirty="0" err="1"/>
              <a:t>regulation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9" y="1496238"/>
            <a:ext cx="5813956" cy="212725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7265" y="2014448"/>
            <a:ext cx="5128156" cy="321013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39036" y="5374711"/>
            <a:ext cx="382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57 600 bauds/sec : 5,2 ms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6013288" y="2268448"/>
            <a:ext cx="5401733" cy="321013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54334" y="5517662"/>
            <a:ext cx="382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9 600 bauds/sec : 33,3 ms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739" y="5931966"/>
            <a:ext cx="2191056" cy="4191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70539" y="5958490"/>
            <a:ext cx="225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Proportionnalité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3048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739395"/>
            <a:ext cx="8306959" cy="36200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94" y="3830016"/>
            <a:ext cx="3568564" cy="15293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03733" y="1739395"/>
            <a:ext cx="1730025" cy="20906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319867" y="4885266"/>
            <a:ext cx="1888066" cy="2201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8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95966"/>
            <a:ext cx="5022229" cy="115523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400" y="1668582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Faire varier la PWM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3135"/>
          <a:stretch/>
        </p:blipFill>
        <p:spPr>
          <a:xfrm>
            <a:off x="646111" y="3836866"/>
            <a:ext cx="6127222" cy="6858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780867" y="1618431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Timer 1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349" y="2158033"/>
            <a:ext cx="3371846" cy="5350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349" y="2693049"/>
            <a:ext cx="3010320" cy="695422"/>
          </a:xfrm>
          <a:prstGeom prst="rect">
            <a:avLst/>
          </a:prstGeom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261"/>
              </p:ext>
            </p:extLst>
          </p:nvPr>
        </p:nvGraphicFramePr>
        <p:xfrm>
          <a:off x="7874349" y="3568481"/>
          <a:ext cx="33718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Valeurs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Temps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100ms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r>
                        <a:rPr lang="fr-FR" dirty="0"/>
                        <a:t>1 000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33400" y="3383815"/>
            <a:ext cx="276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PWM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8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pic>
        <p:nvPicPr>
          <p:cNvPr id="8" name="Image 7"/>
          <p:cNvPicPr/>
          <p:nvPr/>
        </p:nvPicPr>
        <p:blipFill>
          <a:blip r:embed="rId4"/>
          <a:stretch>
            <a:fillRect/>
          </a:stretch>
        </p:blipFill>
        <p:spPr>
          <a:xfrm>
            <a:off x="806873" y="2176039"/>
            <a:ext cx="2579794" cy="242136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9667" y="164531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Gestion des boutons</a:t>
            </a:r>
          </a:p>
        </p:txBody>
      </p:sp>
      <p:pic>
        <p:nvPicPr>
          <p:cNvPr id="10" name="Image 9"/>
          <p:cNvPicPr/>
          <p:nvPr/>
        </p:nvPicPr>
        <p:blipFill rotWithShape="1">
          <a:blip r:embed="rId5"/>
          <a:srcRect t="12199"/>
          <a:stretch/>
        </p:blipFill>
        <p:spPr>
          <a:xfrm>
            <a:off x="4853517" y="2176039"/>
            <a:ext cx="2622550" cy="280246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53517" y="166858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Clignotement</a:t>
            </a:r>
          </a:p>
        </p:txBody>
      </p:sp>
      <p:pic>
        <p:nvPicPr>
          <p:cNvPr id="3" name="20230405_1546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7844378" y="2969024"/>
            <a:ext cx="3625073" cy="2039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452098" y="0"/>
            <a:ext cx="364066" cy="1142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65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Arduino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667" y="1645312"/>
            <a:ext cx="463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Régulation de courant et simulation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" y="2190653"/>
            <a:ext cx="7560733" cy="12391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69311" y="262558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ki = 5 et Ic = 0,4A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7" y="3605852"/>
            <a:ext cx="4868791" cy="3149145"/>
          </a:xfrm>
          <a:prstGeom prst="rect">
            <a:avLst/>
          </a:prstGeom>
        </p:spPr>
      </p:pic>
      <p:pic>
        <p:nvPicPr>
          <p:cNvPr id="6" name="Image 5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29" y="3605852"/>
            <a:ext cx="4830941" cy="31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44998" cy="1400530"/>
          </a:xfrm>
        </p:spPr>
        <p:txBody>
          <a:bodyPr/>
          <a:lstStyle/>
          <a:p>
            <a:r>
              <a:rPr lang="fr-FR" dirty="0"/>
              <a:t>Sécurisation exécution programme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9666" y="1645312"/>
            <a:ext cx="849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Donc utilisation d’un chien de garde hardware (sur le micro choisi) </a:t>
            </a:r>
          </a:p>
        </p:txBody>
      </p:sp>
      <p:pic>
        <p:nvPicPr>
          <p:cNvPr id="6" name="Image 5" descr="Indépendance chien de garde vis à vis du microcontrôleur, exemple avec ATmega328P, horloge externe 16 MHz et oscillateur RC interne à 128 kH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2416917"/>
            <a:ext cx="4986866" cy="308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Fréquence watchdog arduino dans ATmega328P, prescaler du timer WDT avec division des 128 kHz par 2K à 1024K, généré par horloge interne RC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0"/>
          <a:stretch/>
        </p:blipFill>
        <p:spPr bwMode="auto">
          <a:xfrm>
            <a:off x="5991467" y="2416917"/>
            <a:ext cx="5599642" cy="3196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719666" y="1243039"/>
            <a:ext cx="931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valeur PWM=0 ou erreur régulation, alors destruction DEL, transistor, batterie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84966" y="5905608"/>
            <a:ext cx="644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Deux modes de fonctionnement : interruption et reset</a:t>
            </a:r>
          </a:p>
        </p:txBody>
      </p:sp>
    </p:spTree>
    <p:extLst>
      <p:ext uri="{BB962C8B-B14F-4D97-AF65-F5344CB8AC3E}">
        <p14:creationId xmlns:p14="http://schemas.microsoft.com/office/powerpoint/2010/main" val="237970545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M. Sivert pour l’aide apportée et le matériel fourni</a:t>
            </a:r>
          </a:p>
          <a:p>
            <a:pPr lvl="0"/>
            <a:r>
              <a:rPr lang="fr-FR" dirty="0"/>
              <a:t>M. Malinowski pour les composants et les informations qu’il nous a fournis</a:t>
            </a:r>
          </a:p>
          <a:p>
            <a:pPr lvl="0"/>
            <a:r>
              <a:rPr lang="fr-FR" dirty="0"/>
              <a:t>M. Hussaud pour les conseils apportés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15596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243" y="452718"/>
            <a:ext cx="10445222" cy="1400530"/>
          </a:xfrm>
        </p:spPr>
        <p:txBody>
          <a:bodyPr/>
          <a:lstStyle/>
          <a:p>
            <a:r>
              <a:rPr lang="fr-FR" dirty="0"/>
              <a:t>Nouveau boitier 3D – Google Sketchup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53" y="1034450"/>
            <a:ext cx="4858428" cy="4667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5630" y="5437201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36mm</a:t>
            </a:r>
            <a:endParaRPr lang="fr-FR" dirty="0"/>
          </a:p>
        </p:txBody>
      </p: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472652" y="3566583"/>
            <a:ext cx="2304415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70mm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16" y="1476089"/>
            <a:ext cx="2391051" cy="402170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21" y="2087862"/>
            <a:ext cx="1860225" cy="29574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9801" y="5621867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05001" y="5895886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118601" y="5457799"/>
            <a:ext cx="13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2h</a:t>
            </a:r>
          </a:p>
        </p:txBody>
      </p:sp>
    </p:spTree>
    <p:extLst>
      <p:ext uri="{BB962C8B-B14F-4D97-AF65-F5344CB8AC3E}">
        <p14:creationId xmlns:p14="http://schemas.microsoft.com/office/powerpoint/2010/main" val="19472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9"/>
          <a:stretch/>
        </p:blipFill>
        <p:spPr>
          <a:xfrm>
            <a:off x="-2" y="3365501"/>
            <a:ext cx="7744590" cy="34924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 b="12092"/>
          <a:stretch/>
        </p:blipFill>
        <p:spPr>
          <a:xfrm>
            <a:off x="-1" y="1"/>
            <a:ext cx="7682029" cy="3365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4"/>
          <a:stretch/>
        </p:blipFill>
        <p:spPr>
          <a:xfrm rot="5400000">
            <a:off x="6512776" y="1178778"/>
            <a:ext cx="6848477" cy="45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Circuit électronique final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4" y="2048933"/>
            <a:ext cx="4647675" cy="214070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90734" y="2850634"/>
            <a:ext cx="303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DELs</a:t>
            </a:r>
          </a:p>
        </p:txBody>
      </p:sp>
      <p:sp>
        <p:nvSpPr>
          <p:cNvPr id="8" name="Accolade fermante 7"/>
          <p:cNvSpPr/>
          <p:nvPr/>
        </p:nvSpPr>
        <p:spPr>
          <a:xfrm>
            <a:off x="5599854" y="2218267"/>
            <a:ext cx="626533" cy="16340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88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1026" name="Picture 2" descr="https://o.remove.bg/downloads/23fc32db-99a4-4a51-a0c2-8e1dadf8393d/Capture_d_%C3%A9cran_2023-04-05_161159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3" y="2028296"/>
            <a:ext cx="3095626" cy="253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46111" y="1668582"/>
            <a:ext cx="161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HC-06</a:t>
            </a:r>
          </a:p>
        </p:txBody>
      </p:sp>
      <p:pic>
        <p:nvPicPr>
          <p:cNvPr id="6" name="Image 5" descr="Arduino] Bluetooth Controller. Communicate with an Arduino using the… | by  Alex M. Smith | Medi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2"/>
          <a:stretch/>
        </p:blipFill>
        <p:spPr bwMode="auto">
          <a:xfrm>
            <a:off x="4233623" y="1853247"/>
            <a:ext cx="4165309" cy="3650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5015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7" name="Image 6" descr="Arduino bluetooth controller – Applications sur Google Pl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92" y="1853248"/>
            <a:ext cx="2058141" cy="3678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92592" y="5529720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Mode « Switch »</a:t>
            </a:r>
          </a:p>
        </p:txBody>
      </p:sp>
      <p:pic>
        <p:nvPicPr>
          <p:cNvPr id="8" name="Image 7" descr="برنامه Arduino bluetooth controller - دانلود | کافه بازار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852931"/>
            <a:ext cx="2068512" cy="36767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4420817" y="5529720"/>
            <a:ext cx="229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Mode « Terminal »</a:t>
            </a:r>
          </a:p>
        </p:txBody>
      </p:sp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900036" y="1852930"/>
            <a:ext cx="2927827" cy="636269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00035" y="2625089"/>
            <a:ext cx="2937297" cy="2056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4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Essais en Bluetooth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449" y="1853248"/>
            <a:ext cx="6030167" cy="39629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28533" y="5909734"/>
            <a:ext cx="428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Interface sur Bluetooth Electronics</a:t>
            </a:r>
          </a:p>
        </p:txBody>
      </p:sp>
    </p:spTree>
    <p:extLst>
      <p:ext uri="{BB962C8B-B14F-4D97-AF65-F5344CB8AC3E}">
        <p14:creationId xmlns:p14="http://schemas.microsoft.com/office/powerpoint/2010/main" val="3700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64" y="1617132"/>
            <a:ext cx="3568170" cy="4785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1133" y="-9525"/>
            <a:ext cx="364066" cy="1142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66800" y="2565400"/>
            <a:ext cx="2878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Bilan du projet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Bilan personnel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707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Entre 2019 et 2022, usage vélo +28%</a:t>
            </a:r>
          </a:p>
          <a:p>
            <a:r>
              <a:rPr lang="fr-FR" dirty="0"/>
              <a:t>En 2022, +30% de morts par rapport à 2019 (244 personnes)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Éclairage important pour la visibilité des cyclistes</a:t>
            </a:r>
          </a:p>
        </p:txBody>
      </p:sp>
      <p:pic>
        <p:nvPicPr>
          <p:cNvPr id="1026" name="Picture 2" descr="Rage au volant : quand la violence démarre au quart de to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71" y="4026165"/>
            <a:ext cx="4769195" cy="27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7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201" y="1765051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Cahier des charges</a:t>
            </a:r>
          </a:p>
          <a:p>
            <a:r>
              <a:rPr lang="fr-FR" dirty="0"/>
              <a:t>Répartition du temps de travail</a:t>
            </a:r>
          </a:p>
          <a:p>
            <a:r>
              <a:rPr lang="fr-FR" dirty="0"/>
              <a:t>Présentation de l’existant</a:t>
            </a:r>
          </a:p>
          <a:p>
            <a:r>
              <a:rPr lang="fr-FR" dirty="0"/>
              <a:t>Matériels utilisés</a:t>
            </a:r>
          </a:p>
          <a:p>
            <a:r>
              <a:rPr lang="fr-FR" dirty="0"/>
              <a:t>Choix des composants</a:t>
            </a:r>
          </a:p>
          <a:p>
            <a:r>
              <a:rPr lang="fr-FR" dirty="0"/>
              <a:t>Schématisation ISIS et simulation</a:t>
            </a:r>
          </a:p>
          <a:p>
            <a:r>
              <a:rPr lang="fr-FR" dirty="0"/>
              <a:t>Programmation Arduino</a:t>
            </a:r>
          </a:p>
          <a:p>
            <a:r>
              <a:rPr lang="fr-FR" dirty="0"/>
              <a:t>Nouveau boîtier 3D – Google Sketchup</a:t>
            </a:r>
          </a:p>
          <a:p>
            <a:r>
              <a:rPr lang="fr-FR" dirty="0"/>
              <a:t>Circuit électronique final</a:t>
            </a:r>
          </a:p>
          <a:p>
            <a:r>
              <a:rPr lang="fr-FR" dirty="0"/>
              <a:t>Essais en Bluetooth</a:t>
            </a:r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Cahier des charges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Éclairage de 40 lumens, pour avoir 9600 lux à 40cm environ</a:t>
            </a:r>
          </a:p>
          <a:p>
            <a:r>
              <a:rPr lang="fr-FR" dirty="0"/>
              <a:t>Plusieurs modes de fonctionnement</a:t>
            </a:r>
          </a:p>
          <a:p>
            <a:r>
              <a:rPr lang="fr-FR" dirty="0"/>
              <a:t>Autorégulation du courant</a:t>
            </a:r>
          </a:p>
          <a:p>
            <a:r>
              <a:rPr lang="fr-FR" dirty="0"/>
              <a:t>Étude des composants</a:t>
            </a:r>
          </a:p>
          <a:p>
            <a:r>
              <a:rPr lang="fr-FR" dirty="0"/>
              <a:t>Support CAO</a:t>
            </a:r>
          </a:p>
          <a:p>
            <a:r>
              <a:rPr lang="fr-FR" dirty="0"/>
              <a:t>Option Bluetooth</a:t>
            </a:r>
          </a:p>
          <a:p>
            <a:r>
              <a:rPr lang="fr-FR" dirty="0"/>
              <a:t>Autonomie 3,5 heures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7395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2"/>
          <a:srcRect l="18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2701" y="0"/>
            <a:ext cx="7326164" cy="1400530"/>
          </a:xfrm>
        </p:spPr>
        <p:txBody>
          <a:bodyPr/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Répartition du temps de travail</a:t>
            </a:r>
          </a:p>
        </p:txBody>
      </p:sp>
    </p:spTree>
    <p:extLst>
      <p:ext uri="{BB962C8B-B14F-4D97-AF65-F5344CB8AC3E}">
        <p14:creationId xmlns:p14="http://schemas.microsoft.com/office/powerpoint/2010/main" val="7949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l’existant</a:t>
            </a:r>
          </a:p>
        </p:txBody>
      </p:sp>
      <p:pic>
        <p:nvPicPr>
          <p:cNvPr id="4" name="Espace réservé du contenu 3" descr="C:\Users\geii\Downloads\20230327_09335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t="18813" r="24770"/>
          <a:stretch/>
        </p:blipFill>
        <p:spPr bwMode="auto">
          <a:xfrm>
            <a:off x="536045" y="2140226"/>
            <a:ext cx="4422245" cy="3303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D:\LP ART\PTUT\Nouveau dossier\ancien boîtier (2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4486"/>
          <a:stretch/>
        </p:blipFill>
        <p:spPr bwMode="auto">
          <a:xfrm>
            <a:off x="6050173" y="2140226"/>
            <a:ext cx="4643227" cy="3303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20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 txBox="1">
            <a:spLocks/>
          </p:cNvSpPr>
          <p:nvPr/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dirty="0"/>
              <a:t>Arduino Pro Mini</a:t>
            </a:r>
          </a:p>
          <a:p>
            <a:r>
              <a:rPr lang="fr-FR" dirty="0"/>
              <a:t>Batterie de 3100mAh, 3,6V</a:t>
            </a:r>
          </a:p>
          <a:p>
            <a:r>
              <a:rPr lang="fr-FR" dirty="0"/>
              <a:t>Transistor canal P IRF9530</a:t>
            </a:r>
          </a:p>
          <a:p>
            <a:r>
              <a:rPr lang="fr-FR" dirty="0"/>
              <a:t>Bobine 0,1mH</a:t>
            </a:r>
          </a:p>
          <a:p>
            <a:r>
              <a:rPr lang="fr-FR" dirty="0"/>
              <a:t>Diode de roue libre avec résistance de mesure 0,5 Ohm</a:t>
            </a:r>
          </a:p>
          <a:p>
            <a:r>
              <a:rPr lang="fr-FR" dirty="0"/>
              <a:t>Bobines CPE pour boîtier CAO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Matériels utilisés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45" y="2623609"/>
            <a:ext cx="1732550" cy="13001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16" y="1491722"/>
            <a:ext cx="2491317" cy="24913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73" y="4561714"/>
            <a:ext cx="2296286" cy="22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Choix des composants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6" y="1263050"/>
            <a:ext cx="4761905" cy="47619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33499" y="1932503"/>
            <a:ext cx="4961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Microprocesseur ATMega328P 16MHz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Alimentation directe batterie 4,2V à 3V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Mémoire flash : 32kB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SRAM : 2kB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EEPROM : 1kB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E/S : 14 broches (dont 6 PWM)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8 entrées analogiques 10 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Sorties : 150mA max au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Bus série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35mm x 18mm x 4mm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0434638" y="0"/>
            <a:ext cx="690562" cy="11477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6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292</TotalTime>
  <Words>476</Words>
  <Application>Microsoft Office PowerPoint</Application>
  <PresentationFormat>Grand écran</PresentationFormat>
  <Paragraphs>130</Paragraphs>
  <Slides>26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Ion</vt:lpstr>
      <vt:lpstr>Éclairage  de vélo</vt:lpstr>
      <vt:lpstr>Remerciements</vt:lpstr>
      <vt:lpstr>Introduction</vt:lpstr>
      <vt:lpstr>Sommaire</vt:lpstr>
      <vt:lpstr>Cahier des charges</vt:lpstr>
      <vt:lpstr>Répartition du temps de travail</vt:lpstr>
      <vt:lpstr>Présentation de l’existant</vt:lpstr>
      <vt:lpstr>Matériels utilisés</vt:lpstr>
      <vt:lpstr>Choix des composants</vt:lpstr>
      <vt:lpstr>Choix des composants</vt:lpstr>
      <vt:lpstr>Choix des composants</vt:lpstr>
      <vt:lpstr>Choix des composants</vt:lpstr>
      <vt:lpstr>Schématisation ISIS</vt:lpstr>
      <vt:lpstr>Simulation de la durée du programme pour connaitre l'échantillonnage possible de la regulation</vt:lpstr>
      <vt:lpstr>Programmation Arduino</vt:lpstr>
      <vt:lpstr>Programmation Arduino</vt:lpstr>
      <vt:lpstr>Programmation Arduino</vt:lpstr>
      <vt:lpstr>Programmation Arduino</vt:lpstr>
      <vt:lpstr>Sécurisation exécution programme</vt:lpstr>
      <vt:lpstr>Nouveau boitier 3D – Google Sketchup </vt:lpstr>
      <vt:lpstr>Présentation PowerPoint</vt:lpstr>
      <vt:lpstr>Circuit électronique final</vt:lpstr>
      <vt:lpstr>Essais en Bluetooth</vt:lpstr>
      <vt:lpstr>Essais en Bluetooth</vt:lpstr>
      <vt:lpstr>Essais en Bluetooth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Éclairage  de vélo</dc:title>
  <dc:creator>geii</dc:creator>
  <cp:lastModifiedBy>geii</cp:lastModifiedBy>
  <cp:revision>103</cp:revision>
  <dcterms:created xsi:type="dcterms:W3CDTF">2023-04-05T08:47:16Z</dcterms:created>
  <dcterms:modified xsi:type="dcterms:W3CDTF">2023-04-15T06:37:22Z</dcterms:modified>
</cp:coreProperties>
</file>