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2" r:id="rId3"/>
    <p:sldId id="273" r:id="rId4"/>
    <p:sldId id="265" r:id="rId5"/>
    <p:sldId id="272" r:id="rId6"/>
    <p:sldId id="271" r:id="rId7"/>
    <p:sldId id="270" r:id="rId8"/>
    <p:sldId id="269" r:id="rId9"/>
    <p:sldId id="268" r:id="rId10"/>
    <p:sldId id="267" r:id="rId11"/>
    <p:sldId id="266" r:id="rId12"/>
    <p:sldId id="263" r:id="rId13"/>
    <p:sldId id="262" r:id="rId14"/>
    <p:sldId id="284" r:id="rId15"/>
    <p:sldId id="283" r:id="rId16"/>
    <p:sldId id="282" r:id="rId17"/>
    <p:sldId id="277" r:id="rId18"/>
    <p:sldId id="275" r:id="rId19"/>
    <p:sldId id="280" r:id="rId20"/>
    <p:sldId id="281" r:id="rId21"/>
    <p:sldId id="279" r:id="rId22"/>
    <p:sldId id="278" r:id="rId23"/>
    <p:sldId id="274" r:id="rId24"/>
    <p:sldId id="276" r:id="rId25"/>
    <p:sldId id="261" r:id="rId26"/>
    <p:sldId id="260" r:id="rId27"/>
    <p:sldId id="286" r:id="rId28"/>
    <p:sldId id="259" r:id="rId29"/>
    <p:sldId id="258" r:id="rId30"/>
    <p:sldId id="285" r:id="rId31"/>
    <p:sldId id="257" r:id="rId32"/>
    <p:sldId id="287" r:id="rId33"/>
    <p:sldId id="288" r:id="rId34"/>
    <p:sldId id="289" r:id="rId35"/>
    <p:sldId id="290" r:id="rId36"/>
    <p:sldId id="291" r:id="rId37"/>
    <p:sldId id="293" r:id="rId3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D2nrAP0G/sa+YqWGOYeNA==" hashData="x3SnUD7yThgCJypQiO+Pu2x9RaArQ+QGd1APJDw0yeb5I5PVFmuoZCyV3iYseCCiG+SeU7MB6xpD+o4cTiAfRA=="/>
  <p:extLst>
    <p:ext uri="{521415D9-36F7-43E2-AB2F-B90AF26B5E84}">
      <p14:sectionLst xmlns:p14="http://schemas.microsoft.com/office/powerpoint/2010/main">
        <p14:section name="Section par défaut" id="{8CF8B72D-F149-4DAA-AD1E-C377EA29C591}">
          <p14:sldIdLst>
            <p14:sldId id="256"/>
            <p14:sldId id="292"/>
            <p14:sldId id="273"/>
            <p14:sldId id="265"/>
            <p14:sldId id="272"/>
            <p14:sldId id="271"/>
            <p14:sldId id="270"/>
            <p14:sldId id="269"/>
            <p14:sldId id="268"/>
            <p14:sldId id="267"/>
            <p14:sldId id="266"/>
            <p14:sldId id="263"/>
            <p14:sldId id="262"/>
            <p14:sldId id="284"/>
            <p14:sldId id="283"/>
            <p14:sldId id="282"/>
            <p14:sldId id="277"/>
            <p14:sldId id="275"/>
            <p14:sldId id="280"/>
            <p14:sldId id="281"/>
            <p14:sldId id="279"/>
            <p14:sldId id="278"/>
            <p14:sldId id="274"/>
            <p14:sldId id="276"/>
            <p14:sldId id="261"/>
            <p14:sldId id="260"/>
            <p14:sldId id="286"/>
            <p14:sldId id="259"/>
          </p14:sldIdLst>
        </p14:section>
        <p14:section name="Section sans titre" id="{36D19F79-AA93-4510-ACF8-EE288BA89EF5}">
          <p14:sldIdLst>
            <p14:sldId id="258"/>
            <p14:sldId id="285"/>
            <p14:sldId id="257"/>
            <p14:sldId id="287"/>
            <p14:sldId id="288"/>
            <p14:sldId id="289"/>
            <p14:sldId id="290"/>
            <p14:sldId id="291"/>
            <p14:sldId id="293"/>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75" autoAdjust="0"/>
    <p:restoredTop sz="94660"/>
  </p:normalViewPr>
  <p:slideViewPr>
    <p:cSldViewPr snapToGrid="0">
      <p:cViewPr varScale="1">
        <p:scale>
          <a:sx n="78" d="100"/>
          <a:sy n="78" d="100"/>
        </p:scale>
        <p:origin x="18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16816A4-1228-9A0B-DB33-212590E829F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B39290EB-E462-E013-6FB1-B768C7708EA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5CD45A0-43FD-78D6-52DB-71EEB9971A0E}"/>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5" name="Espace réservé du pied de page 4">
            <a:extLst>
              <a:ext uri="{FF2B5EF4-FFF2-40B4-BE49-F238E27FC236}">
                <a16:creationId xmlns:a16="http://schemas.microsoft.com/office/drawing/2014/main" id="{14844B3D-56FE-05E5-A1E6-C45528489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40FDE0-F7A1-6D0D-0630-C6737554418D}"/>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3081526847"/>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BDB6E40-21CB-A616-224C-A22BE43A147F}"/>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881EFAC-2D07-78DF-C7C4-175391429F0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C48B0D7-A375-D072-20B5-523BE9707F87}"/>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5" name="Espace réservé du pied de page 4">
            <a:extLst>
              <a:ext uri="{FF2B5EF4-FFF2-40B4-BE49-F238E27FC236}">
                <a16:creationId xmlns:a16="http://schemas.microsoft.com/office/drawing/2014/main" id="{CECDAB20-CFA8-0552-8E61-637A9522382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C51C8FE-0E04-336E-9A0C-BE2A21884003}"/>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4063035142"/>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DD1CEF-7F63-10C0-2E47-D9D062A3372F}"/>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9D373C6F-FF21-3BCF-7F46-2C4F5C060C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E347E8D-3EE3-81F4-E70A-E5B828E01280}"/>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5" name="Espace réservé du pied de page 4">
            <a:extLst>
              <a:ext uri="{FF2B5EF4-FFF2-40B4-BE49-F238E27FC236}">
                <a16:creationId xmlns:a16="http://schemas.microsoft.com/office/drawing/2014/main" id="{9F1E2827-D151-BF69-9257-4F0CDCE9267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A120B4-EF48-0E1C-A936-6A8483F6472A}"/>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819727254"/>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6C87F2-2180-0A7C-B077-578E04929E2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36D5229-79CA-BA84-82E7-D117C9705BE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B2DA25-3608-718B-D77F-A00E8AF7B9A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68B5B7D-0EDA-3EF9-1432-D2AFCC9B3C16}"/>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6" name="Espace réservé du pied de page 5">
            <a:extLst>
              <a:ext uri="{FF2B5EF4-FFF2-40B4-BE49-F238E27FC236}">
                <a16:creationId xmlns:a16="http://schemas.microsoft.com/office/drawing/2014/main" id="{765D3B17-E6D8-29A2-034C-EBC24A8D28C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230A67-7CCB-094E-F536-9830C0ED7192}"/>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1147336871"/>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60ABCF-03C2-AE5F-9DA7-007F6261356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7829B94-8019-DA38-15C1-121BE67A8B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77AC215-6260-A461-419A-EC4275F9B8A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6B5804AB-55F0-CDDA-88A0-72D721F5F4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C8BEC7F-0CD1-AEFF-892B-DA5D2EBD09CF}"/>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49AC057-0140-E8A0-7ED3-892FAAEEB91B}"/>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8" name="Espace réservé du pied de page 7">
            <a:extLst>
              <a:ext uri="{FF2B5EF4-FFF2-40B4-BE49-F238E27FC236}">
                <a16:creationId xmlns:a16="http://schemas.microsoft.com/office/drawing/2014/main" id="{C2CDE988-A8BB-A63E-AFBE-0AF7E08093C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F55C369-C457-1930-EBDA-FD3732DC84C1}"/>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2449632794"/>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2E153B7-ED06-33A4-94DA-BD4994D9368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592E523C-32E7-4467-5F88-7461B5096704}"/>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4" name="Espace réservé du pied de page 3">
            <a:extLst>
              <a:ext uri="{FF2B5EF4-FFF2-40B4-BE49-F238E27FC236}">
                <a16:creationId xmlns:a16="http://schemas.microsoft.com/office/drawing/2014/main" id="{5A521C02-45B0-5289-865B-E9C523C382D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98114BC-D39E-7CFC-2FB6-25BBF0474012}"/>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3806804252"/>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7586EC4-44A2-71BD-305A-7003C4DB5D73}"/>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3" name="Espace réservé du pied de page 2">
            <a:extLst>
              <a:ext uri="{FF2B5EF4-FFF2-40B4-BE49-F238E27FC236}">
                <a16:creationId xmlns:a16="http://schemas.microsoft.com/office/drawing/2014/main" id="{632188DF-1DD3-D49D-4FE2-FD20532C70E3}"/>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D24E9381-8A06-EAE0-7B85-36123C1E5F16}"/>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285328451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4BC135-3DCA-34FF-695E-2DE7B55BCE5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337A5F52-B67C-F345-6F1B-AC22EA99E69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525C7CC-9577-7044-821B-4BDCFE72005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1149D2B-DB58-51A3-CBAF-63DAC1835276}"/>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6" name="Espace réservé du pied de page 5">
            <a:extLst>
              <a:ext uri="{FF2B5EF4-FFF2-40B4-BE49-F238E27FC236}">
                <a16:creationId xmlns:a16="http://schemas.microsoft.com/office/drawing/2014/main" id="{76C8A09C-4CA9-2034-327A-8416A98E173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43A6CED-9286-C71C-F9A3-188F59E6FCCC}"/>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2234397227"/>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DA69C1-785B-096D-C60C-736F4245AB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ADB368B-B5DD-5842-8715-B4F4B8F333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3B9D53A-3AD9-6847-E3BD-056F3248EF4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BF2164C-2599-D549-1750-7F6798C1DB01}"/>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6" name="Espace réservé du pied de page 5">
            <a:extLst>
              <a:ext uri="{FF2B5EF4-FFF2-40B4-BE49-F238E27FC236}">
                <a16:creationId xmlns:a16="http://schemas.microsoft.com/office/drawing/2014/main" id="{DE7625D3-B69C-FEE6-0DA0-C09EE8D66F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EB93D36-0AC0-0CA2-4B3A-5B65B5CDC102}"/>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1596790081"/>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EFAA57-24FB-B7D3-1C9D-210D03E3628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D075584-A036-B879-8D41-42AA49487CC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896AB0-AC01-1F06-9428-7BA280B37877}"/>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5" name="Espace réservé du pied de page 4">
            <a:extLst>
              <a:ext uri="{FF2B5EF4-FFF2-40B4-BE49-F238E27FC236}">
                <a16:creationId xmlns:a16="http://schemas.microsoft.com/office/drawing/2014/main" id="{B961A214-CFF7-4EB0-1E9A-AD86E075831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DDB5B9C-2F78-6A10-0DAB-DEC737BC5A3D}"/>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454196742"/>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40C53BD-E10E-6926-21D8-FF5237472AD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D0CA6FF0-A48F-B6E4-BF3D-FF07D00A0FB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6835907-2EFD-69A4-302F-DB498D58481E}"/>
              </a:ext>
            </a:extLst>
          </p:cNvPr>
          <p:cNvSpPr>
            <a:spLocks noGrp="1"/>
          </p:cNvSpPr>
          <p:nvPr>
            <p:ph type="dt" sz="half" idx="10"/>
          </p:nvPr>
        </p:nvSpPr>
        <p:spPr/>
        <p:txBody>
          <a:bodyPr/>
          <a:lstStyle/>
          <a:p>
            <a:fld id="{37B450B5-8B10-4B49-9253-B068F2B5A0EF}" type="datetimeFigureOut">
              <a:rPr lang="fr-FR" smtClean="0"/>
              <a:t>26/03/2023</a:t>
            </a:fld>
            <a:endParaRPr lang="fr-FR"/>
          </a:p>
        </p:txBody>
      </p:sp>
      <p:sp>
        <p:nvSpPr>
          <p:cNvPr id="5" name="Espace réservé du pied de page 4">
            <a:extLst>
              <a:ext uri="{FF2B5EF4-FFF2-40B4-BE49-F238E27FC236}">
                <a16:creationId xmlns:a16="http://schemas.microsoft.com/office/drawing/2014/main" id="{C8CDA9A6-2640-DA97-E519-962AD528A5A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7268E2-FBDD-0E7D-93F2-95561D184B7E}"/>
              </a:ext>
            </a:extLst>
          </p:cNvPr>
          <p:cNvSpPr>
            <a:spLocks noGrp="1"/>
          </p:cNvSpPr>
          <p:nvPr>
            <p:ph type="sldNum" sz="quarter" idx="12"/>
          </p:nvPr>
        </p:nvSpPr>
        <p:spPr/>
        <p:txBody>
          <a:bodyPr/>
          <a:lstStyle/>
          <a:p>
            <a:fld id="{6B2AF955-3AAB-44DF-9275-641F5A7618A1}" type="slidenum">
              <a:rPr lang="fr-FR" smtClean="0"/>
              <a:t>‹N°›</a:t>
            </a:fld>
            <a:endParaRPr lang="fr-FR"/>
          </a:p>
        </p:txBody>
      </p:sp>
    </p:spTree>
    <p:extLst>
      <p:ext uri="{BB962C8B-B14F-4D97-AF65-F5344CB8AC3E}">
        <p14:creationId xmlns:p14="http://schemas.microsoft.com/office/powerpoint/2010/main" val="2716588939"/>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3D5B405F-49F6-3DE6-F9B6-0380557185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7D9CA48-5569-50F0-2C97-9D8D9FBE852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3641F8A-8D61-2880-609E-5AEE4BB83C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B450B5-8B10-4B49-9253-B068F2B5A0EF}" type="datetimeFigureOut">
              <a:rPr lang="fr-FR" smtClean="0"/>
              <a:t>26/03/2023</a:t>
            </a:fld>
            <a:endParaRPr lang="fr-FR"/>
          </a:p>
        </p:txBody>
      </p:sp>
      <p:sp>
        <p:nvSpPr>
          <p:cNvPr id="5" name="Espace réservé du pied de page 4">
            <a:extLst>
              <a:ext uri="{FF2B5EF4-FFF2-40B4-BE49-F238E27FC236}">
                <a16:creationId xmlns:a16="http://schemas.microsoft.com/office/drawing/2014/main" id="{448466FF-28CA-9FDD-D141-C8126B7E8B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7E1284B-7FC6-E742-C617-761412B7DF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2AF955-3AAB-44DF-9275-641F5A7618A1}" type="slidenum">
              <a:rPr lang="fr-FR" smtClean="0"/>
              <a:t>‹N°›</a:t>
            </a:fld>
            <a:endParaRPr lang="fr-FR"/>
          </a:p>
        </p:txBody>
      </p:sp>
    </p:spTree>
    <p:extLst>
      <p:ext uri="{BB962C8B-B14F-4D97-AF65-F5344CB8AC3E}">
        <p14:creationId xmlns:p14="http://schemas.microsoft.com/office/powerpoint/2010/main" val="3710507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5" name="Image 4" descr="Une image contenant ciel, plein air, nature, ville&#10;&#10;Description générée automatiquement">
            <a:extLst>
              <a:ext uri="{FF2B5EF4-FFF2-40B4-BE49-F238E27FC236}">
                <a16:creationId xmlns:a16="http://schemas.microsoft.com/office/drawing/2014/main" id="{5FB0150F-EB51-03EC-4B75-FCA367ADB8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9468" y="914400"/>
            <a:ext cx="7833064" cy="5220000"/>
          </a:xfrm>
          <a:prstGeom prst="rect">
            <a:avLst/>
          </a:prstGeom>
        </p:spPr>
      </p:pic>
      <p:sp>
        <p:nvSpPr>
          <p:cNvPr id="6" name="ZoneTexte 5">
            <a:extLst>
              <a:ext uri="{FF2B5EF4-FFF2-40B4-BE49-F238E27FC236}">
                <a16:creationId xmlns:a16="http://schemas.microsoft.com/office/drawing/2014/main" id="{83757316-6AEB-4E73-DE3A-6BE2B086120A}"/>
              </a:ext>
            </a:extLst>
          </p:cNvPr>
          <p:cNvSpPr txBox="1"/>
          <p:nvPr/>
        </p:nvSpPr>
        <p:spPr>
          <a:xfrm>
            <a:off x="5165124" y="6134400"/>
            <a:ext cx="7710617" cy="400110"/>
          </a:xfrm>
          <a:prstGeom prst="rect">
            <a:avLst/>
          </a:prstGeom>
          <a:noFill/>
        </p:spPr>
        <p:txBody>
          <a:bodyPr wrap="square" rtlCol="0">
            <a:spAutoFit/>
          </a:bodyPr>
          <a:lstStyle/>
          <a:p>
            <a:r>
              <a:rPr lang="fr-FR" sz="2000" b="1" dirty="0">
                <a:solidFill>
                  <a:schemeClr val="bg1"/>
                </a:solidFill>
              </a:rPr>
              <a:t>La Seine à Rouen.</a:t>
            </a:r>
          </a:p>
        </p:txBody>
      </p:sp>
      <p:sp>
        <p:nvSpPr>
          <p:cNvPr id="2" name="ZoneTexte 1">
            <a:extLst>
              <a:ext uri="{FF2B5EF4-FFF2-40B4-BE49-F238E27FC236}">
                <a16:creationId xmlns:a16="http://schemas.microsoft.com/office/drawing/2014/main" id="{6BBC2067-06CF-8969-A40B-197CFA22C171}"/>
              </a:ext>
            </a:extLst>
          </p:cNvPr>
          <p:cNvSpPr txBox="1"/>
          <p:nvPr/>
        </p:nvSpPr>
        <p:spPr>
          <a:xfrm>
            <a:off x="4176584" y="514290"/>
            <a:ext cx="8872151" cy="461665"/>
          </a:xfrm>
          <a:prstGeom prst="rect">
            <a:avLst/>
          </a:prstGeom>
          <a:noFill/>
        </p:spPr>
        <p:txBody>
          <a:bodyPr wrap="square" rtlCol="0">
            <a:spAutoFit/>
          </a:bodyPr>
          <a:lstStyle/>
          <a:p>
            <a:r>
              <a:rPr lang="fr-FR" sz="2400" b="1" dirty="0">
                <a:solidFill>
                  <a:schemeClr val="bg1"/>
                </a:solidFill>
              </a:rPr>
              <a:t>Lorient Vous Propose La Seine</a:t>
            </a:r>
          </a:p>
        </p:txBody>
      </p:sp>
    </p:spTree>
    <p:extLst>
      <p:ext uri="{BB962C8B-B14F-4D97-AF65-F5344CB8AC3E}">
        <p14:creationId xmlns:p14="http://schemas.microsoft.com/office/powerpoint/2010/main" val="2044960454"/>
      </p:ext>
    </p:extLst>
  </p:cSld>
  <p:clrMapOvr>
    <a:masterClrMapping/>
  </p:clrMapOvr>
  <mc:AlternateContent xmlns:mc="http://schemas.openxmlformats.org/markup-compatibility/2006" xmlns:p14="http://schemas.microsoft.com/office/powerpoint/2010/main">
    <mc:Choice Requires="p14">
      <p:transition spd="slow" p14:dur="5000" advClick="0" advTm="17000">
        <p14:reveal/>
        <p:sndAc>
          <p:stSnd loop="1">
            <p:snd r:embed="rId2" name="La Seine - Jacqueline François.wav"/>
          </p:stSnd>
        </p:sndAc>
      </p:transition>
    </mc:Choice>
    <mc:Fallback xmlns="">
      <p:transition spd="slow" advClick="0" advTm="17000">
        <p:fade/>
        <p:sndAc>
          <p:stSnd loop="1">
            <p:snd r:embed="rId4" name="La Seine - Jacqueline Françoi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A6EF943-10F3-BB43-BE35-BD87E03C244A}"/>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La Seine [</a:t>
            </a:r>
            <a:r>
              <a:rPr lang="fr-FR" sz="48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sɛn</a:t>
            </a:r>
            <a:r>
              <a:rPr lang="fr-FR" sz="48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est un fleuve français, long de 774,76 km, qui coule dans le Bassin parisien et arrose notamment Troyes, Paris, Rouen et Le Havre. Sa source se situe à 446 m d'altitude à Source-Seine, en Côte-d'Or, sur le plateau de Langres. Son cours a une orientation générale du sud-est au nord-ouest</a:t>
            </a:r>
          </a:p>
        </p:txBody>
      </p:sp>
    </p:spTree>
    <p:extLst>
      <p:ext uri="{BB962C8B-B14F-4D97-AF65-F5344CB8AC3E}">
        <p14:creationId xmlns:p14="http://schemas.microsoft.com/office/powerpoint/2010/main" val="2795501411"/>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plein air, arbre, ciel, eau&#10;&#10;Description générée automatiquement">
            <a:extLst>
              <a:ext uri="{FF2B5EF4-FFF2-40B4-BE49-F238E27FC236}">
                <a16:creationId xmlns:a16="http://schemas.microsoft.com/office/drawing/2014/main" id="{139B0CA2-B390-83B1-9BDB-F08B5525F7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3074" y="819000"/>
            <a:ext cx="8445851" cy="5220000"/>
          </a:xfrm>
          <a:prstGeom prst="rect">
            <a:avLst/>
          </a:prstGeom>
        </p:spPr>
      </p:pic>
      <p:sp>
        <p:nvSpPr>
          <p:cNvPr id="6" name="ZoneTexte 5">
            <a:extLst>
              <a:ext uri="{FF2B5EF4-FFF2-40B4-BE49-F238E27FC236}">
                <a16:creationId xmlns:a16="http://schemas.microsoft.com/office/drawing/2014/main" id="{1AA93D19-3380-4D88-9616-D7F81140CFBC}"/>
              </a:ext>
            </a:extLst>
          </p:cNvPr>
          <p:cNvSpPr txBox="1"/>
          <p:nvPr/>
        </p:nvSpPr>
        <p:spPr>
          <a:xfrm>
            <a:off x="3901646" y="6039000"/>
            <a:ext cx="6098058" cy="400110"/>
          </a:xfrm>
          <a:prstGeom prst="rect">
            <a:avLst/>
          </a:prstGeom>
          <a:noFill/>
        </p:spPr>
        <p:txBody>
          <a:bodyPr wrap="square">
            <a:spAutoFit/>
          </a:bodyPr>
          <a:lstStyle/>
          <a:p>
            <a:r>
              <a:rPr lang="fr-FR" sz="2000" b="1" dirty="0">
                <a:solidFill>
                  <a:schemeClr val="bg1"/>
                </a:solidFill>
              </a:rPr>
              <a:t>La Seine et Notre-Dame de Paris en 2011.</a:t>
            </a:r>
          </a:p>
        </p:txBody>
      </p:sp>
    </p:spTree>
    <p:extLst>
      <p:ext uri="{BB962C8B-B14F-4D97-AF65-F5344CB8AC3E}">
        <p14:creationId xmlns:p14="http://schemas.microsoft.com/office/powerpoint/2010/main" val="81768839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arbre, plein air&#10;&#10;Description générée automatiquement">
            <a:extLst>
              <a:ext uri="{FF2B5EF4-FFF2-40B4-BE49-F238E27FC236}">
                <a16:creationId xmlns:a16="http://schemas.microsoft.com/office/drawing/2014/main" id="{FBBD8761-AADC-1EA8-6E79-924DEE9FFE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6" name="ZoneTexte 5">
            <a:extLst>
              <a:ext uri="{FF2B5EF4-FFF2-40B4-BE49-F238E27FC236}">
                <a16:creationId xmlns:a16="http://schemas.microsoft.com/office/drawing/2014/main" id="{76D543D2-6B90-603A-EAF0-5C8804DA6AA1}"/>
              </a:ext>
            </a:extLst>
          </p:cNvPr>
          <p:cNvSpPr txBox="1"/>
          <p:nvPr/>
        </p:nvSpPr>
        <p:spPr>
          <a:xfrm>
            <a:off x="5066270" y="6039000"/>
            <a:ext cx="5242824" cy="400110"/>
          </a:xfrm>
          <a:prstGeom prst="rect">
            <a:avLst/>
          </a:prstGeom>
          <a:noFill/>
        </p:spPr>
        <p:txBody>
          <a:bodyPr wrap="square">
            <a:spAutoFit/>
          </a:bodyPr>
          <a:lstStyle/>
          <a:p>
            <a:r>
              <a:rPr lang="fr-FR" sz="2000" b="1" dirty="0"/>
              <a:t>Source de la Seine.</a:t>
            </a:r>
          </a:p>
        </p:txBody>
      </p:sp>
    </p:spTree>
    <p:extLst>
      <p:ext uri="{BB962C8B-B14F-4D97-AF65-F5344CB8AC3E}">
        <p14:creationId xmlns:p14="http://schemas.microsoft.com/office/powerpoint/2010/main" val="1409325844"/>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herbe, arbre, plein air, rocher&#10;&#10;Description générée automatiquement">
            <a:extLst>
              <a:ext uri="{FF2B5EF4-FFF2-40B4-BE49-F238E27FC236}">
                <a16:creationId xmlns:a16="http://schemas.microsoft.com/office/drawing/2014/main" id="{87643E37-EF5F-36E3-E88D-87912E3B74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74" y="819000"/>
            <a:ext cx="7833052" cy="5220000"/>
          </a:xfrm>
          <a:prstGeom prst="rect">
            <a:avLst/>
          </a:prstGeom>
        </p:spPr>
      </p:pic>
      <p:sp>
        <p:nvSpPr>
          <p:cNvPr id="4" name="ZoneTexte 3">
            <a:extLst>
              <a:ext uri="{FF2B5EF4-FFF2-40B4-BE49-F238E27FC236}">
                <a16:creationId xmlns:a16="http://schemas.microsoft.com/office/drawing/2014/main" id="{D4488E01-2D91-F706-FB83-C623B90B0D9B}"/>
              </a:ext>
            </a:extLst>
          </p:cNvPr>
          <p:cNvSpPr txBox="1"/>
          <p:nvPr/>
        </p:nvSpPr>
        <p:spPr>
          <a:xfrm>
            <a:off x="4658497" y="6039000"/>
            <a:ext cx="8155460" cy="400110"/>
          </a:xfrm>
          <a:prstGeom prst="rect">
            <a:avLst/>
          </a:prstGeom>
          <a:noFill/>
        </p:spPr>
        <p:txBody>
          <a:bodyPr wrap="square" rtlCol="0">
            <a:spAutoFit/>
          </a:bodyPr>
          <a:lstStyle/>
          <a:p>
            <a:r>
              <a:rPr lang="fr-FR" sz="2000" b="1" dirty="0">
                <a:solidFill>
                  <a:schemeClr val="bg1"/>
                </a:solidFill>
              </a:rPr>
              <a:t>Premier pont sur la Seine.</a:t>
            </a:r>
          </a:p>
        </p:txBody>
      </p:sp>
    </p:spTree>
    <p:extLst>
      <p:ext uri="{BB962C8B-B14F-4D97-AF65-F5344CB8AC3E}">
        <p14:creationId xmlns:p14="http://schemas.microsoft.com/office/powerpoint/2010/main" val="568471128"/>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texte, plein air, nature, rive&#10;&#10;Description générée automatiquement">
            <a:extLst>
              <a:ext uri="{FF2B5EF4-FFF2-40B4-BE49-F238E27FC236}">
                <a16:creationId xmlns:a16="http://schemas.microsoft.com/office/drawing/2014/main" id="{3CA7BF87-2F84-03FC-CD11-3726879B27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08616" y="819000"/>
            <a:ext cx="6574768" cy="5220000"/>
          </a:xfrm>
          <a:prstGeom prst="rect">
            <a:avLst/>
          </a:prstGeom>
        </p:spPr>
      </p:pic>
      <p:sp>
        <p:nvSpPr>
          <p:cNvPr id="4" name="ZoneTexte 3">
            <a:extLst>
              <a:ext uri="{FF2B5EF4-FFF2-40B4-BE49-F238E27FC236}">
                <a16:creationId xmlns:a16="http://schemas.microsoft.com/office/drawing/2014/main" id="{E3F2215B-A2F3-26B7-F640-26C740B6D3D2}"/>
              </a:ext>
            </a:extLst>
          </p:cNvPr>
          <p:cNvSpPr txBox="1"/>
          <p:nvPr/>
        </p:nvSpPr>
        <p:spPr>
          <a:xfrm>
            <a:off x="3175686" y="6039000"/>
            <a:ext cx="8019535" cy="400110"/>
          </a:xfrm>
          <a:prstGeom prst="rect">
            <a:avLst/>
          </a:prstGeom>
          <a:noFill/>
        </p:spPr>
        <p:txBody>
          <a:bodyPr wrap="square" rtlCol="0">
            <a:spAutoFit/>
          </a:bodyPr>
          <a:lstStyle/>
          <a:p>
            <a:r>
              <a:rPr lang="fr-FR" sz="2000" b="1" dirty="0"/>
              <a:t>Glaçons sur la Seine à Bougival par Claude Monet, 1868.</a:t>
            </a:r>
          </a:p>
        </p:txBody>
      </p:sp>
    </p:spTree>
    <p:extLst>
      <p:ext uri="{BB962C8B-B14F-4D97-AF65-F5344CB8AC3E}">
        <p14:creationId xmlns:p14="http://schemas.microsoft.com/office/powerpoint/2010/main" val="3448266070"/>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texte, peinture&#10;&#10;Description générée automatiquement">
            <a:extLst>
              <a:ext uri="{FF2B5EF4-FFF2-40B4-BE49-F238E27FC236}">
                <a16:creationId xmlns:a16="http://schemas.microsoft.com/office/drawing/2014/main" id="{81222CDA-36EA-846F-2BCE-5111D3326A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9464" y="819000"/>
            <a:ext cx="7507428" cy="5220000"/>
          </a:xfrm>
          <a:prstGeom prst="rect">
            <a:avLst/>
          </a:prstGeom>
        </p:spPr>
      </p:pic>
      <p:sp>
        <p:nvSpPr>
          <p:cNvPr id="4" name="ZoneTexte 3">
            <a:extLst>
              <a:ext uri="{FF2B5EF4-FFF2-40B4-BE49-F238E27FC236}">
                <a16:creationId xmlns:a16="http://schemas.microsoft.com/office/drawing/2014/main" id="{97D0E3F1-A755-6008-4458-68CF88DD0D2A}"/>
              </a:ext>
            </a:extLst>
          </p:cNvPr>
          <p:cNvSpPr txBox="1"/>
          <p:nvPr/>
        </p:nvSpPr>
        <p:spPr>
          <a:xfrm>
            <a:off x="1882346" y="6039000"/>
            <a:ext cx="8427308" cy="707886"/>
          </a:xfrm>
          <a:prstGeom prst="rect">
            <a:avLst/>
          </a:prstGeom>
          <a:noFill/>
        </p:spPr>
        <p:txBody>
          <a:bodyPr wrap="square" rtlCol="0">
            <a:spAutoFit/>
          </a:bodyPr>
          <a:lstStyle/>
          <a:p>
            <a:r>
              <a:rPr lang="fr-FR" sz="2000" b="1" dirty="0"/>
              <a:t>Après la débâcle, la Seine au pont de Suresnes par Alfred Sisley, 1880, Palais des beaux-arts de Lille.</a:t>
            </a:r>
          </a:p>
        </p:txBody>
      </p:sp>
    </p:spTree>
    <p:extLst>
      <p:ext uri="{BB962C8B-B14F-4D97-AF65-F5344CB8AC3E}">
        <p14:creationId xmlns:p14="http://schemas.microsoft.com/office/powerpoint/2010/main" val="38668602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7" name="Image 6" descr="Une image contenant plein air, eau, ciel, bâtiment&#10;&#10;Description générée automatiquement">
            <a:extLst>
              <a:ext uri="{FF2B5EF4-FFF2-40B4-BE49-F238E27FC236}">
                <a16:creationId xmlns:a16="http://schemas.microsoft.com/office/drawing/2014/main" id="{AC049951-5294-87A1-5B38-BD32C51123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9194" y="549000"/>
            <a:ext cx="4318640" cy="5760000"/>
          </a:xfrm>
          <a:prstGeom prst="rect">
            <a:avLst/>
          </a:prstGeom>
        </p:spPr>
      </p:pic>
      <p:sp>
        <p:nvSpPr>
          <p:cNvPr id="8" name="ZoneTexte 7">
            <a:extLst>
              <a:ext uri="{FF2B5EF4-FFF2-40B4-BE49-F238E27FC236}">
                <a16:creationId xmlns:a16="http://schemas.microsoft.com/office/drawing/2014/main" id="{986201B5-E60A-5835-A47B-ADEAE938B4C1}"/>
              </a:ext>
            </a:extLst>
          </p:cNvPr>
          <p:cNvSpPr txBox="1"/>
          <p:nvPr/>
        </p:nvSpPr>
        <p:spPr>
          <a:xfrm>
            <a:off x="4003590" y="6309000"/>
            <a:ext cx="8538519" cy="400110"/>
          </a:xfrm>
          <a:prstGeom prst="rect">
            <a:avLst/>
          </a:prstGeom>
          <a:noFill/>
        </p:spPr>
        <p:txBody>
          <a:bodyPr wrap="square" rtlCol="0">
            <a:spAutoFit/>
          </a:bodyPr>
          <a:lstStyle/>
          <a:p>
            <a:r>
              <a:rPr lang="fr-FR" sz="2000" dirty="0">
                <a:solidFill>
                  <a:schemeClr val="bg1"/>
                </a:solidFill>
              </a:rPr>
              <a:t>Crue de la Seine le 4 juin 2016.</a:t>
            </a:r>
          </a:p>
        </p:txBody>
      </p:sp>
    </p:spTree>
    <p:extLst>
      <p:ext uri="{BB962C8B-B14F-4D97-AF65-F5344CB8AC3E}">
        <p14:creationId xmlns:p14="http://schemas.microsoft.com/office/powerpoint/2010/main" val="50316036"/>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eau, plein air, rivière, voyager&#10;&#10;Description générée automatiquement">
            <a:extLst>
              <a:ext uri="{FF2B5EF4-FFF2-40B4-BE49-F238E27FC236}">
                <a16:creationId xmlns:a16="http://schemas.microsoft.com/office/drawing/2014/main" id="{6A50B888-F344-A96F-D5CC-0C483F5398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930211"/>
            <a:ext cx="6960000" cy="5220000"/>
          </a:xfrm>
          <a:prstGeom prst="rect">
            <a:avLst/>
          </a:prstGeom>
        </p:spPr>
      </p:pic>
      <p:sp>
        <p:nvSpPr>
          <p:cNvPr id="4" name="ZoneTexte 3">
            <a:extLst>
              <a:ext uri="{FF2B5EF4-FFF2-40B4-BE49-F238E27FC236}">
                <a16:creationId xmlns:a16="http://schemas.microsoft.com/office/drawing/2014/main" id="{5C2FB31D-75CA-00A3-1019-B91BEB5D6717}"/>
              </a:ext>
            </a:extLst>
          </p:cNvPr>
          <p:cNvSpPr txBox="1"/>
          <p:nvPr/>
        </p:nvSpPr>
        <p:spPr>
          <a:xfrm>
            <a:off x="3320336" y="6150211"/>
            <a:ext cx="6960000" cy="400110"/>
          </a:xfrm>
          <a:prstGeom prst="rect">
            <a:avLst/>
          </a:prstGeom>
          <a:noFill/>
        </p:spPr>
        <p:txBody>
          <a:bodyPr wrap="square" rtlCol="0">
            <a:spAutoFit/>
          </a:bodyPr>
          <a:lstStyle/>
          <a:p>
            <a:r>
              <a:rPr lang="fr-FR" sz="2000" b="1" dirty="0">
                <a:solidFill>
                  <a:schemeClr val="bg1"/>
                </a:solidFill>
              </a:rPr>
              <a:t>La crue de la Seine en 2018 (Paris, port du Louvre).</a:t>
            </a:r>
          </a:p>
        </p:txBody>
      </p:sp>
    </p:spTree>
    <p:extLst>
      <p:ext uri="{BB962C8B-B14F-4D97-AF65-F5344CB8AC3E}">
        <p14:creationId xmlns:p14="http://schemas.microsoft.com/office/powerpoint/2010/main" val="1641280029"/>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herbe, ciel, plein air, eau&#10;&#10;Description générée automatiquement">
            <a:extLst>
              <a:ext uri="{FF2B5EF4-FFF2-40B4-BE49-F238E27FC236}">
                <a16:creationId xmlns:a16="http://schemas.microsoft.com/office/drawing/2014/main" id="{D6A28499-94B3-0BF3-B733-960A3CCADE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7346" y="819000"/>
            <a:ext cx="7688843" cy="5220000"/>
          </a:xfrm>
          <a:prstGeom prst="rect">
            <a:avLst/>
          </a:prstGeom>
        </p:spPr>
      </p:pic>
      <p:sp>
        <p:nvSpPr>
          <p:cNvPr id="4" name="ZoneTexte 3">
            <a:extLst>
              <a:ext uri="{FF2B5EF4-FFF2-40B4-BE49-F238E27FC236}">
                <a16:creationId xmlns:a16="http://schemas.microsoft.com/office/drawing/2014/main" id="{C99257F3-10FD-CFB0-4E2D-70A0D914E37E}"/>
              </a:ext>
            </a:extLst>
          </p:cNvPr>
          <p:cNvSpPr txBox="1"/>
          <p:nvPr/>
        </p:nvSpPr>
        <p:spPr>
          <a:xfrm>
            <a:off x="3867664" y="6039000"/>
            <a:ext cx="8167817" cy="400110"/>
          </a:xfrm>
          <a:prstGeom prst="rect">
            <a:avLst/>
          </a:prstGeom>
          <a:noFill/>
        </p:spPr>
        <p:txBody>
          <a:bodyPr wrap="square" rtlCol="0">
            <a:spAutoFit/>
          </a:bodyPr>
          <a:lstStyle/>
          <a:p>
            <a:r>
              <a:rPr lang="fr-FR" sz="2000" b="1" dirty="0">
                <a:solidFill>
                  <a:schemeClr val="bg1"/>
                </a:solidFill>
              </a:rPr>
              <a:t>La Seine vue de Courbevoie en 2020.</a:t>
            </a:r>
          </a:p>
        </p:txBody>
      </p:sp>
    </p:spTree>
    <p:extLst>
      <p:ext uri="{BB962C8B-B14F-4D97-AF65-F5344CB8AC3E}">
        <p14:creationId xmlns:p14="http://schemas.microsoft.com/office/powerpoint/2010/main" val="1424765792"/>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eau, ciel, plein air, bateau&#10;&#10;Description générée automatiquement">
            <a:extLst>
              <a:ext uri="{FF2B5EF4-FFF2-40B4-BE49-F238E27FC236}">
                <a16:creationId xmlns:a16="http://schemas.microsoft.com/office/drawing/2014/main" id="{2C792980-E10C-5D5E-2362-9CFBEFC3946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7A69AA8F-71F4-3AA9-2DFE-11B19D843109}"/>
              </a:ext>
            </a:extLst>
          </p:cNvPr>
          <p:cNvSpPr txBox="1"/>
          <p:nvPr/>
        </p:nvSpPr>
        <p:spPr>
          <a:xfrm>
            <a:off x="2360141" y="6039000"/>
            <a:ext cx="8056605" cy="400110"/>
          </a:xfrm>
          <a:prstGeom prst="rect">
            <a:avLst/>
          </a:prstGeom>
          <a:noFill/>
        </p:spPr>
        <p:txBody>
          <a:bodyPr wrap="square" rtlCol="0">
            <a:spAutoFit/>
          </a:bodyPr>
          <a:lstStyle/>
          <a:p>
            <a:r>
              <a:rPr lang="fr-FR" sz="2000" b="1" dirty="0">
                <a:solidFill>
                  <a:schemeClr val="bg1"/>
                </a:solidFill>
              </a:rPr>
              <a:t>Confluent de la Marne (à gauche) avec la Seine (à droite puis en bas).</a:t>
            </a:r>
          </a:p>
        </p:txBody>
      </p:sp>
    </p:spTree>
    <p:extLst>
      <p:ext uri="{BB962C8B-B14F-4D97-AF65-F5344CB8AC3E}">
        <p14:creationId xmlns:p14="http://schemas.microsoft.com/office/powerpoint/2010/main" val="2048163981"/>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eau, ciel, plein air, bateau&#10;&#10;Description générée automatiquement">
            <a:extLst>
              <a:ext uri="{FF2B5EF4-FFF2-40B4-BE49-F238E27FC236}">
                <a16:creationId xmlns:a16="http://schemas.microsoft.com/office/drawing/2014/main" id="{2487FC31-5C03-41FB-0FD7-E7D134B723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32EEF968-E33A-E321-98AF-BC2E60009A3D}"/>
              </a:ext>
            </a:extLst>
          </p:cNvPr>
          <p:cNvSpPr txBox="1"/>
          <p:nvPr/>
        </p:nvSpPr>
        <p:spPr>
          <a:xfrm>
            <a:off x="2360141" y="6039000"/>
            <a:ext cx="8068962" cy="400110"/>
          </a:xfrm>
          <a:prstGeom prst="rect">
            <a:avLst/>
          </a:prstGeom>
          <a:noFill/>
        </p:spPr>
        <p:txBody>
          <a:bodyPr wrap="square" rtlCol="0">
            <a:spAutoFit/>
          </a:bodyPr>
          <a:lstStyle/>
          <a:p>
            <a:r>
              <a:rPr lang="fr-FR" sz="2000" b="1" dirty="0">
                <a:solidFill>
                  <a:schemeClr val="bg1"/>
                </a:solidFill>
              </a:rPr>
              <a:t>Confluent de l'Oise (en bas) avec la Seine (en haut, de gauche à droite).</a:t>
            </a:r>
          </a:p>
        </p:txBody>
      </p:sp>
    </p:spTree>
    <p:extLst>
      <p:ext uri="{BB962C8B-B14F-4D97-AF65-F5344CB8AC3E}">
        <p14:creationId xmlns:p14="http://schemas.microsoft.com/office/powerpoint/2010/main" val="3584855094"/>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plein air, ciel, eau, herbe&#10;&#10;Description générée automatiquement">
            <a:extLst>
              <a:ext uri="{FF2B5EF4-FFF2-40B4-BE49-F238E27FC236}">
                <a16:creationId xmlns:a16="http://schemas.microsoft.com/office/drawing/2014/main" id="{01F4CE0F-B410-DFFC-9EA6-10AF8AEE04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34344" y="819000"/>
            <a:ext cx="7851464" cy="5220000"/>
          </a:xfrm>
          <a:prstGeom prst="rect">
            <a:avLst/>
          </a:prstGeom>
        </p:spPr>
      </p:pic>
      <p:sp>
        <p:nvSpPr>
          <p:cNvPr id="4" name="ZoneTexte 3">
            <a:extLst>
              <a:ext uri="{FF2B5EF4-FFF2-40B4-BE49-F238E27FC236}">
                <a16:creationId xmlns:a16="http://schemas.microsoft.com/office/drawing/2014/main" id="{78A5EFCB-6FA2-4769-C520-9C0B3583E9AA}"/>
              </a:ext>
            </a:extLst>
          </p:cNvPr>
          <p:cNvSpPr txBox="1"/>
          <p:nvPr/>
        </p:nvSpPr>
        <p:spPr>
          <a:xfrm>
            <a:off x="3842951" y="6039000"/>
            <a:ext cx="8995719" cy="400110"/>
          </a:xfrm>
          <a:prstGeom prst="rect">
            <a:avLst/>
          </a:prstGeom>
          <a:noFill/>
        </p:spPr>
        <p:txBody>
          <a:bodyPr wrap="square" rtlCol="0">
            <a:spAutoFit/>
          </a:bodyPr>
          <a:lstStyle/>
          <a:p>
            <a:r>
              <a:rPr lang="fr-FR" sz="2000" b="1" dirty="0"/>
              <a:t>La Seine à Caudebec-en-Caux, Normandie.</a:t>
            </a:r>
          </a:p>
        </p:txBody>
      </p:sp>
    </p:spTree>
    <p:extLst>
      <p:ext uri="{BB962C8B-B14F-4D97-AF65-F5344CB8AC3E}">
        <p14:creationId xmlns:p14="http://schemas.microsoft.com/office/powerpoint/2010/main" val="2079321305"/>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eau, ciel, plein air, bateau&#10;&#10;Description générée automatiquement">
            <a:extLst>
              <a:ext uri="{FF2B5EF4-FFF2-40B4-BE49-F238E27FC236}">
                <a16:creationId xmlns:a16="http://schemas.microsoft.com/office/drawing/2014/main" id="{8E3AD026-C34B-AB9F-8F51-E4E25F6D9E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E12C9D95-D113-2122-AED2-4D9060340937}"/>
              </a:ext>
            </a:extLst>
          </p:cNvPr>
          <p:cNvSpPr txBox="1"/>
          <p:nvPr/>
        </p:nvSpPr>
        <p:spPr>
          <a:xfrm>
            <a:off x="5140411" y="6039000"/>
            <a:ext cx="7339914" cy="400110"/>
          </a:xfrm>
          <a:prstGeom prst="rect">
            <a:avLst/>
          </a:prstGeom>
          <a:noFill/>
        </p:spPr>
        <p:txBody>
          <a:bodyPr wrap="square" rtlCol="0">
            <a:spAutoFit/>
          </a:bodyPr>
          <a:lstStyle/>
          <a:p>
            <a:r>
              <a:rPr lang="fr-FR" sz="2000" b="1" dirty="0"/>
              <a:t>La Seine à Paris.</a:t>
            </a:r>
          </a:p>
        </p:txBody>
      </p:sp>
    </p:spTree>
    <p:extLst>
      <p:ext uri="{BB962C8B-B14F-4D97-AF65-F5344CB8AC3E}">
        <p14:creationId xmlns:p14="http://schemas.microsoft.com/office/powerpoint/2010/main" val="345235416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nature, herbe, plein air, montagne&#10;&#10;Description générée automatiquement">
            <a:extLst>
              <a:ext uri="{FF2B5EF4-FFF2-40B4-BE49-F238E27FC236}">
                <a16:creationId xmlns:a16="http://schemas.microsoft.com/office/drawing/2014/main" id="{0C45E2A3-A6A0-FC96-9AD6-06BC9240F3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5A5D5C5B-FE3A-5BAC-E7E8-AFDB00D2A609}"/>
              </a:ext>
            </a:extLst>
          </p:cNvPr>
          <p:cNvSpPr txBox="1"/>
          <p:nvPr/>
        </p:nvSpPr>
        <p:spPr>
          <a:xfrm>
            <a:off x="3558746" y="6039000"/>
            <a:ext cx="10033686" cy="400110"/>
          </a:xfrm>
          <a:prstGeom prst="rect">
            <a:avLst/>
          </a:prstGeom>
          <a:noFill/>
        </p:spPr>
        <p:txBody>
          <a:bodyPr wrap="square" rtlCol="0">
            <a:spAutoFit/>
          </a:bodyPr>
          <a:lstStyle/>
          <a:p>
            <a:r>
              <a:rPr lang="fr-FR" sz="2000" b="1" dirty="0"/>
              <a:t>La Seine près de La Roche-Guyon, Île-de-France.</a:t>
            </a:r>
          </a:p>
        </p:txBody>
      </p:sp>
    </p:spTree>
    <p:extLst>
      <p:ext uri="{BB962C8B-B14F-4D97-AF65-F5344CB8AC3E}">
        <p14:creationId xmlns:p14="http://schemas.microsoft.com/office/powerpoint/2010/main" val="678055198"/>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Image 2" descr="Une image contenant montagne, nature&#10;&#10;Description générée automatiquement">
            <a:extLst>
              <a:ext uri="{FF2B5EF4-FFF2-40B4-BE49-F238E27FC236}">
                <a16:creationId xmlns:a16="http://schemas.microsoft.com/office/drawing/2014/main" id="{4B114823-5D26-4C28-29CA-AC49BA0297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3200" y="513000"/>
            <a:ext cx="4665600" cy="5832000"/>
          </a:xfrm>
          <a:prstGeom prst="rect">
            <a:avLst/>
          </a:prstGeom>
        </p:spPr>
      </p:pic>
      <p:sp>
        <p:nvSpPr>
          <p:cNvPr id="4" name="ZoneTexte 3">
            <a:extLst>
              <a:ext uri="{FF2B5EF4-FFF2-40B4-BE49-F238E27FC236}">
                <a16:creationId xmlns:a16="http://schemas.microsoft.com/office/drawing/2014/main" id="{AF3AD96B-1086-19F9-D373-EA0D3D1842E7}"/>
              </a:ext>
            </a:extLst>
          </p:cNvPr>
          <p:cNvSpPr txBox="1"/>
          <p:nvPr/>
        </p:nvSpPr>
        <p:spPr>
          <a:xfrm>
            <a:off x="3138616" y="6258503"/>
            <a:ext cx="7871254" cy="400110"/>
          </a:xfrm>
          <a:prstGeom prst="rect">
            <a:avLst/>
          </a:prstGeom>
          <a:noFill/>
        </p:spPr>
        <p:txBody>
          <a:bodyPr wrap="square" rtlCol="0">
            <a:spAutoFit/>
          </a:bodyPr>
          <a:lstStyle/>
          <a:p>
            <a:r>
              <a:rPr lang="fr-FR" sz="2000" b="1" dirty="0" err="1"/>
              <a:t>ue</a:t>
            </a:r>
            <a:r>
              <a:rPr lang="fr-FR" sz="2000" b="1" dirty="0"/>
              <a:t> aérienne du Pont de Normandie, près de Honfleur</a:t>
            </a:r>
          </a:p>
        </p:txBody>
      </p:sp>
    </p:spTree>
    <p:extLst>
      <p:ext uri="{BB962C8B-B14F-4D97-AF65-F5344CB8AC3E}">
        <p14:creationId xmlns:p14="http://schemas.microsoft.com/office/powerpoint/2010/main" val="288610203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herbe, plein air, ciel, nature&#10;&#10;Description générée automatiquement">
            <a:extLst>
              <a:ext uri="{FF2B5EF4-FFF2-40B4-BE49-F238E27FC236}">
                <a16:creationId xmlns:a16="http://schemas.microsoft.com/office/drawing/2014/main" id="{C47941DA-69C7-C5BA-184B-79B3877C97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9757" y="819000"/>
            <a:ext cx="7833064" cy="5220000"/>
          </a:xfrm>
          <a:prstGeom prst="rect">
            <a:avLst/>
          </a:prstGeom>
        </p:spPr>
      </p:pic>
      <p:sp>
        <p:nvSpPr>
          <p:cNvPr id="4" name="ZoneTexte 3">
            <a:extLst>
              <a:ext uri="{FF2B5EF4-FFF2-40B4-BE49-F238E27FC236}">
                <a16:creationId xmlns:a16="http://schemas.microsoft.com/office/drawing/2014/main" id="{6AE836C5-9A15-9983-F969-7F539536492A}"/>
              </a:ext>
            </a:extLst>
          </p:cNvPr>
          <p:cNvSpPr txBox="1"/>
          <p:nvPr/>
        </p:nvSpPr>
        <p:spPr>
          <a:xfrm>
            <a:off x="3991233" y="6038999"/>
            <a:ext cx="9267567" cy="461665"/>
          </a:xfrm>
          <a:prstGeom prst="rect">
            <a:avLst/>
          </a:prstGeom>
          <a:noFill/>
        </p:spPr>
        <p:txBody>
          <a:bodyPr wrap="square" rtlCol="0">
            <a:spAutoFit/>
          </a:bodyPr>
          <a:lstStyle/>
          <a:p>
            <a:r>
              <a:rPr lang="fr-FR" sz="2400" b="1" dirty="0">
                <a:solidFill>
                  <a:schemeClr val="bg1"/>
                </a:solidFill>
              </a:rPr>
              <a:t>La Seine aux Andelys, Normandie.</a:t>
            </a:r>
          </a:p>
        </p:txBody>
      </p:sp>
    </p:spTree>
    <p:extLst>
      <p:ext uri="{BB962C8B-B14F-4D97-AF65-F5344CB8AC3E}">
        <p14:creationId xmlns:p14="http://schemas.microsoft.com/office/powerpoint/2010/main" val="3939136199"/>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ciel, eau, plein air, rivière&#10;&#10;Description générée automatiquement">
            <a:extLst>
              <a:ext uri="{FF2B5EF4-FFF2-40B4-BE49-F238E27FC236}">
                <a16:creationId xmlns:a16="http://schemas.microsoft.com/office/drawing/2014/main" id="{E6D10365-C12B-D992-EDC2-05172A2842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939114"/>
            <a:ext cx="6960000" cy="5220000"/>
          </a:xfrm>
          <a:prstGeom prst="rect">
            <a:avLst/>
          </a:prstGeom>
        </p:spPr>
      </p:pic>
      <p:sp>
        <p:nvSpPr>
          <p:cNvPr id="4" name="ZoneTexte 3">
            <a:extLst>
              <a:ext uri="{FF2B5EF4-FFF2-40B4-BE49-F238E27FC236}">
                <a16:creationId xmlns:a16="http://schemas.microsoft.com/office/drawing/2014/main" id="{D0A4B746-2455-44F0-55A0-552FABA2779F}"/>
              </a:ext>
            </a:extLst>
          </p:cNvPr>
          <p:cNvSpPr txBox="1"/>
          <p:nvPr/>
        </p:nvSpPr>
        <p:spPr>
          <a:xfrm>
            <a:off x="2071816" y="6159113"/>
            <a:ext cx="8563232" cy="461665"/>
          </a:xfrm>
          <a:prstGeom prst="rect">
            <a:avLst/>
          </a:prstGeom>
          <a:noFill/>
        </p:spPr>
        <p:txBody>
          <a:bodyPr wrap="square" rtlCol="0">
            <a:spAutoFit/>
          </a:bodyPr>
          <a:lstStyle/>
          <a:p>
            <a:r>
              <a:rPr lang="fr-FR" sz="2400" b="1" dirty="0">
                <a:solidFill>
                  <a:schemeClr val="bg1"/>
                </a:solidFill>
              </a:rPr>
              <a:t>Cargo en route vers Rouen sur la Seine à Vieux-Port, Normandie.</a:t>
            </a:r>
          </a:p>
        </p:txBody>
      </p:sp>
    </p:spTree>
    <p:extLst>
      <p:ext uri="{BB962C8B-B14F-4D97-AF65-F5344CB8AC3E}">
        <p14:creationId xmlns:p14="http://schemas.microsoft.com/office/powerpoint/2010/main" val="293315526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ciel, plein air, autoroute&#10;&#10;Description générée automatiquement">
            <a:extLst>
              <a:ext uri="{FF2B5EF4-FFF2-40B4-BE49-F238E27FC236}">
                <a16:creationId xmlns:a16="http://schemas.microsoft.com/office/drawing/2014/main" id="{2E2C21A4-EFF2-0BE0-1BED-BD3B3DE6EB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9468" y="819000"/>
            <a:ext cx="7833064" cy="5220000"/>
          </a:xfrm>
          <a:prstGeom prst="rect">
            <a:avLst/>
          </a:prstGeom>
        </p:spPr>
      </p:pic>
      <p:sp>
        <p:nvSpPr>
          <p:cNvPr id="6" name="ZoneTexte 5">
            <a:extLst>
              <a:ext uri="{FF2B5EF4-FFF2-40B4-BE49-F238E27FC236}">
                <a16:creationId xmlns:a16="http://schemas.microsoft.com/office/drawing/2014/main" id="{A7B81FB8-F057-D671-DB4C-5C5BA6E8F8B4}"/>
              </a:ext>
            </a:extLst>
          </p:cNvPr>
          <p:cNvSpPr txBox="1"/>
          <p:nvPr/>
        </p:nvSpPr>
        <p:spPr>
          <a:xfrm>
            <a:off x="614748" y="6039000"/>
            <a:ext cx="11680225" cy="707886"/>
          </a:xfrm>
          <a:prstGeom prst="rect">
            <a:avLst/>
          </a:prstGeom>
          <a:noFill/>
        </p:spPr>
        <p:txBody>
          <a:bodyPr wrap="square">
            <a:spAutoFit/>
          </a:bodyPr>
          <a:lstStyle/>
          <a:p>
            <a:r>
              <a:rPr lang="fr-FR" sz="2000" b="1" dirty="0">
                <a:solidFill>
                  <a:schemeClr val="bg1"/>
                </a:solidFill>
              </a:rPr>
              <a:t>L'écluse de Poses-Amfreville, Normandie, première écluse sur la Seine à partir de l'embouchure et entre Rouen et Paris.</a:t>
            </a:r>
          </a:p>
        </p:txBody>
      </p:sp>
    </p:spTree>
    <p:extLst>
      <p:ext uri="{BB962C8B-B14F-4D97-AF65-F5344CB8AC3E}">
        <p14:creationId xmlns:p14="http://schemas.microsoft.com/office/powerpoint/2010/main" val="3858041235"/>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eau, bateau, plein air&#10;&#10;Description générée automatiquement">
            <a:extLst>
              <a:ext uri="{FF2B5EF4-FFF2-40B4-BE49-F238E27FC236}">
                <a16:creationId xmlns:a16="http://schemas.microsoft.com/office/drawing/2014/main" id="{A7B66FE6-A62F-9EB4-C276-E253C723DC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70264" y="819000"/>
            <a:ext cx="7851472" cy="5220000"/>
          </a:xfrm>
          <a:prstGeom prst="rect">
            <a:avLst/>
          </a:prstGeom>
        </p:spPr>
      </p:pic>
      <p:sp>
        <p:nvSpPr>
          <p:cNvPr id="4" name="ZoneTexte 3">
            <a:extLst>
              <a:ext uri="{FF2B5EF4-FFF2-40B4-BE49-F238E27FC236}">
                <a16:creationId xmlns:a16="http://schemas.microsoft.com/office/drawing/2014/main" id="{59CF6356-CA88-1DDA-03BB-76D38648CFDA}"/>
              </a:ext>
            </a:extLst>
          </p:cNvPr>
          <p:cNvSpPr txBox="1"/>
          <p:nvPr/>
        </p:nvSpPr>
        <p:spPr>
          <a:xfrm>
            <a:off x="4658497" y="6039000"/>
            <a:ext cx="10033686" cy="400110"/>
          </a:xfrm>
          <a:prstGeom prst="rect">
            <a:avLst/>
          </a:prstGeom>
          <a:noFill/>
        </p:spPr>
        <p:txBody>
          <a:bodyPr wrap="square" rtlCol="0">
            <a:spAutoFit/>
          </a:bodyPr>
          <a:lstStyle/>
          <a:p>
            <a:r>
              <a:rPr lang="fr-FR" sz="2000" b="1" dirty="0">
                <a:solidFill>
                  <a:schemeClr val="bg1"/>
                </a:solidFill>
              </a:rPr>
              <a:t>Dragage sur la Seine à Paris.</a:t>
            </a:r>
          </a:p>
        </p:txBody>
      </p:sp>
    </p:spTree>
    <p:extLst>
      <p:ext uri="{BB962C8B-B14F-4D97-AF65-F5344CB8AC3E}">
        <p14:creationId xmlns:p14="http://schemas.microsoft.com/office/powerpoint/2010/main" val="406462520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eau, ciel, plein air, bateau&#10;&#10;Description générée automatiquement">
            <a:extLst>
              <a:ext uri="{FF2B5EF4-FFF2-40B4-BE49-F238E27FC236}">
                <a16:creationId xmlns:a16="http://schemas.microsoft.com/office/drawing/2014/main" id="{CACF816E-AEF8-A58E-37A6-DC82D1DF59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16394" y="783000"/>
            <a:ext cx="7759211" cy="5292000"/>
          </a:xfrm>
          <a:prstGeom prst="rect">
            <a:avLst/>
          </a:prstGeom>
        </p:spPr>
      </p:pic>
      <p:sp>
        <p:nvSpPr>
          <p:cNvPr id="4" name="ZoneTexte 3">
            <a:extLst>
              <a:ext uri="{FF2B5EF4-FFF2-40B4-BE49-F238E27FC236}">
                <a16:creationId xmlns:a16="http://schemas.microsoft.com/office/drawing/2014/main" id="{962BEF86-A2B2-E659-CE19-D3A0AF99C3BB}"/>
              </a:ext>
            </a:extLst>
          </p:cNvPr>
          <p:cNvSpPr txBox="1"/>
          <p:nvPr/>
        </p:nvSpPr>
        <p:spPr>
          <a:xfrm>
            <a:off x="4785767" y="6075000"/>
            <a:ext cx="10379676" cy="400110"/>
          </a:xfrm>
          <a:prstGeom prst="rect">
            <a:avLst/>
          </a:prstGeom>
          <a:noFill/>
        </p:spPr>
        <p:txBody>
          <a:bodyPr wrap="square" rtlCol="0">
            <a:spAutoFit/>
          </a:bodyPr>
          <a:lstStyle/>
          <a:p>
            <a:r>
              <a:rPr lang="fr-FR" sz="2000" b="1" dirty="0">
                <a:solidFill>
                  <a:schemeClr val="bg1"/>
                </a:solidFill>
              </a:rPr>
              <a:t>Péniche sur la Seine - Paris.</a:t>
            </a:r>
          </a:p>
        </p:txBody>
      </p:sp>
    </p:spTree>
    <p:extLst>
      <p:ext uri="{BB962C8B-B14F-4D97-AF65-F5344CB8AC3E}">
        <p14:creationId xmlns:p14="http://schemas.microsoft.com/office/powerpoint/2010/main" val="1052004724"/>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eau, plein air, bateau, scène&#10;&#10;Description générée automatiquement">
            <a:extLst>
              <a:ext uri="{FF2B5EF4-FFF2-40B4-BE49-F238E27FC236}">
                <a16:creationId xmlns:a16="http://schemas.microsoft.com/office/drawing/2014/main" id="{DEC0D3BB-281D-C12D-56F8-4FF226C71F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16000" y="819000"/>
            <a:ext cx="6960000" cy="5220000"/>
          </a:xfrm>
          <a:prstGeom prst="rect">
            <a:avLst/>
          </a:prstGeom>
        </p:spPr>
      </p:pic>
      <p:sp>
        <p:nvSpPr>
          <p:cNvPr id="4" name="ZoneTexte 3">
            <a:extLst>
              <a:ext uri="{FF2B5EF4-FFF2-40B4-BE49-F238E27FC236}">
                <a16:creationId xmlns:a16="http://schemas.microsoft.com/office/drawing/2014/main" id="{174A3EF3-2BC1-3837-CE43-AB825D84A8BD}"/>
              </a:ext>
            </a:extLst>
          </p:cNvPr>
          <p:cNvSpPr txBox="1"/>
          <p:nvPr/>
        </p:nvSpPr>
        <p:spPr>
          <a:xfrm>
            <a:off x="3929448" y="6039000"/>
            <a:ext cx="9106930" cy="400110"/>
          </a:xfrm>
          <a:prstGeom prst="rect">
            <a:avLst/>
          </a:prstGeom>
          <a:noFill/>
        </p:spPr>
        <p:txBody>
          <a:bodyPr wrap="square" rtlCol="0">
            <a:spAutoFit/>
          </a:bodyPr>
          <a:lstStyle/>
          <a:p>
            <a:r>
              <a:rPr lang="fr-FR" sz="2000" b="1" dirty="0"/>
              <a:t>Barrage-écluse de Méricourt (Yvelines).</a:t>
            </a:r>
          </a:p>
        </p:txBody>
      </p:sp>
    </p:spTree>
    <p:extLst>
      <p:ext uri="{BB962C8B-B14F-4D97-AF65-F5344CB8AC3E}">
        <p14:creationId xmlns:p14="http://schemas.microsoft.com/office/powerpoint/2010/main" val="2861774846"/>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herbe, plein air, ciel, terrain&#10;&#10;Description générée automatiquement">
            <a:extLst>
              <a:ext uri="{FF2B5EF4-FFF2-40B4-BE49-F238E27FC236}">
                <a16:creationId xmlns:a16="http://schemas.microsoft.com/office/drawing/2014/main" id="{348D73C7-B4A9-2733-25F4-85A27B7FBE6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69428" y="967281"/>
            <a:ext cx="6960000" cy="5220000"/>
          </a:xfrm>
          <a:prstGeom prst="rect">
            <a:avLst/>
          </a:prstGeom>
        </p:spPr>
      </p:pic>
      <p:sp>
        <p:nvSpPr>
          <p:cNvPr id="4" name="ZoneTexte 3">
            <a:extLst>
              <a:ext uri="{FF2B5EF4-FFF2-40B4-BE49-F238E27FC236}">
                <a16:creationId xmlns:a16="http://schemas.microsoft.com/office/drawing/2014/main" id="{44732D61-3D6E-1EFF-D6DB-42554F5F9D23}"/>
              </a:ext>
            </a:extLst>
          </p:cNvPr>
          <p:cNvSpPr txBox="1"/>
          <p:nvPr/>
        </p:nvSpPr>
        <p:spPr>
          <a:xfrm>
            <a:off x="1421026" y="6187281"/>
            <a:ext cx="9774195" cy="400110"/>
          </a:xfrm>
          <a:prstGeom prst="rect">
            <a:avLst/>
          </a:prstGeom>
          <a:noFill/>
        </p:spPr>
        <p:txBody>
          <a:bodyPr wrap="square" rtlCol="0">
            <a:spAutoFit/>
          </a:bodyPr>
          <a:lstStyle/>
          <a:p>
            <a:r>
              <a:rPr lang="fr-FR" sz="2000" b="1" dirty="0"/>
              <a:t>Roselières dans l'estuaire de la Seine, au sud du Havre, Seine-Maritime, Normandie.</a:t>
            </a:r>
          </a:p>
        </p:txBody>
      </p:sp>
    </p:spTree>
    <p:extLst>
      <p:ext uri="{BB962C8B-B14F-4D97-AF65-F5344CB8AC3E}">
        <p14:creationId xmlns:p14="http://schemas.microsoft.com/office/powerpoint/2010/main" val="2104161289"/>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fond marin&#10;&#10;Description générée automatiquement">
            <a:extLst>
              <a:ext uri="{FF2B5EF4-FFF2-40B4-BE49-F238E27FC236}">
                <a16:creationId xmlns:a16="http://schemas.microsoft.com/office/drawing/2014/main" id="{5EC02B77-0CE4-062A-7C88-AC862303D0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96000" y="407724"/>
            <a:ext cx="5400000" cy="5400000"/>
          </a:xfrm>
          <a:prstGeom prst="rect">
            <a:avLst/>
          </a:prstGeom>
        </p:spPr>
      </p:pic>
      <p:sp>
        <p:nvSpPr>
          <p:cNvPr id="4" name="ZoneTexte 3">
            <a:extLst>
              <a:ext uri="{FF2B5EF4-FFF2-40B4-BE49-F238E27FC236}">
                <a16:creationId xmlns:a16="http://schemas.microsoft.com/office/drawing/2014/main" id="{28FA6F3A-166A-B52C-F1EB-6F32C9C5CD98}"/>
              </a:ext>
            </a:extLst>
          </p:cNvPr>
          <p:cNvSpPr txBox="1"/>
          <p:nvPr/>
        </p:nvSpPr>
        <p:spPr>
          <a:xfrm>
            <a:off x="2384855" y="5807724"/>
            <a:ext cx="7933038" cy="1015663"/>
          </a:xfrm>
          <a:prstGeom prst="rect">
            <a:avLst/>
          </a:prstGeom>
          <a:noFill/>
        </p:spPr>
        <p:txBody>
          <a:bodyPr wrap="square" rtlCol="0">
            <a:spAutoFit/>
          </a:bodyPr>
          <a:lstStyle/>
          <a:p>
            <a:r>
              <a:rPr lang="fr-FR" sz="2000" b="1" dirty="0">
                <a:solidFill>
                  <a:schemeClr val="bg1"/>
                </a:solidFill>
              </a:rPr>
              <a:t>La situation dans le domaine de la pollution s'est améliorée depuis la fin des années 1960 mais la Seine est toujours le fleuve le plus pollué d'Europe aux PCB (Le Havre et la baie de Seine, image NASA).</a:t>
            </a:r>
          </a:p>
        </p:txBody>
      </p:sp>
    </p:spTree>
    <p:extLst>
      <p:ext uri="{BB962C8B-B14F-4D97-AF65-F5344CB8AC3E}">
        <p14:creationId xmlns:p14="http://schemas.microsoft.com/office/powerpoint/2010/main" val="318618395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plein air, nature&#10;&#10;Description générée automatiquement">
            <a:extLst>
              <a:ext uri="{FF2B5EF4-FFF2-40B4-BE49-F238E27FC236}">
                <a16:creationId xmlns:a16="http://schemas.microsoft.com/office/drawing/2014/main" id="{46AF92EC-E090-F641-D9FE-2EF2A739581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95227" y="675000"/>
            <a:ext cx="7658721" cy="5400000"/>
          </a:xfrm>
          <a:prstGeom prst="rect">
            <a:avLst/>
          </a:prstGeom>
        </p:spPr>
      </p:pic>
      <p:sp>
        <p:nvSpPr>
          <p:cNvPr id="4" name="ZoneTexte 3">
            <a:extLst>
              <a:ext uri="{FF2B5EF4-FFF2-40B4-BE49-F238E27FC236}">
                <a16:creationId xmlns:a16="http://schemas.microsoft.com/office/drawing/2014/main" id="{6DD299EA-4A3B-EBB8-5E05-B9C2638C37E7}"/>
              </a:ext>
            </a:extLst>
          </p:cNvPr>
          <p:cNvSpPr txBox="1"/>
          <p:nvPr/>
        </p:nvSpPr>
        <p:spPr>
          <a:xfrm>
            <a:off x="3353789" y="6075000"/>
            <a:ext cx="8838211" cy="400110"/>
          </a:xfrm>
          <a:prstGeom prst="rect">
            <a:avLst/>
          </a:prstGeom>
          <a:noFill/>
        </p:spPr>
        <p:txBody>
          <a:bodyPr wrap="square" rtlCol="0">
            <a:spAutoFit/>
          </a:bodyPr>
          <a:lstStyle/>
          <a:p>
            <a:r>
              <a:rPr lang="fr-FR" sz="2000" b="1" dirty="0">
                <a:solidFill>
                  <a:schemeClr val="bg1"/>
                </a:solidFill>
              </a:rPr>
              <a:t>Vallée de la Seine Théodore Rousseau, 1831-1832</a:t>
            </a:r>
          </a:p>
        </p:txBody>
      </p:sp>
    </p:spTree>
    <p:extLst>
      <p:ext uri="{BB962C8B-B14F-4D97-AF65-F5344CB8AC3E}">
        <p14:creationId xmlns:p14="http://schemas.microsoft.com/office/powerpoint/2010/main" val="2899482394"/>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6" name="Image 5" descr="Une image contenant plein air, eau, équitation, vague&#10;&#10;Description générée automatiquement">
            <a:extLst>
              <a:ext uri="{FF2B5EF4-FFF2-40B4-BE49-F238E27FC236}">
                <a16:creationId xmlns:a16="http://schemas.microsoft.com/office/drawing/2014/main" id="{A2D17F48-0687-9B21-AEDF-B8D5383AFF2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76375" y="819150"/>
            <a:ext cx="9239250" cy="5219700"/>
          </a:xfrm>
          <a:prstGeom prst="rect">
            <a:avLst/>
          </a:prstGeom>
        </p:spPr>
      </p:pic>
      <p:sp>
        <p:nvSpPr>
          <p:cNvPr id="8" name="ZoneTexte 7">
            <a:extLst>
              <a:ext uri="{FF2B5EF4-FFF2-40B4-BE49-F238E27FC236}">
                <a16:creationId xmlns:a16="http://schemas.microsoft.com/office/drawing/2014/main" id="{99760652-7ABB-C2E9-0113-CE26C41E4991}"/>
              </a:ext>
            </a:extLst>
          </p:cNvPr>
          <p:cNvSpPr txBox="1"/>
          <p:nvPr/>
        </p:nvSpPr>
        <p:spPr>
          <a:xfrm>
            <a:off x="4646141" y="6038850"/>
            <a:ext cx="7895968" cy="400110"/>
          </a:xfrm>
          <a:prstGeom prst="rect">
            <a:avLst/>
          </a:prstGeom>
          <a:noFill/>
        </p:spPr>
        <p:txBody>
          <a:bodyPr wrap="square" rtlCol="0">
            <a:spAutoFit/>
          </a:bodyPr>
          <a:lstStyle/>
          <a:p>
            <a:r>
              <a:rPr lang="fr-FR" sz="2000" b="1" dirty="0">
                <a:solidFill>
                  <a:schemeClr val="bg1"/>
                </a:solidFill>
              </a:rPr>
              <a:t>Mascaret Sur La Seine</a:t>
            </a:r>
          </a:p>
        </p:txBody>
      </p:sp>
    </p:spTree>
    <p:extLst>
      <p:ext uri="{BB962C8B-B14F-4D97-AF65-F5344CB8AC3E}">
        <p14:creationId xmlns:p14="http://schemas.microsoft.com/office/powerpoint/2010/main" val="1001666267"/>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nature, plein air, eau, vintage&#10;&#10;Description générée automatiquement">
            <a:extLst>
              <a:ext uri="{FF2B5EF4-FFF2-40B4-BE49-F238E27FC236}">
                <a16:creationId xmlns:a16="http://schemas.microsoft.com/office/drawing/2014/main" id="{F22B2407-DA60-AADD-3627-274B2FD8889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07363" y="765000"/>
            <a:ext cx="8177274" cy="5328000"/>
          </a:xfrm>
          <a:prstGeom prst="rect">
            <a:avLst/>
          </a:prstGeom>
        </p:spPr>
      </p:pic>
    </p:spTree>
    <p:extLst>
      <p:ext uri="{BB962C8B-B14F-4D97-AF65-F5344CB8AC3E}">
        <p14:creationId xmlns:p14="http://schemas.microsoft.com/office/powerpoint/2010/main" val="4118503415"/>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plein air, arbre, eau, nature&#10;&#10;Description générée automatiquement">
            <a:extLst>
              <a:ext uri="{FF2B5EF4-FFF2-40B4-BE49-F238E27FC236}">
                <a16:creationId xmlns:a16="http://schemas.microsoft.com/office/drawing/2014/main" id="{56517F02-0533-FD4C-FB9B-49FD97A1F3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2918" y="704335"/>
            <a:ext cx="7826163" cy="5220000"/>
          </a:xfrm>
          <a:prstGeom prst="rect">
            <a:avLst/>
          </a:prstGeom>
        </p:spPr>
      </p:pic>
      <p:sp>
        <p:nvSpPr>
          <p:cNvPr id="4" name="ZoneTexte 3">
            <a:extLst>
              <a:ext uri="{FF2B5EF4-FFF2-40B4-BE49-F238E27FC236}">
                <a16:creationId xmlns:a16="http://schemas.microsoft.com/office/drawing/2014/main" id="{3D6048AB-C702-1A4A-2F51-E374B8702088}"/>
              </a:ext>
            </a:extLst>
          </p:cNvPr>
          <p:cNvSpPr txBox="1"/>
          <p:nvPr/>
        </p:nvSpPr>
        <p:spPr>
          <a:xfrm>
            <a:off x="4300152" y="5955957"/>
            <a:ext cx="8550876" cy="400110"/>
          </a:xfrm>
          <a:prstGeom prst="rect">
            <a:avLst/>
          </a:prstGeom>
          <a:noFill/>
        </p:spPr>
        <p:txBody>
          <a:bodyPr wrap="square" rtlCol="0">
            <a:spAutoFit/>
          </a:bodyPr>
          <a:lstStyle/>
          <a:p>
            <a:r>
              <a:rPr lang="fr-FR" sz="2000" b="1" dirty="0">
                <a:solidFill>
                  <a:schemeClr val="bg1"/>
                </a:solidFill>
              </a:rPr>
              <a:t>Le Mascaret Sur La Seine (Rouen)</a:t>
            </a:r>
          </a:p>
        </p:txBody>
      </p:sp>
    </p:spTree>
    <p:extLst>
      <p:ext uri="{BB962C8B-B14F-4D97-AF65-F5344CB8AC3E}">
        <p14:creationId xmlns:p14="http://schemas.microsoft.com/office/powerpoint/2010/main" val="2181337558"/>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plein air, nature&#10;&#10;Description générée automatiquement">
            <a:extLst>
              <a:ext uri="{FF2B5EF4-FFF2-40B4-BE49-F238E27FC236}">
                <a16:creationId xmlns:a16="http://schemas.microsoft.com/office/drawing/2014/main" id="{DE455D69-80F6-3DC6-65E4-9CA4E34B83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94284" y="819000"/>
            <a:ext cx="7403431" cy="5220000"/>
          </a:xfrm>
          <a:prstGeom prst="rect">
            <a:avLst/>
          </a:prstGeom>
        </p:spPr>
      </p:pic>
      <p:sp>
        <p:nvSpPr>
          <p:cNvPr id="4" name="ZoneTexte 3">
            <a:extLst>
              <a:ext uri="{FF2B5EF4-FFF2-40B4-BE49-F238E27FC236}">
                <a16:creationId xmlns:a16="http://schemas.microsoft.com/office/drawing/2014/main" id="{C0B1BD05-F28C-A6D6-3BE1-D414AB02F8E1}"/>
              </a:ext>
            </a:extLst>
          </p:cNvPr>
          <p:cNvSpPr txBox="1"/>
          <p:nvPr/>
        </p:nvSpPr>
        <p:spPr>
          <a:xfrm>
            <a:off x="1470454" y="6039000"/>
            <a:ext cx="9959546" cy="400110"/>
          </a:xfrm>
          <a:prstGeom prst="rect">
            <a:avLst/>
          </a:prstGeom>
          <a:noFill/>
        </p:spPr>
        <p:txBody>
          <a:bodyPr wrap="square" rtlCol="0">
            <a:spAutoFit/>
          </a:bodyPr>
          <a:lstStyle/>
          <a:p>
            <a:r>
              <a:rPr lang="fr-FR" sz="2000" b="1" dirty="0"/>
              <a:t>Vallée de la Seine Théodore Rousseau, 1831-1832 Rhode Island </a:t>
            </a:r>
            <a:r>
              <a:rPr lang="fr-FR" sz="2000" b="1" dirty="0" err="1"/>
              <a:t>School</a:t>
            </a:r>
            <a:r>
              <a:rPr lang="fr-FR" sz="2000" b="1" dirty="0"/>
              <a:t> of Design Museum</a:t>
            </a:r>
          </a:p>
        </p:txBody>
      </p:sp>
    </p:spTree>
    <p:extLst>
      <p:ext uri="{BB962C8B-B14F-4D97-AF65-F5344CB8AC3E}">
        <p14:creationId xmlns:p14="http://schemas.microsoft.com/office/powerpoint/2010/main" val="1276135817"/>
      </p:ext>
    </p:extLst>
  </p:cSld>
  <p:clrMapOvr>
    <a:masterClrMapping/>
  </p:clrMapOvr>
  <mc:AlternateContent xmlns:mc="http://schemas.openxmlformats.org/markup-compatibility/2006">
    <mc:Choice xmlns:p14="http://schemas.microsoft.com/office/powerpoint/2010/main" Requires="p14">
      <p:transition spd="slow" p14:dur="5000" advClick="0" advTm="17000">
        <p14:reveal/>
        <p:sndAc>
          <p:stSnd>
            <p:snd r:embed="rId2" name="La Seine - Jacqueline François.wav"/>
          </p:stSnd>
        </p:sndAc>
      </p:transition>
    </mc:Choice>
    <mc:Fallback>
      <p:transition spd="slow" advClick="0" advTm="17000">
        <p:fade/>
        <p:sndAc>
          <p:stSnd>
            <p:snd r:embed="rId2" name="La Seine - Jacqueline François.wav"/>
          </p:stSnd>
        </p:sndAc>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texte&#10;&#10;Description générée automatiquement">
            <a:extLst>
              <a:ext uri="{FF2B5EF4-FFF2-40B4-BE49-F238E27FC236}">
                <a16:creationId xmlns:a16="http://schemas.microsoft.com/office/drawing/2014/main" id="{977DDE2D-762D-0FEC-C5B7-FD66B2FC6D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81723" y="600291"/>
            <a:ext cx="7239444" cy="5472000"/>
          </a:xfrm>
          <a:prstGeom prst="rect">
            <a:avLst/>
          </a:prstGeom>
        </p:spPr>
      </p:pic>
      <p:sp>
        <p:nvSpPr>
          <p:cNvPr id="4" name="ZoneTexte 3">
            <a:extLst>
              <a:ext uri="{FF2B5EF4-FFF2-40B4-BE49-F238E27FC236}">
                <a16:creationId xmlns:a16="http://schemas.microsoft.com/office/drawing/2014/main" id="{2CF32021-6832-E7CB-86F9-CCF05CF68E8E}"/>
              </a:ext>
            </a:extLst>
          </p:cNvPr>
          <p:cNvSpPr txBox="1"/>
          <p:nvPr/>
        </p:nvSpPr>
        <p:spPr>
          <a:xfrm>
            <a:off x="2381723" y="6057654"/>
            <a:ext cx="9662984" cy="400110"/>
          </a:xfrm>
          <a:prstGeom prst="rect">
            <a:avLst/>
          </a:prstGeom>
          <a:noFill/>
        </p:spPr>
        <p:txBody>
          <a:bodyPr wrap="square" rtlCol="0">
            <a:spAutoFit/>
          </a:bodyPr>
          <a:lstStyle/>
          <a:p>
            <a:r>
              <a:rPr lang="fr-FR" sz="2000" b="1" dirty="0"/>
              <a:t>Bain à la Grenouillère Claude Monet (</a:t>
            </a:r>
            <a:r>
              <a:rPr lang="fr-FR" sz="2000" b="1" dirty="0" err="1"/>
              <a:t>Metropolitan</a:t>
            </a:r>
            <a:r>
              <a:rPr lang="fr-FR" sz="2000" b="1" dirty="0"/>
              <a:t> Museum of Art).</a:t>
            </a:r>
          </a:p>
        </p:txBody>
      </p:sp>
    </p:spTree>
    <p:extLst>
      <p:ext uri="{BB962C8B-B14F-4D97-AF65-F5344CB8AC3E}">
        <p14:creationId xmlns:p14="http://schemas.microsoft.com/office/powerpoint/2010/main" val="3483887150"/>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3" name="Image 2" descr="Une image contenant arbre, plein air, plusieurs&#10;&#10;Description générée automatiquement">
            <a:extLst>
              <a:ext uri="{FF2B5EF4-FFF2-40B4-BE49-F238E27FC236}">
                <a16:creationId xmlns:a16="http://schemas.microsoft.com/office/drawing/2014/main" id="{7E9E0D55-F1FB-A469-F90B-9717DC7CF04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7191" y="639000"/>
            <a:ext cx="6917618" cy="5580000"/>
          </a:xfrm>
          <a:prstGeom prst="rect">
            <a:avLst/>
          </a:prstGeom>
        </p:spPr>
      </p:pic>
      <p:sp>
        <p:nvSpPr>
          <p:cNvPr id="4" name="ZoneTexte 3">
            <a:extLst>
              <a:ext uri="{FF2B5EF4-FFF2-40B4-BE49-F238E27FC236}">
                <a16:creationId xmlns:a16="http://schemas.microsoft.com/office/drawing/2014/main" id="{F8EFEE54-1648-5C21-F517-90626C7C04F5}"/>
              </a:ext>
            </a:extLst>
          </p:cNvPr>
          <p:cNvSpPr txBox="1"/>
          <p:nvPr/>
        </p:nvSpPr>
        <p:spPr>
          <a:xfrm>
            <a:off x="2817341" y="6136054"/>
            <a:ext cx="9218140" cy="400110"/>
          </a:xfrm>
          <a:prstGeom prst="rect">
            <a:avLst/>
          </a:prstGeom>
          <a:noFill/>
        </p:spPr>
        <p:txBody>
          <a:bodyPr wrap="square" rtlCol="0">
            <a:spAutoFit/>
          </a:bodyPr>
          <a:lstStyle/>
          <a:p>
            <a:r>
              <a:rPr lang="fr-FR" sz="2000" b="1" dirty="0"/>
              <a:t>La Grenouillère par Pierre-Auguste Renoir (</a:t>
            </a:r>
            <a:r>
              <a:rPr lang="fr-FR" sz="2000" b="1" dirty="0" err="1"/>
              <a:t>Nationalmuseum</a:t>
            </a:r>
            <a:r>
              <a:rPr lang="fr-FR" sz="2000" b="1" dirty="0"/>
              <a:t>).</a:t>
            </a:r>
          </a:p>
        </p:txBody>
      </p:sp>
    </p:spTree>
    <p:extLst>
      <p:ext uri="{BB962C8B-B14F-4D97-AF65-F5344CB8AC3E}">
        <p14:creationId xmlns:p14="http://schemas.microsoft.com/office/powerpoint/2010/main" val="389703185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75ACF58-A5D5-248A-A758-C2A44B9E954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451562" y="639000"/>
            <a:ext cx="7288875" cy="5580000"/>
          </a:xfrm>
          <a:prstGeom prst="rect">
            <a:avLst/>
          </a:prstGeom>
        </p:spPr>
      </p:pic>
      <p:sp>
        <p:nvSpPr>
          <p:cNvPr id="4" name="ZoneTexte 3">
            <a:extLst>
              <a:ext uri="{FF2B5EF4-FFF2-40B4-BE49-F238E27FC236}">
                <a16:creationId xmlns:a16="http://schemas.microsoft.com/office/drawing/2014/main" id="{50A5ECEC-4FF8-03B4-1D2F-09DB0BCC4A4B}"/>
              </a:ext>
            </a:extLst>
          </p:cNvPr>
          <p:cNvSpPr txBox="1"/>
          <p:nvPr/>
        </p:nvSpPr>
        <p:spPr>
          <a:xfrm>
            <a:off x="3410465" y="6219000"/>
            <a:ext cx="10552671" cy="400110"/>
          </a:xfrm>
          <a:prstGeom prst="rect">
            <a:avLst/>
          </a:prstGeom>
          <a:noFill/>
        </p:spPr>
        <p:txBody>
          <a:bodyPr wrap="square" rtlCol="0">
            <a:spAutoFit/>
          </a:bodyPr>
          <a:lstStyle/>
          <a:p>
            <a:r>
              <a:rPr lang="fr-FR" sz="2000" b="1" dirty="0"/>
              <a:t>La Seine à Argenteuil par Alfred Sisley (musée Faure).</a:t>
            </a:r>
          </a:p>
        </p:txBody>
      </p:sp>
    </p:spTree>
    <p:extLst>
      <p:ext uri="{BB962C8B-B14F-4D97-AF65-F5344CB8AC3E}">
        <p14:creationId xmlns:p14="http://schemas.microsoft.com/office/powerpoint/2010/main" val="750646087"/>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3" name="Image 2" descr="Une image contenant texte, arbre, herbe, plein air&#10;&#10;Description générée automatiquement">
            <a:extLst>
              <a:ext uri="{FF2B5EF4-FFF2-40B4-BE49-F238E27FC236}">
                <a16:creationId xmlns:a16="http://schemas.microsoft.com/office/drawing/2014/main" id="{17946B2F-73CC-6CA7-F1ED-922F42EF810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90799" y="639000"/>
            <a:ext cx="6786133" cy="5580000"/>
          </a:xfrm>
          <a:prstGeom prst="rect">
            <a:avLst/>
          </a:prstGeom>
        </p:spPr>
      </p:pic>
      <p:sp>
        <p:nvSpPr>
          <p:cNvPr id="4" name="ZoneTexte 3">
            <a:extLst>
              <a:ext uri="{FF2B5EF4-FFF2-40B4-BE49-F238E27FC236}">
                <a16:creationId xmlns:a16="http://schemas.microsoft.com/office/drawing/2014/main" id="{A5FF0C52-BF09-4C90-17EC-85712CD47C90}"/>
              </a:ext>
            </a:extLst>
          </p:cNvPr>
          <p:cNvSpPr txBox="1"/>
          <p:nvPr/>
        </p:nvSpPr>
        <p:spPr>
          <a:xfrm>
            <a:off x="2644347" y="6219000"/>
            <a:ext cx="7722973" cy="400110"/>
          </a:xfrm>
          <a:prstGeom prst="rect">
            <a:avLst/>
          </a:prstGeom>
          <a:noFill/>
        </p:spPr>
        <p:txBody>
          <a:bodyPr wrap="square" rtlCol="0">
            <a:spAutoFit/>
          </a:bodyPr>
          <a:lstStyle/>
          <a:p>
            <a:r>
              <a:rPr lang="fr-FR" sz="2000" b="1" dirty="0"/>
              <a:t>La Seine à Port-Marly, le lavoir par Camille </a:t>
            </a:r>
            <a:r>
              <a:rPr lang="fr-FR" sz="2000" b="1" dirty="0" err="1"/>
              <a:t>Pissaro</a:t>
            </a:r>
            <a:r>
              <a:rPr lang="fr-FR" sz="2000" b="1" dirty="0"/>
              <a:t> (musée d'Orsay).</a:t>
            </a:r>
          </a:p>
        </p:txBody>
      </p:sp>
    </p:spTree>
    <p:extLst>
      <p:ext uri="{BB962C8B-B14F-4D97-AF65-F5344CB8AC3E}">
        <p14:creationId xmlns:p14="http://schemas.microsoft.com/office/powerpoint/2010/main" val="3058006516"/>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texte, eau, plein air, bâtiment&#10;&#10;Description générée automatiquement">
            <a:extLst>
              <a:ext uri="{FF2B5EF4-FFF2-40B4-BE49-F238E27FC236}">
                <a16:creationId xmlns:a16="http://schemas.microsoft.com/office/drawing/2014/main" id="{593F28C8-0112-717C-BA8B-C64F6EAF025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36852" y="639000"/>
            <a:ext cx="7518296" cy="5580000"/>
          </a:xfrm>
          <a:prstGeom prst="rect">
            <a:avLst/>
          </a:prstGeom>
        </p:spPr>
      </p:pic>
      <p:sp>
        <p:nvSpPr>
          <p:cNvPr id="4" name="ZoneTexte 3">
            <a:extLst>
              <a:ext uri="{FF2B5EF4-FFF2-40B4-BE49-F238E27FC236}">
                <a16:creationId xmlns:a16="http://schemas.microsoft.com/office/drawing/2014/main" id="{681A93CC-38C7-FBCC-C737-7825D8D69B90}"/>
              </a:ext>
            </a:extLst>
          </p:cNvPr>
          <p:cNvSpPr txBox="1"/>
          <p:nvPr/>
        </p:nvSpPr>
        <p:spPr>
          <a:xfrm>
            <a:off x="3188043" y="6219000"/>
            <a:ext cx="8587946" cy="400110"/>
          </a:xfrm>
          <a:prstGeom prst="rect">
            <a:avLst/>
          </a:prstGeom>
          <a:noFill/>
        </p:spPr>
        <p:txBody>
          <a:bodyPr wrap="square" rtlCol="0">
            <a:spAutoFit/>
          </a:bodyPr>
          <a:lstStyle/>
          <a:p>
            <a:r>
              <a:rPr lang="fr-FR" sz="2000" b="1" dirty="0">
                <a:solidFill>
                  <a:schemeClr val="bg1"/>
                </a:solidFill>
              </a:rPr>
              <a:t>Vue sur la Seine Musée D’Art Et Des Jardins </a:t>
            </a:r>
            <a:r>
              <a:rPr lang="fr-FR" sz="2000" b="1" dirty="0" err="1">
                <a:solidFill>
                  <a:schemeClr val="bg1"/>
                </a:solidFill>
              </a:rPr>
              <a:t>Cummer</a:t>
            </a:r>
            <a:r>
              <a:rPr lang="fr-FR" sz="2000" b="1" dirty="0">
                <a:solidFill>
                  <a:schemeClr val="bg1"/>
                </a:solidFill>
              </a:rPr>
              <a:t> 1909</a:t>
            </a:r>
          </a:p>
        </p:txBody>
      </p:sp>
    </p:spTree>
    <p:extLst>
      <p:ext uri="{BB962C8B-B14F-4D97-AF65-F5344CB8AC3E}">
        <p14:creationId xmlns:p14="http://schemas.microsoft.com/office/powerpoint/2010/main" val="3820555935"/>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ciel, plein air, eau, jour&#10;&#10;Description générée automatiquement">
            <a:extLst>
              <a:ext uri="{FF2B5EF4-FFF2-40B4-BE49-F238E27FC236}">
                <a16:creationId xmlns:a16="http://schemas.microsoft.com/office/drawing/2014/main" id="{D1DF46A6-5A20-2AFD-30B4-08CF2D2B18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6000" y="639000"/>
            <a:ext cx="7440000" cy="5580000"/>
          </a:xfrm>
          <a:prstGeom prst="rect">
            <a:avLst/>
          </a:prstGeom>
        </p:spPr>
      </p:pic>
      <p:sp>
        <p:nvSpPr>
          <p:cNvPr id="4" name="ZoneTexte 3">
            <a:extLst>
              <a:ext uri="{FF2B5EF4-FFF2-40B4-BE49-F238E27FC236}">
                <a16:creationId xmlns:a16="http://schemas.microsoft.com/office/drawing/2014/main" id="{117337E1-65FC-08D8-64A8-1D103711ADA4}"/>
              </a:ext>
            </a:extLst>
          </p:cNvPr>
          <p:cNvSpPr txBox="1"/>
          <p:nvPr/>
        </p:nvSpPr>
        <p:spPr>
          <a:xfrm>
            <a:off x="3435179" y="6160768"/>
            <a:ext cx="9045146" cy="400110"/>
          </a:xfrm>
          <a:prstGeom prst="rect">
            <a:avLst/>
          </a:prstGeom>
          <a:noFill/>
        </p:spPr>
        <p:txBody>
          <a:bodyPr wrap="square" rtlCol="0">
            <a:spAutoFit/>
          </a:bodyPr>
          <a:lstStyle/>
          <a:p>
            <a:r>
              <a:rPr lang="fr-FR" sz="2000" b="1" dirty="0">
                <a:solidFill>
                  <a:schemeClr val="bg1"/>
                </a:solidFill>
              </a:rPr>
              <a:t>La Patrouille de France au-dessus de la Seine à Paris.</a:t>
            </a:r>
          </a:p>
        </p:txBody>
      </p:sp>
    </p:spTree>
    <p:extLst>
      <p:ext uri="{BB962C8B-B14F-4D97-AF65-F5344CB8AC3E}">
        <p14:creationId xmlns:p14="http://schemas.microsoft.com/office/powerpoint/2010/main" val="1448070564"/>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eau, plein air, ciel, bateau&#10;&#10;Description générée automatiquement">
            <a:extLst>
              <a:ext uri="{FF2B5EF4-FFF2-40B4-BE49-F238E27FC236}">
                <a16:creationId xmlns:a16="http://schemas.microsoft.com/office/drawing/2014/main" id="{392326F2-BB16-CA33-0CD3-EFD93D1429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56000" y="729049"/>
            <a:ext cx="9280000" cy="5220000"/>
          </a:xfrm>
          <a:prstGeom prst="rect">
            <a:avLst/>
          </a:prstGeom>
        </p:spPr>
      </p:pic>
      <p:sp>
        <p:nvSpPr>
          <p:cNvPr id="4" name="ZoneTexte 3">
            <a:extLst>
              <a:ext uri="{FF2B5EF4-FFF2-40B4-BE49-F238E27FC236}">
                <a16:creationId xmlns:a16="http://schemas.microsoft.com/office/drawing/2014/main" id="{40B7450E-922E-6C76-354D-B189930DF2A2}"/>
              </a:ext>
            </a:extLst>
          </p:cNvPr>
          <p:cNvSpPr txBox="1"/>
          <p:nvPr/>
        </p:nvSpPr>
        <p:spPr>
          <a:xfrm>
            <a:off x="4001492" y="5928896"/>
            <a:ext cx="9689795" cy="400110"/>
          </a:xfrm>
          <a:prstGeom prst="rect">
            <a:avLst/>
          </a:prstGeom>
          <a:noFill/>
        </p:spPr>
        <p:txBody>
          <a:bodyPr wrap="square" rtlCol="0">
            <a:spAutoFit/>
          </a:bodyPr>
          <a:lstStyle/>
          <a:p>
            <a:r>
              <a:rPr lang="fr-FR" sz="2000" b="1" dirty="0">
                <a:solidFill>
                  <a:schemeClr val="bg1"/>
                </a:solidFill>
              </a:rPr>
              <a:t>Vue sur la seine et le pont </a:t>
            </a:r>
            <a:r>
              <a:rPr lang="fr-FR" sz="2000" b="1" dirty="0" err="1">
                <a:solidFill>
                  <a:schemeClr val="bg1"/>
                </a:solidFill>
              </a:rPr>
              <a:t>Bir</a:t>
            </a:r>
            <a:r>
              <a:rPr lang="fr-FR" sz="2000" b="1" dirty="0">
                <a:solidFill>
                  <a:schemeClr val="bg1"/>
                </a:solidFill>
              </a:rPr>
              <a:t> </a:t>
            </a:r>
            <a:r>
              <a:rPr lang="fr-FR" sz="2000" b="1" dirty="0" err="1">
                <a:solidFill>
                  <a:schemeClr val="bg1"/>
                </a:solidFill>
              </a:rPr>
              <a:t>Hakeim</a:t>
            </a:r>
            <a:endParaRPr lang="fr-FR" sz="2000" b="1" dirty="0">
              <a:solidFill>
                <a:schemeClr val="bg1"/>
              </a:solidFill>
            </a:endParaRPr>
          </a:p>
        </p:txBody>
      </p:sp>
    </p:spTree>
    <p:extLst>
      <p:ext uri="{BB962C8B-B14F-4D97-AF65-F5344CB8AC3E}">
        <p14:creationId xmlns:p14="http://schemas.microsoft.com/office/powerpoint/2010/main" val="2311194433"/>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eau, plein air, ciel, bateau&#10;&#10;Description générée automatiquement">
            <a:extLst>
              <a:ext uri="{FF2B5EF4-FFF2-40B4-BE49-F238E27FC236}">
                <a16:creationId xmlns:a16="http://schemas.microsoft.com/office/drawing/2014/main" id="{26D1CDAC-4083-A161-B22A-7DAFC35C46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151" y="1107000"/>
            <a:ext cx="7072184" cy="4644000"/>
          </a:xfrm>
          <a:prstGeom prst="rect">
            <a:avLst/>
          </a:prstGeom>
        </p:spPr>
      </p:pic>
      <p:sp>
        <p:nvSpPr>
          <p:cNvPr id="4" name="ZoneTexte 3">
            <a:extLst>
              <a:ext uri="{FF2B5EF4-FFF2-40B4-BE49-F238E27FC236}">
                <a16:creationId xmlns:a16="http://schemas.microsoft.com/office/drawing/2014/main" id="{8F4F27BA-8082-8001-0D31-E59DB18C0C6A}"/>
              </a:ext>
            </a:extLst>
          </p:cNvPr>
          <p:cNvSpPr txBox="1"/>
          <p:nvPr/>
        </p:nvSpPr>
        <p:spPr>
          <a:xfrm>
            <a:off x="7895967" y="197347"/>
            <a:ext cx="4077730" cy="5262979"/>
          </a:xfrm>
          <a:prstGeom prst="rect">
            <a:avLst/>
          </a:prstGeom>
          <a:noFill/>
        </p:spPr>
        <p:txBody>
          <a:bodyPr wrap="square" rtlCol="0">
            <a:spAutoFit/>
          </a:bodyPr>
          <a:lstStyle/>
          <a:p>
            <a:r>
              <a:rPr lang="fr-FR" sz="2400" b="1" dirty="0">
                <a:solidFill>
                  <a:schemeClr val="bg1"/>
                </a:solidFill>
              </a:rPr>
              <a:t>Que serait Paris sans la Seine ? Véritable source d’oxygène de la capitale, notre fleuve préféré n’est en fait pas celui qu’on croit. Si l’on s’agglutine tous aux beaux jours sur les quais de la Seine, en réalité, nous nous rassemblons sur les quais de l’Yonne. Quelque part en amont de Fontainebleau, au niveau du village de Montereau-Fault-Yonne, l’Yonne et la Seine se rejoignent. </a:t>
            </a:r>
          </a:p>
        </p:txBody>
      </p:sp>
      <p:sp>
        <p:nvSpPr>
          <p:cNvPr id="5" name="ZoneTexte 4">
            <a:extLst>
              <a:ext uri="{FF2B5EF4-FFF2-40B4-BE49-F238E27FC236}">
                <a16:creationId xmlns:a16="http://schemas.microsoft.com/office/drawing/2014/main" id="{D2D9C17F-416A-42E2-C868-0A490451EFB2}"/>
              </a:ext>
            </a:extLst>
          </p:cNvPr>
          <p:cNvSpPr txBox="1"/>
          <p:nvPr/>
        </p:nvSpPr>
        <p:spPr>
          <a:xfrm>
            <a:off x="1692875" y="566677"/>
            <a:ext cx="9514703" cy="461665"/>
          </a:xfrm>
          <a:prstGeom prst="rect">
            <a:avLst/>
          </a:prstGeom>
          <a:noFill/>
        </p:spPr>
        <p:txBody>
          <a:bodyPr wrap="square" rtlCol="0">
            <a:spAutoFit/>
          </a:bodyPr>
          <a:lstStyle/>
          <a:p>
            <a:r>
              <a:rPr lang="fr-FR" sz="2400" b="1" dirty="0">
                <a:solidFill>
                  <a:schemeClr val="bg1"/>
                </a:solidFill>
              </a:rPr>
              <a:t>Lorient Vous A Présenté La Seine   </a:t>
            </a:r>
          </a:p>
        </p:txBody>
      </p:sp>
      <p:sp>
        <p:nvSpPr>
          <p:cNvPr id="6" name="ZoneTexte 5">
            <a:extLst>
              <a:ext uri="{FF2B5EF4-FFF2-40B4-BE49-F238E27FC236}">
                <a16:creationId xmlns:a16="http://schemas.microsoft.com/office/drawing/2014/main" id="{93C93BA1-ABCF-2B8F-A1F8-42E94C876F50}"/>
              </a:ext>
            </a:extLst>
          </p:cNvPr>
          <p:cNvSpPr txBox="1"/>
          <p:nvPr/>
        </p:nvSpPr>
        <p:spPr>
          <a:xfrm>
            <a:off x="7895967" y="5552657"/>
            <a:ext cx="5461687" cy="738664"/>
          </a:xfrm>
          <a:prstGeom prst="rect">
            <a:avLst/>
          </a:prstGeom>
          <a:noFill/>
        </p:spPr>
        <p:txBody>
          <a:bodyPr wrap="square" rtlCol="0">
            <a:spAutoFit/>
          </a:bodyPr>
          <a:lstStyle/>
          <a:p>
            <a:r>
              <a:rPr lang="fr-FR" sz="2400" b="1" dirty="0">
                <a:solidFill>
                  <a:schemeClr val="bg1"/>
                </a:solidFill>
              </a:rPr>
              <a:t>Les Images Et Le Son Du Net</a:t>
            </a:r>
          </a:p>
          <a:p>
            <a:endParaRPr lang="fr-FR" dirty="0">
              <a:solidFill>
                <a:schemeClr val="bg1"/>
              </a:solidFill>
            </a:endParaRPr>
          </a:p>
        </p:txBody>
      </p:sp>
      <p:sp>
        <p:nvSpPr>
          <p:cNvPr id="7" name="ZoneTexte 6">
            <a:extLst>
              <a:ext uri="{FF2B5EF4-FFF2-40B4-BE49-F238E27FC236}">
                <a16:creationId xmlns:a16="http://schemas.microsoft.com/office/drawing/2014/main" id="{4B3B69A8-A640-15CE-50A1-B34D2178DAE0}"/>
              </a:ext>
            </a:extLst>
          </p:cNvPr>
          <p:cNvSpPr txBox="1"/>
          <p:nvPr/>
        </p:nvSpPr>
        <p:spPr>
          <a:xfrm>
            <a:off x="9366421" y="6060488"/>
            <a:ext cx="3336325"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4020126951"/>
      </p:ext>
    </p:extLst>
  </p:cSld>
  <p:clrMapOvr>
    <a:masterClrMapping/>
  </p:clrMapOvr>
  <mc:AlternateContent xmlns:mc="http://schemas.openxmlformats.org/markup-compatibility/2006" xmlns:p14="http://schemas.microsoft.com/office/powerpoint/2010/main">
    <mc:Choice Requires="p14">
      <p:transition spd="slow" p14:dur="5000" advClick="0" advTm="17000">
        <p14:reveal/>
      </p:transition>
    </mc:Choice>
    <mc:Fallback xmlns="">
      <p:transition spd="slow" advClick="0" advTm="17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TotalTime>
  <Words>540</Words>
  <Application>Microsoft Office PowerPoint</Application>
  <PresentationFormat>Grand écran</PresentationFormat>
  <Paragraphs>40</Paragraphs>
  <Slides>37</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37</vt:i4>
      </vt:variant>
    </vt:vector>
  </HeadingPairs>
  <TitlesOfParts>
    <vt:vector size="42"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2023-03-26T04:14:55Z</dcterms:created>
  <dcterms:modified xsi:type="dcterms:W3CDTF">2023-03-26T07:39:58Z</dcterms:modified>
</cp:coreProperties>
</file>