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90" r:id="rId3"/>
    <p:sldId id="294" r:id="rId4"/>
    <p:sldId id="279" r:id="rId5"/>
    <p:sldId id="265" r:id="rId6"/>
    <p:sldId id="276" r:id="rId7"/>
    <p:sldId id="280" r:id="rId8"/>
    <p:sldId id="256" r:id="rId9"/>
    <p:sldId id="263" r:id="rId10"/>
    <p:sldId id="277" r:id="rId11"/>
    <p:sldId id="278" r:id="rId12"/>
    <p:sldId id="262" r:id="rId13"/>
    <p:sldId id="275" r:id="rId14"/>
    <p:sldId id="274" r:id="rId15"/>
    <p:sldId id="269" r:id="rId16"/>
    <p:sldId id="272" r:id="rId17"/>
    <p:sldId id="282" r:id="rId18"/>
    <p:sldId id="289" r:id="rId19"/>
    <p:sldId id="288" r:id="rId20"/>
    <p:sldId id="287" r:id="rId21"/>
    <p:sldId id="286" r:id="rId22"/>
    <p:sldId id="285" r:id="rId23"/>
    <p:sldId id="283" r:id="rId24"/>
    <p:sldId id="284" r:id="rId25"/>
    <p:sldId id="260" r:id="rId26"/>
    <p:sldId id="291" r:id="rId27"/>
    <p:sldId id="292" r:id="rId28"/>
    <p:sldId id="293" r:id="rId29"/>
    <p:sldId id="261" r:id="rId30"/>
    <p:sldId id="257"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oN0FS2Td/lG1Y3HS50IA==" hashData="noVof0h4qOY6JOL/h2s6JUCY412r2SUq9qh5oV1bt4QmGC/z+udEfaiU6IHJSi8U+4Okpw/ldHRn/l9q/0B0Z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5" autoAdjust="0"/>
    <p:restoredTop sz="94660"/>
  </p:normalViewPr>
  <p:slideViewPr>
    <p:cSldViewPr snapToGrid="0">
      <p:cViewPr varScale="1">
        <p:scale>
          <a:sx n="78" d="100"/>
          <a:sy n="78" d="100"/>
        </p:scale>
        <p:origin x="1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0F05DE-E111-6732-915C-9E7BC7E1488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DDA3CEF-FFBC-B95F-61F8-D96D73CFE8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BA2114F-7D78-DDF8-F2EA-3FD51EBB4612}"/>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5" name="Espace réservé du pied de page 4">
            <a:extLst>
              <a:ext uri="{FF2B5EF4-FFF2-40B4-BE49-F238E27FC236}">
                <a16:creationId xmlns:a16="http://schemas.microsoft.com/office/drawing/2014/main" id="{CF6429EB-64EE-3FE6-4032-61EE5A6633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A3B4CC-5AEC-41BD-F97D-A1DB2FF35EB1}"/>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369089114"/>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3150D4-EAC4-814D-4E38-628813BB4C4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BB2F09C-2029-4122-43B2-568508B17AB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4B59910-2F60-90D0-68DB-5786C831CE5E}"/>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5" name="Espace réservé du pied de page 4">
            <a:extLst>
              <a:ext uri="{FF2B5EF4-FFF2-40B4-BE49-F238E27FC236}">
                <a16:creationId xmlns:a16="http://schemas.microsoft.com/office/drawing/2014/main" id="{482536A4-8D50-BA2C-F600-FC55B3F3CD1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306571-B0A2-E676-838E-7D9514E88079}"/>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138613190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29EEC3-EDD7-A95D-7052-BC48EA5AC89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3716967-F498-B924-2371-999DC8BFD8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D41EF3C-B86F-8D8A-2362-E2B4F2E1ADA7}"/>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5" name="Espace réservé du pied de page 4">
            <a:extLst>
              <a:ext uri="{FF2B5EF4-FFF2-40B4-BE49-F238E27FC236}">
                <a16:creationId xmlns:a16="http://schemas.microsoft.com/office/drawing/2014/main" id="{2DEDF520-23F5-9276-D7B9-1DF10A2BF24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9CBEF4-C5A3-7C08-52DA-97AF70FF6D65}"/>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2985925667"/>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30A798-C17E-2EE6-D0E4-DF0C6DCBD3D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F7D18AE-EBEB-D4AD-2B01-FD4B6EAB042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2359A9A-2936-FF6F-AFA4-6CF01C0F86C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68446F4-FD3B-254A-3EEE-CDE97F44AFFB}"/>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6" name="Espace réservé du pied de page 5">
            <a:extLst>
              <a:ext uri="{FF2B5EF4-FFF2-40B4-BE49-F238E27FC236}">
                <a16:creationId xmlns:a16="http://schemas.microsoft.com/office/drawing/2014/main" id="{38F8D24D-97D2-0FF1-48EF-637D87B77F4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559419-E826-0671-813A-4BC47E595933}"/>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1647627763"/>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51A47E-AEE9-3E21-0B94-9E2CA002C6A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6BB091C-66FD-FD97-2329-16431E75D8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BC89328-7724-8BD4-09DD-FE8F4125384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B6DBD29-0882-72F6-2BC8-02CEF05FE0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0621F78-A143-1823-CFD6-D0C28E5AE47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BBC4D9E-C655-6028-6264-C8331088E184}"/>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8" name="Espace réservé du pied de page 7">
            <a:extLst>
              <a:ext uri="{FF2B5EF4-FFF2-40B4-BE49-F238E27FC236}">
                <a16:creationId xmlns:a16="http://schemas.microsoft.com/office/drawing/2014/main" id="{B4F17938-CBC5-A3D8-5416-679E20F24A9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6C49195-833F-6F36-072A-A09A6568A5D5}"/>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13203491"/>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258DFB-14E8-6E21-1C9D-441ABDF5E83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3B22E26-3940-B0D2-6ECC-919C1CE8A2EB}"/>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4" name="Espace réservé du pied de page 3">
            <a:extLst>
              <a:ext uri="{FF2B5EF4-FFF2-40B4-BE49-F238E27FC236}">
                <a16:creationId xmlns:a16="http://schemas.microsoft.com/office/drawing/2014/main" id="{4F23375E-424F-27F6-2551-026966045FD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8E0FE2B-A763-2D34-42B1-5D844288CE7F}"/>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123517390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5037CDE-F9F6-3878-19B2-10B6B74342E3}"/>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3" name="Espace réservé du pied de page 2">
            <a:extLst>
              <a:ext uri="{FF2B5EF4-FFF2-40B4-BE49-F238E27FC236}">
                <a16:creationId xmlns:a16="http://schemas.microsoft.com/office/drawing/2014/main" id="{45483963-FD22-F755-0807-8972AA8EBDF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56B429F-6244-F5B6-8E93-38B4F6B79A42}"/>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3238144598"/>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BF948C-9A8B-E60B-756F-3073C1FE525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8B42310-F530-0410-00A7-9E1DD4CBEC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0B58B33-F42B-716A-D6BE-AB0C2B8D2A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6682DE9-0065-E334-6A1D-5F4E8E722989}"/>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6" name="Espace réservé du pied de page 5">
            <a:extLst>
              <a:ext uri="{FF2B5EF4-FFF2-40B4-BE49-F238E27FC236}">
                <a16:creationId xmlns:a16="http://schemas.microsoft.com/office/drawing/2014/main" id="{E4B10CE0-E2D7-D747-5AE6-5CEA1605035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16D1D9A-8D76-2394-7BC3-DBA621494F2F}"/>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4104311423"/>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696802-8288-99DA-4971-E858268366B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3910324-5BA6-9790-FFC5-8E49DE688E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DCD87E4-F7BB-CF48-C6F5-C24522F88D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B2DA3B5-334F-1757-D689-9E2EA61479FA}"/>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6" name="Espace réservé du pied de page 5">
            <a:extLst>
              <a:ext uri="{FF2B5EF4-FFF2-40B4-BE49-F238E27FC236}">
                <a16:creationId xmlns:a16="http://schemas.microsoft.com/office/drawing/2014/main" id="{F8FE180B-D539-30DB-F6C3-4DBD92EFEA6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603605A-5EE2-28AD-50B8-DF59805DCA74}"/>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3440100230"/>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82EBB8-73FB-D9A9-E8C0-9DBA0511910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877B982-2136-3783-F50A-41F15D2B45F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A26CA8D-4020-3B21-87A3-39F57AB17756}"/>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5" name="Espace réservé du pied de page 4">
            <a:extLst>
              <a:ext uri="{FF2B5EF4-FFF2-40B4-BE49-F238E27FC236}">
                <a16:creationId xmlns:a16="http://schemas.microsoft.com/office/drawing/2014/main" id="{28899B40-F2CC-CFF5-86F2-ABF846D011E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8F26F1C-F121-C366-7837-8DA8874A8890}"/>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5461262"/>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3A0A777-B25A-7050-E126-35C3B3A8381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9A19A9E-0A41-B14E-7CEF-A37F41001A9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1673901-188E-2DBA-4292-9B43F6A0B38F}"/>
              </a:ext>
            </a:extLst>
          </p:cNvPr>
          <p:cNvSpPr>
            <a:spLocks noGrp="1"/>
          </p:cNvSpPr>
          <p:nvPr>
            <p:ph type="dt" sz="half" idx="10"/>
          </p:nvPr>
        </p:nvSpPr>
        <p:spPr/>
        <p:txBody>
          <a:bodyPr/>
          <a:lstStyle/>
          <a:p>
            <a:fld id="{6A3AA57C-F828-4247-B675-4E60C427991F}" type="datetimeFigureOut">
              <a:rPr lang="fr-FR" smtClean="0"/>
              <a:t>25/03/2023</a:t>
            </a:fld>
            <a:endParaRPr lang="fr-FR"/>
          </a:p>
        </p:txBody>
      </p:sp>
      <p:sp>
        <p:nvSpPr>
          <p:cNvPr id="5" name="Espace réservé du pied de page 4">
            <a:extLst>
              <a:ext uri="{FF2B5EF4-FFF2-40B4-BE49-F238E27FC236}">
                <a16:creationId xmlns:a16="http://schemas.microsoft.com/office/drawing/2014/main" id="{351C9092-C5E7-19A1-102C-8B5C43B913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341E12D-E65D-E16D-B790-E989CF42FC72}"/>
              </a:ext>
            </a:extLst>
          </p:cNvPr>
          <p:cNvSpPr>
            <a:spLocks noGrp="1"/>
          </p:cNvSpPr>
          <p:nvPr>
            <p:ph type="sldNum" sz="quarter" idx="12"/>
          </p:nvPr>
        </p:nvSpPr>
        <p:spPr/>
        <p:txBody>
          <a:bodyPr/>
          <a:lstStyle/>
          <a:p>
            <a:fld id="{32FCB84E-72AC-4D59-94B4-9208B1F77F9E}" type="slidenum">
              <a:rPr lang="fr-FR" smtClean="0"/>
              <a:t>‹N°›</a:t>
            </a:fld>
            <a:endParaRPr lang="fr-FR"/>
          </a:p>
        </p:txBody>
      </p:sp>
    </p:spTree>
    <p:extLst>
      <p:ext uri="{BB962C8B-B14F-4D97-AF65-F5344CB8AC3E}">
        <p14:creationId xmlns:p14="http://schemas.microsoft.com/office/powerpoint/2010/main" val="171900698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1FFD06C-E3BA-7752-FA59-C9D3B67774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DB0B37A-1A1F-646C-569A-8C41326381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CDC9BA-25B5-0BD9-C0C4-A1AFF857667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3AA57C-F828-4247-B675-4E60C427991F}" type="datetimeFigureOut">
              <a:rPr lang="fr-FR" smtClean="0"/>
              <a:t>25/03/2023</a:t>
            </a:fld>
            <a:endParaRPr lang="fr-FR"/>
          </a:p>
        </p:txBody>
      </p:sp>
      <p:sp>
        <p:nvSpPr>
          <p:cNvPr id="5" name="Espace réservé du pied de page 4">
            <a:extLst>
              <a:ext uri="{FF2B5EF4-FFF2-40B4-BE49-F238E27FC236}">
                <a16:creationId xmlns:a16="http://schemas.microsoft.com/office/drawing/2014/main" id="{EBA7C865-3FD8-6AEE-B3C6-B60BEC87D7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4E502C2-B82B-CEC4-D6FD-5FF14A144A1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FCB84E-72AC-4D59-94B4-9208B1F77F9E}" type="slidenum">
              <a:rPr lang="fr-FR" smtClean="0"/>
              <a:t>‹N°›</a:t>
            </a:fld>
            <a:endParaRPr lang="fr-FR"/>
          </a:p>
        </p:txBody>
      </p:sp>
    </p:spTree>
    <p:extLst>
      <p:ext uri="{BB962C8B-B14F-4D97-AF65-F5344CB8AC3E}">
        <p14:creationId xmlns:p14="http://schemas.microsoft.com/office/powerpoint/2010/main" val="17499625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groupe&#10;&#10;Description générée automatiquement">
            <a:extLst>
              <a:ext uri="{FF2B5EF4-FFF2-40B4-BE49-F238E27FC236}">
                <a16:creationId xmlns:a16="http://schemas.microsoft.com/office/drawing/2014/main" id="{DD87BEDB-4A9E-099B-400D-05F65E9CA0C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76137" y="1012350"/>
            <a:ext cx="8039725" cy="5364000"/>
          </a:xfrm>
          <a:prstGeom prst="rect">
            <a:avLst/>
          </a:prstGeom>
        </p:spPr>
      </p:pic>
      <p:sp>
        <p:nvSpPr>
          <p:cNvPr id="4" name="ZoneTexte 3">
            <a:extLst>
              <a:ext uri="{FF2B5EF4-FFF2-40B4-BE49-F238E27FC236}">
                <a16:creationId xmlns:a16="http://schemas.microsoft.com/office/drawing/2014/main" id="{3AE42B2D-AB5C-EA33-A33B-DCEFC5F79EAD}"/>
              </a:ext>
            </a:extLst>
          </p:cNvPr>
          <p:cNvSpPr txBox="1"/>
          <p:nvPr/>
        </p:nvSpPr>
        <p:spPr>
          <a:xfrm>
            <a:off x="2953265" y="550685"/>
            <a:ext cx="8859795" cy="461665"/>
          </a:xfrm>
          <a:prstGeom prst="rect">
            <a:avLst/>
          </a:prstGeom>
          <a:noFill/>
        </p:spPr>
        <p:txBody>
          <a:bodyPr wrap="square" rtlCol="0">
            <a:spAutoFit/>
          </a:bodyPr>
          <a:lstStyle/>
          <a:p>
            <a:r>
              <a:rPr lang="fr-FR" sz="2400" b="1" dirty="0">
                <a:solidFill>
                  <a:schemeClr val="bg1"/>
                </a:solidFill>
              </a:rPr>
              <a:t>Lorient Vous Présente La Maison De Victor Hugo</a:t>
            </a:r>
          </a:p>
        </p:txBody>
      </p:sp>
    </p:spTree>
    <p:extLst>
      <p:ext uri="{BB962C8B-B14F-4D97-AF65-F5344CB8AC3E}">
        <p14:creationId xmlns:p14="http://schemas.microsoft.com/office/powerpoint/2010/main" val="2329079651"/>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sndAc>
          <p:stSnd loop="1">
            <p:snd r:embed="rId2" name="Titanic My Heart Will Go On – James Horner  Céline Dion [piano cover].wav"/>
          </p:stSnd>
        </p:sndAc>
      </p:transition>
    </mc:Choice>
    <mc:Fallback>
      <p:transition spd="slow" advClick="0" advTm="17000">
        <p:fade/>
        <p:sndAc>
          <p:stSnd loop="1">
            <p:snd r:embed="rId2" name="Titanic My Heart Will Go On – James Horner  Céline Dion [piano cove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texte&#10;&#10;Description générée automatiquement">
            <a:extLst>
              <a:ext uri="{FF2B5EF4-FFF2-40B4-BE49-F238E27FC236}">
                <a16:creationId xmlns:a16="http://schemas.microsoft.com/office/drawing/2014/main" id="{B7C5FB5C-6E40-7CE2-1BCB-95D69AA685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35560" y="531000"/>
            <a:ext cx="4520880" cy="5796000"/>
          </a:xfrm>
          <a:prstGeom prst="rect">
            <a:avLst/>
          </a:prstGeom>
        </p:spPr>
      </p:pic>
      <p:sp>
        <p:nvSpPr>
          <p:cNvPr id="8" name="ZoneTexte 7">
            <a:extLst>
              <a:ext uri="{FF2B5EF4-FFF2-40B4-BE49-F238E27FC236}">
                <a16:creationId xmlns:a16="http://schemas.microsoft.com/office/drawing/2014/main" id="{A2DE8317-5D29-891E-196F-25ADEFA8AD2C}"/>
              </a:ext>
            </a:extLst>
          </p:cNvPr>
          <p:cNvSpPr txBox="1"/>
          <p:nvPr/>
        </p:nvSpPr>
        <p:spPr>
          <a:xfrm>
            <a:off x="8819148" y="2695073"/>
            <a:ext cx="3597442" cy="523220"/>
          </a:xfrm>
          <a:prstGeom prst="rect">
            <a:avLst/>
          </a:prstGeom>
          <a:noFill/>
        </p:spPr>
        <p:txBody>
          <a:bodyPr wrap="square" rtlCol="0">
            <a:spAutoFit/>
          </a:bodyPr>
          <a:lstStyle/>
          <a:p>
            <a:r>
              <a:rPr lang="fr-FR" sz="2800" b="1" dirty="0">
                <a:solidFill>
                  <a:schemeClr val="bg1"/>
                </a:solidFill>
              </a:rPr>
              <a:t>Victor Hugo</a:t>
            </a:r>
          </a:p>
        </p:txBody>
      </p:sp>
    </p:spTree>
    <p:extLst>
      <p:ext uri="{BB962C8B-B14F-4D97-AF65-F5344CB8AC3E}">
        <p14:creationId xmlns:p14="http://schemas.microsoft.com/office/powerpoint/2010/main" val="265401394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451C40-082D-073E-765B-C2A9F27B2D8B}"/>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tx1"/>
                  </a:solidFill>
                </a:ln>
                <a:solidFill>
                  <a:srgbClr val="FFFF00"/>
                </a:solidFill>
                <a:latin typeface="Algerian" panose="04020705040A02060702" pitchFamily="82" charset="0"/>
              </a:rPr>
              <a:t>La maison de Victor Hugo est un musée monographique parisien, situé au 6, place des Vosges, dans le 4ᵉ arrondissement, qui préserve l’ancien hôtel de Rohan-</a:t>
            </a:r>
            <a:r>
              <a:rPr lang="fr-FR" sz="4800" b="1" dirty="0" err="1">
                <a:ln>
                  <a:solidFill>
                    <a:schemeClr val="tx1"/>
                  </a:solidFill>
                </a:ln>
                <a:solidFill>
                  <a:srgbClr val="FFFF00"/>
                </a:solidFill>
                <a:latin typeface="Algerian" panose="04020705040A02060702" pitchFamily="82" charset="0"/>
              </a:rPr>
              <a:t>Guémené</a:t>
            </a:r>
            <a:r>
              <a:rPr lang="fr-FR" sz="4800" b="1" dirty="0">
                <a:ln>
                  <a:solidFill>
                    <a:schemeClr val="tx1"/>
                  </a:solidFill>
                </a:ln>
                <a:solidFill>
                  <a:srgbClr val="FFFF00"/>
                </a:solidFill>
                <a:latin typeface="Algerian" panose="04020705040A02060702" pitchFamily="82" charset="0"/>
              </a:rPr>
              <a:t> où Victor Hugo loua l'appartement au deuxième étage pendant seize ans, de 1832 à 1848.</a:t>
            </a:r>
          </a:p>
        </p:txBody>
      </p:sp>
    </p:spTree>
    <p:extLst>
      <p:ext uri="{BB962C8B-B14F-4D97-AF65-F5344CB8AC3E}">
        <p14:creationId xmlns:p14="http://schemas.microsoft.com/office/powerpoint/2010/main" val="3027235622"/>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rouge&#10;&#10;Description générée automatiquement">
            <a:extLst>
              <a:ext uri="{FF2B5EF4-FFF2-40B4-BE49-F238E27FC236}">
                <a16:creationId xmlns:a16="http://schemas.microsoft.com/office/drawing/2014/main" id="{F241CF57-55A7-3839-65BB-F27D604452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9558" y="549000"/>
            <a:ext cx="3831899" cy="5760000"/>
          </a:xfrm>
          <a:prstGeom prst="rect">
            <a:avLst/>
          </a:prstGeom>
        </p:spPr>
      </p:pic>
      <p:sp>
        <p:nvSpPr>
          <p:cNvPr id="6" name="ZoneTexte 5">
            <a:extLst>
              <a:ext uri="{FF2B5EF4-FFF2-40B4-BE49-F238E27FC236}">
                <a16:creationId xmlns:a16="http://schemas.microsoft.com/office/drawing/2014/main" id="{6C869AF7-FF18-E5BD-867C-5904F715670D}"/>
              </a:ext>
            </a:extLst>
          </p:cNvPr>
          <p:cNvSpPr txBox="1"/>
          <p:nvPr/>
        </p:nvSpPr>
        <p:spPr>
          <a:xfrm>
            <a:off x="8299050" y="1166842"/>
            <a:ext cx="3225114" cy="4524315"/>
          </a:xfrm>
          <a:prstGeom prst="rect">
            <a:avLst/>
          </a:prstGeom>
          <a:noFill/>
        </p:spPr>
        <p:txBody>
          <a:bodyPr wrap="square" rtlCol="0">
            <a:spAutoFit/>
          </a:bodyPr>
          <a:lstStyle/>
          <a:p>
            <a:r>
              <a:rPr lang="fr-FR" sz="2400" b="1" dirty="0">
                <a:solidFill>
                  <a:schemeClr val="bg1"/>
                </a:solidFill>
              </a:rPr>
              <a:t>Hugo a entièrement conçu la décoration intérieure de sa maison. Excellent dessinateur, il a laissé un certain nombre de croquis qui en témoignent. Il récupérait vieux meubles et boiseries et les faisait aménager selon ses dessins.</a:t>
            </a:r>
          </a:p>
        </p:txBody>
      </p:sp>
    </p:spTree>
    <p:extLst>
      <p:ext uri="{BB962C8B-B14F-4D97-AF65-F5344CB8AC3E}">
        <p14:creationId xmlns:p14="http://schemas.microsoft.com/office/powerpoint/2010/main" val="4086294374"/>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lettre&#10;&#10;Description générée automatiquement">
            <a:extLst>
              <a:ext uri="{FF2B5EF4-FFF2-40B4-BE49-F238E27FC236}">
                <a16:creationId xmlns:a16="http://schemas.microsoft.com/office/drawing/2014/main" id="{68B8A71E-6096-2ED6-1FBC-5C27D50C2FC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57748" y="729000"/>
            <a:ext cx="4077000" cy="5400000"/>
          </a:xfrm>
          <a:prstGeom prst="rect">
            <a:avLst/>
          </a:prstGeom>
        </p:spPr>
      </p:pic>
      <p:sp>
        <p:nvSpPr>
          <p:cNvPr id="4" name="ZoneTexte 3">
            <a:extLst>
              <a:ext uri="{FF2B5EF4-FFF2-40B4-BE49-F238E27FC236}">
                <a16:creationId xmlns:a16="http://schemas.microsoft.com/office/drawing/2014/main" id="{057CDC86-C544-C007-0E86-37620534CDCA}"/>
              </a:ext>
            </a:extLst>
          </p:cNvPr>
          <p:cNvSpPr txBox="1"/>
          <p:nvPr/>
        </p:nvSpPr>
        <p:spPr>
          <a:xfrm>
            <a:off x="7533503" y="982176"/>
            <a:ext cx="4658497" cy="4893647"/>
          </a:xfrm>
          <a:prstGeom prst="rect">
            <a:avLst/>
          </a:prstGeom>
          <a:noFill/>
        </p:spPr>
        <p:txBody>
          <a:bodyPr wrap="square" rtlCol="0">
            <a:spAutoFit/>
          </a:bodyPr>
          <a:lstStyle/>
          <a:p>
            <a:r>
              <a:rPr lang="fr-FR" sz="2400" b="1" dirty="0"/>
              <a:t>Il s'agit de l’ancienne résidence secondaire d’un armateur havrais, Isidore Vacquerie, dans laquelle Victor Hugo séjourna une douzaine de fois en villégiature. Tout commença lorsqu'un des fils d'Isidore Vacquerie, Auguste, au cours de ses études à Paris, fit la connaissance de Victor Hugo dont il était un fervent admirateur. Des liens se nouèrent entre les deux familles au cours des séjours de Mme Hugo à Villequier</a:t>
            </a:r>
          </a:p>
        </p:txBody>
      </p:sp>
    </p:spTree>
    <p:extLst>
      <p:ext uri="{BB962C8B-B14F-4D97-AF65-F5344CB8AC3E}">
        <p14:creationId xmlns:p14="http://schemas.microsoft.com/office/powerpoint/2010/main" val="261518024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72ACFA35-FF34-67CF-A3EB-7DE1DAB054EA}"/>
              </a:ext>
            </a:extLst>
          </p:cNvPr>
          <p:cNvSpPr txBox="1"/>
          <p:nvPr/>
        </p:nvSpPr>
        <p:spPr>
          <a:xfrm>
            <a:off x="1528119" y="612844"/>
            <a:ext cx="9477632" cy="5632311"/>
          </a:xfrm>
          <a:prstGeom prst="rect">
            <a:avLst/>
          </a:prstGeom>
          <a:noFill/>
        </p:spPr>
        <p:txBody>
          <a:bodyPr wrap="square" rtlCol="0">
            <a:spAutoFit/>
          </a:bodyPr>
          <a:lstStyle/>
          <a:p>
            <a:r>
              <a:rPr lang="fr-FR" sz="2400" b="1" dirty="0"/>
              <a:t>La Maison de Victor Hugo retrace la vie du grand homme à travers les éléments clés de sa carrière littéraire, de son engagement politique. Niché dans l’ancien hôtel Rohan-</a:t>
            </a:r>
            <a:r>
              <a:rPr lang="fr-FR" sz="2400" b="1" dirty="0" err="1"/>
              <a:t>Guéméné</a:t>
            </a:r>
            <a:r>
              <a:rPr lang="fr-FR" sz="2400" b="1" dirty="0"/>
              <a:t>, au 6 place des Vosges, le musée consacré à l’écrivain aborde également des facettes plus méconnues de son talent, le dessinateur et le peintre, son goût pour la décoration et l’architecture d’intérieur. L’auteur des « Misérables » et de « Notre Dame de Paris » est évoqué dans un lieu qui fut de 1832 à 1848 son domicile parisien et celui de sa famille. Durant dix-huit mois, de 2019 à 2020, une vaste campagne de restauration a été menée pour un budget de 4,7 millions d’euros.  La maison-musée dont la réouverture a été retardée par la crise sanitaire a retrouvé son public en juin 2021. L’accueil repensé donne désormais accès à la cour intérieur arborée. Elle sert de terrasse au nouveau salon de thé aménagé dans les anciennes remises à carrosses. La rénovation des salles a permis de repenser le parcours muséal en le complétant d’innovations numériques. </a:t>
            </a:r>
          </a:p>
        </p:txBody>
      </p:sp>
    </p:spTree>
    <p:extLst>
      <p:ext uri="{BB962C8B-B14F-4D97-AF65-F5344CB8AC3E}">
        <p14:creationId xmlns:p14="http://schemas.microsoft.com/office/powerpoint/2010/main" val="1200355993"/>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lettre&#10;&#10;Description générée automatiquement">
            <a:extLst>
              <a:ext uri="{FF2B5EF4-FFF2-40B4-BE49-F238E27FC236}">
                <a16:creationId xmlns:a16="http://schemas.microsoft.com/office/drawing/2014/main" id="{DEDD8EA4-030B-D19D-39BB-567365AAC9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51559" y="819000"/>
            <a:ext cx="6955650" cy="5220000"/>
          </a:xfrm>
          <a:prstGeom prst="rect">
            <a:avLst/>
          </a:prstGeom>
        </p:spPr>
      </p:pic>
      <p:sp>
        <p:nvSpPr>
          <p:cNvPr id="4" name="ZoneTexte 3">
            <a:extLst>
              <a:ext uri="{FF2B5EF4-FFF2-40B4-BE49-F238E27FC236}">
                <a16:creationId xmlns:a16="http://schemas.microsoft.com/office/drawing/2014/main" id="{64B79AFE-3824-E098-E026-1CBA588E132F}"/>
              </a:ext>
            </a:extLst>
          </p:cNvPr>
          <p:cNvSpPr txBox="1"/>
          <p:nvPr/>
        </p:nvSpPr>
        <p:spPr>
          <a:xfrm>
            <a:off x="111210" y="1726520"/>
            <a:ext cx="4051559" cy="1815882"/>
          </a:xfrm>
          <a:prstGeom prst="rect">
            <a:avLst/>
          </a:prstGeom>
          <a:noFill/>
        </p:spPr>
        <p:txBody>
          <a:bodyPr wrap="square" rtlCol="0">
            <a:spAutoFit/>
          </a:bodyPr>
          <a:lstStyle/>
          <a:p>
            <a:r>
              <a:rPr lang="fr-FR" sz="2800" dirty="0"/>
              <a:t>Paris : Maison de Victor Hugo, le renouveau d'une maison-musée place des Vosges - IVème</a:t>
            </a:r>
          </a:p>
        </p:txBody>
      </p:sp>
    </p:spTree>
    <p:extLst>
      <p:ext uri="{BB962C8B-B14F-4D97-AF65-F5344CB8AC3E}">
        <p14:creationId xmlns:p14="http://schemas.microsoft.com/office/powerpoint/2010/main" val="4149938284"/>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sol, intérieur, pièce&#10;&#10;Description générée automatiquement">
            <a:extLst>
              <a:ext uri="{FF2B5EF4-FFF2-40B4-BE49-F238E27FC236}">
                <a16:creationId xmlns:a16="http://schemas.microsoft.com/office/drawing/2014/main" id="{FACA23B3-962E-F7A8-0BBF-BA7B3C9184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06965" y="1016708"/>
            <a:ext cx="6955650" cy="5220000"/>
          </a:xfrm>
          <a:prstGeom prst="rect">
            <a:avLst/>
          </a:prstGeom>
        </p:spPr>
      </p:pic>
      <p:sp>
        <p:nvSpPr>
          <p:cNvPr id="2" name="ZoneTexte 1">
            <a:extLst>
              <a:ext uri="{FF2B5EF4-FFF2-40B4-BE49-F238E27FC236}">
                <a16:creationId xmlns:a16="http://schemas.microsoft.com/office/drawing/2014/main" id="{33BC2DFD-0AFA-39BC-A9F1-0BCCDB7C2A30}"/>
              </a:ext>
            </a:extLst>
          </p:cNvPr>
          <p:cNvSpPr txBox="1"/>
          <p:nvPr/>
        </p:nvSpPr>
        <p:spPr>
          <a:xfrm>
            <a:off x="3927992" y="6150211"/>
            <a:ext cx="7267230" cy="461665"/>
          </a:xfrm>
          <a:prstGeom prst="rect">
            <a:avLst/>
          </a:prstGeom>
          <a:noFill/>
        </p:spPr>
        <p:txBody>
          <a:bodyPr wrap="square" rtlCol="0">
            <a:spAutoFit/>
          </a:bodyPr>
          <a:lstStyle/>
          <a:p>
            <a:r>
              <a:rPr lang="fr-FR" sz="2400" b="1" dirty="0">
                <a:solidFill>
                  <a:schemeClr val="bg1"/>
                </a:solidFill>
              </a:rPr>
              <a:t>La maison de Victor Hugo à Paris</a:t>
            </a:r>
          </a:p>
        </p:txBody>
      </p:sp>
    </p:spTree>
    <p:extLst>
      <p:ext uri="{BB962C8B-B14F-4D97-AF65-F5344CB8AC3E}">
        <p14:creationId xmlns:p14="http://schemas.microsoft.com/office/powerpoint/2010/main" val="2918044413"/>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sol, mur, fenêtre&#10;&#10;Description générée automatiquement">
            <a:extLst>
              <a:ext uri="{FF2B5EF4-FFF2-40B4-BE49-F238E27FC236}">
                <a16:creationId xmlns:a16="http://schemas.microsoft.com/office/drawing/2014/main" id="{8E126214-31F5-CB49-FE1A-2449F20692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38500" y="819000"/>
            <a:ext cx="3915000" cy="5220000"/>
          </a:xfrm>
          <a:prstGeom prst="rect">
            <a:avLst/>
          </a:prstGeom>
        </p:spPr>
      </p:pic>
      <p:sp>
        <p:nvSpPr>
          <p:cNvPr id="2" name="ZoneTexte 1">
            <a:extLst>
              <a:ext uri="{FF2B5EF4-FFF2-40B4-BE49-F238E27FC236}">
                <a16:creationId xmlns:a16="http://schemas.microsoft.com/office/drawing/2014/main" id="{52A7B333-FFC9-9CE1-E8A5-4FE0D29B6C57}"/>
              </a:ext>
            </a:extLst>
          </p:cNvPr>
          <p:cNvSpPr txBox="1"/>
          <p:nvPr/>
        </p:nvSpPr>
        <p:spPr>
          <a:xfrm>
            <a:off x="4406736" y="6039000"/>
            <a:ext cx="6277233" cy="400110"/>
          </a:xfrm>
          <a:prstGeom prst="rect">
            <a:avLst/>
          </a:prstGeom>
          <a:noFill/>
        </p:spPr>
        <p:txBody>
          <a:bodyPr wrap="square" rtlCol="0">
            <a:spAutoFit/>
          </a:bodyPr>
          <a:lstStyle/>
          <a:p>
            <a:r>
              <a:rPr lang="fr-FR" sz="2000" b="1" dirty="0"/>
              <a:t>La maison de Victor Hugo à Paris</a:t>
            </a:r>
          </a:p>
        </p:txBody>
      </p:sp>
    </p:spTree>
    <p:extLst>
      <p:ext uri="{BB962C8B-B14F-4D97-AF65-F5344CB8AC3E}">
        <p14:creationId xmlns:p14="http://schemas.microsoft.com/office/powerpoint/2010/main" val="584692343"/>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bâtiment, plein air, ville&#10;&#10;Description générée automatiquement">
            <a:extLst>
              <a:ext uri="{FF2B5EF4-FFF2-40B4-BE49-F238E27FC236}">
                <a16:creationId xmlns:a16="http://schemas.microsoft.com/office/drawing/2014/main" id="{72B0AF9D-4095-5044-D0E7-F79B7F7B958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99985" y="819000"/>
            <a:ext cx="3915000" cy="5220000"/>
          </a:xfrm>
          <a:prstGeom prst="rect">
            <a:avLst/>
          </a:prstGeom>
        </p:spPr>
      </p:pic>
    </p:spTree>
    <p:extLst>
      <p:ext uri="{BB962C8B-B14F-4D97-AF65-F5344CB8AC3E}">
        <p14:creationId xmlns:p14="http://schemas.microsoft.com/office/powerpoint/2010/main" val="782979257"/>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intérieur, pièce, plafond&#10;&#10;Description générée automatiquement">
            <a:extLst>
              <a:ext uri="{FF2B5EF4-FFF2-40B4-BE49-F238E27FC236}">
                <a16:creationId xmlns:a16="http://schemas.microsoft.com/office/drawing/2014/main" id="{EFBB9D8C-C9B7-4200-9DDB-7B362AE93AF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12343" y="819000"/>
            <a:ext cx="3915000" cy="5220000"/>
          </a:xfrm>
          <a:prstGeom prst="rect">
            <a:avLst/>
          </a:prstGeom>
        </p:spPr>
      </p:pic>
      <p:sp>
        <p:nvSpPr>
          <p:cNvPr id="2" name="ZoneTexte 1">
            <a:extLst>
              <a:ext uri="{FF2B5EF4-FFF2-40B4-BE49-F238E27FC236}">
                <a16:creationId xmlns:a16="http://schemas.microsoft.com/office/drawing/2014/main" id="{E308DE41-499F-BEF0-8065-2B5A63854448}"/>
              </a:ext>
            </a:extLst>
          </p:cNvPr>
          <p:cNvSpPr txBox="1"/>
          <p:nvPr/>
        </p:nvSpPr>
        <p:spPr>
          <a:xfrm>
            <a:off x="4250723" y="6039000"/>
            <a:ext cx="9811265" cy="400110"/>
          </a:xfrm>
          <a:prstGeom prst="rect">
            <a:avLst/>
          </a:prstGeom>
          <a:noFill/>
        </p:spPr>
        <p:txBody>
          <a:bodyPr wrap="square" rtlCol="0">
            <a:spAutoFit/>
          </a:bodyPr>
          <a:lstStyle/>
          <a:p>
            <a:r>
              <a:rPr lang="fr-FR" sz="2000" b="1" dirty="0"/>
              <a:t>La maison de Victor Hugo à Paris</a:t>
            </a:r>
          </a:p>
        </p:txBody>
      </p:sp>
    </p:spTree>
    <p:extLst>
      <p:ext uri="{BB962C8B-B14F-4D97-AF65-F5344CB8AC3E}">
        <p14:creationId xmlns:p14="http://schemas.microsoft.com/office/powerpoint/2010/main" val="2299883607"/>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mur, intérieur&#10;&#10;Description générée automatiquement">
            <a:extLst>
              <a:ext uri="{FF2B5EF4-FFF2-40B4-BE49-F238E27FC236}">
                <a16:creationId xmlns:a16="http://schemas.microsoft.com/office/drawing/2014/main" id="{4966C2D3-37A1-9F47-AE86-34C904B49D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25845" y="819000"/>
            <a:ext cx="3915000" cy="5220000"/>
          </a:xfrm>
          <a:prstGeom prst="rect">
            <a:avLst/>
          </a:prstGeom>
        </p:spPr>
      </p:pic>
    </p:spTree>
    <p:extLst>
      <p:ext uri="{BB962C8B-B14F-4D97-AF65-F5344CB8AC3E}">
        <p14:creationId xmlns:p14="http://schemas.microsoft.com/office/powerpoint/2010/main" val="2860606846"/>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sol, mur, plafond&#10;&#10;Description générée automatiquement">
            <a:extLst>
              <a:ext uri="{FF2B5EF4-FFF2-40B4-BE49-F238E27FC236}">
                <a16:creationId xmlns:a16="http://schemas.microsoft.com/office/drawing/2014/main" id="{EB07A2BE-E09C-B992-D745-CFFE09449CF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57835" y="906161"/>
            <a:ext cx="6955650" cy="5220000"/>
          </a:xfrm>
          <a:prstGeom prst="rect">
            <a:avLst/>
          </a:prstGeom>
        </p:spPr>
      </p:pic>
      <p:sp>
        <p:nvSpPr>
          <p:cNvPr id="2" name="ZoneTexte 1">
            <a:extLst>
              <a:ext uri="{FF2B5EF4-FFF2-40B4-BE49-F238E27FC236}">
                <a16:creationId xmlns:a16="http://schemas.microsoft.com/office/drawing/2014/main" id="{EE1C60C7-C3CE-578E-A938-7CE5657540BC}"/>
              </a:ext>
            </a:extLst>
          </p:cNvPr>
          <p:cNvSpPr txBox="1"/>
          <p:nvPr/>
        </p:nvSpPr>
        <p:spPr>
          <a:xfrm>
            <a:off x="4238368" y="6126161"/>
            <a:ext cx="7834183"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365558699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sol, pièce, vivre&#10;&#10;Description générée automatiquement">
            <a:extLst>
              <a:ext uri="{FF2B5EF4-FFF2-40B4-BE49-F238E27FC236}">
                <a16:creationId xmlns:a16="http://schemas.microsoft.com/office/drawing/2014/main" id="{5286FCA8-EA55-689F-4658-5D8F7CE4267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57835" y="906163"/>
            <a:ext cx="6955650" cy="5220000"/>
          </a:xfrm>
          <a:prstGeom prst="rect">
            <a:avLst/>
          </a:prstGeom>
        </p:spPr>
      </p:pic>
      <p:sp>
        <p:nvSpPr>
          <p:cNvPr id="2" name="ZoneTexte 1">
            <a:extLst>
              <a:ext uri="{FF2B5EF4-FFF2-40B4-BE49-F238E27FC236}">
                <a16:creationId xmlns:a16="http://schemas.microsoft.com/office/drawing/2014/main" id="{A0BCCAD9-9D46-33EB-4282-D63361DBF7CD}"/>
              </a:ext>
            </a:extLst>
          </p:cNvPr>
          <p:cNvSpPr txBox="1"/>
          <p:nvPr/>
        </p:nvSpPr>
        <p:spPr>
          <a:xfrm>
            <a:off x="4249565" y="6126163"/>
            <a:ext cx="7093938"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258600316"/>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intérieur, mur, fenêtre&#10;&#10;Description générée automatiquement">
            <a:extLst>
              <a:ext uri="{FF2B5EF4-FFF2-40B4-BE49-F238E27FC236}">
                <a16:creationId xmlns:a16="http://schemas.microsoft.com/office/drawing/2014/main" id="{24A4B30A-BCF4-22F3-07A3-0FBE7E38A32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18175" y="917854"/>
            <a:ext cx="6955650" cy="5220000"/>
          </a:xfrm>
          <a:prstGeom prst="rect">
            <a:avLst/>
          </a:prstGeom>
        </p:spPr>
      </p:pic>
      <p:sp>
        <p:nvSpPr>
          <p:cNvPr id="5" name="ZoneTexte 4">
            <a:extLst>
              <a:ext uri="{FF2B5EF4-FFF2-40B4-BE49-F238E27FC236}">
                <a16:creationId xmlns:a16="http://schemas.microsoft.com/office/drawing/2014/main" id="{B85F62DB-B348-24A3-40D9-589C7CDA9042}"/>
              </a:ext>
            </a:extLst>
          </p:cNvPr>
          <p:cNvSpPr txBox="1"/>
          <p:nvPr/>
        </p:nvSpPr>
        <p:spPr>
          <a:xfrm>
            <a:off x="4395916" y="6137854"/>
            <a:ext cx="6098058" cy="400110"/>
          </a:xfrm>
          <a:prstGeom prst="rect">
            <a:avLst/>
          </a:prstGeom>
          <a:noFill/>
        </p:spPr>
        <p:txBody>
          <a:bodyPr wrap="square">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359909100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intérieur, mur, fenêtre&#10;&#10;Description générée automatiquement">
            <a:extLst>
              <a:ext uri="{FF2B5EF4-FFF2-40B4-BE49-F238E27FC236}">
                <a16:creationId xmlns:a16="http://schemas.microsoft.com/office/drawing/2014/main" id="{6E304999-DFE9-0AD1-60A2-9821D310FC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94904" y="819000"/>
            <a:ext cx="6955650" cy="5220000"/>
          </a:xfrm>
          <a:prstGeom prst="rect">
            <a:avLst/>
          </a:prstGeom>
        </p:spPr>
      </p:pic>
      <p:sp>
        <p:nvSpPr>
          <p:cNvPr id="2" name="ZoneTexte 1">
            <a:extLst>
              <a:ext uri="{FF2B5EF4-FFF2-40B4-BE49-F238E27FC236}">
                <a16:creationId xmlns:a16="http://schemas.microsoft.com/office/drawing/2014/main" id="{0BCCE2E6-FB55-5F7F-92BB-440AA31BAA0B}"/>
              </a:ext>
            </a:extLst>
          </p:cNvPr>
          <p:cNvSpPr txBox="1"/>
          <p:nvPr/>
        </p:nvSpPr>
        <p:spPr>
          <a:xfrm>
            <a:off x="4015946" y="6039000"/>
            <a:ext cx="7760043" cy="400110"/>
          </a:xfrm>
          <a:prstGeom prst="rect">
            <a:avLst/>
          </a:prstGeom>
          <a:noFill/>
        </p:spPr>
        <p:txBody>
          <a:bodyPr wrap="square" rtlCol="0">
            <a:spAutoFit/>
          </a:bodyPr>
          <a:lstStyle/>
          <a:p>
            <a:r>
              <a:rPr lang="fr-FR" sz="2000" b="1" dirty="0"/>
              <a:t>La maison de Victor Hugo à Paris</a:t>
            </a:r>
          </a:p>
        </p:txBody>
      </p:sp>
    </p:spTree>
    <p:extLst>
      <p:ext uri="{BB962C8B-B14F-4D97-AF65-F5344CB8AC3E}">
        <p14:creationId xmlns:p14="http://schemas.microsoft.com/office/powerpoint/2010/main" val="96164508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ièce, fenêtre, meubles&#10;&#10;Description générée automatiquement">
            <a:extLst>
              <a:ext uri="{FF2B5EF4-FFF2-40B4-BE49-F238E27FC236}">
                <a16:creationId xmlns:a16="http://schemas.microsoft.com/office/drawing/2014/main" id="{FC7051D5-18B1-909F-AED1-20A8F1ECB16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71200" y="719075"/>
            <a:ext cx="7849599" cy="5220000"/>
          </a:xfrm>
          <a:prstGeom prst="rect">
            <a:avLst/>
          </a:prstGeom>
        </p:spPr>
      </p:pic>
      <p:sp>
        <p:nvSpPr>
          <p:cNvPr id="2" name="ZoneTexte 1">
            <a:extLst>
              <a:ext uri="{FF2B5EF4-FFF2-40B4-BE49-F238E27FC236}">
                <a16:creationId xmlns:a16="http://schemas.microsoft.com/office/drawing/2014/main" id="{CC8C13D2-97E3-4AA6-9615-ABB65550921E}"/>
              </a:ext>
            </a:extLst>
          </p:cNvPr>
          <p:cNvSpPr txBox="1"/>
          <p:nvPr/>
        </p:nvSpPr>
        <p:spPr>
          <a:xfrm>
            <a:off x="4114800" y="5943769"/>
            <a:ext cx="8303740"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1700616060"/>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ur, bois, meubles&#10;&#10;Description générée automatiquement">
            <a:extLst>
              <a:ext uri="{FF2B5EF4-FFF2-40B4-BE49-F238E27FC236}">
                <a16:creationId xmlns:a16="http://schemas.microsoft.com/office/drawing/2014/main" id="{8A35D92E-152C-035E-6964-2CC0403B6B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24233" y="819000"/>
            <a:ext cx="7820255" cy="5220000"/>
          </a:xfrm>
          <a:prstGeom prst="rect">
            <a:avLst/>
          </a:prstGeom>
        </p:spPr>
      </p:pic>
      <p:sp>
        <p:nvSpPr>
          <p:cNvPr id="2" name="ZoneTexte 1">
            <a:extLst>
              <a:ext uri="{FF2B5EF4-FFF2-40B4-BE49-F238E27FC236}">
                <a16:creationId xmlns:a16="http://schemas.microsoft.com/office/drawing/2014/main" id="{64EB3DE9-5D97-54B4-BF4B-F670582E426B}"/>
              </a:ext>
            </a:extLst>
          </p:cNvPr>
          <p:cNvSpPr txBox="1"/>
          <p:nvPr/>
        </p:nvSpPr>
        <p:spPr>
          <a:xfrm>
            <a:off x="3966247" y="6039000"/>
            <a:ext cx="8225753" cy="400110"/>
          </a:xfrm>
          <a:prstGeom prst="rect">
            <a:avLst/>
          </a:prstGeom>
          <a:noFill/>
        </p:spPr>
        <p:txBody>
          <a:bodyPr wrap="square" rtlCol="0">
            <a:spAutoFit/>
          </a:bodyPr>
          <a:lstStyle/>
          <a:p>
            <a:r>
              <a:rPr lang="fr-FR" sz="2000" b="1" dirty="0"/>
              <a:t>La maison de Victor Hugo à Paris</a:t>
            </a:r>
          </a:p>
        </p:txBody>
      </p:sp>
    </p:spTree>
    <p:extLst>
      <p:ext uri="{BB962C8B-B14F-4D97-AF65-F5344CB8AC3E}">
        <p14:creationId xmlns:p14="http://schemas.microsoft.com/office/powerpoint/2010/main" val="2876023924"/>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herbe, plein air, sol&#10;&#10;Description générée automatiquement">
            <a:extLst>
              <a:ext uri="{FF2B5EF4-FFF2-40B4-BE49-F238E27FC236}">
                <a16:creationId xmlns:a16="http://schemas.microsoft.com/office/drawing/2014/main" id="{865CB3D0-B5FF-69A1-6ACF-9021251BD0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549000"/>
            <a:ext cx="4320000" cy="5760000"/>
          </a:xfrm>
          <a:prstGeom prst="rect">
            <a:avLst/>
          </a:prstGeom>
        </p:spPr>
      </p:pic>
      <p:sp>
        <p:nvSpPr>
          <p:cNvPr id="4" name="ZoneTexte 3">
            <a:extLst>
              <a:ext uri="{FF2B5EF4-FFF2-40B4-BE49-F238E27FC236}">
                <a16:creationId xmlns:a16="http://schemas.microsoft.com/office/drawing/2014/main" id="{A9CD9A6E-4D5C-8C76-AC79-4E9994909E77}"/>
              </a:ext>
            </a:extLst>
          </p:cNvPr>
          <p:cNvSpPr txBox="1"/>
          <p:nvPr/>
        </p:nvSpPr>
        <p:spPr>
          <a:xfrm>
            <a:off x="4547286" y="6309000"/>
            <a:ext cx="5820033" cy="369332"/>
          </a:xfrm>
          <a:prstGeom prst="rect">
            <a:avLst/>
          </a:prstGeom>
          <a:noFill/>
        </p:spPr>
        <p:txBody>
          <a:bodyPr wrap="square" rtlCol="0">
            <a:spAutoFit/>
          </a:bodyPr>
          <a:lstStyle/>
          <a:p>
            <a:r>
              <a:rPr lang="fr-FR" b="1" dirty="0"/>
              <a:t>La maison de Victor Hugo à Paris</a:t>
            </a:r>
          </a:p>
        </p:txBody>
      </p:sp>
    </p:spTree>
    <p:extLst>
      <p:ext uri="{BB962C8B-B14F-4D97-AF65-F5344CB8AC3E}">
        <p14:creationId xmlns:p14="http://schemas.microsoft.com/office/powerpoint/2010/main" val="3434360092"/>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lafond, plusieurs&#10;&#10;Description générée automatiquement">
            <a:extLst>
              <a:ext uri="{FF2B5EF4-FFF2-40B4-BE49-F238E27FC236}">
                <a16:creationId xmlns:a16="http://schemas.microsoft.com/office/drawing/2014/main" id="{D1A5C06B-C5E2-0401-44FD-2D43CC2CC4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0000" y="721302"/>
            <a:ext cx="8352000" cy="5220000"/>
          </a:xfrm>
          <a:prstGeom prst="rect">
            <a:avLst/>
          </a:prstGeom>
        </p:spPr>
      </p:pic>
      <p:sp>
        <p:nvSpPr>
          <p:cNvPr id="4" name="ZoneTexte 3">
            <a:extLst>
              <a:ext uri="{FF2B5EF4-FFF2-40B4-BE49-F238E27FC236}">
                <a16:creationId xmlns:a16="http://schemas.microsoft.com/office/drawing/2014/main" id="{2871E791-B264-C5D5-0261-0712949DAB6D}"/>
              </a:ext>
            </a:extLst>
          </p:cNvPr>
          <p:cNvSpPr txBox="1"/>
          <p:nvPr/>
        </p:nvSpPr>
        <p:spPr>
          <a:xfrm>
            <a:off x="4151870" y="5941302"/>
            <a:ext cx="6252519"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210848926"/>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intérieur, décoré&#10;&#10;Description générée automatiquement">
            <a:extLst>
              <a:ext uri="{FF2B5EF4-FFF2-40B4-BE49-F238E27FC236}">
                <a16:creationId xmlns:a16="http://schemas.microsoft.com/office/drawing/2014/main" id="{13EBA9FD-68B7-2129-23C1-FF770A92BC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5886" y="938125"/>
            <a:ext cx="7820228" cy="5220000"/>
          </a:xfrm>
          <a:prstGeom prst="rect">
            <a:avLst/>
          </a:prstGeom>
        </p:spPr>
      </p:pic>
      <p:sp>
        <p:nvSpPr>
          <p:cNvPr id="6" name="ZoneTexte 5">
            <a:extLst>
              <a:ext uri="{FF2B5EF4-FFF2-40B4-BE49-F238E27FC236}">
                <a16:creationId xmlns:a16="http://schemas.microsoft.com/office/drawing/2014/main" id="{2BBB6031-ED56-8C22-6744-B95065B87854}"/>
              </a:ext>
            </a:extLst>
          </p:cNvPr>
          <p:cNvSpPr txBox="1"/>
          <p:nvPr/>
        </p:nvSpPr>
        <p:spPr>
          <a:xfrm>
            <a:off x="4125897" y="6158125"/>
            <a:ext cx="7625379"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876967851"/>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ierre, meubles, colonnade&#10;&#10;Description générée automatiquement">
            <a:extLst>
              <a:ext uri="{FF2B5EF4-FFF2-40B4-BE49-F238E27FC236}">
                <a16:creationId xmlns:a16="http://schemas.microsoft.com/office/drawing/2014/main" id="{EAD4EB41-A2D8-A3D5-B749-B8D256A0217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47986" y="950312"/>
            <a:ext cx="8723033" cy="5220000"/>
          </a:xfrm>
          <a:prstGeom prst="rect">
            <a:avLst/>
          </a:prstGeom>
        </p:spPr>
      </p:pic>
      <p:sp>
        <p:nvSpPr>
          <p:cNvPr id="4" name="ZoneTexte 3">
            <a:extLst>
              <a:ext uri="{FF2B5EF4-FFF2-40B4-BE49-F238E27FC236}">
                <a16:creationId xmlns:a16="http://schemas.microsoft.com/office/drawing/2014/main" id="{3C087659-0490-619A-1DC2-A123330A549F}"/>
              </a:ext>
            </a:extLst>
          </p:cNvPr>
          <p:cNvSpPr txBox="1"/>
          <p:nvPr/>
        </p:nvSpPr>
        <p:spPr>
          <a:xfrm>
            <a:off x="4045197" y="6170312"/>
            <a:ext cx="8484555"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2996621397"/>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016BF59-44DB-21D0-5604-362F39F4B52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71700" y="814387"/>
            <a:ext cx="7834754" cy="5220000"/>
          </a:xfrm>
          <a:prstGeom prst="rect">
            <a:avLst/>
          </a:prstGeom>
        </p:spPr>
      </p:pic>
      <p:sp>
        <p:nvSpPr>
          <p:cNvPr id="4" name="ZoneTexte 3">
            <a:extLst>
              <a:ext uri="{FF2B5EF4-FFF2-40B4-BE49-F238E27FC236}">
                <a16:creationId xmlns:a16="http://schemas.microsoft.com/office/drawing/2014/main" id="{DC5EFD37-04AA-75DB-4E03-16282D3A7283}"/>
              </a:ext>
            </a:extLst>
          </p:cNvPr>
          <p:cNvSpPr txBox="1"/>
          <p:nvPr/>
        </p:nvSpPr>
        <p:spPr>
          <a:xfrm>
            <a:off x="4176584" y="6034387"/>
            <a:ext cx="9452919"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1125173234"/>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sol, intérieur, pièce&#10;&#10;Description générée automatiquement">
            <a:extLst>
              <a:ext uri="{FF2B5EF4-FFF2-40B4-BE49-F238E27FC236}">
                <a16:creationId xmlns:a16="http://schemas.microsoft.com/office/drawing/2014/main" id="{33EAB995-A73F-78ED-8F9E-8909A74A31E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86202" y="819000"/>
            <a:ext cx="8723033" cy="5220000"/>
          </a:xfrm>
          <a:prstGeom prst="rect">
            <a:avLst/>
          </a:prstGeom>
        </p:spPr>
      </p:pic>
      <p:sp>
        <p:nvSpPr>
          <p:cNvPr id="4" name="ZoneTexte 3">
            <a:extLst>
              <a:ext uri="{FF2B5EF4-FFF2-40B4-BE49-F238E27FC236}">
                <a16:creationId xmlns:a16="http://schemas.microsoft.com/office/drawing/2014/main" id="{1D4F2D78-5014-0057-EC03-1FBBDA433656}"/>
              </a:ext>
            </a:extLst>
          </p:cNvPr>
          <p:cNvSpPr txBox="1"/>
          <p:nvPr/>
        </p:nvSpPr>
        <p:spPr>
          <a:xfrm>
            <a:off x="3884559" y="6039000"/>
            <a:ext cx="9127106"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185605154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eint, décoré, peinture&#10;&#10;Description générée automatiquement">
            <a:extLst>
              <a:ext uri="{FF2B5EF4-FFF2-40B4-BE49-F238E27FC236}">
                <a16:creationId xmlns:a16="http://schemas.microsoft.com/office/drawing/2014/main" id="{48790C7A-EAA2-C008-12DB-A74191D1B63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719151" y="703176"/>
            <a:ext cx="8753698" cy="5220000"/>
          </a:xfrm>
          <a:prstGeom prst="rect">
            <a:avLst/>
          </a:prstGeom>
        </p:spPr>
      </p:pic>
      <p:sp>
        <p:nvSpPr>
          <p:cNvPr id="4" name="ZoneTexte 3">
            <a:extLst>
              <a:ext uri="{FF2B5EF4-FFF2-40B4-BE49-F238E27FC236}">
                <a16:creationId xmlns:a16="http://schemas.microsoft.com/office/drawing/2014/main" id="{BF9C5CBD-6FF9-0CA9-1EB6-6275AAFD7D55}"/>
              </a:ext>
            </a:extLst>
          </p:cNvPr>
          <p:cNvSpPr txBox="1"/>
          <p:nvPr/>
        </p:nvSpPr>
        <p:spPr>
          <a:xfrm>
            <a:off x="4164228" y="5944516"/>
            <a:ext cx="7414054" cy="400110"/>
          </a:xfrm>
          <a:prstGeom prst="rect">
            <a:avLst/>
          </a:prstGeom>
          <a:noFill/>
        </p:spPr>
        <p:txBody>
          <a:bodyPr wrap="square" rtlCol="0">
            <a:spAutoFit/>
          </a:bodyPr>
          <a:lstStyle/>
          <a:p>
            <a:r>
              <a:rPr lang="fr-FR" sz="2000" b="1" dirty="0"/>
              <a:t>La maison de Victor Hugo à Paris</a:t>
            </a:r>
          </a:p>
        </p:txBody>
      </p:sp>
    </p:spTree>
    <p:extLst>
      <p:ext uri="{BB962C8B-B14F-4D97-AF65-F5344CB8AC3E}">
        <p14:creationId xmlns:p14="http://schemas.microsoft.com/office/powerpoint/2010/main" val="3287775712"/>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094ECFB9-39AD-7597-5661-E2BAC3EFA7D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10206" y="616679"/>
            <a:ext cx="8730610" cy="5220000"/>
          </a:xfrm>
          <a:prstGeom prst="rect">
            <a:avLst/>
          </a:prstGeom>
        </p:spPr>
      </p:pic>
      <p:sp>
        <p:nvSpPr>
          <p:cNvPr id="4" name="ZoneTexte 3">
            <a:extLst>
              <a:ext uri="{FF2B5EF4-FFF2-40B4-BE49-F238E27FC236}">
                <a16:creationId xmlns:a16="http://schemas.microsoft.com/office/drawing/2014/main" id="{FABF191E-5166-A2F1-38A3-C241C19F554A}"/>
              </a:ext>
            </a:extLst>
          </p:cNvPr>
          <p:cNvSpPr txBox="1"/>
          <p:nvPr/>
        </p:nvSpPr>
        <p:spPr>
          <a:xfrm>
            <a:off x="4127158" y="5919803"/>
            <a:ext cx="8587946" cy="400110"/>
          </a:xfrm>
          <a:prstGeom prst="rect">
            <a:avLst/>
          </a:prstGeom>
          <a:noFill/>
        </p:spPr>
        <p:txBody>
          <a:bodyPr wrap="square" rtlCol="0">
            <a:spAutoFit/>
          </a:bodyPr>
          <a:lstStyle/>
          <a:p>
            <a:r>
              <a:rPr lang="fr-FR" sz="2000" b="1" dirty="0"/>
              <a:t>La maison de Victor Hugo à Paris</a:t>
            </a:r>
          </a:p>
        </p:txBody>
      </p:sp>
    </p:spTree>
    <p:extLst>
      <p:ext uri="{BB962C8B-B14F-4D97-AF65-F5344CB8AC3E}">
        <p14:creationId xmlns:p14="http://schemas.microsoft.com/office/powerpoint/2010/main" val="297231369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ose, peinture, décoré&#10;&#10;Description générée automatiquement">
            <a:extLst>
              <a:ext uri="{FF2B5EF4-FFF2-40B4-BE49-F238E27FC236}">
                <a16:creationId xmlns:a16="http://schemas.microsoft.com/office/drawing/2014/main" id="{68EAB7D0-E358-F66F-B789-E6C81916E1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1"/>
          <a:stretch/>
        </p:blipFill>
        <p:spPr>
          <a:xfrm>
            <a:off x="1636588" y="708896"/>
            <a:ext cx="8918823" cy="5220000"/>
          </a:xfrm>
          <a:prstGeom prst="rect">
            <a:avLst/>
          </a:prstGeom>
        </p:spPr>
      </p:pic>
      <p:sp>
        <p:nvSpPr>
          <p:cNvPr id="4" name="ZoneTexte 3">
            <a:extLst>
              <a:ext uri="{FF2B5EF4-FFF2-40B4-BE49-F238E27FC236}">
                <a16:creationId xmlns:a16="http://schemas.microsoft.com/office/drawing/2014/main" id="{2B2C1C38-9D0E-9AE5-E1F2-0174A6446C10}"/>
              </a:ext>
            </a:extLst>
          </p:cNvPr>
          <p:cNvSpPr txBox="1"/>
          <p:nvPr/>
        </p:nvSpPr>
        <p:spPr>
          <a:xfrm>
            <a:off x="4337221" y="5928896"/>
            <a:ext cx="8427308" cy="400110"/>
          </a:xfrm>
          <a:prstGeom prst="rect">
            <a:avLst/>
          </a:prstGeom>
          <a:noFill/>
        </p:spPr>
        <p:txBody>
          <a:bodyPr wrap="square" rtlCol="0">
            <a:spAutoFit/>
          </a:bodyPr>
          <a:lstStyle/>
          <a:p>
            <a:r>
              <a:rPr lang="fr-FR" sz="2000" b="1" dirty="0"/>
              <a:t>La maison de Victor Hugo à Paris</a:t>
            </a:r>
          </a:p>
        </p:txBody>
      </p:sp>
    </p:spTree>
    <p:extLst>
      <p:ext uri="{BB962C8B-B14F-4D97-AF65-F5344CB8AC3E}">
        <p14:creationId xmlns:p14="http://schemas.microsoft.com/office/powerpoint/2010/main" val="1964533851"/>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ert, intérieur&#10;&#10;Description générée automatiquement">
            <a:extLst>
              <a:ext uri="{FF2B5EF4-FFF2-40B4-BE49-F238E27FC236}">
                <a16:creationId xmlns:a16="http://schemas.microsoft.com/office/drawing/2014/main" id="{2B77A169-356C-3A24-E6D8-00A5D6D8CB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8143" y="819000"/>
            <a:ext cx="8575714" cy="5220000"/>
          </a:xfrm>
          <a:prstGeom prst="rect">
            <a:avLst/>
          </a:prstGeom>
        </p:spPr>
      </p:pic>
      <p:sp>
        <p:nvSpPr>
          <p:cNvPr id="4" name="ZoneTexte 3">
            <a:extLst>
              <a:ext uri="{FF2B5EF4-FFF2-40B4-BE49-F238E27FC236}">
                <a16:creationId xmlns:a16="http://schemas.microsoft.com/office/drawing/2014/main" id="{C857622E-0A0F-EB7B-3D1D-ADB183FD71E7}"/>
              </a:ext>
            </a:extLst>
          </p:cNvPr>
          <p:cNvSpPr txBox="1"/>
          <p:nvPr/>
        </p:nvSpPr>
        <p:spPr>
          <a:xfrm>
            <a:off x="3954162" y="6039000"/>
            <a:ext cx="8147284"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3697737323"/>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intérieur, pièce, vivre&#10;&#10;Description générée automatiquement">
            <a:extLst>
              <a:ext uri="{FF2B5EF4-FFF2-40B4-BE49-F238E27FC236}">
                <a16:creationId xmlns:a16="http://schemas.microsoft.com/office/drawing/2014/main" id="{58E4143E-6F03-F0D0-4B42-E8AFDC0F133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5999" y="819000"/>
            <a:ext cx="8120001" cy="5220000"/>
          </a:xfrm>
          <a:prstGeom prst="rect">
            <a:avLst/>
          </a:prstGeom>
        </p:spPr>
      </p:pic>
      <p:sp>
        <p:nvSpPr>
          <p:cNvPr id="4" name="ZoneTexte 3">
            <a:extLst>
              <a:ext uri="{FF2B5EF4-FFF2-40B4-BE49-F238E27FC236}">
                <a16:creationId xmlns:a16="http://schemas.microsoft.com/office/drawing/2014/main" id="{D861CC6D-0BD7-280C-756D-EB281FF62DC7}"/>
              </a:ext>
            </a:extLst>
          </p:cNvPr>
          <p:cNvSpPr txBox="1"/>
          <p:nvPr/>
        </p:nvSpPr>
        <p:spPr>
          <a:xfrm>
            <a:off x="4099577" y="6039000"/>
            <a:ext cx="8726736" cy="400110"/>
          </a:xfrm>
          <a:prstGeom prst="rect">
            <a:avLst/>
          </a:prstGeom>
          <a:noFill/>
        </p:spPr>
        <p:txBody>
          <a:bodyPr wrap="square" rtlCol="0">
            <a:spAutoFit/>
          </a:bodyPr>
          <a:lstStyle/>
          <a:p>
            <a:r>
              <a:rPr lang="fr-FR" sz="2000" b="1" dirty="0">
                <a:solidFill>
                  <a:schemeClr val="bg1"/>
                </a:solidFill>
              </a:rPr>
              <a:t>La maison de Victor Hugo à Paris</a:t>
            </a:r>
          </a:p>
        </p:txBody>
      </p:sp>
    </p:spTree>
    <p:extLst>
      <p:ext uri="{BB962C8B-B14F-4D97-AF65-F5344CB8AC3E}">
        <p14:creationId xmlns:p14="http://schemas.microsoft.com/office/powerpoint/2010/main" val="373216330"/>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lafond, mur, pièce&#10;&#10;Description générée automatiquement">
            <a:extLst>
              <a:ext uri="{FF2B5EF4-FFF2-40B4-BE49-F238E27FC236}">
                <a16:creationId xmlns:a16="http://schemas.microsoft.com/office/drawing/2014/main" id="{4F746710-4805-1D82-4B45-FD8878D6D9A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5999" y="819000"/>
            <a:ext cx="8120001" cy="5220000"/>
          </a:xfrm>
          <a:prstGeom prst="rect">
            <a:avLst/>
          </a:prstGeom>
        </p:spPr>
      </p:pic>
      <p:sp>
        <p:nvSpPr>
          <p:cNvPr id="4" name="ZoneTexte 3">
            <a:extLst>
              <a:ext uri="{FF2B5EF4-FFF2-40B4-BE49-F238E27FC236}">
                <a16:creationId xmlns:a16="http://schemas.microsoft.com/office/drawing/2014/main" id="{5A84D5EC-EA1F-3F85-B191-F6EC9E35AD1A}"/>
              </a:ext>
            </a:extLst>
          </p:cNvPr>
          <p:cNvSpPr txBox="1"/>
          <p:nvPr/>
        </p:nvSpPr>
        <p:spPr>
          <a:xfrm>
            <a:off x="3781167" y="6039000"/>
            <a:ext cx="8018281" cy="461665"/>
          </a:xfrm>
          <a:prstGeom prst="rect">
            <a:avLst/>
          </a:prstGeom>
          <a:noFill/>
        </p:spPr>
        <p:txBody>
          <a:bodyPr wrap="square" rtlCol="0">
            <a:spAutoFit/>
          </a:bodyPr>
          <a:lstStyle/>
          <a:p>
            <a:r>
              <a:rPr lang="fr-FR" sz="2400" b="1" dirty="0"/>
              <a:t>La maison de Victor Hugo à Paris</a:t>
            </a:r>
          </a:p>
        </p:txBody>
      </p:sp>
    </p:spTree>
    <p:extLst>
      <p:ext uri="{BB962C8B-B14F-4D97-AF65-F5344CB8AC3E}">
        <p14:creationId xmlns:p14="http://schemas.microsoft.com/office/powerpoint/2010/main" val="2314992598"/>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intérieur, meubles&#10;&#10;Description générée automatiquement">
            <a:extLst>
              <a:ext uri="{FF2B5EF4-FFF2-40B4-BE49-F238E27FC236}">
                <a16:creationId xmlns:a16="http://schemas.microsoft.com/office/drawing/2014/main" id="{BA306CAE-35F9-4B04-2F37-2C8C9CC841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1514" y="775751"/>
            <a:ext cx="7830000" cy="5220000"/>
          </a:xfrm>
          <a:prstGeom prst="rect">
            <a:avLst/>
          </a:prstGeom>
        </p:spPr>
      </p:pic>
      <p:sp>
        <p:nvSpPr>
          <p:cNvPr id="4" name="ZoneTexte 3">
            <a:extLst>
              <a:ext uri="{FF2B5EF4-FFF2-40B4-BE49-F238E27FC236}">
                <a16:creationId xmlns:a16="http://schemas.microsoft.com/office/drawing/2014/main" id="{A4837C2F-F281-47B0-64DB-E6FCF73B13E8}"/>
              </a:ext>
            </a:extLst>
          </p:cNvPr>
          <p:cNvSpPr txBox="1"/>
          <p:nvPr/>
        </p:nvSpPr>
        <p:spPr>
          <a:xfrm>
            <a:off x="469556" y="6082249"/>
            <a:ext cx="9848335" cy="707886"/>
          </a:xfrm>
          <a:prstGeom prst="rect">
            <a:avLst/>
          </a:prstGeom>
          <a:noFill/>
        </p:spPr>
        <p:txBody>
          <a:bodyPr wrap="square" rtlCol="0">
            <a:spAutoFit/>
          </a:bodyPr>
          <a:lstStyle/>
          <a:p>
            <a:r>
              <a:rPr lang="fr-FR" sz="2000" b="1" dirty="0">
                <a:solidFill>
                  <a:schemeClr val="bg1"/>
                </a:solidFill>
              </a:rPr>
              <a:t>Au premier étage, vous découvrirez deux grands salons au décor somptueux, où Victor Hugo et sa famille recevaient leurs invités</a:t>
            </a:r>
          </a:p>
        </p:txBody>
      </p:sp>
      <p:sp>
        <p:nvSpPr>
          <p:cNvPr id="5" name="ZoneTexte 4">
            <a:extLst>
              <a:ext uri="{FF2B5EF4-FFF2-40B4-BE49-F238E27FC236}">
                <a16:creationId xmlns:a16="http://schemas.microsoft.com/office/drawing/2014/main" id="{B6B5735F-0278-2720-368B-5D05F62DBA3B}"/>
              </a:ext>
            </a:extLst>
          </p:cNvPr>
          <p:cNvSpPr txBox="1"/>
          <p:nvPr/>
        </p:nvSpPr>
        <p:spPr>
          <a:xfrm>
            <a:off x="9193426" y="1252618"/>
            <a:ext cx="2730845" cy="3108543"/>
          </a:xfrm>
          <a:prstGeom prst="rect">
            <a:avLst/>
          </a:prstGeom>
          <a:noFill/>
        </p:spPr>
        <p:txBody>
          <a:bodyPr wrap="square" rtlCol="0">
            <a:spAutoFit/>
          </a:bodyPr>
          <a:lstStyle/>
          <a:p>
            <a:r>
              <a:rPr lang="fr-FR" sz="2800" b="1" dirty="0">
                <a:solidFill>
                  <a:schemeClr val="bg1"/>
                </a:solidFill>
              </a:rPr>
              <a:t>Lorient Vous A Présenté </a:t>
            </a:r>
          </a:p>
          <a:p>
            <a:r>
              <a:rPr lang="fr-FR" sz="2800" b="1" dirty="0">
                <a:solidFill>
                  <a:schemeClr val="bg1"/>
                </a:solidFill>
              </a:rPr>
              <a:t>La Maison De Victor Hugo</a:t>
            </a:r>
          </a:p>
          <a:p>
            <a:endParaRPr lang="fr-FR" sz="2800" b="1" dirty="0">
              <a:solidFill>
                <a:schemeClr val="bg1"/>
              </a:solidFill>
            </a:endParaRPr>
          </a:p>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476A1A96-AAF4-C4A3-2DFF-FD89F7DF1751}"/>
              </a:ext>
            </a:extLst>
          </p:cNvPr>
          <p:cNvSpPr txBox="1"/>
          <p:nvPr/>
        </p:nvSpPr>
        <p:spPr>
          <a:xfrm>
            <a:off x="9778312" y="4436875"/>
            <a:ext cx="2644347"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350688801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563</Words>
  <Application>Microsoft Office PowerPoint</Application>
  <PresentationFormat>Grand écran</PresentationFormat>
  <Paragraphs>34</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2023-03-25T05:44:17Z</dcterms:created>
  <dcterms:modified xsi:type="dcterms:W3CDTF">2023-03-25T09:17:05Z</dcterms:modified>
</cp:coreProperties>
</file>