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31"/>
  </p:notesMasterIdLst>
  <p:handoutMasterIdLst>
    <p:handoutMasterId r:id="rId132"/>
  </p:handoutMasterIdLst>
  <p:sldIdLst>
    <p:sldId id="320" r:id="rId2"/>
    <p:sldId id="324" r:id="rId3"/>
    <p:sldId id="257" r:id="rId4"/>
    <p:sldId id="259" r:id="rId5"/>
    <p:sldId id="275" r:id="rId6"/>
    <p:sldId id="411" r:id="rId7"/>
    <p:sldId id="258" r:id="rId8"/>
    <p:sldId id="268" r:id="rId9"/>
    <p:sldId id="417" r:id="rId10"/>
    <p:sldId id="291" r:id="rId11"/>
    <p:sldId id="260" r:id="rId12"/>
    <p:sldId id="267" r:id="rId13"/>
    <p:sldId id="261" r:id="rId14"/>
    <p:sldId id="262" r:id="rId15"/>
    <p:sldId id="278" r:id="rId16"/>
    <p:sldId id="265" r:id="rId17"/>
    <p:sldId id="280" r:id="rId18"/>
    <p:sldId id="270" r:id="rId19"/>
    <p:sldId id="293" r:id="rId20"/>
    <p:sldId id="263" r:id="rId21"/>
    <p:sldId id="264" r:id="rId22"/>
    <p:sldId id="281" r:id="rId23"/>
    <p:sldId id="286" r:id="rId24"/>
    <p:sldId id="294" r:id="rId25"/>
    <p:sldId id="274" r:id="rId26"/>
    <p:sldId id="282" r:id="rId27"/>
    <p:sldId id="284" r:id="rId28"/>
    <p:sldId id="276" r:id="rId29"/>
    <p:sldId id="292" r:id="rId30"/>
    <p:sldId id="295" r:id="rId31"/>
    <p:sldId id="296" r:id="rId32"/>
    <p:sldId id="297" r:id="rId33"/>
    <p:sldId id="298" r:id="rId34"/>
    <p:sldId id="316" r:id="rId35"/>
    <p:sldId id="299" r:id="rId36"/>
    <p:sldId id="301" r:id="rId37"/>
    <p:sldId id="302" r:id="rId38"/>
    <p:sldId id="303" r:id="rId39"/>
    <p:sldId id="306" r:id="rId40"/>
    <p:sldId id="307" r:id="rId41"/>
    <p:sldId id="308" r:id="rId42"/>
    <p:sldId id="309" r:id="rId43"/>
    <p:sldId id="310" r:id="rId44"/>
    <p:sldId id="418" r:id="rId45"/>
    <p:sldId id="311" r:id="rId46"/>
    <p:sldId id="419" r:id="rId47"/>
    <p:sldId id="339" r:id="rId48"/>
    <p:sldId id="313" r:id="rId49"/>
    <p:sldId id="315" r:id="rId50"/>
    <p:sldId id="317" r:id="rId51"/>
    <p:sldId id="318" r:id="rId52"/>
    <p:sldId id="319" r:id="rId53"/>
    <p:sldId id="326" r:id="rId54"/>
    <p:sldId id="327" r:id="rId55"/>
    <p:sldId id="328" r:id="rId56"/>
    <p:sldId id="330" r:id="rId57"/>
    <p:sldId id="329" r:id="rId58"/>
    <p:sldId id="331" r:id="rId59"/>
    <p:sldId id="332" r:id="rId60"/>
    <p:sldId id="333" r:id="rId61"/>
    <p:sldId id="334" r:id="rId62"/>
    <p:sldId id="335" r:id="rId63"/>
    <p:sldId id="416" r:id="rId64"/>
    <p:sldId id="336" r:id="rId65"/>
    <p:sldId id="337" r:id="rId66"/>
    <p:sldId id="413" r:id="rId67"/>
    <p:sldId id="415" r:id="rId68"/>
    <p:sldId id="414" r:id="rId69"/>
    <p:sldId id="338" r:id="rId70"/>
    <p:sldId id="345" r:id="rId71"/>
    <p:sldId id="346" r:id="rId72"/>
    <p:sldId id="347" r:id="rId73"/>
    <p:sldId id="348" r:id="rId74"/>
    <p:sldId id="349" r:id="rId75"/>
    <p:sldId id="350" r:id="rId76"/>
    <p:sldId id="351" r:id="rId77"/>
    <p:sldId id="352" r:id="rId78"/>
    <p:sldId id="353" r:id="rId79"/>
    <p:sldId id="354" r:id="rId80"/>
    <p:sldId id="356" r:id="rId81"/>
    <p:sldId id="357" r:id="rId82"/>
    <p:sldId id="420" r:id="rId83"/>
    <p:sldId id="359" r:id="rId84"/>
    <p:sldId id="361" r:id="rId85"/>
    <p:sldId id="362" r:id="rId86"/>
    <p:sldId id="363" r:id="rId87"/>
    <p:sldId id="364" r:id="rId88"/>
    <p:sldId id="366" r:id="rId89"/>
    <p:sldId id="367" r:id="rId90"/>
    <p:sldId id="368" r:id="rId91"/>
    <p:sldId id="369" r:id="rId92"/>
    <p:sldId id="370" r:id="rId93"/>
    <p:sldId id="371" r:id="rId94"/>
    <p:sldId id="395" r:id="rId95"/>
    <p:sldId id="396" r:id="rId96"/>
    <p:sldId id="373" r:id="rId97"/>
    <p:sldId id="372" r:id="rId98"/>
    <p:sldId id="374" r:id="rId99"/>
    <p:sldId id="375" r:id="rId100"/>
    <p:sldId id="379" r:id="rId101"/>
    <p:sldId id="380" r:id="rId102"/>
    <p:sldId id="382" r:id="rId103"/>
    <p:sldId id="397" r:id="rId104"/>
    <p:sldId id="383" r:id="rId105"/>
    <p:sldId id="384" r:id="rId106"/>
    <p:sldId id="385" r:id="rId107"/>
    <p:sldId id="386" r:id="rId108"/>
    <p:sldId id="387" r:id="rId109"/>
    <p:sldId id="388" r:id="rId110"/>
    <p:sldId id="389" r:id="rId111"/>
    <p:sldId id="390" r:id="rId112"/>
    <p:sldId id="391" r:id="rId113"/>
    <p:sldId id="392" r:id="rId114"/>
    <p:sldId id="393" r:id="rId115"/>
    <p:sldId id="394" r:id="rId116"/>
    <p:sldId id="398" r:id="rId117"/>
    <p:sldId id="399" r:id="rId118"/>
    <p:sldId id="400" r:id="rId119"/>
    <p:sldId id="401" r:id="rId120"/>
    <p:sldId id="402" r:id="rId121"/>
    <p:sldId id="403" r:id="rId122"/>
    <p:sldId id="404" r:id="rId123"/>
    <p:sldId id="405" r:id="rId124"/>
    <p:sldId id="408" r:id="rId125"/>
    <p:sldId id="407" r:id="rId126"/>
    <p:sldId id="409" r:id="rId127"/>
    <p:sldId id="377" r:id="rId128"/>
    <p:sldId id="378" r:id="rId129"/>
    <p:sldId id="410" r:id="rId130"/>
  </p:sldIdLst>
  <p:sldSz cx="9144000" cy="6858000" type="screen4x3"/>
  <p:notesSz cx="6877050" cy="100028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78" d="100"/>
          <a:sy n="78" d="100"/>
        </p:scale>
        <p:origin x="1598" y="43"/>
      </p:cViewPr>
      <p:guideLst>
        <p:guide orient="horz" pos="2160"/>
        <p:guide pos="2880"/>
      </p:guideLst>
    </p:cSldViewPr>
  </p:slideViewPr>
  <p:outlineViewPr>
    <p:cViewPr>
      <p:scale>
        <a:sx n="33" d="100"/>
        <a:sy n="33" d="100"/>
      </p:scale>
      <p:origin x="0" y="2100"/>
    </p:cViewPr>
  </p:outlineViewPr>
  <p:notesTextViewPr>
    <p:cViewPr>
      <p:scale>
        <a:sx n="1" d="1"/>
        <a:sy n="1" d="1"/>
      </p:scale>
      <p:origin x="0" y="0"/>
    </p:cViewPr>
  </p:notesTextViewPr>
  <p:sorterViewPr>
    <p:cViewPr>
      <p:scale>
        <a:sx n="100" d="100"/>
        <a:sy n="100" d="100"/>
      </p:scale>
      <p:origin x="0" y="1090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36699-1031-4A98-9B81-BD056BDCD43B}" type="doc">
      <dgm:prSet loTypeId="urn:microsoft.com/office/officeart/2008/layout/AlternatingHexagons" loCatId="list" qsTypeId="urn:microsoft.com/office/officeart/2005/8/quickstyle/3d2" qsCatId="3D" csTypeId="urn:microsoft.com/office/officeart/2005/8/colors/accent1_2" csCatId="accent1" phldr="1"/>
      <dgm:spPr/>
      <dgm:t>
        <a:bodyPr/>
        <a:lstStyle/>
        <a:p>
          <a:endParaRPr lang="fr-FR"/>
        </a:p>
      </dgm:t>
    </dgm:pt>
    <dgm:pt modelId="{25462E40-B435-4DD0-8584-405C42C36C97}">
      <dgm:prSet phldrT="[Texte]" custT="1"/>
      <dgm:spPr>
        <a:solidFill>
          <a:srgbClr val="FF9900"/>
        </a:solidFill>
      </dgm:spPr>
      <dgm:t>
        <a:bodyPr/>
        <a:lstStyle/>
        <a:p>
          <a:r>
            <a:rPr lang="fr-FR" sz="800" dirty="0"/>
            <a:t>NOURRISSENT</a:t>
          </a:r>
        </a:p>
      </dgm:t>
    </dgm:pt>
    <dgm:pt modelId="{B7F6A2F5-6486-4BFB-8CFB-1673C23C3C39}" type="parTrans" cxnId="{7E25A67A-5C66-40C2-87DF-713757006630}">
      <dgm:prSet/>
      <dgm:spPr/>
      <dgm:t>
        <a:bodyPr/>
        <a:lstStyle/>
        <a:p>
          <a:endParaRPr lang="fr-FR"/>
        </a:p>
      </dgm:t>
    </dgm:pt>
    <dgm:pt modelId="{40554A22-E02B-4031-8685-306D48D1A6D7}" type="sibTrans" cxnId="{7E25A67A-5C66-40C2-87DF-713757006630}">
      <dgm:prSet/>
      <dgm:spPr>
        <a:solidFill>
          <a:srgbClr val="FF9900"/>
        </a:solidFill>
      </dgm:spPr>
      <dgm:t>
        <a:bodyPr/>
        <a:lstStyle/>
        <a:p>
          <a:r>
            <a:rPr lang="fr-FR" dirty="0"/>
            <a:t>NETTOIENT</a:t>
          </a:r>
        </a:p>
      </dgm:t>
    </dgm:pt>
    <dgm:pt modelId="{B74F6389-3A3B-4A6E-896D-EF4D44A2C0A7}">
      <dgm:prSet phldrT="[Texte]" phldr="1"/>
      <dgm:spPr/>
      <dgm:t>
        <a:bodyPr/>
        <a:lstStyle/>
        <a:p>
          <a:endParaRPr lang="fr-FR" dirty="0"/>
        </a:p>
      </dgm:t>
    </dgm:pt>
    <dgm:pt modelId="{E72F63B4-5681-4462-B2ED-E969B5B7F996}" type="parTrans" cxnId="{0968CE20-4C27-4AF7-BFE2-56F01AB9353C}">
      <dgm:prSet/>
      <dgm:spPr/>
      <dgm:t>
        <a:bodyPr/>
        <a:lstStyle/>
        <a:p>
          <a:endParaRPr lang="fr-FR"/>
        </a:p>
      </dgm:t>
    </dgm:pt>
    <dgm:pt modelId="{668A2E5C-7BBD-40EF-BB2A-2FFBCD662D2E}" type="sibTrans" cxnId="{0968CE20-4C27-4AF7-BFE2-56F01AB9353C}">
      <dgm:prSet/>
      <dgm:spPr/>
      <dgm:t>
        <a:bodyPr/>
        <a:lstStyle/>
        <a:p>
          <a:endParaRPr lang="fr-FR"/>
        </a:p>
      </dgm:t>
    </dgm:pt>
    <dgm:pt modelId="{1D0A64AE-212B-4897-97EF-1A440D5C5ABE}">
      <dgm:prSet phldrT="[Texte]" custT="1"/>
      <dgm:spPr>
        <a:solidFill>
          <a:srgbClr val="FF9900"/>
        </a:solidFill>
      </dgm:spPr>
      <dgm:t>
        <a:bodyPr/>
        <a:lstStyle/>
        <a:p>
          <a:r>
            <a:rPr lang="fr-FR" sz="1100" dirty="0"/>
            <a:t>VENTILENT</a:t>
          </a:r>
        </a:p>
      </dgm:t>
    </dgm:pt>
    <dgm:pt modelId="{A84E54D7-1E83-4069-BC97-31587AE87A66}" type="parTrans" cxnId="{12903B30-E085-4607-B63C-07E845E130B4}">
      <dgm:prSet/>
      <dgm:spPr/>
      <dgm:t>
        <a:bodyPr/>
        <a:lstStyle/>
        <a:p>
          <a:endParaRPr lang="fr-FR"/>
        </a:p>
      </dgm:t>
    </dgm:pt>
    <dgm:pt modelId="{BD926C9B-4F22-41F7-B686-F93F481C9AC8}" type="sibTrans" cxnId="{12903B30-E085-4607-B63C-07E845E130B4}">
      <dgm:prSet custT="1"/>
      <dgm:spPr>
        <a:solidFill>
          <a:srgbClr val="FF9900"/>
        </a:solidFill>
      </dgm:spPr>
      <dgm:t>
        <a:bodyPr/>
        <a:lstStyle/>
        <a:p>
          <a:r>
            <a:rPr lang="fr-FR" sz="800" dirty="0"/>
            <a:t>CONSTRUISENT</a:t>
          </a:r>
        </a:p>
      </dgm:t>
    </dgm:pt>
    <dgm:pt modelId="{DC3B97D7-7665-4461-8088-D93CAB0C8459}">
      <dgm:prSet phldrT="[Texte]" phldr="1"/>
      <dgm:spPr/>
      <dgm:t>
        <a:bodyPr/>
        <a:lstStyle/>
        <a:p>
          <a:endParaRPr lang="fr-FR" dirty="0"/>
        </a:p>
      </dgm:t>
    </dgm:pt>
    <dgm:pt modelId="{6DDB03D3-549A-411B-A69D-5DF7E1D357A7}" type="parTrans" cxnId="{8D140F3E-BDCC-45E6-A6D9-35971D2CD9C4}">
      <dgm:prSet/>
      <dgm:spPr/>
      <dgm:t>
        <a:bodyPr/>
        <a:lstStyle/>
        <a:p>
          <a:endParaRPr lang="fr-FR"/>
        </a:p>
      </dgm:t>
    </dgm:pt>
    <dgm:pt modelId="{D71AA526-FB49-44C6-900D-7E4B894EA3D7}" type="sibTrans" cxnId="{8D140F3E-BDCC-45E6-A6D9-35971D2CD9C4}">
      <dgm:prSet/>
      <dgm:spPr/>
      <dgm:t>
        <a:bodyPr/>
        <a:lstStyle/>
        <a:p>
          <a:endParaRPr lang="fr-FR"/>
        </a:p>
      </dgm:t>
    </dgm:pt>
    <dgm:pt modelId="{9A993224-02F3-456D-86AD-2EE27A884FA6}">
      <dgm:prSet phldrT="[Texte]"/>
      <dgm:spPr>
        <a:solidFill>
          <a:srgbClr val="FF9900"/>
        </a:solidFill>
      </dgm:spPr>
      <dgm:t>
        <a:bodyPr/>
        <a:lstStyle/>
        <a:p>
          <a:r>
            <a:rPr lang="fr-FR" dirty="0"/>
            <a:t>BUTINENT</a:t>
          </a:r>
        </a:p>
      </dgm:t>
    </dgm:pt>
    <dgm:pt modelId="{22D44437-553E-4AEC-A003-701C29EFB06E}" type="parTrans" cxnId="{911C6F24-06F2-488F-842E-B36DFA47C609}">
      <dgm:prSet/>
      <dgm:spPr/>
      <dgm:t>
        <a:bodyPr/>
        <a:lstStyle/>
        <a:p>
          <a:endParaRPr lang="fr-FR"/>
        </a:p>
      </dgm:t>
    </dgm:pt>
    <dgm:pt modelId="{435CDDB7-3AC0-42D8-90F1-2EDFE8716298}" type="sibTrans" cxnId="{911C6F24-06F2-488F-842E-B36DFA47C609}">
      <dgm:prSet/>
      <dgm:spPr>
        <a:solidFill>
          <a:srgbClr val="FF9900"/>
        </a:solidFill>
      </dgm:spPr>
      <dgm:t>
        <a:bodyPr/>
        <a:lstStyle/>
        <a:p>
          <a:r>
            <a:rPr lang="fr-FR" dirty="0"/>
            <a:t>GARDENT</a:t>
          </a:r>
        </a:p>
      </dgm:t>
    </dgm:pt>
    <dgm:pt modelId="{BC03F633-D28C-4FCF-8F4E-EB751F3F9C15}">
      <dgm:prSet phldrT="[Texte]" phldr="1"/>
      <dgm:spPr/>
      <dgm:t>
        <a:bodyPr/>
        <a:lstStyle/>
        <a:p>
          <a:endParaRPr lang="fr-FR"/>
        </a:p>
      </dgm:t>
    </dgm:pt>
    <dgm:pt modelId="{B993BEC0-D911-47AF-90AB-858396EE88DC}" type="parTrans" cxnId="{C5384E35-5ECF-403D-A1AA-1B3C25BA6399}">
      <dgm:prSet/>
      <dgm:spPr/>
      <dgm:t>
        <a:bodyPr/>
        <a:lstStyle/>
        <a:p>
          <a:endParaRPr lang="fr-FR"/>
        </a:p>
      </dgm:t>
    </dgm:pt>
    <dgm:pt modelId="{1E856C66-F1A7-4090-8520-996A1A8B11C7}" type="sibTrans" cxnId="{C5384E35-5ECF-403D-A1AA-1B3C25BA6399}">
      <dgm:prSet/>
      <dgm:spPr/>
      <dgm:t>
        <a:bodyPr/>
        <a:lstStyle/>
        <a:p>
          <a:endParaRPr lang="fr-FR"/>
        </a:p>
      </dgm:t>
    </dgm:pt>
    <dgm:pt modelId="{929148E8-849D-4E22-8DF3-07970336A14F}" type="pres">
      <dgm:prSet presAssocID="{74736699-1031-4A98-9B81-BD056BDCD43B}" presName="Name0" presStyleCnt="0">
        <dgm:presLayoutVars>
          <dgm:chMax/>
          <dgm:chPref/>
          <dgm:dir/>
          <dgm:animLvl val="lvl"/>
        </dgm:presLayoutVars>
      </dgm:prSet>
      <dgm:spPr/>
    </dgm:pt>
    <dgm:pt modelId="{83FEC8AA-173D-4082-A153-64D880E869C0}" type="pres">
      <dgm:prSet presAssocID="{25462E40-B435-4DD0-8584-405C42C36C97}" presName="composite" presStyleCnt="0"/>
      <dgm:spPr/>
    </dgm:pt>
    <dgm:pt modelId="{0D073487-245D-4617-BD7D-527B4981B80E}" type="pres">
      <dgm:prSet presAssocID="{25462E40-B435-4DD0-8584-405C42C36C97}" presName="Parent1" presStyleLbl="node1" presStyleIdx="0" presStyleCnt="6" custLinFactNeighborX="-3144" custLinFactNeighborY="-2311">
        <dgm:presLayoutVars>
          <dgm:chMax val="1"/>
          <dgm:chPref val="1"/>
          <dgm:bulletEnabled val="1"/>
        </dgm:presLayoutVars>
      </dgm:prSet>
      <dgm:spPr/>
    </dgm:pt>
    <dgm:pt modelId="{463475F1-4C47-4306-ABEE-44E0E498BD86}" type="pres">
      <dgm:prSet presAssocID="{25462E40-B435-4DD0-8584-405C42C36C97}" presName="Childtext1" presStyleLbl="revTx" presStyleIdx="0" presStyleCnt="3">
        <dgm:presLayoutVars>
          <dgm:chMax val="0"/>
          <dgm:chPref val="0"/>
          <dgm:bulletEnabled val="1"/>
        </dgm:presLayoutVars>
      </dgm:prSet>
      <dgm:spPr/>
    </dgm:pt>
    <dgm:pt modelId="{D70A7B25-31F6-440C-993C-4F4E382C06EE}" type="pres">
      <dgm:prSet presAssocID="{25462E40-B435-4DD0-8584-405C42C36C97}" presName="BalanceSpacing" presStyleCnt="0"/>
      <dgm:spPr/>
    </dgm:pt>
    <dgm:pt modelId="{9306AF55-91C9-491F-B717-6E2AE11656C4}" type="pres">
      <dgm:prSet presAssocID="{25462E40-B435-4DD0-8584-405C42C36C97}" presName="BalanceSpacing1" presStyleCnt="0"/>
      <dgm:spPr/>
    </dgm:pt>
    <dgm:pt modelId="{5515655A-C241-4E0D-B6F0-C35B965DF286}" type="pres">
      <dgm:prSet presAssocID="{40554A22-E02B-4031-8685-306D48D1A6D7}" presName="Accent1Text" presStyleLbl="node1" presStyleIdx="1" presStyleCnt="6"/>
      <dgm:spPr/>
    </dgm:pt>
    <dgm:pt modelId="{09832009-AAAE-4777-BC7A-44933E118322}" type="pres">
      <dgm:prSet presAssocID="{40554A22-E02B-4031-8685-306D48D1A6D7}" presName="spaceBetweenRectangles" presStyleCnt="0"/>
      <dgm:spPr/>
    </dgm:pt>
    <dgm:pt modelId="{AB968FE0-1FA4-49D3-BC57-28A9F031C1F4}" type="pres">
      <dgm:prSet presAssocID="{1D0A64AE-212B-4897-97EF-1A440D5C5ABE}" presName="composite" presStyleCnt="0"/>
      <dgm:spPr/>
    </dgm:pt>
    <dgm:pt modelId="{E7D5847B-627A-4C45-95E9-6BEB7119F4A6}" type="pres">
      <dgm:prSet presAssocID="{1D0A64AE-212B-4897-97EF-1A440D5C5ABE}" presName="Parent1" presStyleLbl="node1" presStyleIdx="2" presStyleCnt="6">
        <dgm:presLayoutVars>
          <dgm:chMax val="1"/>
          <dgm:chPref val="1"/>
          <dgm:bulletEnabled val="1"/>
        </dgm:presLayoutVars>
      </dgm:prSet>
      <dgm:spPr/>
    </dgm:pt>
    <dgm:pt modelId="{EE7C9D1B-FFC9-49B3-BA22-659B6108FBC6}" type="pres">
      <dgm:prSet presAssocID="{1D0A64AE-212B-4897-97EF-1A440D5C5ABE}" presName="Childtext1" presStyleLbl="revTx" presStyleIdx="1" presStyleCnt="3">
        <dgm:presLayoutVars>
          <dgm:chMax val="0"/>
          <dgm:chPref val="0"/>
          <dgm:bulletEnabled val="1"/>
        </dgm:presLayoutVars>
      </dgm:prSet>
      <dgm:spPr/>
    </dgm:pt>
    <dgm:pt modelId="{2CA180C7-2A42-4475-9708-397F87C90E33}" type="pres">
      <dgm:prSet presAssocID="{1D0A64AE-212B-4897-97EF-1A440D5C5ABE}" presName="BalanceSpacing" presStyleCnt="0"/>
      <dgm:spPr/>
    </dgm:pt>
    <dgm:pt modelId="{909C9673-DDE8-4A5E-806A-7CB5E5561D06}" type="pres">
      <dgm:prSet presAssocID="{1D0A64AE-212B-4897-97EF-1A440D5C5ABE}" presName="BalanceSpacing1" presStyleCnt="0"/>
      <dgm:spPr/>
    </dgm:pt>
    <dgm:pt modelId="{2D7F8C77-C846-4C83-BB79-6CC909288A32}" type="pres">
      <dgm:prSet presAssocID="{BD926C9B-4F22-41F7-B686-F93F481C9AC8}" presName="Accent1Text" presStyleLbl="node1" presStyleIdx="3" presStyleCnt="6"/>
      <dgm:spPr/>
    </dgm:pt>
    <dgm:pt modelId="{1BBDC945-375A-4E64-83DB-C84C194149C4}" type="pres">
      <dgm:prSet presAssocID="{BD926C9B-4F22-41F7-B686-F93F481C9AC8}" presName="spaceBetweenRectangles" presStyleCnt="0"/>
      <dgm:spPr/>
    </dgm:pt>
    <dgm:pt modelId="{9DF4B621-1277-45AD-A547-09FEA655D1F7}" type="pres">
      <dgm:prSet presAssocID="{9A993224-02F3-456D-86AD-2EE27A884FA6}" presName="composite" presStyleCnt="0"/>
      <dgm:spPr/>
    </dgm:pt>
    <dgm:pt modelId="{C5D98D8A-8A4C-4FC1-ACAD-924FA5CC31FA}" type="pres">
      <dgm:prSet presAssocID="{9A993224-02F3-456D-86AD-2EE27A884FA6}" presName="Parent1" presStyleLbl="node1" presStyleIdx="4" presStyleCnt="6">
        <dgm:presLayoutVars>
          <dgm:chMax val="1"/>
          <dgm:chPref val="1"/>
          <dgm:bulletEnabled val="1"/>
        </dgm:presLayoutVars>
      </dgm:prSet>
      <dgm:spPr/>
    </dgm:pt>
    <dgm:pt modelId="{992735FC-23E9-42D1-B313-0BC510C44F24}" type="pres">
      <dgm:prSet presAssocID="{9A993224-02F3-456D-86AD-2EE27A884FA6}" presName="Childtext1" presStyleLbl="revTx" presStyleIdx="2" presStyleCnt="3">
        <dgm:presLayoutVars>
          <dgm:chMax val="0"/>
          <dgm:chPref val="0"/>
          <dgm:bulletEnabled val="1"/>
        </dgm:presLayoutVars>
      </dgm:prSet>
      <dgm:spPr/>
    </dgm:pt>
    <dgm:pt modelId="{3822A2B4-43FE-4E5A-BE71-D456FF498052}" type="pres">
      <dgm:prSet presAssocID="{9A993224-02F3-456D-86AD-2EE27A884FA6}" presName="BalanceSpacing" presStyleCnt="0"/>
      <dgm:spPr/>
    </dgm:pt>
    <dgm:pt modelId="{5CF8DD14-6A01-448D-B10D-770446BCB2DF}" type="pres">
      <dgm:prSet presAssocID="{9A993224-02F3-456D-86AD-2EE27A884FA6}" presName="BalanceSpacing1" presStyleCnt="0"/>
      <dgm:spPr/>
    </dgm:pt>
    <dgm:pt modelId="{8A499419-ED4E-4F49-A7D7-A46EB8313D32}" type="pres">
      <dgm:prSet presAssocID="{435CDDB7-3AC0-42D8-90F1-2EDFE8716298}" presName="Accent1Text" presStyleLbl="node1" presStyleIdx="5" presStyleCnt="6"/>
      <dgm:spPr/>
    </dgm:pt>
  </dgm:ptLst>
  <dgm:cxnLst>
    <dgm:cxn modelId="{0968CE20-4C27-4AF7-BFE2-56F01AB9353C}" srcId="{25462E40-B435-4DD0-8584-405C42C36C97}" destId="{B74F6389-3A3B-4A6E-896D-EF4D44A2C0A7}" srcOrd="0" destOrd="0" parTransId="{E72F63B4-5681-4462-B2ED-E969B5B7F996}" sibTransId="{668A2E5C-7BBD-40EF-BB2A-2FFBCD662D2E}"/>
    <dgm:cxn modelId="{911C6F24-06F2-488F-842E-B36DFA47C609}" srcId="{74736699-1031-4A98-9B81-BD056BDCD43B}" destId="{9A993224-02F3-456D-86AD-2EE27A884FA6}" srcOrd="2" destOrd="0" parTransId="{22D44437-553E-4AEC-A003-701C29EFB06E}" sibTransId="{435CDDB7-3AC0-42D8-90F1-2EDFE8716298}"/>
    <dgm:cxn modelId="{12903B30-E085-4607-B63C-07E845E130B4}" srcId="{74736699-1031-4A98-9B81-BD056BDCD43B}" destId="{1D0A64AE-212B-4897-97EF-1A440D5C5ABE}" srcOrd="1" destOrd="0" parTransId="{A84E54D7-1E83-4069-BC97-31587AE87A66}" sibTransId="{BD926C9B-4F22-41F7-B686-F93F481C9AC8}"/>
    <dgm:cxn modelId="{C5384E35-5ECF-403D-A1AA-1B3C25BA6399}" srcId="{9A993224-02F3-456D-86AD-2EE27A884FA6}" destId="{BC03F633-D28C-4FCF-8F4E-EB751F3F9C15}" srcOrd="0" destOrd="0" parTransId="{B993BEC0-D911-47AF-90AB-858396EE88DC}" sibTransId="{1E856C66-F1A7-4090-8520-996A1A8B11C7}"/>
    <dgm:cxn modelId="{8D140F3E-BDCC-45E6-A6D9-35971D2CD9C4}" srcId="{1D0A64AE-212B-4897-97EF-1A440D5C5ABE}" destId="{DC3B97D7-7665-4461-8088-D93CAB0C8459}" srcOrd="0" destOrd="0" parTransId="{6DDB03D3-549A-411B-A69D-5DF7E1D357A7}" sibTransId="{D71AA526-FB49-44C6-900D-7E4B894EA3D7}"/>
    <dgm:cxn modelId="{A5D40246-C1D2-4AE1-B3A0-5B4763637B2C}" type="presOf" srcId="{DC3B97D7-7665-4461-8088-D93CAB0C8459}" destId="{EE7C9D1B-FFC9-49B3-BA22-659B6108FBC6}" srcOrd="0" destOrd="0" presId="urn:microsoft.com/office/officeart/2008/layout/AlternatingHexagons"/>
    <dgm:cxn modelId="{E431BA4E-72BA-46A0-ACCC-BE2EF0E196DF}" type="presOf" srcId="{25462E40-B435-4DD0-8584-405C42C36C97}" destId="{0D073487-245D-4617-BD7D-527B4981B80E}" srcOrd="0" destOrd="0" presId="urn:microsoft.com/office/officeart/2008/layout/AlternatingHexagons"/>
    <dgm:cxn modelId="{D77E2C73-00C7-4DF0-A3ED-1A8FD553E83F}" type="presOf" srcId="{9A993224-02F3-456D-86AD-2EE27A884FA6}" destId="{C5D98D8A-8A4C-4FC1-ACAD-924FA5CC31FA}" srcOrd="0" destOrd="0" presId="urn:microsoft.com/office/officeart/2008/layout/AlternatingHexagons"/>
    <dgm:cxn modelId="{ADD74E74-F00D-4D7D-8557-C8AE7C855314}" type="presOf" srcId="{40554A22-E02B-4031-8685-306D48D1A6D7}" destId="{5515655A-C241-4E0D-B6F0-C35B965DF286}" srcOrd="0" destOrd="0" presId="urn:microsoft.com/office/officeart/2008/layout/AlternatingHexagons"/>
    <dgm:cxn modelId="{7E25A67A-5C66-40C2-87DF-713757006630}" srcId="{74736699-1031-4A98-9B81-BD056BDCD43B}" destId="{25462E40-B435-4DD0-8584-405C42C36C97}" srcOrd="0" destOrd="0" parTransId="{B7F6A2F5-6486-4BFB-8CFB-1673C23C3C39}" sibTransId="{40554A22-E02B-4031-8685-306D48D1A6D7}"/>
    <dgm:cxn modelId="{0064817F-DA73-4EA8-8FC7-12D88CCDDD2E}" type="presOf" srcId="{BC03F633-D28C-4FCF-8F4E-EB751F3F9C15}" destId="{992735FC-23E9-42D1-B313-0BC510C44F24}" srcOrd="0" destOrd="0" presId="urn:microsoft.com/office/officeart/2008/layout/AlternatingHexagons"/>
    <dgm:cxn modelId="{21D47C97-4487-4931-997F-C58431293837}" type="presOf" srcId="{B74F6389-3A3B-4A6E-896D-EF4D44A2C0A7}" destId="{463475F1-4C47-4306-ABEE-44E0E498BD86}" srcOrd="0" destOrd="0" presId="urn:microsoft.com/office/officeart/2008/layout/AlternatingHexagons"/>
    <dgm:cxn modelId="{61FFB3A0-9306-45BF-BBFA-58A087398DCD}" type="presOf" srcId="{74736699-1031-4A98-9B81-BD056BDCD43B}" destId="{929148E8-849D-4E22-8DF3-07970336A14F}" srcOrd="0" destOrd="0" presId="urn:microsoft.com/office/officeart/2008/layout/AlternatingHexagons"/>
    <dgm:cxn modelId="{E8AC04E7-92E0-4109-87B3-537F89C8DAF9}" type="presOf" srcId="{BD926C9B-4F22-41F7-B686-F93F481C9AC8}" destId="{2D7F8C77-C846-4C83-BB79-6CC909288A32}" srcOrd="0" destOrd="0" presId="urn:microsoft.com/office/officeart/2008/layout/AlternatingHexagons"/>
    <dgm:cxn modelId="{863FC5F3-5089-4B1C-BE35-456FB98FBD04}" type="presOf" srcId="{1D0A64AE-212B-4897-97EF-1A440D5C5ABE}" destId="{E7D5847B-627A-4C45-95E9-6BEB7119F4A6}" srcOrd="0" destOrd="0" presId="urn:microsoft.com/office/officeart/2008/layout/AlternatingHexagons"/>
    <dgm:cxn modelId="{E18E60FC-1581-44E3-9D8A-5E73B612D493}" type="presOf" srcId="{435CDDB7-3AC0-42D8-90F1-2EDFE8716298}" destId="{8A499419-ED4E-4F49-A7D7-A46EB8313D32}" srcOrd="0" destOrd="0" presId="urn:microsoft.com/office/officeart/2008/layout/AlternatingHexagons"/>
    <dgm:cxn modelId="{BD56D5E4-C393-497C-BB1B-3A8B2EB31BCD}" type="presParOf" srcId="{929148E8-849D-4E22-8DF3-07970336A14F}" destId="{83FEC8AA-173D-4082-A153-64D880E869C0}" srcOrd="0" destOrd="0" presId="urn:microsoft.com/office/officeart/2008/layout/AlternatingHexagons"/>
    <dgm:cxn modelId="{26EE4652-F6B5-439F-8505-81D38E9D469B}" type="presParOf" srcId="{83FEC8AA-173D-4082-A153-64D880E869C0}" destId="{0D073487-245D-4617-BD7D-527B4981B80E}" srcOrd="0" destOrd="0" presId="urn:microsoft.com/office/officeart/2008/layout/AlternatingHexagons"/>
    <dgm:cxn modelId="{28F425E9-0259-423C-A639-328CE49D58FB}" type="presParOf" srcId="{83FEC8AA-173D-4082-A153-64D880E869C0}" destId="{463475F1-4C47-4306-ABEE-44E0E498BD86}" srcOrd="1" destOrd="0" presId="urn:microsoft.com/office/officeart/2008/layout/AlternatingHexagons"/>
    <dgm:cxn modelId="{3D74A3C4-995A-4E07-A84C-A166A5071E24}" type="presParOf" srcId="{83FEC8AA-173D-4082-A153-64D880E869C0}" destId="{D70A7B25-31F6-440C-993C-4F4E382C06EE}" srcOrd="2" destOrd="0" presId="urn:microsoft.com/office/officeart/2008/layout/AlternatingHexagons"/>
    <dgm:cxn modelId="{FD8FC9D9-9E36-4A80-AAED-682C4FC942D7}" type="presParOf" srcId="{83FEC8AA-173D-4082-A153-64D880E869C0}" destId="{9306AF55-91C9-491F-B717-6E2AE11656C4}" srcOrd="3" destOrd="0" presId="urn:microsoft.com/office/officeart/2008/layout/AlternatingHexagons"/>
    <dgm:cxn modelId="{DCE9C1A2-92E7-4BCA-A72C-2C9C2C3C1A4D}" type="presParOf" srcId="{83FEC8AA-173D-4082-A153-64D880E869C0}" destId="{5515655A-C241-4E0D-B6F0-C35B965DF286}" srcOrd="4" destOrd="0" presId="urn:microsoft.com/office/officeart/2008/layout/AlternatingHexagons"/>
    <dgm:cxn modelId="{6C0DE24F-9483-4F2A-A341-4BF91D542B37}" type="presParOf" srcId="{929148E8-849D-4E22-8DF3-07970336A14F}" destId="{09832009-AAAE-4777-BC7A-44933E118322}" srcOrd="1" destOrd="0" presId="urn:microsoft.com/office/officeart/2008/layout/AlternatingHexagons"/>
    <dgm:cxn modelId="{91D8343A-A3C4-404D-B0FF-A417C983BF60}" type="presParOf" srcId="{929148E8-849D-4E22-8DF3-07970336A14F}" destId="{AB968FE0-1FA4-49D3-BC57-28A9F031C1F4}" srcOrd="2" destOrd="0" presId="urn:microsoft.com/office/officeart/2008/layout/AlternatingHexagons"/>
    <dgm:cxn modelId="{FAD2B124-363A-4E1F-A338-82E55AED0301}" type="presParOf" srcId="{AB968FE0-1FA4-49D3-BC57-28A9F031C1F4}" destId="{E7D5847B-627A-4C45-95E9-6BEB7119F4A6}" srcOrd="0" destOrd="0" presId="urn:microsoft.com/office/officeart/2008/layout/AlternatingHexagons"/>
    <dgm:cxn modelId="{900093A8-67B2-41E7-944A-CC1CDE1D1822}" type="presParOf" srcId="{AB968FE0-1FA4-49D3-BC57-28A9F031C1F4}" destId="{EE7C9D1B-FFC9-49B3-BA22-659B6108FBC6}" srcOrd="1" destOrd="0" presId="urn:microsoft.com/office/officeart/2008/layout/AlternatingHexagons"/>
    <dgm:cxn modelId="{82DCA002-C492-4D1D-B5CB-03F27E66ED5D}" type="presParOf" srcId="{AB968FE0-1FA4-49D3-BC57-28A9F031C1F4}" destId="{2CA180C7-2A42-4475-9708-397F87C90E33}" srcOrd="2" destOrd="0" presId="urn:microsoft.com/office/officeart/2008/layout/AlternatingHexagons"/>
    <dgm:cxn modelId="{2B4496D3-C4B9-4AE9-9FF1-B48464B772CF}" type="presParOf" srcId="{AB968FE0-1FA4-49D3-BC57-28A9F031C1F4}" destId="{909C9673-DDE8-4A5E-806A-7CB5E5561D06}" srcOrd="3" destOrd="0" presId="urn:microsoft.com/office/officeart/2008/layout/AlternatingHexagons"/>
    <dgm:cxn modelId="{D7538ED8-CB0D-41C1-A6FB-7AE11AC7763B}" type="presParOf" srcId="{AB968FE0-1FA4-49D3-BC57-28A9F031C1F4}" destId="{2D7F8C77-C846-4C83-BB79-6CC909288A32}" srcOrd="4" destOrd="0" presId="urn:microsoft.com/office/officeart/2008/layout/AlternatingHexagons"/>
    <dgm:cxn modelId="{10F3708C-9FB8-41CF-964C-2696CA565FEB}" type="presParOf" srcId="{929148E8-849D-4E22-8DF3-07970336A14F}" destId="{1BBDC945-375A-4E64-83DB-C84C194149C4}" srcOrd="3" destOrd="0" presId="urn:microsoft.com/office/officeart/2008/layout/AlternatingHexagons"/>
    <dgm:cxn modelId="{97AFA92C-3D87-43C4-8AAB-A9BD7D928607}" type="presParOf" srcId="{929148E8-849D-4E22-8DF3-07970336A14F}" destId="{9DF4B621-1277-45AD-A547-09FEA655D1F7}" srcOrd="4" destOrd="0" presId="urn:microsoft.com/office/officeart/2008/layout/AlternatingHexagons"/>
    <dgm:cxn modelId="{9737B126-6FA4-4C64-BBAF-F2FC8A721B98}" type="presParOf" srcId="{9DF4B621-1277-45AD-A547-09FEA655D1F7}" destId="{C5D98D8A-8A4C-4FC1-ACAD-924FA5CC31FA}" srcOrd="0" destOrd="0" presId="urn:microsoft.com/office/officeart/2008/layout/AlternatingHexagons"/>
    <dgm:cxn modelId="{FC810894-1CCC-432F-B7EA-F0F0EDE9916D}" type="presParOf" srcId="{9DF4B621-1277-45AD-A547-09FEA655D1F7}" destId="{992735FC-23E9-42D1-B313-0BC510C44F24}" srcOrd="1" destOrd="0" presId="urn:microsoft.com/office/officeart/2008/layout/AlternatingHexagons"/>
    <dgm:cxn modelId="{AFDA0604-5D6E-4419-9D91-68FE93AE3F8D}" type="presParOf" srcId="{9DF4B621-1277-45AD-A547-09FEA655D1F7}" destId="{3822A2B4-43FE-4E5A-BE71-D456FF498052}" srcOrd="2" destOrd="0" presId="urn:microsoft.com/office/officeart/2008/layout/AlternatingHexagons"/>
    <dgm:cxn modelId="{26918850-7A65-4828-80F9-64617CA90A50}" type="presParOf" srcId="{9DF4B621-1277-45AD-A547-09FEA655D1F7}" destId="{5CF8DD14-6A01-448D-B10D-770446BCB2DF}" srcOrd="3" destOrd="0" presId="urn:microsoft.com/office/officeart/2008/layout/AlternatingHexagons"/>
    <dgm:cxn modelId="{0BEA8645-B0FA-412E-93D2-2983F6EC8E58}" type="presParOf" srcId="{9DF4B621-1277-45AD-A547-09FEA655D1F7}" destId="{8A499419-ED4E-4F49-A7D7-A46EB8313D32}"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73487-245D-4617-BD7D-527B4981B80E}">
      <dsp:nvSpPr>
        <dsp:cNvPr id="0" name=""/>
        <dsp:cNvSpPr/>
      </dsp:nvSpPr>
      <dsp:spPr>
        <a:xfrm rot="5400000">
          <a:off x="3104700" y="97610"/>
          <a:ext cx="1501706" cy="1306484"/>
        </a:xfrm>
        <a:prstGeom prst="hexagon">
          <a:avLst>
            <a:gd name="adj" fmla="val 25000"/>
            <a:gd name="vf" fmla="val 115470"/>
          </a:avLst>
        </a:prstGeom>
        <a:solidFill>
          <a:srgbClr val="FF9900"/>
        </a:soli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NOURRISSENT</a:t>
          </a:r>
        </a:p>
      </dsp:txBody>
      <dsp:txXfrm rot="-5400000">
        <a:off x="3405905" y="234015"/>
        <a:ext cx="899296" cy="1033674"/>
      </dsp:txXfrm>
    </dsp:sp>
    <dsp:sp modelId="{463475F1-4C47-4306-ABEE-44E0E498BD86}">
      <dsp:nvSpPr>
        <dsp:cNvPr id="0" name=""/>
        <dsp:cNvSpPr/>
      </dsp:nvSpPr>
      <dsp:spPr>
        <a:xfrm>
          <a:off x="4589517" y="301283"/>
          <a:ext cx="1675904" cy="90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fr-FR" sz="1200" kern="1200" dirty="0"/>
        </a:p>
      </dsp:txBody>
      <dsp:txXfrm>
        <a:off x="4589517" y="301283"/>
        <a:ext cx="1675904" cy="901024"/>
      </dsp:txXfrm>
    </dsp:sp>
    <dsp:sp modelId="{5515655A-C241-4E0D-B6F0-C35B965DF286}">
      <dsp:nvSpPr>
        <dsp:cNvPr id="0" name=""/>
        <dsp:cNvSpPr/>
      </dsp:nvSpPr>
      <dsp:spPr>
        <a:xfrm rot="5400000">
          <a:off x="1734772" y="98552"/>
          <a:ext cx="1501706" cy="1306484"/>
        </a:xfrm>
        <a:prstGeom prst="hexagon">
          <a:avLst>
            <a:gd name="adj" fmla="val 25000"/>
            <a:gd name="vf" fmla="val 115470"/>
          </a:avLst>
        </a:prstGeom>
        <a:solidFill>
          <a:srgbClr val="FF9900"/>
        </a:soli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kern="1200" dirty="0"/>
            <a:t>NETTOIENT</a:t>
          </a:r>
        </a:p>
      </dsp:txBody>
      <dsp:txXfrm rot="-5400000">
        <a:off x="2035977" y="234957"/>
        <a:ext cx="899296" cy="1033674"/>
      </dsp:txXfrm>
    </dsp:sp>
    <dsp:sp modelId="{E7D5847B-627A-4C45-95E9-6BEB7119F4A6}">
      <dsp:nvSpPr>
        <dsp:cNvPr id="0" name=""/>
        <dsp:cNvSpPr/>
      </dsp:nvSpPr>
      <dsp:spPr>
        <a:xfrm rot="5400000">
          <a:off x="2437571" y="1373201"/>
          <a:ext cx="1501706" cy="1306484"/>
        </a:xfrm>
        <a:prstGeom prst="hexagon">
          <a:avLst>
            <a:gd name="adj" fmla="val 25000"/>
            <a:gd name="vf" fmla="val 115470"/>
          </a:avLst>
        </a:prstGeom>
        <a:solidFill>
          <a:srgbClr val="FF9900"/>
        </a:soli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VENTILENT</a:t>
          </a:r>
        </a:p>
      </dsp:txBody>
      <dsp:txXfrm rot="-5400000">
        <a:off x="2738776" y="1509606"/>
        <a:ext cx="899296" cy="1033674"/>
      </dsp:txXfrm>
    </dsp:sp>
    <dsp:sp modelId="{EE7C9D1B-FFC9-49B3-BA22-659B6108FBC6}">
      <dsp:nvSpPr>
        <dsp:cNvPr id="0" name=""/>
        <dsp:cNvSpPr/>
      </dsp:nvSpPr>
      <dsp:spPr>
        <a:xfrm>
          <a:off x="859277" y="1575931"/>
          <a:ext cx="1621843" cy="90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endParaRPr lang="fr-FR" sz="1200" kern="1200" dirty="0"/>
        </a:p>
      </dsp:txBody>
      <dsp:txXfrm>
        <a:off x="859277" y="1575931"/>
        <a:ext cx="1621843" cy="901024"/>
      </dsp:txXfrm>
    </dsp:sp>
    <dsp:sp modelId="{2D7F8C77-C846-4C83-BB79-6CC909288A32}">
      <dsp:nvSpPr>
        <dsp:cNvPr id="0" name=""/>
        <dsp:cNvSpPr/>
      </dsp:nvSpPr>
      <dsp:spPr>
        <a:xfrm rot="5400000">
          <a:off x="3848575" y="1373201"/>
          <a:ext cx="1501706" cy="1306484"/>
        </a:xfrm>
        <a:prstGeom prst="hexagon">
          <a:avLst>
            <a:gd name="adj" fmla="val 25000"/>
            <a:gd name="vf" fmla="val 115470"/>
          </a:avLst>
        </a:prstGeom>
        <a:solidFill>
          <a:srgbClr val="FF9900"/>
        </a:soli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fr-FR" sz="800" kern="1200" dirty="0"/>
            <a:t>CONSTRUISENT</a:t>
          </a:r>
        </a:p>
      </dsp:txBody>
      <dsp:txXfrm rot="-5400000">
        <a:off x="4149780" y="1509606"/>
        <a:ext cx="899296" cy="1033674"/>
      </dsp:txXfrm>
    </dsp:sp>
    <dsp:sp modelId="{C5D98D8A-8A4C-4FC1-ACAD-924FA5CC31FA}">
      <dsp:nvSpPr>
        <dsp:cNvPr id="0" name=""/>
        <dsp:cNvSpPr/>
      </dsp:nvSpPr>
      <dsp:spPr>
        <a:xfrm rot="5400000">
          <a:off x="3145776" y="2647850"/>
          <a:ext cx="1501706" cy="1306484"/>
        </a:xfrm>
        <a:prstGeom prst="hexagon">
          <a:avLst>
            <a:gd name="adj" fmla="val 25000"/>
            <a:gd name="vf" fmla="val 115470"/>
          </a:avLst>
        </a:prstGeom>
        <a:solidFill>
          <a:srgbClr val="FF9900"/>
        </a:soli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BUTINENT</a:t>
          </a:r>
        </a:p>
      </dsp:txBody>
      <dsp:txXfrm rot="-5400000">
        <a:off x="3446981" y="2784255"/>
        <a:ext cx="899296" cy="1033674"/>
      </dsp:txXfrm>
    </dsp:sp>
    <dsp:sp modelId="{992735FC-23E9-42D1-B313-0BC510C44F24}">
      <dsp:nvSpPr>
        <dsp:cNvPr id="0" name=""/>
        <dsp:cNvSpPr/>
      </dsp:nvSpPr>
      <dsp:spPr>
        <a:xfrm>
          <a:off x="4589517" y="2850580"/>
          <a:ext cx="1675904" cy="90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fr-FR" sz="1200" kern="1200"/>
        </a:p>
      </dsp:txBody>
      <dsp:txXfrm>
        <a:off x="4589517" y="2850580"/>
        <a:ext cx="1675904" cy="901024"/>
      </dsp:txXfrm>
    </dsp:sp>
    <dsp:sp modelId="{8A499419-ED4E-4F49-A7D7-A46EB8313D32}">
      <dsp:nvSpPr>
        <dsp:cNvPr id="0" name=""/>
        <dsp:cNvSpPr/>
      </dsp:nvSpPr>
      <dsp:spPr>
        <a:xfrm rot="5400000">
          <a:off x="1734772" y="2647850"/>
          <a:ext cx="1501706" cy="1306484"/>
        </a:xfrm>
        <a:prstGeom prst="hexagon">
          <a:avLst>
            <a:gd name="adj" fmla="val 25000"/>
            <a:gd name="vf" fmla="val 115470"/>
          </a:avLst>
        </a:prstGeom>
        <a:solidFill>
          <a:srgbClr val="FF9900"/>
        </a:soli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fr-FR" sz="1400" kern="1200" dirty="0"/>
            <a:t>GARDENT</a:t>
          </a:r>
        </a:p>
      </dsp:txBody>
      <dsp:txXfrm rot="-5400000">
        <a:off x="2035977" y="2784255"/>
        <a:ext cx="899296" cy="103367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0055" cy="500142"/>
          </a:xfrm>
          <a:prstGeom prst="rect">
            <a:avLst/>
          </a:prstGeom>
        </p:spPr>
        <p:txBody>
          <a:bodyPr vert="horz" lIns="96451" tIns="48225" rIns="96451" bIns="48225" rtlCol="0"/>
          <a:lstStyle>
            <a:lvl1pPr algn="l">
              <a:defRPr sz="1300"/>
            </a:lvl1pPr>
          </a:lstStyle>
          <a:p>
            <a:endParaRPr lang="fr-FR"/>
          </a:p>
        </p:txBody>
      </p:sp>
      <p:sp>
        <p:nvSpPr>
          <p:cNvPr id="3" name="Espace réservé de la date 2"/>
          <p:cNvSpPr>
            <a:spLocks noGrp="1"/>
          </p:cNvSpPr>
          <p:nvPr>
            <p:ph type="dt" sz="quarter" idx="1"/>
          </p:nvPr>
        </p:nvSpPr>
        <p:spPr>
          <a:xfrm>
            <a:off x="3895404" y="0"/>
            <a:ext cx="2980055" cy="500142"/>
          </a:xfrm>
          <a:prstGeom prst="rect">
            <a:avLst/>
          </a:prstGeom>
        </p:spPr>
        <p:txBody>
          <a:bodyPr vert="horz" lIns="96451" tIns="48225" rIns="96451" bIns="48225" rtlCol="0"/>
          <a:lstStyle>
            <a:lvl1pPr algn="r">
              <a:defRPr sz="1300"/>
            </a:lvl1pPr>
          </a:lstStyle>
          <a:p>
            <a:fld id="{355B1CC7-498D-40DD-9587-2C91746B4370}" type="datetimeFigureOut">
              <a:rPr lang="fr-FR" smtClean="0"/>
              <a:t>07/03/2023</a:t>
            </a:fld>
            <a:endParaRPr lang="fr-FR"/>
          </a:p>
        </p:txBody>
      </p:sp>
      <p:sp>
        <p:nvSpPr>
          <p:cNvPr id="4" name="Espace réservé du pied de page 3"/>
          <p:cNvSpPr>
            <a:spLocks noGrp="1"/>
          </p:cNvSpPr>
          <p:nvPr>
            <p:ph type="ftr" sz="quarter" idx="2"/>
          </p:nvPr>
        </p:nvSpPr>
        <p:spPr>
          <a:xfrm>
            <a:off x="0" y="9500960"/>
            <a:ext cx="2980055" cy="500142"/>
          </a:xfrm>
          <a:prstGeom prst="rect">
            <a:avLst/>
          </a:prstGeom>
        </p:spPr>
        <p:txBody>
          <a:bodyPr vert="horz" lIns="96451" tIns="48225" rIns="96451" bIns="48225"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3895404" y="9500960"/>
            <a:ext cx="2980055" cy="500142"/>
          </a:xfrm>
          <a:prstGeom prst="rect">
            <a:avLst/>
          </a:prstGeom>
        </p:spPr>
        <p:txBody>
          <a:bodyPr vert="horz" lIns="96451" tIns="48225" rIns="96451" bIns="48225" rtlCol="0" anchor="b"/>
          <a:lstStyle>
            <a:lvl1pPr algn="r">
              <a:defRPr sz="1300"/>
            </a:lvl1pPr>
          </a:lstStyle>
          <a:p>
            <a:fld id="{CDCBA3DB-7ECE-47EF-BE16-156FA79541FC}" type="slidenum">
              <a:rPr lang="fr-FR" smtClean="0"/>
              <a:t>‹N°›</a:t>
            </a:fld>
            <a:endParaRPr lang="fr-FR"/>
          </a:p>
        </p:txBody>
      </p:sp>
    </p:spTree>
    <p:extLst>
      <p:ext uri="{BB962C8B-B14F-4D97-AF65-F5344CB8AC3E}">
        <p14:creationId xmlns:p14="http://schemas.microsoft.com/office/powerpoint/2010/main" val="1868132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0055" cy="500142"/>
          </a:xfrm>
          <a:prstGeom prst="rect">
            <a:avLst/>
          </a:prstGeom>
        </p:spPr>
        <p:txBody>
          <a:bodyPr vert="horz" lIns="96451" tIns="48225" rIns="96451" bIns="48225" rtlCol="0"/>
          <a:lstStyle>
            <a:lvl1pPr algn="l">
              <a:defRPr sz="1300"/>
            </a:lvl1pPr>
          </a:lstStyle>
          <a:p>
            <a:endParaRPr lang="fr-FR"/>
          </a:p>
        </p:txBody>
      </p:sp>
      <p:sp>
        <p:nvSpPr>
          <p:cNvPr id="3" name="Espace réservé de la date 2"/>
          <p:cNvSpPr>
            <a:spLocks noGrp="1"/>
          </p:cNvSpPr>
          <p:nvPr>
            <p:ph type="dt" idx="1"/>
          </p:nvPr>
        </p:nvSpPr>
        <p:spPr>
          <a:xfrm>
            <a:off x="3895404" y="0"/>
            <a:ext cx="2980055" cy="500142"/>
          </a:xfrm>
          <a:prstGeom prst="rect">
            <a:avLst/>
          </a:prstGeom>
        </p:spPr>
        <p:txBody>
          <a:bodyPr vert="horz" lIns="96451" tIns="48225" rIns="96451" bIns="48225" rtlCol="0"/>
          <a:lstStyle>
            <a:lvl1pPr algn="r">
              <a:defRPr sz="1300"/>
            </a:lvl1pPr>
          </a:lstStyle>
          <a:p>
            <a:fld id="{5A054D6D-ADCB-4C2A-9BAA-9E7E87F73D6E}" type="datetimeFigureOut">
              <a:rPr lang="fr-FR" smtClean="0"/>
              <a:t>07/03/2023</a:t>
            </a:fld>
            <a:endParaRPr lang="fr-FR"/>
          </a:p>
        </p:txBody>
      </p:sp>
      <p:sp>
        <p:nvSpPr>
          <p:cNvPr id="4" name="Espace réservé de l'image des diapositives 3"/>
          <p:cNvSpPr>
            <a:spLocks noGrp="1" noRot="1" noChangeAspect="1"/>
          </p:cNvSpPr>
          <p:nvPr>
            <p:ph type="sldImg" idx="2"/>
          </p:nvPr>
        </p:nvSpPr>
        <p:spPr>
          <a:xfrm>
            <a:off x="939800" y="750888"/>
            <a:ext cx="4997450" cy="3749675"/>
          </a:xfrm>
          <a:prstGeom prst="rect">
            <a:avLst/>
          </a:prstGeom>
          <a:noFill/>
          <a:ln w="12700">
            <a:solidFill>
              <a:prstClr val="black"/>
            </a:solidFill>
          </a:ln>
        </p:spPr>
        <p:txBody>
          <a:bodyPr vert="horz" lIns="96451" tIns="48225" rIns="96451" bIns="48225" rtlCol="0" anchor="ctr"/>
          <a:lstStyle/>
          <a:p>
            <a:endParaRPr lang="fr-FR"/>
          </a:p>
        </p:txBody>
      </p:sp>
      <p:sp>
        <p:nvSpPr>
          <p:cNvPr id="5" name="Espace réservé des commentaires 4"/>
          <p:cNvSpPr>
            <a:spLocks noGrp="1"/>
          </p:cNvSpPr>
          <p:nvPr>
            <p:ph type="body" sz="quarter" idx="3"/>
          </p:nvPr>
        </p:nvSpPr>
        <p:spPr>
          <a:xfrm>
            <a:off x="687705" y="4751348"/>
            <a:ext cx="5501640" cy="4501277"/>
          </a:xfrm>
          <a:prstGeom prst="rect">
            <a:avLst/>
          </a:prstGeom>
        </p:spPr>
        <p:txBody>
          <a:bodyPr vert="horz" lIns="96451" tIns="48225" rIns="96451" bIns="48225"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00960"/>
            <a:ext cx="2980055" cy="500142"/>
          </a:xfrm>
          <a:prstGeom prst="rect">
            <a:avLst/>
          </a:prstGeom>
        </p:spPr>
        <p:txBody>
          <a:bodyPr vert="horz" lIns="96451" tIns="48225" rIns="96451" bIns="48225"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95404" y="9500960"/>
            <a:ext cx="2980055" cy="500142"/>
          </a:xfrm>
          <a:prstGeom prst="rect">
            <a:avLst/>
          </a:prstGeom>
        </p:spPr>
        <p:txBody>
          <a:bodyPr vert="horz" lIns="96451" tIns="48225" rIns="96451" bIns="48225" rtlCol="0" anchor="b"/>
          <a:lstStyle>
            <a:lvl1pPr algn="r">
              <a:defRPr sz="1300"/>
            </a:lvl1pPr>
          </a:lstStyle>
          <a:p>
            <a:fld id="{A69BC5A8-EE42-44D3-ACE4-D24AAC21363F}" type="slidenum">
              <a:rPr lang="fr-FR" smtClean="0"/>
              <a:t>‹N°›</a:t>
            </a:fld>
            <a:endParaRPr lang="fr-FR"/>
          </a:p>
        </p:txBody>
      </p:sp>
    </p:spTree>
    <p:extLst>
      <p:ext uri="{BB962C8B-B14F-4D97-AF65-F5344CB8AC3E}">
        <p14:creationId xmlns:p14="http://schemas.microsoft.com/office/powerpoint/2010/main" val="2632635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9BC5A8-EE42-44D3-ACE4-D24AAC21363F}" type="slidenum">
              <a:rPr lang="fr-FR" smtClean="0"/>
              <a:t>7</a:t>
            </a:fld>
            <a:endParaRPr lang="fr-FR"/>
          </a:p>
        </p:txBody>
      </p:sp>
    </p:spTree>
    <p:extLst>
      <p:ext uri="{BB962C8B-B14F-4D97-AF65-F5344CB8AC3E}">
        <p14:creationId xmlns:p14="http://schemas.microsoft.com/office/powerpoint/2010/main" val="94767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Prévoir tableau</a:t>
            </a:r>
          </a:p>
        </p:txBody>
      </p:sp>
      <p:sp>
        <p:nvSpPr>
          <p:cNvPr id="4" name="Espace réservé du numéro de diapositive 3"/>
          <p:cNvSpPr>
            <a:spLocks noGrp="1"/>
          </p:cNvSpPr>
          <p:nvPr>
            <p:ph type="sldNum" sz="quarter" idx="10"/>
          </p:nvPr>
        </p:nvSpPr>
        <p:spPr/>
        <p:txBody>
          <a:bodyPr/>
          <a:lstStyle/>
          <a:p>
            <a:fld id="{A69BC5A8-EE42-44D3-ACE4-D24AAC21363F}" type="slidenum">
              <a:rPr lang="fr-FR" smtClean="0"/>
              <a:t>16</a:t>
            </a:fld>
            <a:endParaRPr lang="fr-FR"/>
          </a:p>
        </p:txBody>
      </p:sp>
    </p:spTree>
    <p:extLst>
      <p:ext uri="{BB962C8B-B14F-4D97-AF65-F5344CB8AC3E}">
        <p14:creationId xmlns:p14="http://schemas.microsoft.com/office/powerpoint/2010/main" val="51126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fr-FR"/>
              <a:t>Modifiez le style du titre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fr-FR">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177466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fr-FR">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2443542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fr-FR">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386947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fr-FR">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184519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fr-FR"/>
              <a:t>Modifiez le style du titre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fr-FR">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367473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fr-FR"/>
              <a:t>Modifiez le style du titre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fr-FR">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4151570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fr-FR">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262131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fr-FR">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3053878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fr-FR">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57024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fr-FR"/>
              <a:t>Modifiez le style du titre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fr-FR">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1670111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fr-FR"/>
              <a:t>Modifiez le style du titre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fr-FR">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fr-FR"/>
              <a:t>Cliquez sur l'icône pour ajouter une image</a:t>
            </a:r>
            <a:endParaRPr lang="en-US"/>
          </a:p>
        </p:txBody>
      </p:sp>
    </p:spTree>
    <p:extLst>
      <p:ext uri="{BB962C8B-B14F-4D97-AF65-F5344CB8AC3E}">
        <p14:creationId xmlns:p14="http://schemas.microsoft.com/office/powerpoint/2010/main" val="390786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033770E1-DC4D-4253-8504-4A1E6B7CE3CD}" type="datetimeFigureOut">
              <a:rPr lang="fr-FR" smtClean="0">
                <a:solidFill>
                  <a:prstClr val="black">
                    <a:lumMod val="75000"/>
                    <a:lumOff val="25000"/>
                  </a:prstClr>
                </a:solidFill>
              </a:rPr>
              <a:pPr/>
              <a:t>07/03/2023</a:t>
            </a:fld>
            <a:endParaRPr lang="fr-FR">
              <a:solidFill>
                <a:prstClr val="black">
                  <a:lumMod val="75000"/>
                  <a:lumOff val="2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fr-FR">
              <a:solidFill>
                <a:prstClr val="black">
                  <a:lumMod val="75000"/>
                  <a:lumOff val="2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C24D9E65-FCC5-4034-8DD0-B684259A544C}" type="slidenum">
              <a:rPr lang="fr-FR" smtClean="0">
                <a:solidFill>
                  <a:prstClr val="black">
                    <a:lumMod val="75000"/>
                    <a:lumOff val="25000"/>
                  </a:prstClr>
                </a:solidFill>
              </a: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397277270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10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09442" y="3307355"/>
            <a:ext cx="7117180" cy="913733"/>
          </a:xfrm>
        </p:spPr>
        <p:txBody>
          <a:bodyPr>
            <a:normAutofit fontScale="90000"/>
          </a:bodyPr>
          <a:lstStyle/>
          <a:p>
            <a:r>
              <a:rPr lang="fr-FR" b="1" dirty="0">
                <a:solidFill>
                  <a:srgbClr val="FF9900"/>
                </a:solidFill>
              </a:rPr>
              <a:t> APICULTURE</a:t>
            </a:r>
            <a:br>
              <a:rPr lang="fr-FR" b="1" dirty="0">
                <a:solidFill>
                  <a:srgbClr val="FF9900"/>
                </a:solidFill>
              </a:rPr>
            </a:br>
            <a:r>
              <a:rPr lang="fr-FR" sz="2000" b="1" dirty="0">
                <a:solidFill>
                  <a:srgbClr val="FF9900"/>
                </a:solidFill>
              </a:rPr>
              <a:t>   BIO SPRINGER LES </a:t>
            </a:r>
            <a:r>
              <a:rPr lang="fr-FR" sz="2000" b="1" dirty="0" err="1">
                <a:solidFill>
                  <a:srgbClr val="FF9900"/>
                </a:solidFill>
              </a:rPr>
              <a:t>Z’happy</a:t>
            </a:r>
            <a:r>
              <a:rPr lang="fr-FR" sz="2000" b="1" dirty="0">
                <a:solidFill>
                  <a:srgbClr val="FF9900"/>
                </a:solidFill>
              </a:rPr>
              <a:t> </a:t>
            </a:r>
            <a:r>
              <a:rPr lang="fr-FR" sz="2000" b="1" dirty="0" err="1">
                <a:solidFill>
                  <a:srgbClr val="FF9900"/>
                </a:solidFill>
              </a:rPr>
              <a:t>Culteurs</a:t>
            </a:r>
            <a:r>
              <a:rPr lang="fr-FR" sz="2000" b="1" dirty="0">
                <a:solidFill>
                  <a:srgbClr val="FF9900"/>
                </a:solidFill>
              </a:rPr>
              <a:t>      </a:t>
            </a:r>
            <a:br>
              <a:rPr lang="fr-FR" dirty="0"/>
            </a:br>
            <a:br>
              <a:rPr lang="fr-FR" dirty="0"/>
            </a:br>
            <a:br>
              <a:rPr lang="fr-FR" dirty="0"/>
            </a:br>
            <a:br>
              <a:rPr lang="fr-FR" dirty="0"/>
            </a:br>
            <a:endParaRPr lang="fr-FR" dirty="0"/>
          </a:p>
        </p:txBody>
      </p:sp>
      <p:sp>
        <p:nvSpPr>
          <p:cNvPr id="3" name="Sous-titre 2"/>
          <p:cNvSpPr>
            <a:spLocks noGrp="1"/>
          </p:cNvSpPr>
          <p:nvPr>
            <p:ph type="subTitle" idx="1"/>
          </p:nvPr>
        </p:nvSpPr>
        <p:spPr/>
        <p:txBody>
          <a:bodyPr>
            <a:normAutofit/>
          </a:bodyPr>
          <a:lstStyle/>
          <a:p>
            <a:r>
              <a:rPr lang="fr-FR" sz="1400" i="1" dirty="0"/>
              <a:t>Rêve de Ruche 2022/2023</a:t>
            </a:r>
          </a:p>
          <a:p>
            <a:endParaRPr lang="fr-FR" sz="1400" i="1" dirty="0"/>
          </a:p>
          <a:p>
            <a:endParaRPr lang="fr-FR" sz="14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2060848"/>
            <a:ext cx="435354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247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dirty="0">
                <a:solidFill>
                  <a:srgbClr val="FF9900"/>
                </a:solidFill>
              </a:rPr>
              <a:t>LA REINE</a:t>
            </a:r>
          </a:p>
        </p:txBody>
      </p:sp>
      <p:sp>
        <p:nvSpPr>
          <p:cNvPr id="3" name="Espace réservé du texte 2"/>
          <p:cNvSpPr>
            <a:spLocks noGrp="1"/>
          </p:cNvSpPr>
          <p:nvPr>
            <p:ph type="body" sz="half" idx="2"/>
          </p:nvPr>
        </p:nvSpPr>
        <p:spPr/>
        <p:txBody>
          <a:bodyPr/>
          <a:lstStyle/>
          <a:p>
            <a:endParaRPr lang="fr-FR" dirty="0"/>
          </a:p>
        </p:txBody>
      </p:sp>
      <p:pic>
        <p:nvPicPr>
          <p:cNvPr id="5" name="Espace réservé pour une image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935727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VARROA</a:t>
            </a:r>
            <a:br>
              <a:rPr lang="fr-FR" b="1" dirty="0">
                <a:solidFill>
                  <a:srgbClr val="FF9900"/>
                </a:solidFill>
              </a:rPr>
            </a:br>
            <a:r>
              <a:rPr lang="fr-FR" sz="2000" b="1" i="1" dirty="0">
                <a:solidFill>
                  <a:srgbClr val="FF9900"/>
                </a:solidFill>
              </a:rPr>
              <a:t>Découvert en 1904</a:t>
            </a:r>
          </a:p>
        </p:txBody>
      </p:sp>
      <p:sp>
        <p:nvSpPr>
          <p:cNvPr id="3" name="Espace réservé du contenu 2"/>
          <p:cNvSpPr>
            <a:spLocks noGrp="1"/>
          </p:cNvSpPr>
          <p:nvPr>
            <p:ph idx="1"/>
          </p:nvPr>
        </p:nvSpPr>
        <p:spPr/>
        <p:txBody>
          <a:bodyPr/>
          <a:lstStyle/>
          <a:p>
            <a:r>
              <a:rPr lang="fr-FR" dirty="0"/>
              <a:t>Maladie contagieuse du couvain et de l’abeille</a:t>
            </a:r>
          </a:p>
          <a:p>
            <a:endParaRPr lang="fr-FR" dirty="0"/>
          </a:p>
          <a:p>
            <a:r>
              <a:rPr lang="fr-FR" dirty="0"/>
              <a:t>Un acarien varroa </a:t>
            </a:r>
            <a:r>
              <a:rPr lang="fr-FR" dirty="0" err="1"/>
              <a:t>Jacobsoni</a:t>
            </a:r>
            <a:r>
              <a:rPr lang="fr-FR" dirty="0"/>
              <a:t> ou varroa </a:t>
            </a:r>
            <a:r>
              <a:rPr lang="fr-FR" dirty="0" err="1"/>
              <a:t>destructor</a:t>
            </a:r>
            <a:r>
              <a:rPr lang="fr-FR" dirty="0"/>
              <a:t>.</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476672"/>
            <a:ext cx="2371725" cy="1924050"/>
          </a:xfrm>
          <a:prstGeom prst="rect">
            <a:avLst/>
          </a:prstGeom>
        </p:spPr>
      </p:pic>
    </p:spTree>
    <p:extLst>
      <p:ext uri="{BB962C8B-B14F-4D97-AF65-F5344CB8AC3E}">
        <p14:creationId xmlns:p14="http://schemas.microsoft.com/office/powerpoint/2010/main" val="1536705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VARROA</a:t>
            </a:r>
          </a:p>
        </p:txBody>
      </p:sp>
      <p:sp>
        <p:nvSpPr>
          <p:cNvPr id="3" name="Espace réservé du contenu 2"/>
          <p:cNvSpPr>
            <a:spLocks noGrp="1"/>
          </p:cNvSpPr>
          <p:nvPr>
            <p:ph idx="1"/>
          </p:nvPr>
        </p:nvSpPr>
        <p:spPr/>
        <p:txBody>
          <a:bodyPr>
            <a:normAutofit lnSpcReduction="10000"/>
          </a:bodyPr>
          <a:lstStyle/>
          <a:p>
            <a:r>
              <a:rPr lang="fr-FR" dirty="0"/>
              <a:t>Son lieu de reproduction : à l’intérieur des cellules de couvain operculées de mâles ou d’ouvrières.</a:t>
            </a:r>
          </a:p>
          <a:p>
            <a:r>
              <a:rPr lang="fr-FR" dirty="0"/>
              <a:t>Sa nourriture: perce la membrane des nymphes et abeilles et prélève de l’hémolymphe riche en protéines.</a:t>
            </a:r>
          </a:p>
          <a:p>
            <a:endParaRPr lang="fr-FR" dirty="0"/>
          </a:p>
          <a:p>
            <a:r>
              <a:rPr lang="fr-FR" dirty="0"/>
              <a:t>Conséquences: </a:t>
            </a:r>
          </a:p>
          <a:p>
            <a:pPr lvl="1"/>
            <a:r>
              <a:rPr lang="fr-FR" dirty="0"/>
              <a:t>Affaiblissement des colonies</a:t>
            </a:r>
          </a:p>
          <a:p>
            <a:pPr lvl="1"/>
            <a:r>
              <a:rPr lang="fr-FR" dirty="0"/>
              <a:t>Favorise d’autres maladies (porteur sain de la maladie des ailes déformées, DWV)</a:t>
            </a:r>
          </a:p>
          <a:p>
            <a:pPr lvl="1"/>
            <a:r>
              <a:rPr lang="fr-FR" dirty="0"/>
              <a:t>Raccourcit la vie des abeilles</a:t>
            </a:r>
          </a:p>
          <a:p>
            <a:pPr lvl="1"/>
            <a:r>
              <a:rPr lang="fr-FR" dirty="0"/>
              <a:t>Perturbe le développement des glandes </a:t>
            </a:r>
            <a:r>
              <a:rPr lang="fr-FR" dirty="0" err="1"/>
              <a:t>hypophararingiennes</a:t>
            </a:r>
            <a:r>
              <a:rPr lang="fr-FR" dirty="0"/>
              <a:t> et mandibulaires de l’abeille nourricière.</a:t>
            </a:r>
          </a:p>
        </p:txBody>
      </p:sp>
    </p:spTree>
    <p:extLst>
      <p:ext uri="{BB962C8B-B14F-4D97-AF65-F5344CB8AC3E}">
        <p14:creationId xmlns:p14="http://schemas.microsoft.com/office/powerpoint/2010/main" val="30317691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LUTTER CONTRE LE VARROA</a:t>
            </a:r>
          </a:p>
        </p:txBody>
      </p:sp>
      <p:sp>
        <p:nvSpPr>
          <p:cNvPr id="3" name="Espace réservé du contenu 2"/>
          <p:cNvSpPr>
            <a:spLocks noGrp="1"/>
          </p:cNvSpPr>
          <p:nvPr>
            <p:ph idx="1"/>
          </p:nvPr>
        </p:nvSpPr>
        <p:spPr/>
        <p:txBody>
          <a:bodyPr/>
          <a:lstStyle/>
          <a:p>
            <a:pPr marL="0" indent="0">
              <a:buNone/>
            </a:pPr>
            <a:r>
              <a:rPr lang="fr-FR" dirty="0"/>
              <a:t>Après la dernière récolte l’apiculteur doit impérativement chaque année lutter contre le varroa</a:t>
            </a:r>
          </a:p>
          <a:p>
            <a:endParaRPr lang="fr-FR" dirty="0"/>
          </a:p>
          <a:p>
            <a:pPr marL="0" indent="0">
              <a:buNone/>
            </a:pPr>
            <a:r>
              <a:rPr lang="fr-FR" dirty="0"/>
              <a:t>Différents traitements possibles: </a:t>
            </a:r>
          </a:p>
          <a:p>
            <a:pPr marL="0" indent="0">
              <a:buNone/>
            </a:pPr>
            <a:r>
              <a:rPr lang="fr-FR" dirty="0"/>
              <a:t>	APIVAR</a:t>
            </a:r>
          </a:p>
          <a:p>
            <a:pPr marL="0" indent="0">
              <a:buNone/>
            </a:pPr>
            <a:r>
              <a:rPr lang="fr-FR" dirty="0"/>
              <a:t>	APISTAN</a:t>
            </a:r>
          </a:p>
          <a:p>
            <a:pPr marL="0" indent="0">
              <a:buNone/>
            </a:pPr>
            <a:r>
              <a:rPr lang="fr-FR" dirty="0"/>
              <a:t>	APIGUARD</a:t>
            </a:r>
          </a:p>
          <a:p>
            <a:pPr marL="0" indent="0">
              <a:buNone/>
            </a:pPr>
            <a:r>
              <a:rPr lang="fr-FR" dirty="0"/>
              <a:t>	APILIFE-VAR</a:t>
            </a:r>
          </a:p>
          <a:p>
            <a:pPr marL="0" indent="0">
              <a:buNone/>
            </a:pPr>
            <a:r>
              <a:rPr lang="fr-FR" dirty="0"/>
              <a:t>Utiliser des plateaux ouverts</a:t>
            </a:r>
          </a:p>
          <a:p>
            <a:pPr marL="0" indent="0" algn="ctr">
              <a:buNone/>
            </a:pPr>
            <a:endParaRPr lang="fr-FR" dirty="0"/>
          </a:p>
          <a:p>
            <a:pPr algn="ctr"/>
            <a:endParaRPr lang="fr-FR" dirty="0"/>
          </a:p>
        </p:txBody>
      </p:sp>
    </p:spTree>
    <p:extLst>
      <p:ext uri="{BB962C8B-B14F-4D97-AF65-F5344CB8AC3E}">
        <p14:creationId xmlns:p14="http://schemas.microsoft.com/office/powerpoint/2010/main" val="9464992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APIVAR  -  APILIFEVAR</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782642"/>
            <a:ext cx="2960370" cy="221742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772816"/>
            <a:ext cx="4957763" cy="207168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321" y="4653136"/>
            <a:ext cx="2466975" cy="1857375"/>
          </a:xfrm>
          <a:prstGeom prst="rect">
            <a:avLst/>
          </a:prstGeom>
        </p:spPr>
      </p:pic>
    </p:spTree>
    <p:extLst>
      <p:ext uri="{BB962C8B-B14F-4D97-AF65-F5344CB8AC3E}">
        <p14:creationId xmlns:p14="http://schemas.microsoft.com/office/powerpoint/2010/main" val="12173245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LOQUE AMERICAINE</a:t>
            </a:r>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4048" y="4077072"/>
            <a:ext cx="2857500" cy="2143125"/>
          </a:xfrm>
        </p:spPr>
      </p:pic>
      <p:sp>
        <p:nvSpPr>
          <p:cNvPr id="4" name="Ellipse 3"/>
          <p:cNvSpPr/>
          <p:nvPr/>
        </p:nvSpPr>
        <p:spPr>
          <a:xfrm>
            <a:off x="1835696" y="2104921"/>
            <a:ext cx="5688632" cy="1562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chemeClr val="tx1"/>
                </a:solidFill>
              </a:rPr>
              <a:t>Maladie du couvain operculé</a:t>
            </a:r>
          </a:p>
        </p:txBody>
      </p:sp>
    </p:spTree>
    <p:extLst>
      <p:ext uri="{BB962C8B-B14F-4D97-AF65-F5344CB8AC3E}">
        <p14:creationId xmlns:p14="http://schemas.microsoft.com/office/powerpoint/2010/main" val="14407422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LOQUE AMERICAINE</a:t>
            </a:r>
            <a:endParaRPr lang="fr-FR" dirty="0"/>
          </a:p>
        </p:txBody>
      </p:sp>
      <p:sp>
        <p:nvSpPr>
          <p:cNvPr id="3" name="Espace réservé du contenu 2"/>
          <p:cNvSpPr>
            <a:spLocks noGrp="1"/>
          </p:cNvSpPr>
          <p:nvPr>
            <p:ph idx="1"/>
          </p:nvPr>
        </p:nvSpPr>
        <p:spPr/>
        <p:txBody>
          <a:bodyPr/>
          <a:lstStyle/>
          <a:p>
            <a:r>
              <a:rPr lang="fr-FR" b="1" dirty="0"/>
              <a:t>L’agent causal</a:t>
            </a:r>
            <a:r>
              <a:rPr lang="fr-FR" dirty="0"/>
              <a:t>: le bacille </a:t>
            </a:r>
            <a:r>
              <a:rPr lang="fr-FR" dirty="0" err="1"/>
              <a:t>Paenibaccilius</a:t>
            </a:r>
            <a:r>
              <a:rPr lang="fr-FR" dirty="0"/>
              <a:t> </a:t>
            </a:r>
            <a:r>
              <a:rPr lang="fr-FR" dirty="0" err="1"/>
              <a:t>larvea</a:t>
            </a:r>
            <a:r>
              <a:rPr lang="fr-FR" dirty="0"/>
              <a:t>, découvert en 1904 à new York.</a:t>
            </a:r>
          </a:p>
          <a:p>
            <a:endParaRPr lang="fr-FR" dirty="0"/>
          </a:p>
          <a:p>
            <a:pPr lvl="1"/>
            <a:r>
              <a:rPr lang="fr-FR" dirty="0"/>
              <a:t>L’infection touche les larves. Elle est véhiculée par la nourriture, les spores arrivent dans le tube digestif, après germination dans l’intestin le bacille passe dans l’hémolymphe au moment de la nymphose entraînant la mort de la larve.</a:t>
            </a:r>
          </a:p>
        </p:txBody>
      </p:sp>
    </p:spTree>
    <p:extLst>
      <p:ext uri="{BB962C8B-B14F-4D97-AF65-F5344CB8AC3E}">
        <p14:creationId xmlns:p14="http://schemas.microsoft.com/office/powerpoint/2010/main" val="196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LOQUE AMERICAINE</a:t>
            </a:r>
            <a:endParaRPr lang="fr-FR" dirty="0"/>
          </a:p>
        </p:txBody>
      </p:sp>
      <p:sp>
        <p:nvSpPr>
          <p:cNvPr id="3" name="Espace réservé du contenu 2"/>
          <p:cNvSpPr>
            <a:spLocks noGrp="1"/>
          </p:cNvSpPr>
          <p:nvPr>
            <p:ph idx="1"/>
          </p:nvPr>
        </p:nvSpPr>
        <p:spPr/>
        <p:txBody>
          <a:bodyPr/>
          <a:lstStyle/>
          <a:p>
            <a:r>
              <a:rPr lang="fr-FR" b="1" dirty="0"/>
              <a:t>Symptômes</a:t>
            </a:r>
            <a:r>
              <a:rPr lang="fr-FR" dirty="0"/>
              <a:t>:</a:t>
            </a:r>
          </a:p>
          <a:p>
            <a:pPr lvl="1"/>
            <a:r>
              <a:rPr lang="fr-FR" dirty="0"/>
              <a:t> couvain en mosaïque</a:t>
            </a:r>
          </a:p>
          <a:p>
            <a:pPr lvl="1"/>
            <a:r>
              <a:rPr lang="fr-FR" dirty="0"/>
              <a:t>Forte odeur de colle / ammoniaque</a:t>
            </a:r>
          </a:p>
          <a:p>
            <a:pPr lvl="1"/>
            <a:r>
              <a:rPr lang="fr-FR" dirty="0"/>
              <a:t>La larve morte s’étire en un filament (test de l’allumette)</a:t>
            </a:r>
          </a:p>
          <a:p>
            <a:pPr marL="457200" lvl="1" indent="0">
              <a:buNone/>
            </a:pPr>
            <a:endParaRPr lang="fr-FR" dirty="0"/>
          </a:p>
        </p:txBody>
      </p:sp>
    </p:spTree>
    <p:extLst>
      <p:ext uri="{BB962C8B-B14F-4D97-AF65-F5344CB8AC3E}">
        <p14:creationId xmlns:p14="http://schemas.microsoft.com/office/powerpoint/2010/main" val="33736494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LOQUE AMERICAINE</a:t>
            </a:r>
            <a:endParaRPr lang="fr-FR" dirty="0"/>
          </a:p>
        </p:txBody>
      </p:sp>
      <p:sp>
        <p:nvSpPr>
          <p:cNvPr id="3" name="Espace réservé du contenu 2"/>
          <p:cNvSpPr>
            <a:spLocks noGrp="1"/>
          </p:cNvSpPr>
          <p:nvPr>
            <p:ph idx="1"/>
          </p:nvPr>
        </p:nvSpPr>
        <p:spPr/>
        <p:txBody>
          <a:bodyPr/>
          <a:lstStyle/>
          <a:p>
            <a:r>
              <a:rPr lang="fr-FR" b="1" dirty="0"/>
              <a:t>Causes favorisantes</a:t>
            </a:r>
            <a:r>
              <a:rPr lang="fr-FR" dirty="0"/>
              <a:t>:</a:t>
            </a:r>
          </a:p>
          <a:p>
            <a:pPr lvl="1"/>
            <a:r>
              <a:rPr lang="fr-FR" dirty="0"/>
              <a:t>Colonie faible</a:t>
            </a:r>
          </a:p>
          <a:p>
            <a:pPr lvl="1"/>
            <a:r>
              <a:rPr lang="fr-FR" dirty="0"/>
              <a:t>Nourriture larvaire de moins bonne qualité</a:t>
            </a:r>
          </a:p>
          <a:p>
            <a:pPr lvl="1"/>
            <a:r>
              <a:rPr lang="fr-FR" dirty="0"/>
              <a:t>Faible comportement de nettoyage de la colonie</a:t>
            </a:r>
          </a:p>
          <a:p>
            <a:pPr lvl="1"/>
            <a:r>
              <a:rPr lang="fr-FR" dirty="0"/>
              <a:t>Intoxications</a:t>
            </a:r>
          </a:p>
          <a:p>
            <a:pPr lvl="1"/>
            <a:r>
              <a:rPr lang="fr-FR" dirty="0"/>
              <a:t>Mauvaises conditions atmosphérique</a:t>
            </a:r>
          </a:p>
          <a:p>
            <a:pPr lvl="1"/>
            <a:r>
              <a:rPr lang="fr-FR" dirty="0"/>
              <a:t>Peu de diversité de couvain</a:t>
            </a:r>
          </a:p>
        </p:txBody>
      </p:sp>
    </p:spTree>
    <p:extLst>
      <p:ext uri="{BB962C8B-B14F-4D97-AF65-F5344CB8AC3E}">
        <p14:creationId xmlns:p14="http://schemas.microsoft.com/office/powerpoint/2010/main" val="31264171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LOQUE AMERICAINE</a:t>
            </a:r>
            <a:endParaRPr lang="fr-FR" dirty="0"/>
          </a:p>
        </p:txBody>
      </p:sp>
      <p:sp>
        <p:nvSpPr>
          <p:cNvPr id="3" name="Espace réservé du contenu 2"/>
          <p:cNvSpPr>
            <a:spLocks noGrp="1"/>
          </p:cNvSpPr>
          <p:nvPr>
            <p:ph idx="1"/>
          </p:nvPr>
        </p:nvSpPr>
        <p:spPr/>
        <p:txBody>
          <a:bodyPr/>
          <a:lstStyle/>
          <a:p>
            <a:r>
              <a:rPr lang="fr-FR" b="1" dirty="0"/>
              <a:t>Propagation des loques</a:t>
            </a:r>
          </a:p>
          <a:p>
            <a:pPr lvl="1"/>
            <a:r>
              <a:rPr lang="fr-FR" dirty="0"/>
              <a:t>Echange de cadres</a:t>
            </a:r>
          </a:p>
          <a:p>
            <a:pPr lvl="1"/>
            <a:r>
              <a:rPr lang="fr-FR" dirty="0"/>
              <a:t>Matériels souillés</a:t>
            </a:r>
          </a:p>
          <a:p>
            <a:pPr lvl="1"/>
            <a:r>
              <a:rPr lang="fr-FR" dirty="0" err="1"/>
              <a:t>Nourrissement</a:t>
            </a:r>
            <a:r>
              <a:rPr lang="fr-FR" dirty="0"/>
              <a:t> avec du miel contaminé et trophallaxie.</a:t>
            </a:r>
          </a:p>
          <a:p>
            <a:pPr lvl="1"/>
            <a:r>
              <a:rPr lang="fr-FR" dirty="0"/>
              <a:t>Pillage, dérives</a:t>
            </a:r>
          </a:p>
        </p:txBody>
      </p:sp>
    </p:spTree>
    <p:extLst>
      <p:ext uri="{BB962C8B-B14F-4D97-AF65-F5344CB8AC3E}">
        <p14:creationId xmlns:p14="http://schemas.microsoft.com/office/powerpoint/2010/main" val="10015637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LOQUE AMERICAINE</a:t>
            </a:r>
            <a:endParaRPr lang="fr-FR" dirty="0"/>
          </a:p>
        </p:txBody>
      </p:sp>
      <p:sp>
        <p:nvSpPr>
          <p:cNvPr id="3" name="Espace réservé du contenu 2"/>
          <p:cNvSpPr>
            <a:spLocks noGrp="1"/>
          </p:cNvSpPr>
          <p:nvPr>
            <p:ph idx="1"/>
          </p:nvPr>
        </p:nvSpPr>
        <p:spPr/>
        <p:txBody>
          <a:bodyPr/>
          <a:lstStyle/>
          <a:p>
            <a:r>
              <a:rPr lang="fr-FR" b="1" dirty="0"/>
              <a:t>Conduite à tenir</a:t>
            </a:r>
            <a:r>
              <a:rPr lang="fr-FR" dirty="0"/>
              <a:t>: </a:t>
            </a:r>
          </a:p>
          <a:p>
            <a:pPr lvl="1"/>
            <a:r>
              <a:rPr lang="fr-FR" dirty="0"/>
              <a:t>Prévenir l’agent local</a:t>
            </a:r>
          </a:p>
          <a:p>
            <a:pPr lvl="1"/>
            <a:r>
              <a:rPr lang="fr-FR" dirty="0"/>
              <a:t>Traitements par antibiotiques son </a:t>
            </a:r>
            <a:r>
              <a:rPr lang="fr-FR" u="sng" dirty="0"/>
              <a:t>interdit </a:t>
            </a:r>
            <a:r>
              <a:rPr lang="fr-FR" dirty="0"/>
              <a:t>depuis 2003</a:t>
            </a:r>
          </a:p>
          <a:p>
            <a:pPr lvl="1"/>
            <a:r>
              <a:rPr lang="fr-FR" dirty="0"/>
              <a:t>Colonie forte seront transvasées dans une ruche d’accueil </a:t>
            </a:r>
          </a:p>
          <a:p>
            <a:pPr lvl="1"/>
            <a:r>
              <a:rPr lang="fr-FR" dirty="0"/>
              <a:t>Colonies faible seront asphyxiées et brulées</a:t>
            </a:r>
          </a:p>
          <a:p>
            <a:pPr lvl="1"/>
            <a:r>
              <a:rPr lang="fr-FR" dirty="0"/>
              <a:t>Les cadres contaminés seront brulés, la ruche et le matériel d’intervention seront désinfectés</a:t>
            </a:r>
          </a:p>
          <a:p>
            <a:pPr lvl="1"/>
            <a:endParaRPr lang="fr-FR" dirty="0"/>
          </a:p>
          <a:p>
            <a:pPr lvl="1"/>
            <a:endParaRPr lang="fr-FR" dirty="0"/>
          </a:p>
          <a:p>
            <a:pPr lvl="1"/>
            <a:endParaRPr lang="fr-FR" dirty="0"/>
          </a:p>
        </p:txBody>
      </p:sp>
      <p:sp>
        <p:nvSpPr>
          <p:cNvPr id="4" name="Ellipse 3"/>
          <p:cNvSpPr/>
          <p:nvPr/>
        </p:nvSpPr>
        <p:spPr>
          <a:xfrm>
            <a:off x="1331640" y="4941168"/>
            <a:ext cx="6696744"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Cette maladie doit être déclarée auprès de la DDPP</a:t>
            </a:r>
          </a:p>
          <a:p>
            <a:pPr algn="ctr"/>
            <a:endParaRPr lang="fr-FR" dirty="0">
              <a:solidFill>
                <a:schemeClr val="tx1"/>
              </a:solidFill>
            </a:endParaRPr>
          </a:p>
          <a:p>
            <a:pPr algn="ctr"/>
            <a:r>
              <a:rPr lang="fr-FR" b="1" dirty="0">
                <a:solidFill>
                  <a:schemeClr val="tx1"/>
                </a:solidFill>
              </a:rPr>
              <a:t>D</a:t>
            </a:r>
            <a:r>
              <a:rPr lang="fr-FR" dirty="0">
                <a:solidFill>
                  <a:schemeClr val="tx1"/>
                </a:solidFill>
              </a:rPr>
              <a:t>irections </a:t>
            </a:r>
            <a:r>
              <a:rPr lang="fr-FR" b="1" dirty="0">
                <a:solidFill>
                  <a:schemeClr val="tx1"/>
                </a:solidFill>
              </a:rPr>
              <a:t>D</a:t>
            </a:r>
            <a:r>
              <a:rPr lang="fr-FR" dirty="0">
                <a:solidFill>
                  <a:schemeClr val="tx1"/>
                </a:solidFill>
              </a:rPr>
              <a:t>épartementales de </a:t>
            </a:r>
            <a:r>
              <a:rPr lang="fr-FR" b="1" dirty="0">
                <a:solidFill>
                  <a:schemeClr val="tx1"/>
                </a:solidFill>
              </a:rPr>
              <a:t>P</a:t>
            </a:r>
            <a:r>
              <a:rPr lang="fr-FR" dirty="0">
                <a:solidFill>
                  <a:schemeClr val="tx1"/>
                </a:solidFill>
              </a:rPr>
              <a:t>rotection des </a:t>
            </a:r>
            <a:r>
              <a:rPr lang="fr-FR" b="1" dirty="0">
                <a:solidFill>
                  <a:schemeClr val="tx1"/>
                </a:solidFill>
              </a:rPr>
              <a:t>P</a:t>
            </a:r>
            <a:r>
              <a:rPr lang="fr-FR" dirty="0">
                <a:solidFill>
                  <a:schemeClr val="tx1"/>
                </a:solidFill>
              </a:rPr>
              <a:t>opulations</a:t>
            </a:r>
          </a:p>
        </p:txBody>
      </p:sp>
    </p:spTree>
    <p:extLst>
      <p:ext uri="{BB962C8B-B14F-4D97-AF65-F5344CB8AC3E}">
        <p14:creationId xmlns:p14="http://schemas.microsoft.com/office/powerpoint/2010/main" val="339689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000" b="1" dirty="0">
                <a:solidFill>
                  <a:srgbClr val="FF9900"/>
                </a:solidFill>
              </a:rPr>
              <a:t>LA REINE</a:t>
            </a:r>
          </a:p>
        </p:txBody>
      </p:sp>
      <p:sp>
        <p:nvSpPr>
          <p:cNvPr id="3" name="Espace réservé du contenu 2"/>
          <p:cNvSpPr>
            <a:spLocks noGrp="1"/>
          </p:cNvSpPr>
          <p:nvPr>
            <p:ph idx="1"/>
          </p:nvPr>
        </p:nvSpPr>
        <p:spPr>
          <a:xfrm>
            <a:off x="457200" y="2996952"/>
            <a:ext cx="8229600" cy="3129211"/>
          </a:xfrm>
        </p:spPr>
        <p:txBody>
          <a:bodyPr>
            <a:normAutofit fontScale="85000" lnSpcReduction="20000"/>
          </a:bodyPr>
          <a:lstStyle/>
          <a:p>
            <a:endParaRPr lang="fr-FR" dirty="0"/>
          </a:p>
          <a:p>
            <a:r>
              <a:rPr lang="fr-FR" sz="2400" dirty="0"/>
              <a:t>Elle est unique, est issue d’un œuf fécondé, sa naissance a lieu 16 jours après la ponte et elle est nourrie exclusivement de gelée royale.</a:t>
            </a:r>
          </a:p>
          <a:p>
            <a:pPr marL="0" indent="0">
              <a:buNone/>
            </a:pPr>
            <a:endParaRPr lang="fr-FR" sz="2400" dirty="0"/>
          </a:p>
          <a:p>
            <a:r>
              <a:rPr lang="fr-FR" sz="2400" dirty="0"/>
              <a:t>Adaptée à la reproduction on la différencie des ouvrières et des mâles, ce qui facilite son repérage, (abdomen  très développé, thorax plus volumineux). Ses deux principales fonctions consistent à pondre des œufs et à réguler par des phéromones les activités de la colonie.</a:t>
            </a:r>
          </a:p>
          <a:p>
            <a:endParaRPr lang="fr-FR" sz="2400" dirty="0"/>
          </a:p>
          <a:p>
            <a:pPr marL="0" indent="0">
              <a:buNone/>
            </a:pPr>
            <a:endParaRPr lang="fr-FR" sz="2400" dirty="0"/>
          </a:p>
          <a:p>
            <a:pPr marL="0" indent="0">
              <a:buNone/>
            </a:pPr>
            <a:endParaRPr lang="fr-FR" sz="2400" dirty="0"/>
          </a:p>
          <a:p>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88640"/>
            <a:ext cx="3456384" cy="208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8346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LOQUE EUROPEENNE</a:t>
            </a:r>
          </a:p>
        </p:txBody>
      </p:sp>
      <p:sp>
        <p:nvSpPr>
          <p:cNvPr id="4" name="Ellipse 3"/>
          <p:cNvSpPr/>
          <p:nvPr/>
        </p:nvSpPr>
        <p:spPr>
          <a:xfrm>
            <a:off x="1547664" y="1628800"/>
            <a:ext cx="5472608" cy="1778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Maladie du couvain ouvert</a:t>
            </a:r>
          </a:p>
        </p:txBody>
      </p:sp>
      <p:sp>
        <p:nvSpPr>
          <p:cNvPr id="7" name="Espace réservé du contenu 6"/>
          <p:cNvSpPr>
            <a:spLocks noGrp="1"/>
          </p:cNvSpPr>
          <p:nvPr>
            <p:ph idx="1"/>
          </p:nvPr>
        </p:nvSpPr>
        <p:spPr>
          <a:xfrm>
            <a:off x="1009443" y="2204864"/>
            <a:ext cx="7125112" cy="3653934"/>
          </a:xfrm>
        </p:spPr>
        <p:txBody>
          <a:bodyPr/>
          <a:lstStyle/>
          <a:p>
            <a:endParaRPr lang="fr-FR"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645024"/>
            <a:ext cx="2228850" cy="298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6672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LOQUE EUROPEENNE</a:t>
            </a:r>
            <a:endParaRPr lang="fr-FR" dirty="0"/>
          </a:p>
        </p:txBody>
      </p:sp>
      <p:sp>
        <p:nvSpPr>
          <p:cNvPr id="3" name="Espace réservé du contenu 2"/>
          <p:cNvSpPr>
            <a:spLocks noGrp="1"/>
          </p:cNvSpPr>
          <p:nvPr>
            <p:ph idx="1"/>
          </p:nvPr>
        </p:nvSpPr>
        <p:spPr/>
        <p:txBody>
          <a:bodyPr/>
          <a:lstStyle/>
          <a:p>
            <a:r>
              <a:rPr lang="fr-FR" b="1" dirty="0"/>
              <a:t>L’agent causal</a:t>
            </a:r>
            <a:r>
              <a:rPr lang="fr-FR" dirty="0"/>
              <a:t>: </a:t>
            </a:r>
            <a:r>
              <a:rPr lang="fr-FR" dirty="0" err="1"/>
              <a:t>Melissococcus</a:t>
            </a:r>
            <a:r>
              <a:rPr lang="fr-FR" dirty="0"/>
              <a:t> pluton apporté aux larves au travers de l’alimentation, arrivé au tube digestif il se multiplie, les larves meurent et d’autres bactéries se développent.</a:t>
            </a:r>
          </a:p>
          <a:p>
            <a:r>
              <a:rPr lang="fr-FR" b="1" dirty="0"/>
              <a:t>Symptômes: </a:t>
            </a:r>
            <a:r>
              <a:rPr lang="fr-FR" dirty="0"/>
              <a:t>au printemps le colonie ne se développe pas. De temps en temps les nettoyeuses sortent des écailles brunâtres au trou de vol. Couvain en mosaïque.</a:t>
            </a:r>
          </a:p>
          <a:p>
            <a:pPr marL="0" indent="0">
              <a:buNone/>
            </a:pPr>
            <a:r>
              <a:rPr lang="fr-FR" dirty="0"/>
              <a:t>     En ouvrant la ruche: une odeur forte de putréfaction    	acide. Les larves au fond des alvéoles sont de couleur 	jaunâtre et brunâtre et non filantes.</a:t>
            </a:r>
          </a:p>
          <a:p>
            <a:pPr marL="0" indent="0">
              <a:buNone/>
            </a:pPr>
            <a:r>
              <a:rPr lang="fr-FR" dirty="0"/>
              <a:t>	Les larves contaminées meurent avant l’</a:t>
            </a:r>
            <a:r>
              <a:rPr lang="fr-FR" dirty="0" err="1"/>
              <a:t>operculation</a:t>
            </a:r>
            <a:r>
              <a:rPr lang="fr-FR" dirty="0"/>
              <a:t>.</a:t>
            </a:r>
          </a:p>
          <a:p>
            <a:endParaRPr lang="fr-FR" dirty="0"/>
          </a:p>
        </p:txBody>
      </p:sp>
    </p:spTree>
    <p:extLst>
      <p:ext uri="{BB962C8B-B14F-4D97-AF65-F5344CB8AC3E}">
        <p14:creationId xmlns:p14="http://schemas.microsoft.com/office/powerpoint/2010/main" val="12658382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LOQUE EUROPEENNE</a:t>
            </a:r>
            <a:endParaRPr lang="fr-FR" dirty="0"/>
          </a:p>
        </p:txBody>
      </p:sp>
      <p:sp>
        <p:nvSpPr>
          <p:cNvPr id="3" name="Espace réservé du contenu 2"/>
          <p:cNvSpPr>
            <a:spLocks noGrp="1"/>
          </p:cNvSpPr>
          <p:nvPr>
            <p:ph idx="1"/>
          </p:nvPr>
        </p:nvSpPr>
        <p:spPr/>
        <p:txBody>
          <a:bodyPr/>
          <a:lstStyle/>
          <a:p>
            <a:r>
              <a:rPr lang="fr-FR" b="1" dirty="0"/>
              <a:t>Causes</a:t>
            </a:r>
            <a:r>
              <a:rPr lang="fr-FR" dirty="0"/>
              <a:t> </a:t>
            </a:r>
            <a:r>
              <a:rPr lang="fr-FR" b="1" dirty="0"/>
              <a:t>principales: </a:t>
            </a:r>
          </a:p>
          <a:p>
            <a:pPr lvl="1"/>
            <a:r>
              <a:rPr lang="fr-FR" dirty="0"/>
              <a:t>Au printemps carences alimentaires par insuffisance de pollen entrainant un manque de protéines ayant pour conséquence une gelée royale de mauvaise qualité entrainant une alimentation déficiente des jeunes larves;</a:t>
            </a:r>
          </a:p>
          <a:p>
            <a:pPr lvl="1"/>
            <a:r>
              <a:rPr lang="fr-FR" dirty="0"/>
              <a:t>Le varroa en affaiblissant les nymphes et abeilles par les lésions qu’il provoque </a:t>
            </a:r>
          </a:p>
          <a:p>
            <a:pPr lvl="1"/>
            <a:r>
              <a:rPr lang="fr-FR" dirty="0"/>
              <a:t>La </a:t>
            </a:r>
            <a:r>
              <a:rPr lang="fr-FR" dirty="0" err="1"/>
              <a:t>nosemose</a:t>
            </a:r>
            <a:r>
              <a:rPr lang="fr-FR" dirty="0"/>
              <a:t>  joue aussi un rôle en perturbant l’équilibre des protéines</a:t>
            </a:r>
          </a:p>
        </p:txBody>
      </p:sp>
    </p:spTree>
    <p:extLst>
      <p:ext uri="{BB962C8B-B14F-4D97-AF65-F5344CB8AC3E}">
        <p14:creationId xmlns:p14="http://schemas.microsoft.com/office/powerpoint/2010/main" val="41517323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LOQUE EUROPEENNE</a:t>
            </a:r>
            <a:endParaRPr lang="fr-FR" dirty="0"/>
          </a:p>
        </p:txBody>
      </p:sp>
      <p:sp>
        <p:nvSpPr>
          <p:cNvPr id="3" name="Espace réservé du contenu 2"/>
          <p:cNvSpPr>
            <a:spLocks noGrp="1"/>
          </p:cNvSpPr>
          <p:nvPr>
            <p:ph idx="1"/>
          </p:nvPr>
        </p:nvSpPr>
        <p:spPr/>
        <p:txBody>
          <a:bodyPr/>
          <a:lstStyle/>
          <a:p>
            <a:r>
              <a:rPr lang="fr-FR" b="1" dirty="0"/>
              <a:t>Conduite à tenir: </a:t>
            </a:r>
          </a:p>
          <a:p>
            <a:pPr lvl="1"/>
            <a:r>
              <a:rPr lang="fr-FR" dirty="0"/>
              <a:t>Enlever et bruler les cadres</a:t>
            </a:r>
          </a:p>
          <a:p>
            <a:pPr lvl="1"/>
            <a:r>
              <a:rPr lang="fr-FR" dirty="0"/>
              <a:t>Si tous les cadres de couvain sont atteints transvaser la colonie</a:t>
            </a:r>
          </a:p>
          <a:p>
            <a:pPr lvl="1"/>
            <a:r>
              <a:rPr lang="fr-FR" dirty="0"/>
              <a:t>Les colonies trop faibles seront asphyxiées et brulées</a:t>
            </a:r>
          </a:p>
          <a:p>
            <a:pPr lvl="1"/>
            <a:r>
              <a:rPr lang="fr-FR" dirty="0"/>
              <a:t>Désinfecter la ruche par grattage et brulage</a:t>
            </a:r>
          </a:p>
          <a:p>
            <a:pPr lvl="1"/>
            <a:r>
              <a:rPr lang="fr-FR" dirty="0"/>
              <a:t>Désinfecter tout le matériel d’intervention</a:t>
            </a:r>
          </a:p>
        </p:txBody>
      </p:sp>
    </p:spTree>
    <p:extLst>
      <p:ext uri="{BB962C8B-B14F-4D97-AF65-F5344CB8AC3E}">
        <p14:creationId xmlns:p14="http://schemas.microsoft.com/office/powerpoint/2010/main" val="13914273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NOSEMOSE</a:t>
            </a:r>
            <a:br>
              <a:rPr lang="fr-FR" b="1" dirty="0">
                <a:solidFill>
                  <a:srgbClr val="FF9900"/>
                </a:solidFill>
              </a:rPr>
            </a:br>
            <a:r>
              <a:rPr lang="fr-FR" b="1" dirty="0">
                <a:solidFill>
                  <a:srgbClr val="FF9900"/>
                </a:solidFill>
              </a:rPr>
              <a:t>Maladie des trois castes</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9872" y="2564904"/>
            <a:ext cx="5403850" cy="4052888"/>
          </a:xfrm>
        </p:spPr>
      </p:pic>
    </p:spTree>
    <p:extLst>
      <p:ext uri="{BB962C8B-B14F-4D97-AF65-F5344CB8AC3E}">
        <p14:creationId xmlns:p14="http://schemas.microsoft.com/office/powerpoint/2010/main" val="28311411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NOSEMOSE</a:t>
            </a:r>
          </a:p>
        </p:txBody>
      </p:sp>
      <p:sp>
        <p:nvSpPr>
          <p:cNvPr id="3" name="Espace réservé du contenu 2"/>
          <p:cNvSpPr>
            <a:spLocks noGrp="1"/>
          </p:cNvSpPr>
          <p:nvPr>
            <p:ph idx="1"/>
          </p:nvPr>
        </p:nvSpPr>
        <p:spPr/>
        <p:txBody>
          <a:bodyPr/>
          <a:lstStyle/>
          <a:p>
            <a:r>
              <a:rPr lang="fr-FR" dirty="0"/>
              <a:t>Maladie des trois castes</a:t>
            </a:r>
          </a:p>
          <a:p>
            <a:r>
              <a:rPr lang="fr-FR" dirty="0"/>
              <a:t>Maladie parasitaire des abeilles adultes</a:t>
            </a:r>
          </a:p>
          <a:p>
            <a:r>
              <a:rPr lang="fr-FR" dirty="0"/>
              <a:t>Maladie due à un protozoaire (animal unicellulaire) </a:t>
            </a:r>
            <a:r>
              <a:rPr lang="fr-FR" dirty="0" err="1"/>
              <a:t>Nosema</a:t>
            </a:r>
            <a:r>
              <a:rPr lang="fr-FR" dirty="0"/>
              <a:t> apis qui se développe dans le tube digestif de l’abeille</a:t>
            </a:r>
          </a:p>
          <a:p>
            <a:endParaRPr lang="fr-FR" dirty="0"/>
          </a:p>
          <a:p>
            <a:r>
              <a:rPr lang="fr-FR" dirty="0"/>
              <a:t>Maladie réputée légalement contagieuse</a:t>
            </a:r>
          </a:p>
        </p:txBody>
      </p:sp>
    </p:spTree>
    <p:extLst>
      <p:ext uri="{BB962C8B-B14F-4D97-AF65-F5344CB8AC3E}">
        <p14:creationId xmlns:p14="http://schemas.microsoft.com/office/powerpoint/2010/main" val="21582132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NOSEMOSE  /  SYMPTÔMES</a:t>
            </a:r>
          </a:p>
        </p:txBody>
      </p:sp>
      <p:sp>
        <p:nvSpPr>
          <p:cNvPr id="3" name="Espace réservé du contenu 2"/>
          <p:cNvSpPr>
            <a:spLocks noGrp="1"/>
          </p:cNvSpPr>
          <p:nvPr>
            <p:ph idx="1"/>
          </p:nvPr>
        </p:nvSpPr>
        <p:spPr/>
        <p:txBody>
          <a:bodyPr/>
          <a:lstStyle/>
          <a:p>
            <a:r>
              <a:rPr lang="fr-FR" dirty="0"/>
              <a:t>Apparaît principalement au printemps lors de conditions atmosphériques défavorables confinent les abeilles dans la ruche</a:t>
            </a:r>
          </a:p>
          <a:p>
            <a:r>
              <a:rPr lang="fr-FR" dirty="0"/>
              <a:t>Activité réduite</a:t>
            </a:r>
          </a:p>
          <a:p>
            <a:r>
              <a:rPr lang="fr-FR" dirty="0"/>
              <a:t>Planche de vol souillée par les déjections</a:t>
            </a:r>
          </a:p>
          <a:p>
            <a:r>
              <a:rPr lang="fr-FR" dirty="0"/>
              <a:t>Abeilles traînantes</a:t>
            </a:r>
          </a:p>
          <a:p>
            <a:r>
              <a:rPr lang="fr-FR" dirty="0"/>
              <a:t>Cadres souillées par les déjections</a:t>
            </a:r>
          </a:p>
          <a:p>
            <a:r>
              <a:rPr lang="fr-FR" dirty="0"/>
              <a:t>Grappe et couvain réduit</a:t>
            </a:r>
          </a:p>
          <a:p>
            <a:endParaRPr lang="fr-FR" dirty="0"/>
          </a:p>
        </p:txBody>
      </p:sp>
    </p:spTree>
    <p:extLst>
      <p:ext uri="{BB962C8B-B14F-4D97-AF65-F5344CB8AC3E}">
        <p14:creationId xmlns:p14="http://schemas.microsoft.com/office/powerpoint/2010/main" val="35672568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NOSEMOSE  /   CAUSES</a:t>
            </a:r>
            <a:endParaRPr lang="fr-FR" dirty="0"/>
          </a:p>
        </p:txBody>
      </p:sp>
      <p:sp>
        <p:nvSpPr>
          <p:cNvPr id="3" name="Espace réservé du contenu 2"/>
          <p:cNvSpPr>
            <a:spLocks noGrp="1"/>
          </p:cNvSpPr>
          <p:nvPr>
            <p:ph idx="1"/>
          </p:nvPr>
        </p:nvSpPr>
        <p:spPr/>
        <p:txBody>
          <a:bodyPr/>
          <a:lstStyle/>
          <a:p>
            <a:r>
              <a:rPr lang="fr-FR" dirty="0"/>
              <a:t>L’âge de la reine</a:t>
            </a:r>
          </a:p>
          <a:p>
            <a:r>
              <a:rPr lang="fr-FR" dirty="0"/>
              <a:t>Le non renouvellement des cires</a:t>
            </a:r>
          </a:p>
          <a:p>
            <a:r>
              <a:rPr lang="fr-FR" dirty="0"/>
              <a:t>Interventions trop fréquentes</a:t>
            </a:r>
          </a:p>
        </p:txBody>
      </p:sp>
    </p:spTree>
    <p:extLst>
      <p:ext uri="{BB962C8B-B14F-4D97-AF65-F5344CB8AC3E}">
        <p14:creationId xmlns:p14="http://schemas.microsoft.com/office/powerpoint/2010/main" val="28213791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NOSEMOSE  /  </a:t>
            </a:r>
            <a:r>
              <a:rPr lang="fr-FR" sz="2000" b="1" dirty="0">
                <a:solidFill>
                  <a:srgbClr val="FF9900"/>
                </a:solidFill>
              </a:rPr>
              <a:t>MODE DE CONTAGION</a:t>
            </a:r>
            <a:endParaRPr lang="fr-FR" sz="2000" dirty="0"/>
          </a:p>
        </p:txBody>
      </p:sp>
      <p:sp>
        <p:nvSpPr>
          <p:cNvPr id="3" name="Espace réservé du contenu 2"/>
          <p:cNvSpPr>
            <a:spLocks noGrp="1"/>
          </p:cNvSpPr>
          <p:nvPr>
            <p:ph idx="1"/>
          </p:nvPr>
        </p:nvSpPr>
        <p:spPr>
          <a:xfrm>
            <a:off x="827584" y="1844824"/>
            <a:ext cx="7125112" cy="4051437"/>
          </a:xfrm>
        </p:spPr>
        <p:txBody>
          <a:bodyPr/>
          <a:lstStyle/>
          <a:p>
            <a:r>
              <a:rPr lang="fr-FR" dirty="0"/>
              <a:t>Les abeilles saines avec les malades</a:t>
            </a:r>
          </a:p>
          <a:p>
            <a:r>
              <a:rPr lang="fr-FR" dirty="0"/>
              <a:t>Le pillage</a:t>
            </a:r>
          </a:p>
          <a:p>
            <a:r>
              <a:rPr lang="fr-FR" dirty="0"/>
              <a:t>La dérive</a:t>
            </a:r>
          </a:p>
          <a:p>
            <a:r>
              <a:rPr lang="fr-FR" dirty="0"/>
              <a:t>Propagation par parasites ou ennemis (ex: la fausse teigne)</a:t>
            </a:r>
          </a:p>
          <a:p>
            <a:endParaRPr lang="fr-FR" dirty="0"/>
          </a:p>
        </p:txBody>
      </p:sp>
    </p:spTree>
    <p:extLst>
      <p:ext uri="{BB962C8B-B14F-4D97-AF65-F5344CB8AC3E}">
        <p14:creationId xmlns:p14="http://schemas.microsoft.com/office/powerpoint/2010/main" val="42254396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NOSEMOSE  /  </a:t>
            </a:r>
            <a:r>
              <a:rPr lang="fr-FR" sz="2800" b="1" dirty="0">
                <a:solidFill>
                  <a:srgbClr val="FF9900"/>
                </a:solidFill>
              </a:rPr>
              <a:t>Conduite à tenir</a:t>
            </a:r>
            <a:endParaRPr lang="fr-FR" sz="2800" dirty="0"/>
          </a:p>
        </p:txBody>
      </p:sp>
      <p:sp>
        <p:nvSpPr>
          <p:cNvPr id="3" name="Espace réservé du contenu 2"/>
          <p:cNvSpPr>
            <a:spLocks noGrp="1"/>
          </p:cNvSpPr>
          <p:nvPr>
            <p:ph idx="1"/>
          </p:nvPr>
        </p:nvSpPr>
        <p:spPr/>
        <p:txBody>
          <a:bodyPr/>
          <a:lstStyle/>
          <a:p>
            <a:r>
              <a:rPr lang="fr-FR" b="1" dirty="0"/>
              <a:t>AUCUN MEDICAMENT</a:t>
            </a:r>
          </a:p>
          <a:p>
            <a:endParaRPr lang="fr-FR" b="1" dirty="0"/>
          </a:p>
          <a:p>
            <a:r>
              <a:rPr lang="fr-FR" b="1" dirty="0"/>
              <a:t>Colonies forte: Transvasement</a:t>
            </a:r>
          </a:p>
          <a:p>
            <a:pPr marL="0" indent="0">
              <a:buNone/>
            </a:pPr>
            <a:r>
              <a:rPr lang="fr-FR" b="1" dirty="0"/>
              <a:t>                              Désinfection de la ruche et du 							 matériel.</a:t>
            </a:r>
          </a:p>
          <a:p>
            <a:r>
              <a:rPr lang="fr-FR" b="1" dirty="0"/>
              <a:t>Colonies faibles: Destruction de la colonie et des 						   cadres.</a:t>
            </a:r>
          </a:p>
          <a:p>
            <a:pPr marL="0" indent="0">
              <a:buNone/>
            </a:pPr>
            <a:r>
              <a:rPr lang="fr-FR" b="1" dirty="0"/>
              <a:t>                                Désinfection de la ruche et du 						   matériel.</a:t>
            </a:r>
          </a:p>
          <a:p>
            <a:endParaRPr lang="fr-FR" b="1" dirty="0"/>
          </a:p>
        </p:txBody>
      </p:sp>
    </p:spTree>
    <p:extLst>
      <p:ext uri="{BB962C8B-B14F-4D97-AF65-F5344CB8AC3E}">
        <p14:creationId xmlns:p14="http://schemas.microsoft.com/office/powerpoint/2010/main" val="2679530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000" b="1" dirty="0">
                <a:solidFill>
                  <a:srgbClr val="FF9900"/>
                </a:solidFill>
              </a:rPr>
              <a:t>LA REINE</a:t>
            </a:r>
            <a:endParaRPr lang="fr-FR" sz="6000" dirty="0"/>
          </a:p>
        </p:txBody>
      </p:sp>
      <p:sp>
        <p:nvSpPr>
          <p:cNvPr id="3" name="Espace réservé du contenu 2"/>
          <p:cNvSpPr>
            <a:spLocks noGrp="1"/>
          </p:cNvSpPr>
          <p:nvPr>
            <p:ph idx="1"/>
          </p:nvPr>
        </p:nvSpPr>
        <p:spPr/>
        <p:txBody>
          <a:bodyPr>
            <a:normAutofit/>
          </a:bodyPr>
          <a:lstStyle/>
          <a:p>
            <a:endParaRPr lang="fr-FR" dirty="0"/>
          </a:p>
          <a:p>
            <a:endParaRPr lang="fr-FR" dirty="0"/>
          </a:p>
          <a:p>
            <a:r>
              <a:rPr lang="fr-FR" dirty="0"/>
              <a:t>Morphologie</a:t>
            </a:r>
          </a:p>
          <a:p>
            <a:pPr lvl="1"/>
            <a:r>
              <a:rPr lang="fr-FR" dirty="0"/>
              <a:t>Caractérisée par son abdomen plus important</a:t>
            </a:r>
          </a:p>
          <a:p>
            <a:pPr lvl="1"/>
            <a:r>
              <a:rPr lang="fr-FR" dirty="0"/>
              <a:t>16 à 18mm de long</a:t>
            </a:r>
          </a:p>
          <a:p>
            <a:pPr lvl="1"/>
            <a:r>
              <a:rPr lang="fr-FR" dirty="0"/>
              <a:t>Poids : 170mg vierge et 250mg fécondée</a:t>
            </a:r>
          </a:p>
          <a:p>
            <a:pPr lvl="1"/>
            <a:r>
              <a:rPr lang="fr-FR" dirty="0"/>
              <a:t>Poche à venin et un dard lisse qu’elle n’utilise que pour éliminer ses congénères</a:t>
            </a:r>
          </a:p>
          <a:p>
            <a:pPr lvl="1"/>
            <a:r>
              <a:rPr lang="fr-FR" dirty="0"/>
              <a:t>Durée du cycle de développement 16 jours</a:t>
            </a:r>
          </a:p>
          <a:p>
            <a:pPr lvl="1"/>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340768"/>
            <a:ext cx="3528392"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5712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L’ACARIOSE </a:t>
            </a:r>
            <a:br>
              <a:rPr lang="fr-FR" b="1" dirty="0">
                <a:solidFill>
                  <a:srgbClr val="FF9900"/>
                </a:solidFill>
              </a:rPr>
            </a:br>
            <a:r>
              <a:rPr lang="fr-FR" b="1" dirty="0">
                <a:solidFill>
                  <a:srgbClr val="FF9900"/>
                </a:solidFill>
              </a:rPr>
              <a:t>Maladie des trois castes</a:t>
            </a:r>
          </a:p>
        </p:txBody>
      </p:sp>
      <p:sp>
        <p:nvSpPr>
          <p:cNvPr id="3" name="Espace réservé du contenu 2"/>
          <p:cNvSpPr>
            <a:spLocks noGrp="1"/>
          </p:cNvSpPr>
          <p:nvPr>
            <p:ph idx="1"/>
          </p:nvPr>
        </p:nvSpPr>
        <p:spPr/>
        <p:txBody>
          <a:bodyPr/>
          <a:lstStyle/>
          <a:p>
            <a:r>
              <a:rPr lang="fr-FR" dirty="0"/>
              <a:t>L’acariose est une maladie contagieuse grave due à un acarien, parasite interne qui se localise dans les trachées de l’abeille: </a:t>
            </a:r>
            <a:r>
              <a:rPr lang="fr-FR" dirty="0" err="1"/>
              <a:t>Acarapis</a:t>
            </a:r>
            <a:r>
              <a:rPr lang="fr-FR" dirty="0"/>
              <a:t> </a:t>
            </a:r>
            <a:r>
              <a:rPr lang="fr-FR" dirty="0" err="1"/>
              <a:t>woodi</a:t>
            </a:r>
            <a:r>
              <a:rPr lang="fr-FR" dirty="0"/>
              <a:t>.</a:t>
            </a:r>
          </a:p>
          <a:p>
            <a:r>
              <a:rPr lang="fr-FR" dirty="0" err="1"/>
              <a:t>Acarapis</a:t>
            </a:r>
            <a:r>
              <a:rPr lang="fr-FR" dirty="0"/>
              <a:t> </a:t>
            </a:r>
            <a:r>
              <a:rPr lang="fr-FR" dirty="0" err="1"/>
              <a:t>woodi</a:t>
            </a:r>
            <a:r>
              <a:rPr lang="fr-FR" dirty="0"/>
              <a:t> se nourrit de l’hémolymphe de l’abeille. Pond et se développe et se multiplie dans la première paire de trachées.</a:t>
            </a:r>
          </a:p>
          <a:p>
            <a:r>
              <a:rPr lang="fr-FR" dirty="0"/>
              <a:t>Seules les très jeunes abeilles sont réceptives. (moins de 5 jours)</a:t>
            </a:r>
          </a:p>
        </p:txBody>
      </p:sp>
    </p:spTree>
    <p:extLst>
      <p:ext uri="{BB962C8B-B14F-4D97-AF65-F5344CB8AC3E}">
        <p14:creationId xmlns:p14="http://schemas.microsoft.com/office/powerpoint/2010/main" val="5375600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L’ACARIOSE  /  Symptôme</a:t>
            </a:r>
            <a:endParaRPr lang="fr-FR" dirty="0"/>
          </a:p>
        </p:txBody>
      </p:sp>
      <p:sp>
        <p:nvSpPr>
          <p:cNvPr id="3" name="Espace réservé du contenu 2"/>
          <p:cNvSpPr>
            <a:spLocks noGrp="1"/>
          </p:cNvSpPr>
          <p:nvPr>
            <p:ph idx="1"/>
          </p:nvPr>
        </p:nvSpPr>
        <p:spPr/>
        <p:txBody>
          <a:bodyPr/>
          <a:lstStyle/>
          <a:p>
            <a:r>
              <a:rPr lang="fr-FR" dirty="0"/>
              <a:t>Perturbation du vol</a:t>
            </a:r>
          </a:p>
          <a:p>
            <a:r>
              <a:rPr lang="fr-FR" dirty="0"/>
              <a:t>Abeilles traînantes</a:t>
            </a:r>
          </a:p>
          <a:p>
            <a:r>
              <a:rPr lang="fr-FR" dirty="0"/>
              <a:t>Abdomen gonflé</a:t>
            </a:r>
          </a:p>
          <a:p>
            <a:r>
              <a:rPr lang="fr-FR" dirty="0"/>
              <a:t>Ailes asymétriques</a:t>
            </a:r>
          </a:p>
          <a:p>
            <a:r>
              <a:rPr lang="fr-FR" dirty="0"/>
              <a:t>Trace de diarrhée dues à l’incapacité de vol.</a:t>
            </a:r>
          </a:p>
          <a:p>
            <a:r>
              <a:rPr lang="fr-FR" dirty="0"/>
              <a:t>Mortalité devant la ruche</a:t>
            </a:r>
          </a:p>
        </p:txBody>
      </p:sp>
    </p:spTree>
    <p:extLst>
      <p:ext uri="{BB962C8B-B14F-4D97-AF65-F5344CB8AC3E}">
        <p14:creationId xmlns:p14="http://schemas.microsoft.com/office/powerpoint/2010/main" val="42035584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L’ACARIOSE  /  LES CAUSES</a:t>
            </a:r>
            <a:endParaRPr lang="fr-FR" dirty="0"/>
          </a:p>
        </p:txBody>
      </p:sp>
      <p:sp>
        <p:nvSpPr>
          <p:cNvPr id="3" name="Espace réservé du contenu 2"/>
          <p:cNvSpPr>
            <a:spLocks noGrp="1"/>
          </p:cNvSpPr>
          <p:nvPr>
            <p:ph idx="1"/>
          </p:nvPr>
        </p:nvSpPr>
        <p:spPr/>
        <p:txBody>
          <a:bodyPr/>
          <a:lstStyle/>
          <a:p>
            <a:r>
              <a:rPr lang="fr-FR" dirty="0"/>
              <a:t>Dérive des mâles et des butineuses</a:t>
            </a:r>
          </a:p>
          <a:p>
            <a:r>
              <a:rPr lang="fr-FR" dirty="0"/>
              <a:t>Pillage</a:t>
            </a:r>
          </a:p>
          <a:p>
            <a:r>
              <a:rPr lang="fr-FR" dirty="0"/>
              <a:t>Essaimage</a:t>
            </a:r>
          </a:p>
          <a:p>
            <a:endParaRPr lang="fr-FR" dirty="0"/>
          </a:p>
        </p:txBody>
      </p:sp>
    </p:spTree>
    <p:extLst>
      <p:ext uri="{BB962C8B-B14F-4D97-AF65-F5344CB8AC3E}">
        <p14:creationId xmlns:p14="http://schemas.microsoft.com/office/powerpoint/2010/main" val="12244871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L’ACARIOSE  / Traitement</a:t>
            </a:r>
            <a:endParaRPr lang="fr-FR" dirty="0"/>
          </a:p>
        </p:txBody>
      </p:sp>
      <p:sp>
        <p:nvSpPr>
          <p:cNvPr id="3" name="Espace réservé du contenu 2"/>
          <p:cNvSpPr>
            <a:spLocks noGrp="1"/>
          </p:cNvSpPr>
          <p:nvPr>
            <p:ph idx="1"/>
          </p:nvPr>
        </p:nvSpPr>
        <p:spPr/>
        <p:txBody>
          <a:bodyPr/>
          <a:lstStyle/>
          <a:p>
            <a:r>
              <a:rPr lang="fr-FR" b="1" dirty="0"/>
              <a:t>AUCUN TRAITEMENT DISPONIBLE</a:t>
            </a:r>
          </a:p>
          <a:p>
            <a:endParaRPr lang="fr-FR" dirty="0"/>
          </a:p>
          <a:p>
            <a:r>
              <a:rPr lang="fr-FR" dirty="0"/>
              <a:t>Dans le cas d’une dépopulation importante </a:t>
            </a:r>
            <a:r>
              <a:rPr lang="fr-FR" dirty="0" err="1"/>
              <a:t>importante</a:t>
            </a:r>
            <a:r>
              <a:rPr lang="fr-FR" dirty="0"/>
              <a:t>, la destruction doit être envisagée</a:t>
            </a:r>
          </a:p>
        </p:txBody>
      </p:sp>
    </p:spTree>
    <p:extLst>
      <p:ext uri="{BB962C8B-B14F-4D97-AF65-F5344CB8AC3E}">
        <p14:creationId xmlns:p14="http://schemas.microsoft.com/office/powerpoint/2010/main" val="4305099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AETHINA TUMIDA – </a:t>
            </a:r>
            <a:br>
              <a:rPr lang="fr-FR" b="1" dirty="0">
                <a:solidFill>
                  <a:srgbClr val="FF9900"/>
                </a:solidFill>
              </a:rPr>
            </a:br>
            <a:r>
              <a:rPr lang="fr-FR" b="1" dirty="0">
                <a:solidFill>
                  <a:srgbClr val="FF9900"/>
                </a:solidFill>
              </a:rPr>
              <a:t>Le petit coléoptère</a:t>
            </a:r>
            <a:endParaRPr lang="fr-FR" dirty="0"/>
          </a:p>
        </p:txBody>
      </p:sp>
      <p:sp>
        <p:nvSpPr>
          <p:cNvPr id="3" name="Espace réservé du contenu 2"/>
          <p:cNvSpPr>
            <a:spLocks noGrp="1"/>
          </p:cNvSpPr>
          <p:nvPr>
            <p:ph idx="1"/>
          </p:nvPr>
        </p:nvSpPr>
        <p:spPr/>
        <p:txBody>
          <a:bodyPr/>
          <a:lstStyle/>
          <a:p>
            <a:r>
              <a:rPr lang="fr-FR" dirty="0"/>
              <a:t>Originaire des régions subtropicales de l’Afrique.</a:t>
            </a:r>
          </a:p>
          <a:p>
            <a:endParaRPr lang="fr-FR" dirty="0"/>
          </a:p>
          <a:p>
            <a:r>
              <a:rPr lang="fr-FR" dirty="0"/>
              <a:t>Se répand sur la planète par le marché mondial des reines et des essaims, l’importation des plantes exotiques avec terre, l’importation des fruits et légumes;</a:t>
            </a:r>
          </a:p>
          <a:p>
            <a:pPr marL="0" indent="0">
              <a:buNone/>
            </a:pPr>
            <a:endParaRPr lang="fr-FR" dirty="0"/>
          </a:p>
        </p:txBody>
      </p:sp>
    </p:spTree>
    <p:extLst>
      <p:ext uri="{BB962C8B-B14F-4D97-AF65-F5344CB8AC3E}">
        <p14:creationId xmlns:p14="http://schemas.microsoft.com/office/powerpoint/2010/main" val="6711832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AETHINA TUMIDA – </a:t>
            </a:r>
            <a:br>
              <a:rPr lang="fr-FR" b="1" dirty="0">
                <a:solidFill>
                  <a:srgbClr val="FF9900"/>
                </a:solidFill>
              </a:rPr>
            </a:br>
            <a:r>
              <a:rPr lang="fr-FR" b="1" dirty="0">
                <a:solidFill>
                  <a:srgbClr val="FF9900"/>
                </a:solidFill>
              </a:rPr>
              <a:t>Le petit coléoptère </a:t>
            </a:r>
            <a:endParaRPr lang="fr-FR" dirty="0"/>
          </a:p>
        </p:txBody>
      </p:sp>
      <p:sp>
        <p:nvSpPr>
          <p:cNvPr id="3" name="Espace réservé du contenu 2"/>
          <p:cNvSpPr>
            <a:spLocks noGrp="1"/>
          </p:cNvSpPr>
          <p:nvPr>
            <p:ph idx="1"/>
          </p:nvPr>
        </p:nvSpPr>
        <p:spPr/>
        <p:txBody>
          <a:bodyPr/>
          <a:lstStyle/>
          <a:p>
            <a:pPr marL="0" indent="0">
              <a:buNone/>
            </a:pPr>
            <a:r>
              <a:rPr lang="fr-FR" dirty="0"/>
              <a:t>CARACTERISTIQUES</a:t>
            </a:r>
          </a:p>
          <a:p>
            <a:pPr marL="0" indent="0">
              <a:buNone/>
            </a:pPr>
            <a:r>
              <a:rPr lang="fr-FR" dirty="0"/>
              <a:t>	L’œuf: couleur blanche, taille 1,5mm sur 0,25mm</a:t>
            </a:r>
          </a:p>
          <a:p>
            <a:pPr marL="0" indent="0">
              <a:buNone/>
            </a:pPr>
            <a:r>
              <a:rPr lang="fr-FR" dirty="0"/>
              <a:t>	La larve: couleur beige, 7 à 8mm de long avec 2 	rangées d’épines sur le dos</a:t>
            </a:r>
          </a:p>
          <a:p>
            <a:pPr marL="0" indent="0">
              <a:buNone/>
            </a:pPr>
            <a:r>
              <a:rPr lang="fr-FR" dirty="0"/>
              <a:t>	L’adulte/ marron à la naissance devient noir à l'âge 	adulte, taille 6mm sur 4mm</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900" y="764704"/>
            <a:ext cx="1335881" cy="192881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9" y="4798345"/>
            <a:ext cx="2143125" cy="173164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4969792"/>
            <a:ext cx="2609850" cy="1752600"/>
          </a:xfrm>
          <a:prstGeom prst="rect">
            <a:avLst/>
          </a:prstGeom>
        </p:spPr>
      </p:pic>
    </p:spTree>
    <p:extLst>
      <p:ext uri="{BB962C8B-B14F-4D97-AF65-F5344CB8AC3E}">
        <p14:creationId xmlns:p14="http://schemas.microsoft.com/office/powerpoint/2010/main" val="17144679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AETHINA TUMIDA – </a:t>
            </a:r>
            <a:br>
              <a:rPr lang="fr-FR" b="1" dirty="0">
                <a:solidFill>
                  <a:srgbClr val="FF9900"/>
                </a:solidFill>
              </a:rPr>
            </a:br>
            <a:r>
              <a:rPr lang="fr-FR" b="1" dirty="0">
                <a:solidFill>
                  <a:srgbClr val="FF9900"/>
                </a:solidFill>
              </a:rPr>
              <a:t>Le petit coléoptère / reproduction</a:t>
            </a:r>
            <a:endParaRPr lang="fr-FR" dirty="0"/>
          </a:p>
        </p:txBody>
      </p:sp>
      <p:sp>
        <p:nvSpPr>
          <p:cNvPr id="3" name="Espace réservé du contenu 2"/>
          <p:cNvSpPr>
            <a:spLocks noGrp="1"/>
          </p:cNvSpPr>
          <p:nvPr>
            <p:ph idx="1"/>
          </p:nvPr>
        </p:nvSpPr>
        <p:spPr/>
        <p:txBody>
          <a:bodyPr/>
          <a:lstStyle/>
          <a:p>
            <a:r>
              <a:rPr lang="fr-FR" dirty="0"/>
              <a:t>Pond dans les fissures du bois de la ruche</a:t>
            </a:r>
          </a:p>
          <a:p>
            <a:r>
              <a:rPr lang="fr-FR" dirty="0"/>
              <a:t>Après éclosion les larves durant 1à à 15 jours creusent des galeries dans les cadres bâties et se nourrissent de couvain et de pollen;</a:t>
            </a:r>
          </a:p>
          <a:p>
            <a:r>
              <a:rPr lang="fr-FR" dirty="0"/>
              <a:t>Après cette période les larves quittent la ruche, s’enfoncent dans le sol, ou s’effectue la métamorphose sur une durée de 3 à 4 semaines.</a:t>
            </a:r>
          </a:p>
          <a:p>
            <a:endParaRPr lang="fr-FR" dirty="0"/>
          </a:p>
          <a:p>
            <a:r>
              <a:rPr lang="fr-FR" dirty="0"/>
              <a:t>PAS DE TRAITEMENT ACTUELLEMENT EN FRANCE</a:t>
            </a:r>
          </a:p>
        </p:txBody>
      </p:sp>
    </p:spTree>
    <p:extLst>
      <p:ext uri="{BB962C8B-B14F-4D97-AF65-F5344CB8AC3E}">
        <p14:creationId xmlns:p14="http://schemas.microsoft.com/office/powerpoint/2010/main" val="29147545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CONCLUSION:</a:t>
            </a:r>
            <a:br>
              <a:rPr lang="fr-FR" b="1" dirty="0">
                <a:solidFill>
                  <a:srgbClr val="FF9900"/>
                </a:solidFill>
              </a:rPr>
            </a:br>
            <a:r>
              <a:rPr lang="fr-FR" b="1" dirty="0">
                <a:solidFill>
                  <a:srgbClr val="FF9900"/>
                </a:solidFill>
              </a:rPr>
              <a:t>Les facteurs favorisants</a:t>
            </a:r>
          </a:p>
        </p:txBody>
      </p:sp>
      <p:sp>
        <p:nvSpPr>
          <p:cNvPr id="3" name="Espace réservé du contenu 2"/>
          <p:cNvSpPr>
            <a:spLocks noGrp="1"/>
          </p:cNvSpPr>
          <p:nvPr>
            <p:ph idx="1"/>
          </p:nvPr>
        </p:nvSpPr>
        <p:spPr/>
        <p:txBody>
          <a:bodyPr/>
          <a:lstStyle/>
          <a:p>
            <a:r>
              <a:rPr lang="fr-FR" dirty="0"/>
              <a:t>Mauvaise implantation du rucher</a:t>
            </a:r>
          </a:p>
          <a:p>
            <a:r>
              <a:rPr lang="fr-FR" dirty="0"/>
              <a:t>Conditions climatiques défavorables</a:t>
            </a:r>
          </a:p>
          <a:p>
            <a:r>
              <a:rPr lang="fr-FR" dirty="0"/>
              <a:t>Visites longues et répétées</a:t>
            </a:r>
          </a:p>
          <a:p>
            <a:r>
              <a:rPr lang="fr-FR" dirty="0"/>
              <a:t>Ruches faibles</a:t>
            </a:r>
          </a:p>
          <a:p>
            <a:r>
              <a:rPr lang="fr-FR" dirty="0"/>
              <a:t>Taux élevé de varroa</a:t>
            </a:r>
          </a:p>
          <a:p>
            <a:r>
              <a:rPr lang="fr-FR" dirty="0"/>
              <a:t>Pollution</a:t>
            </a:r>
          </a:p>
          <a:p>
            <a:r>
              <a:rPr lang="fr-FR" dirty="0"/>
              <a:t>Traitements agricoles</a:t>
            </a:r>
          </a:p>
          <a:p>
            <a:r>
              <a:rPr lang="fr-FR" dirty="0"/>
              <a:t>Manque de pollen ou de mauvaise qualité</a:t>
            </a:r>
          </a:p>
          <a:p>
            <a:r>
              <a:rPr lang="fr-FR" dirty="0"/>
              <a:t>Entretien négligé du rucher</a:t>
            </a:r>
          </a:p>
        </p:txBody>
      </p:sp>
    </p:spTree>
    <p:extLst>
      <p:ext uri="{BB962C8B-B14F-4D97-AF65-F5344CB8AC3E}">
        <p14:creationId xmlns:p14="http://schemas.microsoft.com/office/powerpoint/2010/main" val="16678541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CONCLUSION: </a:t>
            </a:r>
            <a:br>
              <a:rPr lang="fr-FR" b="1" dirty="0">
                <a:solidFill>
                  <a:srgbClr val="FF9900"/>
                </a:solidFill>
              </a:rPr>
            </a:br>
            <a:r>
              <a:rPr lang="fr-FR" b="1" dirty="0">
                <a:solidFill>
                  <a:schemeClr val="accent1">
                    <a:lumMod val="50000"/>
                  </a:schemeClr>
                </a:solidFill>
              </a:rPr>
              <a:t>L</a:t>
            </a:r>
            <a:r>
              <a:rPr lang="fr-FR" dirty="0">
                <a:solidFill>
                  <a:schemeClr val="accent1">
                    <a:lumMod val="50000"/>
                  </a:schemeClr>
                </a:solidFill>
              </a:rPr>
              <a:t>imiter les facteurs de risques</a:t>
            </a:r>
          </a:p>
        </p:txBody>
      </p:sp>
      <p:sp>
        <p:nvSpPr>
          <p:cNvPr id="3" name="Espace réservé du contenu 2"/>
          <p:cNvSpPr>
            <a:spLocks noGrp="1"/>
          </p:cNvSpPr>
          <p:nvPr>
            <p:ph idx="1"/>
          </p:nvPr>
        </p:nvSpPr>
        <p:spPr/>
        <p:txBody>
          <a:bodyPr/>
          <a:lstStyle/>
          <a:p>
            <a:r>
              <a:rPr lang="fr-FR" dirty="0"/>
              <a:t>Maintenir des colonies </a:t>
            </a:r>
            <a:r>
              <a:rPr lang="fr-FR" sz="2000" b="1" dirty="0"/>
              <a:t>fortes</a:t>
            </a:r>
          </a:p>
          <a:p>
            <a:r>
              <a:rPr lang="fr-FR" dirty="0"/>
              <a:t>Intervenir avec douceur</a:t>
            </a:r>
          </a:p>
          <a:p>
            <a:r>
              <a:rPr lang="fr-FR" dirty="0"/>
              <a:t>Nettoyer (eau de javel / flamme)</a:t>
            </a:r>
          </a:p>
          <a:p>
            <a:r>
              <a:rPr lang="fr-FR" dirty="0"/>
              <a:t>Fonds de ruches totalement aérés</a:t>
            </a:r>
          </a:p>
          <a:p>
            <a:r>
              <a:rPr lang="fr-FR" dirty="0"/>
              <a:t>Effectuer les visites de printemps et d’automne avec rigueur</a:t>
            </a:r>
          </a:p>
          <a:p>
            <a:r>
              <a:rPr lang="fr-FR" dirty="0"/>
              <a:t>Réformé 2 à 3 cadres chaque année</a:t>
            </a:r>
          </a:p>
          <a:p>
            <a:r>
              <a:rPr lang="fr-FR" dirty="0"/>
              <a:t>Traiter le varroa</a:t>
            </a:r>
          </a:p>
        </p:txBody>
      </p:sp>
    </p:spTree>
    <p:extLst>
      <p:ext uri="{BB962C8B-B14F-4D97-AF65-F5344CB8AC3E}">
        <p14:creationId xmlns:p14="http://schemas.microsoft.com/office/powerpoint/2010/main" val="15414674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9442" y="404664"/>
            <a:ext cx="7125113" cy="1195535"/>
          </a:xfrm>
        </p:spPr>
        <p:txBody>
          <a:bodyPr/>
          <a:lstStyle/>
          <a:p>
            <a:r>
              <a:rPr lang="fr-FR" b="1" dirty="0">
                <a:solidFill>
                  <a:srgbClr val="FF9900"/>
                </a:solidFill>
              </a:rPr>
              <a:t>CONCLUSION: </a:t>
            </a:r>
            <a:br>
              <a:rPr lang="fr-FR" b="1" dirty="0">
                <a:solidFill>
                  <a:srgbClr val="FF9900"/>
                </a:solidFill>
              </a:rPr>
            </a:br>
            <a:r>
              <a:rPr lang="fr-FR" b="1" dirty="0">
                <a:solidFill>
                  <a:srgbClr val="FF9900"/>
                </a:solidFill>
              </a:rPr>
              <a:t>LE MEILLEUR REMEDE</a:t>
            </a:r>
            <a:endParaRPr lang="fr-FR" dirty="0"/>
          </a:p>
        </p:txBody>
      </p:sp>
      <p:sp>
        <p:nvSpPr>
          <p:cNvPr id="3" name="Espace réservé du contenu 2"/>
          <p:cNvSpPr>
            <a:spLocks noGrp="1"/>
          </p:cNvSpPr>
          <p:nvPr>
            <p:ph idx="1"/>
          </p:nvPr>
        </p:nvSpPr>
        <p:spPr>
          <a:xfrm>
            <a:off x="251520" y="1807361"/>
            <a:ext cx="8496944" cy="4051437"/>
          </a:xfrm>
        </p:spPr>
        <p:txBody>
          <a:bodyPr>
            <a:normAutofit/>
          </a:bodyPr>
          <a:lstStyle/>
          <a:p>
            <a:pPr marL="0" indent="0">
              <a:buNone/>
            </a:pPr>
            <a:r>
              <a:rPr lang="fr-FR" sz="4400" b="1" dirty="0">
                <a:solidFill>
                  <a:schemeClr val="tx1"/>
                </a:solidFill>
              </a:rPr>
              <a:t> </a:t>
            </a:r>
          </a:p>
        </p:txBody>
      </p:sp>
      <p:sp>
        <p:nvSpPr>
          <p:cNvPr id="4" name="Rectangle à coins arrondis 3"/>
          <p:cNvSpPr/>
          <p:nvPr/>
        </p:nvSpPr>
        <p:spPr>
          <a:xfrm>
            <a:off x="395536" y="2276872"/>
            <a:ext cx="8208912" cy="2592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RUCHE FORTE ET PROPHYLAXIE*</a:t>
            </a:r>
          </a:p>
        </p:txBody>
      </p:sp>
      <p:sp>
        <p:nvSpPr>
          <p:cNvPr id="5" name="ZoneTexte 4"/>
          <p:cNvSpPr txBox="1"/>
          <p:nvPr/>
        </p:nvSpPr>
        <p:spPr>
          <a:xfrm>
            <a:off x="1619672" y="6090104"/>
            <a:ext cx="4721235" cy="369332"/>
          </a:xfrm>
          <a:prstGeom prst="rect">
            <a:avLst/>
          </a:prstGeom>
          <a:noFill/>
        </p:spPr>
        <p:txBody>
          <a:bodyPr wrap="square" rtlCol="0">
            <a:spAutoFit/>
          </a:bodyPr>
          <a:lstStyle/>
          <a:p>
            <a:r>
              <a:rPr lang="fr-FR" dirty="0"/>
              <a:t>*Prévention</a:t>
            </a:r>
          </a:p>
        </p:txBody>
      </p:sp>
    </p:spTree>
    <p:extLst>
      <p:ext uri="{BB962C8B-B14F-4D97-AF65-F5344CB8AC3E}">
        <p14:creationId xmlns:p14="http://schemas.microsoft.com/office/powerpoint/2010/main" val="3938158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000" b="1" dirty="0">
                <a:solidFill>
                  <a:srgbClr val="FF9900"/>
                </a:solidFill>
              </a:rPr>
              <a:t>LA REINE</a:t>
            </a:r>
            <a:endParaRPr lang="fr-FR" sz="6000" dirty="0"/>
          </a:p>
        </p:txBody>
      </p:sp>
      <p:sp>
        <p:nvSpPr>
          <p:cNvPr id="3" name="Espace réservé du contenu 2"/>
          <p:cNvSpPr>
            <a:spLocks noGrp="1"/>
          </p:cNvSpPr>
          <p:nvPr>
            <p:ph idx="1"/>
          </p:nvPr>
        </p:nvSpPr>
        <p:spPr/>
        <p:txBody>
          <a:bodyPr>
            <a:normAutofit fontScale="77500" lnSpcReduction="20000"/>
          </a:bodyPr>
          <a:lstStyle/>
          <a:p>
            <a:endParaRPr lang="fr-FR" dirty="0"/>
          </a:p>
          <a:p>
            <a:r>
              <a:rPr lang="fr-FR" sz="3000" dirty="0"/>
              <a:t>Durée de vie : 3 à 5 ans</a:t>
            </a:r>
          </a:p>
          <a:p>
            <a:r>
              <a:rPr lang="fr-FR" sz="3000" dirty="0"/>
              <a:t>Elle ne quittera la ruche qu’entre le 6eme et le 14eme jour qui suit sa naissance pour son vol nuptial. Elle pourra quitter la ruche plusieurs saisons plus tard, si la colonie essaime.</a:t>
            </a:r>
          </a:p>
          <a:p>
            <a:r>
              <a:rPr lang="fr-FR" sz="3000" dirty="0"/>
              <a:t>La reine possède une </a:t>
            </a:r>
            <a:r>
              <a:rPr lang="fr-FR" sz="3000" dirty="0" err="1"/>
              <a:t>spermathèque</a:t>
            </a:r>
            <a:r>
              <a:rPr lang="fr-FR" sz="3000" dirty="0"/>
              <a:t> qui reçoit les spermatozoïdes des différents mâles lors de l’accouplement et les stocke durant toutes sa vie. Elle pourra pondre jusqu’à 2000 œufs par jour</a:t>
            </a:r>
          </a:p>
          <a:p>
            <a:endParaRPr lang="fr-FR" dirty="0"/>
          </a:p>
          <a:p>
            <a:endParaRPr lang="fr-FR" dirty="0"/>
          </a:p>
        </p:txBody>
      </p:sp>
    </p:spTree>
    <p:extLst>
      <p:ext uri="{BB962C8B-B14F-4D97-AF65-F5344CB8AC3E}">
        <p14:creationId xmlns:p14="http://schemas.microsoft.com/office/powerpoint/2010/main" val="2082180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000" b="1" dirty="0">
                <a:solidFill>
                  <a:srgbClr val="FF9900"/>
                </a:solidFill>
              </a:rPr>
              <a:t>LA REINE</a:t>
            </a:r>
            <a:endParaRPr lang="fr-FR" sz="6000" dirty="0"/>
          </a:p>
        </p:txBody>
      </p:sp>
      <p:sp>
        <p:nvSpPr>
          <p:cNvPr id="3" name="Espace réservé du contenu 2"/>
          <p:cNvSpPr>
            <a:spLocks noGrp="1"/>
          </p:cNvSpPr>
          <p:nvPr>
            <p:ph idx="1"/>
          </p:nvPr>
        </p:nvSpPr>
        <p:spPr>
          <a:xfrm>
            <a:off x="1043608" y="2780928"/>
            <a:ext cx="7125112" cy="2341719"/>
          </a:xfrm>
        </p:spPr>
        <p:txBody>
          <a:bodyPr>
            <a:normAutofit/>
          </a:bodyPr>
          <a:lstStyle/>
          <a:p>
            <a:pPr marL="0" indent="0">
              <a:buNone/>
            </a:pPr>
            <a:r>
              <a:rPr lang="fr-FR" sz="2400" dirty="0"/>
              <a:t>L’emprise des phéromones</a:t>
            </a:r>
          </a:p>
          <a:p>
            <a:pPr lvl="1"/>
            <a:r>
              <a:rPr lang="fr-FR" sz="2000" dirty="0"/>
              <a:t>La reine émet un certain nombre de substances chimiques qui assurent la régulation de la vie sociale de la ruche.</a:t>
            </a:r>
          </a:p>
          <a:p>
            <a:pPr lvl="1"/>
            <a:endParaRPr lang="fr-FR" dirty="0"/>
          </a:p>
          <a:p>
            <a:endParaRPr lang="fr-FR" dirty="0"/>
          </a:p>
        </p:txBody>
      </p:sp>
    </p:spTree>
    <p:extLst>
      <p:ext uri="{BB962C8B-B14F-4D97-AF65-F5344CB8AC3E}">
        <p14:creationId xmlns:p14="http://schemas.microsoft.com/office/powerpoint/2010/main" val="2223731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36912"/>
            <a:ext cx="3346564" cy="1185861"/>
          </a:xfrm>
        </p:spPr>
        <p:txBody>
          <a:bodyPr/>
          <a:lstStyle/>
          <a:p>
            <a:r>
              <a:rPr lang="fr-FR" sz="2000" b="1" dirty="0"/>
              <a:t>CELLULES ROYALES</a:t>
            </a:r>
          </a:p>
        </p:txBody>
      </p:sp>
      <p:sp>
        <p:nvSpPr>
          <p:cNvPr id="3" name="Espace réservé du contenu 2"/>
          <p:cNvSpPr>
            <a:spLocks noGrp="1"/>
          </p:cNvSpPr>
          <p:nvPr>
            <p:ph idx="1"/>
          </p:nvPr>
        </p:nvSpPr>
        <p:spPr>
          <a:xfrm>
            <a:off x="3923928" y="446087"/>
            <a:ext cx="4208595" cy="5287169"/>
          </a:xfrm>
        </p:spPr>
        <p:txBody>
          <a:bodyPr/>
          <a:lstStyle/>
          <a:p>
            <a:pPr marL="0" indent="0">
              <a:buNone/>
            </a:pPr>
            <a:endParaRPr lang="fr-FR" dirty="0"/>
          </a:p>
        </p:txBody>
      </p:sp>
      <p:sp>
        <p:nvSpPr>
          <p:cNvPr id="4" name="Espace réservé du texte 3"/>
          <p:cNvSpPr>
            <a:spLocks noGrp="1"/>
          </p:cNvSpPr>
          <p:nvPr>
            <p:ph type="body" sz="half" idx="2"/>
          </p:nvPr>
        </p:nvSpPr>
        <p:spPr/>
        <p:txBody>
          <a:bodyPr>
            <a:normAutofit/>
          </a:bodyPr>
          <a:lstStyle/>
          <a:p>
            <a:endParaRPr lang="fr-FR" dirty="0"/>
          </a:p>
          <a:p>
            <a:endParaRPr lang="fr-FR" dirty="0"/>
          </a:p>
          <a:p>
            <a:endParaRPr lang="fr-FR" dirty="0"/>
          </a:p>
          <a:p>
            <a:endParaRPr lang="fr-FR" dirty="0"/>
          </a:p>
          <a:p>
            <a:endParaRPr lang="fr-F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372" y="1052736"/>
            <a:ext cx="3152386" cy="45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flipH="1">
            <a:off x="1115616" y="5980638"/>
            <a:ext cx="5791934" cy="369332"/>
          </a:xfrm>
          <a:prstGeom prst="rect">
            <a:avLst/>
          </a:prstGeom>
          <a:noFill/>
        </p:spPr>
        <p:txBody>
          <a:bodyPr wrap="square" rtlCol="0">
            <a:spAutoFit/>
          </a:bodyPr>
          <a:lstStyle/>
          <a:p>
            <a:r>
              <a:rPr lang="fr-FR" dirty="0"/>
              <a:t>Nourricières veillant sur deux cellules royales.</a:t>
            </a:r>
          </a:p>
        </p:txBody>
      </p:sp>
    </p:spTree>
    <p:extLst>
      <p:ext uri="{BB962C8B-B14F-4D97-AF65-F5344CB8AC3E}">
        <p14:creationId xmlns:p14="http://schemas.microsoft.com/office/powerpoint/2010/main" val="2414268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000" b="1" dirty="0">
                <a:solidFill>
                  <a:srgbClr val="FF9900"/>
                </a:solidFill>
              </a:rPr>
              <a:t>LA REINE</a:t>
            </a:r>
            <a:endParaRPr lang="fr-FR" sz="6000" dirty="0"/>
          </a:p>
        </p:txBody>
      </p:sp>
      <p:sp>
        <p:nvSpPr>
          <p:cNvPr id="3" name="Espace réservé du contenu 2"/>
          <p:cNvSpPr>
            <a:spLocks noGrp="1"/>
          </p:cNvSpPr>
          <p:nvPr>
            <p:ph idx="1"/>
          </p:nvPr>
        </p:nvSpPr>
        <p:spPr/>
        <p:txBody>
          <a:bodyPr/>
          <a:lstStyle/>
          <a:p>
            <a:pPr marL="0" indent="0">
              <a:buNone/>
            </a:pP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708920"/>
            <a:ext cx="8208912"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57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NAISSANCE D’UNE REINE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2219325"/>
            <a:ext cx="65817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114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548680"/>
            <a:ext cx="8229600" cy="1143000"/>
          </a:xfrm>
        </p:spPr>
        <p:txBody>
          <a:bodyPr/>
          <a:lstStyle/>
          <a:p>
            <a:r>
              <a:rPr lang="fr-FR" dirty="0"/>
              <a:t>MARQUAGE DES REINES</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04032" y="2941377"/>
            <a:ext cx="5935935" cy="178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334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LE MÂLE</a:t>
            </a:r>
          </a:p>
        </p:txBody>
      </p:sp>
      <p:sp>
        <p:nvSpPr>
          <p:cNvPr id="3" name="Espace réservé du texte 2"/>
          <p:cNvSpPr>
            <a:spLocks noGrp="1"/>
          </p:cNvSpPr>
          <p:nvPr>
            <p:ph type="body" sz="half" idx="2"/>
          </p:nvPr>
        </p:nvSpPr>
        <p:spPr/>
        <p:txBody>
          <a:bodyPr>
            <a:normAutofit fontScale="92500" lnSpcReduction="20000"/>
          </a:bodyPr>
          <a:lstStyle/>
          <a:p>
            <a:endParaRPr lang="fr-FR" dirty="0"/>
          </a:p>
          <a:p>
            <a:endParaRPr lang="fr-FR" dirty="0"/>
          </a:p>
          <a:p>
            <a:r>
              <a:rPr lang="fr-FR" sz="2800" dirty="0"/>
              <a:t>ou</a:t>
            </a:r>
          </a:p>
          <a:p>
            <a:endParaRPr lang="fr-FR" sz="3200" b="1" dirty="0"/>
          </a:p>
          <a:p>
            <a:r>
              <a:rPr lang="fr-FR" sz="3200" b="1" dirty="0"/>
              <a:t>FAUX BOURDON</a:t>
            </a:r>
          </a:p>
        </p:txBody>
      </p:sp>
      <p:pic>
        <p:nvPicPr>
          <p:cNvPr id="5" name="Espace réservé pour une image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889" r="12889"/>
          <a:stretch>
            <a:fillRect/>
          </a:stretch>
        </p:blipFill>
        <p:spPr/>
      </p:pic>
    </p:spTree>
    <p:extLst>
      <p:ext uri="{BB962C8B-B14F-4D97-AF65-F5344CB8AC3E}">
        <p14:creationId xmlns:p14="http://schemas.microsoft.com/office/powerpoint/2010/main" val="1595242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100" b="1" dirty="0">
                <a:solidFill>
                  <a:srgbClr val="FF9900"/>
                </a:solidFill>
              </a:rPr>
              <a:t>DEVENIR LE BERGER DES ABEILLES</a:t>
            </a:r>
            <a:br>
              <a:rPr lang="fr-FR" dirty="0"/>
            </a:br>
            <a:endParaRPr lang="fr-FR" dirty="0"/>
          </a:p>
        </p:txBody>
      </p:sp>
      <p:sp>
        <p:nvSpPr>
          <p:cNvPr id="3" name="Espace réservé du texte 2"/>
          <p:cNvSpPr>
            <a:spLocks noGrp="1"/>
          </p:cNvSpPr>
          <p:nvPr>
            <p:ph type="body" sz="half" idx="2"/>
          </p:nvPr>
        </p:nvSpPr>
        <p:spPr/>
        <p:txBody>
          <a:bodyPr>
            <a:normAutofit/>
          </a:bodyPr>
          <a:lstStyle/>
          <a:p>
            <a:endParaRPr lang="fr-FR" dirty="0"/>
          </a:p>
          <a:p>
            <a:endParaRPr lang="fr-FR" dirty="0"/>
          </a:p>
          <a:p>
            <a:endParaRPr lang="fr-FR" dirty="0"/>
          </a:p>
          <a:p>
            <a:endParaRPr lang="fr-FR" b="1" dirty="0"/>
          </a:p>
          <a:p>
            <a:r>
              <a:rPr lang="fr-FR" b="1" dirty="0"/>
              <a:t>SI L’ABEILLE VENAIT A DISPARAÎTRE, L’HUMANITE N’AURAIT PLUS QUE QUELQUES ANNEES A VIVRE.</a:t>
            </a:r>
          </a:p>
          <a:p>
            <a:r>
              <a:rPr lang="fr-FR" b="1" dirty="0"/>
              <a:t>			</a:t>
            </a:r>
            <a:r>
              <a:rPr lang="fr-FR" sz="1000" b="1" i="1" dirty="0"/>
              <a:t>ALBERT EINSTEIN</a:t>
            </a:r>
          </a:p>
          <a:p>
            <a:endParaRPr lang="fr-FR" dirty="0"/>
          </a:p>
        </p:txBody>
      </p:sp>
      <p:pic>
        <p:nvPicPr>
          <p:cNvPr id="5" name="Espace réservé pour une image  4"/>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522201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solidFill>
                  <a:srgbClr val="FF9900"/>
                </a:solidFill>
              </a:rPr>
              <a:t>LE FAUX BOURDON</a:t>
            </a:r>
          </a:p>
        </p:txBody>
      </p:sp>
      <p:sp>
        <p:nvSpPr>
          <p:cNvPr id="3" name="Espace réservé du contenu 2"/>
          <p:cNvSpPr>
            <a:spLocks noGrp="1"/>
          </p:cNvSpPr>
          <p:nvPr>
            <p:ph idx="1"/>
          </p:nvPr>
        </p:nvSpPr>
        <p:spPr/>
        <p:txBody>
          <a:bodyPr>
            <a:normAutofit fontScale="62500" lnSpcReduction="20000"/>
          </a:bodyPr>
          <a:lstStyle/>
          <a:p>
            <a:endParaRPr lang="fr-FR" sz="2800" dirty="0"/>
          </a:p>
          <a:p>
            <a:endParaRPr lang="fr-FR" sz="2800" dirty="0"/>
          </a:p>
          <a:p>
            <a:pPr marL="0" indent="0">
              <a:buNone/>
            </a:pPr>
            <a:endParaRPr lang="fr-FR" sz="2800" dirty="0"/>
          </a:p>
          <a:p>
            <a:r>
              <a:rPr lang="fr-FR" sz="2800" dirty="0"/>
              <a:t>Quelques centaines par colonie ils vivent le temps d’une saison</a:t>
            </a:r>
          </a:p>
          <a:p>
            <a:r>
              <a:rPr lang="fr-FR" sz="2800" dirty="0"/>
              <a:t>Issus d’œufs non fécondés. C’est ce que l’on appelle la Parthénogénèse arrhénotoque (n’ont pas de père) </a:t>
            </a:r>
          </a:p>
          <a:p>
            <a:r>
              <a:rPr lang="fr-FR" sz="2800" dirty="0"/>
              <a:t> La fonction connue du mâle est de féconder la reine, il ne fécondera qu’une seule fois la reine et meurt sitôt la rétroversion du pénis.</a:t>
            </a:r>
          </a:p>
          <a:p>
            <a:r>
              <a:rPr lang="fr-FR" sz="2800" dirty="0"/>
              <a:t>Ils ne peuvent pas se défendre, ils n’ont pas de dard.</a:t>
            </a:r>
          </a:p>
          <a:p>
            <a:endParaRPr lang="fr-FR" sz="2800" dirty="0"/>
          </a:p>
          <a:p>
            <a:endParaRPr lang="fr-FR"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527" y="116632"/>
            <a:ext cx="29908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607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FAUX BOURDON</a:t>
            </a:r>
            <a:endParaRPr lang="fr-FR" dirty="0"/>
          </a:p>
        </p:txBody>
      </p:sp>
      <p:sp>
        <p:nvSpPr>
          <p:cNvPr id="3" name="Espace réservé du contenu 2"/>
          <p:cNvSpPr>
            <a:spLocks noGrp="1"/>
          </p:cNvSpPr>
          <p:nvPr>
            <p:ph idx="1"/>
          </p:nvPr>
        </p:nvSpPr>
        <p:spPr/>
        <p:txBody>
          <a:bodyPr/>
          <a:lstStyle/>
          <a:p>
            <a:endParaRPr lang="fr-FR" dirty="0"/>
          </a:p>
          <a:p>
            <a:r>
              <a:rPr lang="fr-FR" dirty="0"/>
              <a:t>Une vie brève</a:t>
            </a:r>
          </a:p>
          <a:p>
            <a:pPr lvl="1"/>
            <a:r>
              <a:rPr lang="fr-FR" dirty="0"/>
              <a:t>Naissent au printemps (mars, avril), resteront présents tant que les ressources en nourritures le permettent. A la fin de l’été les ouvrières expulseront les mâles de la ruche pour ne plus les nourrir.</a:t>
            </a:r>
          </a:p>
          <a:p>
            <a:pPr lvl="1"/>
            <a:r>
              <a:rPr lang="fr-FR" dirty="0"/>
              <a:t>On ne rencontre généralement aucun mâle en hiver, sauf dans les colonies bourdonneuses.</a:t>
            </a:r>
          </a:p>
          <a:p>
            <a:endParaRPr lang="fr-F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404664"/>
            <a:ext cx="288032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349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FAUX BOURDON</a:t>
            </a:r>
          </a:p>
        </p:txBody>
      </p:sp>
      <p:sp>
        <p:nvSpPr>
          <p:cNvPr id="3" name="Espace réservé du contenu 2"/>
          <p:cNvSpPr>
            <a:spLocks noGrp="1"/>
          </p:cNvSpPr>
          <p:nvPr>
            <p:ph idx="1"/>
          </p:nvPr>
        </p:nvSpPr>
        <p:spPr/>
        <p:txBody>
          <a:bodyPr/>
          <a:lstStyle/>
          <a:p>
            <a:pPr marL="0" indent="0">
              <a:buNone/>
            </a:pPr>
            <a:r>
              <a:rPr lang="fr-FR" dirty="0"/>
              <a:t>Morphologie:</a:t>
            </a:r>
          </a:p>
          <a:p>
            <a:pPr lvl="1"/>
            <a:r>
              <a:rPr lang="fr-FR" dirty="0"/>
              <a:t>15mm de long</a:t>
            </a:r>
          </a:p>
          <a:p>
            <a:pPr lvl="1"/>
            <a:r>
              <a:rPr lang="fr-FR" dirty="0"/>
              <a:t>Poids 200mg</a:t>
            </a:r>
          </a:p>
          <a:p>
            <a:pPr lvl="1"/>
            <a:r>
              <a:rPr lang="fr-FR" dirty="0"/>
              <a:t>Naissance 24j après la ponte</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293096"/>
            <a:ext cx="381642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686" y="620689"/>
            <a:ext cx="3624763"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530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FAUX BOURDON</a:t>
            </a:r>
          </a:p>
        </p:txBody>
      </p:sp>
      <p:sp>
        <p:nvSpPr>
          <p:cNvPr id="3" name="Espace réservé du contenu 2"/>
          <p:cNvSpPr>
            <a:spLocks noGrp="1"/>
          </p:cNvSpPr>
          <p:nvPr>
            <p:ph idx="1"/>
          </p:nvPr>
        </p:nvSpPr>
        <p:spPr/>
        <p:txBody>
          <a:bodyPr/>
          <a:lstStyle/>
          <a:p>
            <a:r>
              <a:rPr lang="fr-FR" dirty="0"/>
              <a:t>De l’</a:t>
            </a:r>
            <a:r>
              <a:rPr lang="fr-FR" dirty="0" err="1"/>
              <a:t>oeuf</a:t>
            </a:r>
            <a:r>
              <a:rPr lang="fr-FR" dirty="0"/>
              <a:t> au faux bourdon. (24 jours)</a:t>
            </a:r>
          </a:p>
          <a:p>
            <a:pPr lvl="1"/>
            <a:r>
              <a:rPr lang="fr-FR" dirty="0"/>
              <a:t>Stade de l’œuf 3jours</a:t>
            </a:r>
          </a:p>
          <a:p>
            <a:pPr lvl="1"/>
            <a:r>
              <a:rPr lang="fr-FR" dirty="0"/>
              <a:t>Stade larvaire 10 jours</a:t>
            </a:r>
          </a:p>
          <a:p>
            <a:pPr lvl="1"/>
            <a:r>
              <a:rPr lang="fr-FR" dirty="0"/>
              <a:t>Stade nymphal 11jours</a:t>
            </a:r>
          </a:p>
        </p:txBody>
      </p:sp>
    </p:spTree>
    <p:extLst>
      <p:ext uri="{BB962C8B-B14F-4D97-AF65-F5344CB8AC3E}">
        <p14:creationId xmlns:p14="http://schemas.microsoft.com/office/powerpoint/2010/main" val="127704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a:solidFill>
                  <a:srgbClr val="FF9900"/>
                </a:solidFill>
              </a:rPr>
              <a:t>L’OUVRIERE</a:t>
            </a:r>
          </a:p>
        </p:txBody>
      </p:sp>
      <p:sp>
        <p:nvSpPr>
          <p:cNvPr id="3" name="Espace réservé du texte 2"/>
          <p:cNvSpPr>
            <a:spLocks noGrp="1"/>
          </p:cNvSpPr>
          <p:nvPr>
            <p:ph type="body" sz="half" idx="2"/>
          </p:nvPr>
        </p:nvSpPr>
        <p:spPr>
          <a:xfrm>
            <a:off x="1009442" y="2500312"/>
            <a:ext cx="3481387" cy="496640"/>
          </a:xfrm>
        </p:spPr>
        <p:txBody>
          <a:bodyPr/>
          <a:lstStyle/>
          <a:p>
            <a:endParaRPr lang="fr-FR" dirty="0"/>
          </a:p>
        </p:txBody>
      </p:sp>
      <p:pic>
        <p:nvPicPr>
          <p:cNvPr id="5" name="Espace réservé pour une image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6630" b="16630"/>
          <a:stretch>
            <a:fillRect/>
          </a:stretch>
        </p:blipFill>
        <p:spPr/>
      </p:pic>
      <p:pic>
        <p:nvPicPr>
          <p:cNvPr id="4098" name="Picture 2" descr="abdomen abe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645024"/>
            <a:ext cx="3582005"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645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L’OUVRIERE</a:t>
            </a:r>
          </a:p>
        </p:txBody>
      </p:sp>
      <p:sp>
        <p:nvSpPr>
          <p:cNvPr id="3" name="Espace réservé du contenu 2"/>
          <p:cNvSpPr>
            <a:spLocks noGrp="1"/>
          </p:cNvSpPr>
          <p:nvPr>
            <p:ph idx="1"/>
          </p:nvPr>
        </p:nvSpPr>
        <p:spPr>
          <a:xfrm>
            <a:off x="1009443" y="2636912"/>
            <a:ext cx="7125112" cy="3221886"/>
          </a:xfrm>
        </p:spPr>
        <p:txBody>
          <a:bodyPr>
            <a:normAutofit fontScale="85000" lnSpcReduction="10000"/>
          </a:bodyPr>
          <a:lstStyle/>
          <a:p>
            <a:r>
              <a:rPr lang="fr-FR" dirty="0"/>
              <a:t>50 à 70000 par ruche</a:t>
            </a:r>
          </a:p>
          <a:p>
            <a:r>
              <a:rPr lang="fr-FR" dirty="0"/>
              <a:t>En pleine saison elle se tue au travail, dès leur naissance elle se met au travail et effectue  différentes tâches en fonction de son âge (nettoyeuse, nourrice, gardienne, butineuse…)</a:t>
            </a:r>
          </a:p>
          <a:p>
            <a:r>
              <a:rPr lang="fr-FR" dirty="0"/>
              <a:t>Ne sortira de la ruche qu’à l’âge de 15 à 18 jours pour n’endosser son rôle de butineuse qu’au 21éme jour, elle effectuera son premier vol de repérage, sa zone de butinage reste dans un rayon d’environ 3km autour de sa ruche</a:t>
            </a:r>
          </a:p>
          <a:p>
            <a:r>
              <a:rPr lang="fr-FR" dirty="0"/>
              <a:t>Durée de vie:</a:t>
            </a:r>
          </a:p>
          <a:p>
            <a:pPr marL="457200" lvl="1" indent="0">
              <a:buNone/>
            </a:pPr>
            <a:r>
              <a:rPr lang="fr-FR" dirty="0"/>
              <a:t>Abeilles d’été  de  40 à 45 jours </a:t>
            </a:r>
          </a:p>
          <a:p>
            <a:pPr marL="457200" lvl="1" indent="0">
              <a:buNone/>
            </a:pPr>
            <a:r>
              <a:rPr lang="fr-FR" dirty="0"/>
              <a:t>Abeilles d’hiver 6 à 7 mois ( de septembre à mars)</a:t>
            </a:r>
          </a:p>
          <a:p>
            <a:pPr marL="457200" lvl="1" indent="0">
              <a:buNone/>
            </a:pPr>
            <a:endParaRPr lang="fr-FR" dirty="0"/>
          </a:p>
          <a:p>
            <a:endParaRPr lang="fr-FR" dirty="0"/>
          </a:p>
          <a:p>
            <a:pPr marL="0" indent="0">
              <a:buNone/>
            </a:pPr>
            <a:endParaRPr lang="fr-FR" dirty="0"/>
          </a:p>
          <a:p>
            <a:endParaRPr lang="fr-FR" dirty="0"/>
          </a:p>
        </p:txBody>
      </p:sp>
      <p:pic>
        <p:nvPicPr>
          <p:cNvPr id="3074" name="Picture 2" descr="http://t0.gstatic.com/images?q=tbn:ANd9GcQnvq4cAZE7TzlwtsbFM2-qOpP5OOG6ln6wSJPqbI8WARKCYX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16632"/>
            <a:ext cx="2664296"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320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404664"/>
            <a:ext cx="7125113" cy="780459"/>
          </a:xfrm>
        </p:spPr>
        <p:txBody>
          <a:bodyPr>
            <a:normAutofit fontScale="90000"/>
          </a:bodyPr>
          <a:lstStyle/>
          <a:p>
            <a:r>
              <a:rPr lang="fr-FR" dirty="0"/>
              <a:t>L’OUVRIERE</a:t>
            </a:r>
            <a:br>
              <a:rPr lang="fr-FR" dirty="0"/>
            </a:br>
            <a:endParaRPr lang="fr-FR" dirty="0"/>
          </a:p>
        </p:txBody>
      </p:sp>
      <p:sp>
        <p:nvSpPr>
          <p:cNvPr id="3" name="Espace réservé du contenu 2"/>
          <p:cNvSpPr>
            <a:spLocks noGrp="1"/>
          </p:cNvSpPr>
          <p:nvPr>
            <p:ph idx="1"/>
          </p:nvPr>
        </p:nvSpPr>
        <p:spPr>
          <a:xfrm>
            <a:off x="755576" y="0"/>
            <a:ext cx="7269128" cy="6858000"/>
          </a:xfrm>
        </p:spPr>
        <p:txBody>
          <a:bodyPr>
            <a:normAutofit fontScale="25000" lnSpcReduction="20000"/>
          </a:bodyPr>
          <a:lstStyle/>
          <a:p>
            <a:pPr marL="0" indent="0">
              <a:buNone/>
            </a:pPr>
            <a:endParaRPr lang="fr-FR" dirty="0">
              <a:solidFill>
                <a:srgbClr val="FF9900"/>
              </a:solidFill>
            </a:endParaRP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t> </a:t>
            </a:r>
            <a:r>
              <a:rPr lang="fr-FR" sz="7200" b="1" dirty="0"/>
              <a:t>Morphologie, anatomie</a:t>
            </a:r>
          </a:p>
          <a:p>
            <a:pPr marL="0" indent="0">
              <a:buNone/>
            </a:pPr>
            <a:r>
              <a:rPr lang="fr-FR" sz="7200" dirty="0"/>
              <a:t>	-12 mm de long et pèse 110mg</a:t>
            </a:r>
          </a:p>
          <a:p>
            <a:pPr marL="0" indent="0">
              <a:buNone/>
            </a:pPr>
            <a:r>
              <a:rPr lang="fr-FR" sz="7200" dirty="0"/>
              <a:t>	-organe génitaux atrophiés, elle ne peut se 	reproduire</a:t>
            </a:r>
          </a:p>
          <a:p>
            <a:pPr marL="0" indent="0">
              <a:buNone/>
            </a:pPr>
            <a:r>
              <a:rPr lang="fr-FR" sz="7200" b="1" dirty="0"/>
              <a:t>La tête</a:t>
            </a:r>
          </a:p>
          <a:p>
            <a:pPr marL="0" indent="0">
              <a:buNone/>
            </a:pPr>
            <a:r>
              <a:rPr lang="fr-FR" sz="7200" dirty="0"/>
              <a:t>	- Deux yeux composés elle a un champ de vision de 	presque 360°</a:t>
            </a:r>
          </a:p>
          <a:p>
            <a:pPr marL="0" indent="0">
              <a:buNone/>
            </a:pPr>
            <a:r>
              <a:rPr lang="fr-FR" sz="7200" dirty="0"/>
              <a:t>	-Trois ocelles qui lui permettent de se diriger et de 	différencier le jour de la nuit</a:t>
            </a:r>
          </a:p>
          <a:p>
            <a:pPr marL="0" indent="0">
              <a:buNone/>
            </a:pPr>
            <a:r>
              <a:rPr lang="fr-FR" sz="7200" dirty="0"/>
              <a:t>	-Deux antennes</a:t>
            </a:r>
          </a:p>
          <a:p>
            <a:pPr marL="0" indent="0">
              <a:buNone/>
            </a:pPr>
            <a:r>
              <a:rPr lang="fr-FR" sz="7200" dirty="0"/>
              <a:t>	-Les pièces buccales </a:t>
            </a:r>
          </a:p>
          <a:p>
            <a:pPr marL="0" indent="0">
              <a:buNone/>
            </a:pPr>
            <a:r>
              <a:rPr lang="fr-FR" sz="7200" dirty="0"/>
              <a:t>	-Le cerveau et les glandes salivaires</a:t>
            </a:r>
          </a:p>
          <a:p>
            <a:pPr marL="0" indent="0">
              <a:buNone/>
            </a:pPr>
            <a:r>
              <a:rPr lang="fr-FR" sz="7200" b="1" dirty="0"/>
              <a:t>Le Thorax</a:t>
            </a:r>
          </a:p>
          <a:p>
            <a:pPr marL="0" indent="0">
              <a:buNone/>
            </a:pPr>
            <a:r>
              <a:rPr lang="fr-FR" sz="7200" b="1" dirty="0"/>
              <a:t>	-</a:t>
            </a:r>
            <a:r>
              <a:rPr lang="fr-FR" sz="7200" dirty="0"/>
              <a:t>Trois paires de pattes</a:t>
            </a:r>
          </a:p>
          <a:p>
            <a:pPr marL="0" indent="0">
              <a:buNone/>
            </a:pPr>
            <a:r>
              <a:rPr lang="fr-FR" sz="7200" dirty="0"/>
              <a:t>	-Deux paires d’ailes</a:t>
            </a:r>
          </a:p>
          <a:p>
            <a:pPr marL="0" indent="0">
              <a:buNone/>
            </a:pPr>
            <a:r>
              <a:rPr lang="fr-FR" dirty="0"/>
              <a:t>	- </a:t>
            </a:r>
          </a:p>
          <a:p>
            <a:pPr marL="0" indent="0">
              <a:buNone/>
            </a:pPr>
            <a:endParaRPr lang="fr-FR" b="1"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1853162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L’OUVRIERE</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86285" y="2923495"/>
            <a:ext cx="4771429" cy="181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610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NAISSANCE D’UNE ABEILLE</a:t>
            </a:r>
          </a:p>
        </p:txBody>
      </p:sp>
      <p:sp>
        <p:nvSpPr>
          <p:cNvPr id="3" name="Espace réservé du contenu 2"/>
          <p:cNvSpPr>
            <a:spLocks noGrp="1"/>
          </p:cNvSpPr>
          <p:nvPr>
            <p:ph idx="1"/>
          </p:nvPr>
        </p:nvSpPr>
        <p:spPr/>
        <p:txBody>
          <a:bodyPr/>
          <a:lstStyle/>
          <a:p>
            <a:endParaRPr lang="fr-FR" dirty="0"/>
          </a:p>
          <a:p>
            <a:r>
              <a:rPr lang="fr-FR"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1" y="3434332"/>
            <a:ext cx="65817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052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CYCLE BIOLOGIQUE</a:t>
            </a:r>
          </a:p>
        </p:txBody>
      </p:sp>
      <p:sp>
        <p:nvSpPr>
          <p:cNvPr id="3" name="Espace réservé du contenu 2"/>
          <p:cNvSpPr>
            <a:spLocks noGrp="1"/>
          </p:cNvSpPr>
          <p:nvPr>
            <p:ph idx="1"/>
          </p:nvPr>
        </p:nvSpPr>
        <p:spPr/>
        <p:txBody>
          <a:bodyPr>
            <a:normAutofit lnSpcReduction="10000"/>
          </a:bodyPr>
          <a:lstStyle/>
          <a:p>
            <a:r>
              <a:rPr lang="fr-FR" dirty="0"/>
              <a:t>La colonie vit au rythme des saisons</a:t>
            </a:r>
          </a:p>
          <a:p>
            <a:pPr lvl="1"/>
            <a:r>
              <a:rPr lang="fr-FR" dirty="0"/>
              <a:t>Hiver : en fonction du biotope, peu ou pas de ponte, diminution des provisions, activité réduite, diminution de la population, en fonction de la température quelques vols de propreté</a:t>
            </a:r>
          </a:p>
          <a:p>
            <a:pPr lvl="1"/>
            <a:r>
              <a:rPr lang="fr-FR" dirty="0"/>
              <a:t>Printemps : reprise progressive de la ponte pour arriver à une ponte maximale, reprise de l’activité, accumulation des provisions. Les abeilles d’hiver meurent pour laisser la place aux jeunes abeilles du printemps. Risque d’essaimage.</a:t>
            </a:r>
          </a:p>
          <a:p>
            <a:pPr lvl="1"/>
            <a:r>
              <a:rPr lang="fr-FR" dirty="0"/>
              <a:t>Eté  : ponte en régression, les provisions diminuent, à la fin de l’été les mâles sont expulsés</a:t>
            </a:r>
          </a:p>
          <a:p>
            <a:pPr lvl="1"/>
            <a:r>
              <a:rPr lang="fr-FR" dirty="0"/>
              <a:t>Automne : de moins en moins de ponte, les provisions ne rentrent plus, la population diminue, les abeilles d’hiver apparaissent.</a:t>
            </a:r>
          </a:p>
          <a:p>
            <a:pPr lvl="1"/>
            <a:endParaRPr lang="fr-FR" dirty="0"/>
          </a:p>
        </p:txBody>
      </p:sp>
    </p:spTree>
    <p:extLst>
      <p:ext uri="{BB962C8B-B14F-4D97-AF65-F5344CB8AC3E}">
        <p14:creationId xmlns:p14="http://schemas.microsoft.com/office/powerpoint/2010/main" val="391184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normAutofit/>
          </a:bodyPr>
          <a:lstStyle/>
          <a:p>
            <a:r>
              <a:rPr lang="fr-FR" sz="6000" b="1" dirty="0">
                <a:solidFill>
                  <a:srgbClr val="FF9900"/>
                </a:solidFill>
              </a:rPr>
              <a:t> L’ABEILLE</a:t>
            </a:r>
          </a:p>
        </p:txBody>
      </p:sp>
      <p:sp>
        <p:nvSpPr>
          <p:cNvPr id="3" name="Espace réservé du contenu 2"/>
          <p:cNvSpPr>
            <a:spLocks noGrp="1"/>
          </p:cNvSpPr>
          <p:nvPr>
            <p:ph idx="1"/>
          </p:nvPr>
        </p:nvSpPr>
        <p:spPr/>
        <p:txBody>
          <a:bodyPr>
            <a:normAutofit fontScale="25000" lnSpcReduction="20000"/>
          </a:bodyPr>
          <a:lstStyle/>
          <a:p>
            <a:endParaRPr lang="fr-FR" dirty="0"/>
          </a:p>
          <a:p>
            <a:endParaRPr lang="fr-FR" sz="9800" dirty="0"/>
          </a:p>
          <a:p>
            <a:pPr marL="0" indent="0">
              <a:buNone/>
            </a:pPr>
            <a:endParaRPr lang="fr-FR" sz="9600" dirty="0"/>
          </a:p>
          <a:p>
            <a:endParaRPr lang="fr-FR" sz="9600" dirty="0"/>
          </a:p>
          <a:p>
            <a:endParaRPr lang="fr-FR" sz="9600" dirty="0"/>
          </a:p>
          <a:p>
            <a:endParaRPr lang="fr-FR" sz="9600" dirty="0"/>
          </a:p>
          <a:p>
            <a:r>
              <a:rPr lang="fr-FR" sz="8000" dirty="0"/>
              <a:t>PARMI NOUS DEPUIS 70 MILLIONS D’ANNEES</a:t>
            </a:r>
          </a:p>
          <a:p>
            <a:endParaRPr lang="fr-FR" sz="8000" dirty="0"/>
          </a:p>
          <a:p>
            <a:pPr marL="457200" lvl="1" indent="0">
              <a:buNone/>
            </a:pPr>
            <a:r>
              <a:rPr lang="fr-FR" sz="8000" i="1" dirty="0"/>
              <a:t>Des recherches scientifiques amènent à penser qu’il y a au moins 100 millions d’années que cet insecte classé dans l’ordre des hyménoptères* a commencé à se différencier pour se développer et devenir ce qu’il est aujourd’hui.</a:t>
            </a:r>
          </a:p>
          <a:p>
            <a:pPr lvl="1"/>
            <a:endParaRPr lang="fr-FR" sz="8000" i="1" dirty="0"/>
          </a:p>
          <a:p>
            <a:pPr lvl="1"/>
            <a:endParaRPr lang="fr-FR" sz="8000" i="1" dirty="0"/>
          </a:p>
          <a:p>
            <a:pPr marL="457200" lvl="1" indent="0">
              <a:buNone/>
            </a:pPr>
            <a:r>
              <a:rPr lang="fr-FR" sz="8000" i="1" dirty="0"/>
              <a:t>* Mot signifiant « ailes membraneuses » corps partagé en trois segments, organisation en société avec des castes : Reine, ouvrières, faux bourdons.  </a:t>
            </a:r>
          </a:p>
          <a:p>
            <a:pPr marL="0" indent="0">
              <a:buNone/>
            </a:pPr>
            <a:endParaRPr lang="fr-FR" sz="9800" dirty="0"/>
          </a:p>
          <a:p>
            <a:pPr marL="0" indent="0">
              <a:buNone/>
            </a:pPr>
            <a:r>
              <a:rPr lang="fr-FR" sz="9800" dirty="0"/>
              <a:t> </a:t>
            </a:r>
            <a:endParaRPr lang="fr-FR" sz="9600" i="1" dirty="0"/>
          </a:p>
          <a:p>
            <a:pPr marL="1371600" lvl="3" indent="0">
              <a:buNone/>
            </a:pPr>
            <a:endParaRPr lang="fr-FR" sz="4400" i="1" dirty="0"/>
          </a:p>
          <a:p>
            <a:pPr lvl="3">
              <a:buFont typeface="Arial" charset="0"/>
              <a:buChar char="•"/>
            </a:pPr>
            <a:endParaRPr lang="fr-FR" i="1" dirty="0"/>
          </a:p>
          <a:p>
            <a:pPr marL="1371600" lvl="3" indent="0">
              <a:buNone/>
            </a:pPr>
            <a:endParaRPr lang="fr-FR" i="1" dirty="0"/>
          </a:p>
          <a:p>
            <a:pPr marL="457200" lvl="1" indent="0">
              <a:buNone/>
            </a:pPr>
            <a:endParaRPr lang="fr-FR" i="1" dirty="0"/>
          </a:p>
          <a:p>
            <a:endParaRPr lang="fr-FR" dirty="0"/>
          </a:p>
          <a:p>
            <a:pPr marL="457200" lvl="1" indent="0">
              <a:buNone/>
            </a:pPr>
            <a:r>
              <a:rPr lang="fr-FR" dirty="0"/>
              <a:t> </a:t>
            </a:r>
          </a:p>
        </p:txBody>
      </p:sp>
    </p:spTree>
    <p:extLst>
      <p:ext uri="{BB962C8B-B14F-4D97-AF65-F5344CB8AC3E}">
        <p14:creationId xmlns:p14="http://schemas.microsoft.com/office/powerpoint/2010/main" val="2197965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LES DIFFERENTES TÂCHES</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177489604"/>
              </p:ext>
            </p:extLst>
          </p:nvPr>
        </p:nvGraphicFramePr>
        <p:xfrm>
          <a:off x="1009650" y="1806575"/>
          <a:ext cx="7124700" cy="4052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7572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2924175"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060848"/>
            <a:ext cx="291465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rganigramme : Extraire 1"/>
          <p:cNvSpPr/>
          <p:nvPr/>
        </p:nvSpPr>
        <p:spPr>
          <a:xfrm>
            <a:off x="611559" y="4941168"/>
            <a:ext cx="2780159" cy="1728192"/>
          </a:xfrm>
          <a:prstGeom prst="flowChartExtra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Gardienne</a:t>
            </a:r>
          </a:p>
        </p:txBody>
      </p:sp>
      <p:sp>
        <p:nvSpPr>
          <p:cNvPr id="3" name="Organigramme : Fusion 2"/>
          <p:cNvSpPr/>
          <p:nvPr/>
        </p:nvSpPr>
        <p:spPr>
          <a:xfrm>
            <a:off x="5292080" y="116632"/>
            <a:ext cx="2914650" cy="1728192"/>
          </a:xfrm>
          <a:prstGeom prst="flowChartMerg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Maçon</a:t>
            </a:r>
          </a:p>
        </p:txBody>
      </p:sp>
    </p:spTree>
    <p:extLst>
      <p:ext uri="{BB962C8B-B14F-4D97-AF65-F5344CB8AC3E}">
        <p14:creationId xmlns:p14="http://schemas.microsoft.com/office/powerpoint/2010/main" val="3366625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LES DIFFERENTES TÂCHES (1)</a:t>
            </a:r>
          </a:p>
        </p:txBody>
      </p:sp>
      <p:sp>
        <p:nvSpPr>
          <p:cNvPr id="3" name="Espace réservé du contenu 2"/>
          <p:cNvSpPr>
            <a:spLocks noGrp="1"/>
          </p:cNvSpPr>
          <p:nvPr>
            <p:ph idx="1"/>
          </p:nvPr>
        </p:nvSpPr>
        <p:spPr/>
        <p:txBody>
          <a:bodyPr>
            <a:normAutofit fontScale="92500" lnSpcReduction="20000"/>
          </a:bodyPr>
          <a:lstStyle/>
          <a:p>
            <a:pPr marL="0" indent="0" algn="ctr">
              <a:buNone/>
            </a:pPr>
            <a:r>
              <a:rPr lang="fr-FR" dirty="0"/>
              <a:t> </a:t>
            </a:r>
            <a:r>
              <a:rPr lang="fr-FR" sz="2000" b="1" dirty="0"/>
              <a:t>UNE VIE TRES ORGANISEE ET LABORIEUSE</a:t>
            </a:r>
          </a:p>
          <a:p>
            <a:pPr marL="0" indent="0" algn="ctr">
              <a:buNone/>
            </a:pPr>
            <a:endParaRPr lang="fr-FR" sz="2000" b="1" dirty="0"/>
          </a:p>
          <a:p>
            <a:pPr marL="0" indent="0" algn="ctr">
              <a:buNone/>
            </a:pPr>
            <a:endParaRPr lang="fr-FR" sz="2000" b="1" dirty="0"/>
          </a:p>
          <a:p>
            <a:pPr marL="0" indent="0" algn="ctr">
              <a:buNone/>
            </a:pPr>
            <a:endParaRPr lang="fr-FR" sz="2000" b="1" dirty="0"/>
          </a:p>
          <a:p>
            <a:pPr marL="0" indent="0">
              <a:buNone/>
            </a:pPr>
            <a:endParaRPr lang="fr-FR" sz="2000" b="1" dirty="0"/>
          </a:p>
          <a:p>
            <a:pPr marL="0" indent="0" algn="ctr">
              <a:buNone/>
            </a:pPr>
            <a:endParaRPr lang="fr-FR" sz="2000" b="1" dirty="0"/>
          </a:p>
          <a:p>
            <a:pPr marL="0" indent="0" algn="ctr">
              <a:buNone/>
            </a:pPr>
            <a:r>
              <a:rPr lang="fr-FR" sz="1100" b="1" dirty="0"/>
              <a:t>*gelée royale  **bouillie larvaire</a:t>
            </a:r>
          </a:p>
          <a:p>
            <a:pPr marL="0" indent="0" algn="ctr">
              <a:buNone/>
            </a:pPr>
            <a:endParaRPr lang="fr-FR" sz="2000" b="1" dirty="0"/>
          </a:p>
          <a:p>
            <a:pPr marL="0" indent="0">
              <a:buNone/>
            </a:pPr>
            <a:endParaRPr lang="fr-FR" sz="1100" b="1" dirty="0"/>
          </a:p>
          <a:p>
            <a:pPr marL="0" indent="0">
              <a:buNone/>
            </a:pPr>
            <a:endParaRPr lang="fr-FR" sz="1100" b="1" dirty="0"/>
          </a:p>
          <a:p>
            <a:pPr marL="0" indent="0">
              <a:buNone/>
            </a:pPr>
            <a:r>
              <a:rPr lang="fr-FR" sz="1100" b="1" dirty="0"/>
              <a:t>*Le nettoyage du fond de la ruche</a:t>
            </a:r>
          </a:p>
          <a:p>
            <a:pPr marL="0" indent="0">
              <a:buNone/>
            </a:pPr>
            <a:r>
              <a:rPr lang="fr-FR" sz="1100" b="1" dirty="0"/>
              <a:t>est effectué par des abeilles plus âgées</a:t>
            </a:r>
          </a:p>
          <a:p>
            <a:pPr marL="0" indent="0">
              <a:buNone/>
            </a:pPr>
            <a:r>
              <a:rPr lang="fr-FR" sz="1100" b="1" dirty="0"/>
              <a:t>(1à/15 jours)</a:t>
            </a:r>
          </a:p>
        </p:txBody>
      </p:sp>
      <p:sp>
        <p:nvSpPr>
          <p:cNvPr id="4" name="Ellipse 3"/>
          <p:cNvSpPr/>
          <p:nvPr/>
        </p:nvSpPr>
        <p:spPr>
          <a:xfrm>
            <a:off x="0" y="3140968"/>
            <a:ext cx="2987824" cy="1728192"/>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J1 à J5*</a:t>
            </a:r>
          </a:p>
          <a:p>
            <a:pPr algn="ctr"/>
            <a:r>
              <a:rPr lang="fr-FR" dirty="0"/>
              <a:t>Nettoie* les </a:t>
            </a:r>
            <a:r>
              <a:rPr lang="fr-FR" dirty="0" err="1"/>
              <a:t>cellules,régule</a:t>
            </a:r>
            <a:r>
              <a:rPr lang="fr-FR" dirty="0"/>
              <a:t> la température du couvain</a:t>
            </a:r>
          </a:p>
          <a:p>
            <a:pPr algn="ctr"/>
            <a:endParaRPr lang="fr-FR" dirty="0"/>
          </a:p>
        </p:txBody>
      </p:sp>
      <p:sp>
        <p:nvSpPr>
          <p:cNvPr id="5" name="Ellipse 4"/>
          <p:cNvSpPr/>
          <p:nvPr/>
        </p:nvSpPr>
        <p:spPr>
          <a:xfrm>
            <a:off x="3203848" y="2276872"/>
            <a:ext cx="2858616" cy="1584176"/>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J6 à J9</a:t>
            </a:r>
          </a:p>
          <a:p>
            <a:pPr algn="ctr"/>
            <a:r>
              <a:rPr lang="fr-FR" dirty="0"/>
              <a:t>Soigne la reine* et les larves**</a:t>
            </a:r>
          </a:p>
        </p:txBody>
      </p:sp>
      <p:sp>
        <p:nvSpPr>
          <p:cNvPr id="6" name="Ellipse 5"/>
          <p:cNvSpPr/>
          <p:nvPr/>
        </p:nvSpPr>
        <p:spPr>
          <a:xfrm>
            <a:off x="6948264" y="2204864"/>
            <a:ext cx="1899618" cy="2988332"/>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J10 à J12</a:t>
            </a:r>
          </a:p>
          <a:p>
            <a:pPr algn="ctr"/>
            <a:r>
              <a:rPr lang="fr-FR" dirty="0"/>
              <a:t>Stocke le pollen et nectar, élimine l’excès d’eau</a:t>
            </a:r>
          </a:p>
        </p:txBody>
      </p:sp>
      <p:sp>
        <p:nvSpPr>
          <p:cNvPr id="7" name="Ellipse 6"/>
          <p:cNvSpPr/>
          <p:nvPr/>
        </p:nvSpPr>
        <p:spPr>
          <a:xfrm>
            <a:off x="3995936" y="5255263"/>
            <a:ext cx="4390531" cy="158040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J13 à J18</a:t>
            </a:r>
          </a:p>
          <a:p>
            <a:pPr algn="ctr"/>
            <a:r>
              <a:rPr lang="fr-FR" dirty="0"/>
              <a:t> Produit la cire, construit les rayons et opercule les cellules</a:t>
            </a:r>
          </a:p>
        </p:txBody>
      </p:sp>
    </p:spTree>
    <p:extLst>
      <p:ext uri="{BB962C8B-B14F-4D97-AF65-F5344CB8AC3E}">
        <p14:creationId xmlns:p14="http://schemas.microsoft.com/office/powerpoint/2010/main" val="4065864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LES DIFFERENTES TÂCHES (2)</a:t>
            </a:r>
          </a:p>
        </p:txBody>
      </p:sp>
      <p:sp>
        <p:nvSpPr>
          <p:cNvPr id="3" name="Espace réservé du contenu 2"/>
          <p:cNvSpPr>
            <a:spLocks noGrp="1"/>
          </p:cNvSpPr>
          <p:nvPr>
            <p:ph idx="1"/>
          </p:nvPr>
        </p:nvSpPr>
        <p:spPr/>
        <p:txBody>
          <a:bodyPr/>
          <a:lstStyle/>
          <a:p>
            <a:pPr marL="0" indent="0" algn="ctr">
              <a:buNone/>
            </a:pPr>
            <a:r>
              <a:rPr lang="fr-FR" b="1" dirty="0"/>
              <a:t> </a:t>
            </a:r>
          </a:p>
        </p:txBody>
      </p:sp>
      <p:sp>
        <p:nvSpPr>
          <p:cNvPr id="4" name="Rectangle à coins arrondis 3"/>
          <p:cNvSpPr/>
          <p:nvPr/>
        </p:nvSpPr>
        <p:spPr>
          <a:xfrm>
            <a:off x="611560" y="1700808"/>
            <a:ext cx="2582596" cy="1944216"/>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J19 à J20</a:t>
            </a:r>
          </a:p>
          <a:p>
            <a:pPr algn="ctr"/>
            <a:r>
              <a:rPr lang="fr-FR" dirty="0"/>
              <a:t>Elle se montre sur la planche de vol, gardienne, ventileuse, bat le rappel</a:t>
            </a:r>
          </a:p>
        </p:txBody>
      </p:sp>
      <p:sp>
        <p:nvSpPr>
          <p:cNvPr id="5" name="Rectangle à coins arrondis 4"/>
          <p:cNvSpPr/>
          <p:nvPr/>
        </p:nvSpPr>
        <p:spPr>
          <a:xfrm>
            <a:off x="611560" y="4363059"/>
            <a:ext cx="3600400" cy="1944216"/>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J21 à 15/21 jours plus tard</a:t>
            </a:r>
          </a:p>
          <a:p>
            <a:pPr algn="ctr"/>
            <a:r>
              <a:rPr lang="fr-FR" dirty="0"/>
              <a:t>Commence ses vols d’orientation et devient butineuse</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700808"/>
            <a:ext cx="360362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87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Photo doc\DSC003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79" y="1484784"/>
            <a:ext cx="8362295" cy="4882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40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rgbClr val="FF9900"/>
                </a:solidFill>
              </a:rPr>
              <a:t>La régulation comportementale</a:t>
            </a:r>
            <a:br>
              <a:rPr lang="fr-FR" dirty="0"/>
            </a:br>
            <a:endParaRPr lang="fr-FR" dirty="0"/>
          </a:p>
        </p:txBody>
      </p:sp>
      <p:sp>
        <p:nvSpPr>
          <p:cNvPr id="3" name="Espace réservé du contenu 2"/>
          <p:cNvSpPr>
            <a:spLocks noGrp="1"/>
          </p:cNvSpPr>
          <p:nvPr>
            <p:ph idx="1"/>
          </p:nvPr>
        </p:nvSpPr>
        <p:spPr/>
        <p:txBody>
          <a:bodyPr>
            <a:normAutofit fontScale="77500" lnSpcReduction="20000"/>
          </a:bodyPr>
          <a:lstStyle/>
          <a:p>
            <a:pPr marL="0" indent="0">
              <a:buNone/>
            </a:pPr>
            <a:endParaRPr lang="fr-FR" b="1" dirty="0"/>
          </a:p>
          <a:p>
            <a:pPr marL="0" indent="0">
              <a:buNone/>
            </a:pPr>
            <a:r>
              <a:rPr lang="fr-FR" sz="1900" dirty="0"/>
              <a:t>La colonie a la faculté de s’adapter en fonction de ses besoins</a:t>
            </a:r>
          </a:p>
          <a:p>
            <a:pPr marL="0" indent="0">
              <a:buNone/>
            </a:pPr>
            <a:endParaRPr lang="fr-FR" sz="2100" dirty="0"/>
          </a:p>
          <a:p>
            <a:pPr marL="0" indent="0">
              <a:buNone/>
            </a:pPr>
            <a:r>
              <a:rPr lang="fr-FR" sz="2100" dirty="0"/>
              <a:t>Les butineuses peuvent redevenir nourrices ou inversement. </a:t>
            </a:r>
          </a:p>
          <a:p>
            <a:pPr marL="0" indent="0">
              <a:buNone/>
            </a:pPr>
            <a:r>
              <a:rPr lang="fr-FR" sz="2100" dirty="0"/>
              <a:t>Cet équilibre est essentiel, un manque de nourrices est préjudiciable au couvain comme un manque de butineuses l’est à la récolte de la nourriture.</a:t>
            </a:r>
          </a:p>
          <a:p>
            <a:pPr marL="0" indent="0">
              <a:buNone/>
            </a:pPr>
            <a:r>
              <a:rPr lang="fr-FR" sz="2100" dirty="0"/>
              <a:t>Les signes déclencheurs :</a:t>
            </a:r>
          </a:p>
          <a:p>
            <a:pPr marL="0" indent="0">
              <a:buNone/>
            </a:pPr>
            <a:r>
              <a:rPr lang="fr-FR" sz="2100" dirty="0"/>
              <a:t>Les phéromones royales et les phéromones du couvain retardent le développement des nourrices qui restent plus longtemps à l’intérieur. </a:t>
            </a:r>
          </a:p>
          <a:p>
            <a:pPr marL="0" indent="0">
              <a:buNone/>
            </a:pPr>
            <a:r>
              <a:rPr lang="fr-FR" sz="2100" dirty="0"/>
              <a:t>Les butineuses inhibent aussi le développement des nourrices et équilibrent le ratio nourrices/butineuses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3380969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COMMUNICATION</a:t>
            </a:r>
            <a:endParaRPr lang="fr-FR" dirty="0"/>
          </a:p>
        </p:txBody>
      </p:sp>
      <p:sp>
        <p:nvSpPr>
          <p:cNvPr id="3" name="Espace réservé du contenu 2"/>
          <p:cNvSpPr>
            <a:spLocks noGrp="1"/>
          </p:cNvSpPr>
          <p:nvPr>
            <p:ph idx="1"/>
          </p:nvPr>
        </p:nvSpPr>
        <p:spPr/>
        <p:txBody>
          <a:bodyPr/>
          <a:lstStyle/>
          <a:p>
            <a:endParaRPr lang="fr-F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72816"/>
            <a:ext cx="6581775"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141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COMMUNICATION</a:t>
            </a:r>
            <a:endParaRPr lang="fr-FR" dirty="0"/>
          </a:p>
        </p:txBody>
      </p:sp>
      <p:sp>
        <p:nvSpPr>
          <p:cNvPr id="3" name="Espace réservé du contenu 2"/>
          <p:cNvSpPr>
            <a:spLocks noGrp="1"/>
          </p:cNvSpPr>
          <p:nvPr>
            <p:ph idx="1"/>
          </p:nvPr>
        </p:nvSpPr>
        <p:spPr/>
        <p:txBody>
          <a:bodyPr/>
          <a:lstStyle/>
          <a:p>
            <a:endParaRPr lang="fr-F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2060848"/>
            <a:ext cx="703569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69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COMMUNICATION</a:t>
            </a:r>
            <a:endParaRPr lang="fr-FR" dirty="0"/>
          </a:p>
        </p:txBody>
      </p:sp>
      <p:sp>
        <p:nvSpPr>
          <p:cNvPr id="3" name="Espace réservé du contenu 2"/>
          <p:cNvSpPr>
            <a:spLocks noGrp="1"/>
          </p:cNvSpPr>
          <p:nvPr>
            <p:ph idx="1"/>
          </p:nvPr>
        </p:nvSpPr>
        <p:spPr>
          <a:xfrm>
            <a:off x="1115616" y="1700808"/>
            <a:ext cx="7125112" cy="4051437"/>
          </a:xfrm>
        </p:spPr>
        <p:txBody>
          <a:bodyPr>
            <a:normAutofit/>
          </a:bodyPr>
          <a:lstStyle/>
          <a:p>
            <a:pPr marL="0" indent="0">
              <a:buNone/>
            </a:pPr>
            <a:r>
              <a:rPr lang="fr-FR" dirty="0"/>
              <a:t>DES SENS TRES DEVELOPPES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t>  </a:t>
            </a:r>
          </a:p>
        </p:txBody>
      </p:sp>
      <p:sp>
        <p:nvSpPr>
          <p:cNvPr id="4" name="Ellipse 3"/>
          <p:cNvSpPr/>
          <p:nvPr/>
        </p:nvSpPr>
        <p:spPr>
          <a:xfrm>
            <a:off x="683568" y="3018656"/>
            <a:ext cx="1728192" cy="972108"/>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toucher</a:t>
            </a:r>
          </a:p>
        </p:txBody>
      </p:sp>
      <p:sp>
        <p:nvSpPr>
          <p:cNvPr id="5" name="Ellipse 4"/>
          <p:cNvSpPr/>
          <p:nvPr/>
        </p:nvSpPr>
        <p:spPr>
          <a:xfrm>
            <a:off x="3904343" y="3081300"/>
            <a:ext cx="1715864"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L’odorat</a:t>
            </a:r>
          </a:p>
        </p:txBody>
      </p:sp>
      <p:sp>
        <p:nvSpPr>
          <p:cNvPr id="6" name="Ellipse 5"/>
          <p:cNvSpPr/>
          <p:nvPr/>
        </p:nvSpPr>
        <p:spPr>
          <a:xfrm>
            <a:off x="5292080" y="4447964"/>
            <a:ext cx="7200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6562239" y="3016650"/>
            <a:ext cx="1800200"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 gustation</a:t>
            </a:r>
          </a:p>
        </p:txBody>
      </p:sp>
      <p:sp>
        <p:nvSpPr>
          <p:cNvPr id="8" name="Ellipse 7"/>
          <p:cNvSpPr/>
          <p:nvPr/>
        </p:nvSpPr>
        <p:spPr>
          <a:xfrm>
            <a:off x="2048768" y="4500557"/>
            <a:ext cx="1803152" cy="936104"/>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  vision </a:t>
            </a:r>
          </a:p>
        </p:txBody>
      </p:sp>
      <p:sp>
        <p:nvSpPr>
          <p:cNvPr id="9" name="Ellipse 8"/>
          <p:cNvSpPr/>
          <p:nvPr/>
        </p:nvSpPr>
        <p:spPr>
          <a:xfrm>
            <a:off x="5364088" y="4500558"/>
            <a:ext cx="1944216" cy="936104"/>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L’ouïe</a:t>
            </a:r>
          </a:p>
        </p:txBody>
      </p:sp>
    </p:spTree>
    <p:extLst>
      <p:ext uri="{BB962C8B-B14F-4D97-AF65-F5344CB8AC3E}">
        <p14:creationId xmlns:p14="http://schemas.microsoft.com/office/powerpoint/2010/main" val="271093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L’ODORAT</a:t>
            </a:r>
          </a:p>
        </p:txBody>
      </p:sp>
      <p:sp>
        <p:nvSpPr>
          <p:cNvPr id="3" name="Espace réservé du contenu 2"/>
          <p:cNvSpPr>
            <a:spLocks noGrp="1"/>
          </p:cNvSpPr>
          <p:nvPr>
            <p:ph idx="1"/>
          </p:nvPr>
        </p:nvSpPr>
        <p:spPr/>
        <p:txBody>
          <a:bodyPr/>
          <a:lstStyle/>
          <a:p>
            <a:r>
              <a:rPr lang="fr-FR" dirty="0"/>
              <a:t> L’abeille détecte de nombreuses odeurs dans la ruche et à l’extérieur :</a:t>
            </a:r>
          </a:p>
          <a:p>
            <a:pPr marL="0" indent="0">
              <a:buNone/>
            </a:pPr>
            <a:r>
              <a:rPr lang="fr-FR" dirty="0"/>
              <a:t>		Ennemi de la colonie</a:t>
            </a:r>
          </a:p>
          <a:p>
            <a:pPr marL="0" indent="0">
              <a:buNone/>
            </a:pPr>
            <a:r>
              <a:rPr lang="fr-FR" dirty="0"/>
              <a:t>		Fleurs….. </a:t>
            </a:r>
          </a:p>
        </p:txBody>
      </p:sp>
    </p:spTree>
    <p:extLst>
      <p:ext uri="{BB962C8B-B14F-4D97-AF65-F5344CB8AC3E}">
        <p14:creationId xmlns:p14="http://schemas.microsoft.com/office/powerpoint/2010/main" val="2707420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000" b="1" dirty="0">
                <a:solidFill>
                  <a:srgbClr val="FF9900"/>
                </a:solidFill>
              </a:rPr>
              <a:t>L’ABEILLE</a:t>
            </a:r>
          </a:p>
        </p:txBody>
      </p:sp>
      <p:sp>
        <p:nvSpPr>
          <p:cNvPr id="3" name="Espace réservé du contenu 2"/>
          <p:cNvSpPr>
            <a:spLocks noGrp="1"/>
          </p:cNvSpPr>
          <p:nvPr>
            <p:ph idx="1"/>
          </p:nvPr>
        </p:nvSpPr>
        <p:spPr>
          <a:xfrm>
            <a:off x="467544" y="1591964"/>
            <a:ext cx="8229600" cy="4525963"/>
          </a:xfrm>
        </p:spPr>
        <p:txBody>
          <a:bodyPr/>
          <a:lstStyle/>
          <a:p>
            <a:r>
              <a:rPr lang="fr-FR" dirty="0"/>
              <a:t>TROIS CASTES</a:t>
            </a:r>
          </a:p>
          <a:p>
            <a:endParaRPr lang="fr-FR" dirty="0"/>
          </a:p>
          <a:p>
            <a:pPr lvl="1"/>
            <a:r>
              <a:rPr lang="fr-FR" dirty="0"/>
              <a:t>La reine </a:t>
            </a:r>
          </a:p>
          <a:p>
            <a:pPr lvl="1"/>
            <a:r>
              <a:rPr lang="fr-FR" dirty="0"/>
              <a:t>L’ouvrière</a:t>
            </a:r>
          </a:p>
          <a:p>
            <a:pPr lvl="1"/>
            <a:r>
              <a:rPr lang="fr-FR" dirty="0"/>
              <a:t>Le faux bourdon </a:t>
            </a:r>
          </a:p>
          <a:p>
            <a:pPr lvl="1"/>
            <a:endParaRPr lang="fr-FR" dirty="0"/>
          </a:p>
          <a:p>
            <a:pPr lvl="5"/>
            <a:endParaRPr lang="fr-FR" dirty="0"/>
          </a:p>
          <a:p>
            <a:pPr marL="914400" lvl="2" indent="0">
              <a:buNone/>
            </a:pPr>
            <a:endParaRPr lang="fr-FR" dirty="0"/>
          </a:p>
          <a:p>
            <a:pPr marL="914400" lvl="2" indent="0">
              <a:buNone/>
            </a:pPr>
            <a:endParaRPr lang="fr-FR" dirty="0"/>
          </a:p>
          <a:p>
            <a:pPr marL="914400" lvl="2" indent="0">
              <a:buNone/>
            </a:pP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492896"/>
            <a:ext cx="532859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674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L’ODORAT</a:t>
            </a:r>
            <a:endParaRPr lang="fr-FR" dirty="0"/>
          </a:p>
        </p:txBody>
      </p:sp>
      <p:sp>
        <p:nvSpPr>
          <p:cNvPr id="3" name="Espace réservé du contenu 2"/>
          <p:cNvSpPr>
            <a:spLocks noGrp="1"/>
          </p:cNvSpPr>
          <p:nvPr>
            <p:ph idx="1"/>
          </p:nvPr>
        </p:nvSpPr>
        <p:spPr/>
        <p:txBody>
          <a:bodyPr>
            <a:normAutofit fontScale="92500" lnSpcReduction="20000"/>
          </a:bodyPr>
          <a:lstStyle/>
          <a:p>
            <a:r>
              <a:rPr lang="fr-FR" sz="2000" dirty="0"/>
              <a:t>Les antennes organes centraux de la perception de l’environnement</a:t>
            </a:r>
          </a:p>
          <a:p>
            <a:r>
              <a:rPr lang="fr-FR" sz="2000" dirty="0"/>
              <a:t>Elles portent des organes sensoriels d’au moins sept types différents, les SENSILLES.</a:t>
            </a:r>
          </a:p>
          <a:p>
            <a:r>
              <a:rPr lang="fr-FR" sz="2000" dirty="0"/>
              <a:t>L’abeille utilise ses antennes pour s’orienter vers une source d’odeur en comparant les informations olfactives provenant des deux antennes.</a:t>
            </a:r>
          </a:p>
          <a:p>
            <a:r>
              <a:rPr lang="fr-FR" sz="2000" dirty="0"/>
              <a:t>L’antenne joue aussi un rôle dans la perception du goût</a:t>
            </a:r>
          </a:p>
          <a:p>
            <a:r>
              <a:rPr lang="fr-FR" sz="2000" dirty="0"/>
              <a:t>Par ailleurs sur la partie de l’antenne appelé pédicelle, des cellules appelées organe de Johnston renseignent l’abeille sur la position de l’antenne et la vitesse de vol.</a:t>
            </a:r>
          </a:p>
          <a:p>
            <a:endParaRPr lang="fr-FR" sz="2000" dirty="0"/>
          </a:p>
          <a:p>
            <a:endParaRPr lang="fr-FR" sz="2000" dirty="0"/>
          </a:p>
        </p:txBody>
      </p:sp>
    </p:spTree>
    <p:extLst>
      <p:ext uri="{BB962C8B-B14F-4D97-AF65-F5344CB8AC3E}">
        <p14:creationId xmlns:p14="http://schemas.microsoft.com/office/powerpoint/2010/main" val="96107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L’ODORAT</a:t>
            </a:r>
            <a:endParaRPr lang="fr-FR" dirty="0"/>
          </a:p>
        </p:txBody>
      </p:sp>
      <p:sp>
        <p:nvSpPr>
          <p:cNvPr id="3" name="Espace réservé du contenu 2"/>
          <p:cNvSpPr>
            <a:spLocks noGrp="1"/>
          </p:cNvSpPr>
          <p:nvPr>
            <p:ph sz="half" idx="1"/>
          </p:nvPr>
        </p:nvSpPr>
        <p:spPr/>
        <p:txBody>
          <a:bodyPr/>
          <a:lstStyle/>
          <a:p>
            <a:pPr marL="0" indent="0">
              <a:buNone/>
            </a:pPr>
            <a:r>
              <a:rPr lang="fr-FR" sz="2000" dirty="0"/>
              <a:t>Odeurs attractives</a:t>
            </a:r>
          </a:p>
          <a:p>
            <a:pPr marL="0" indent="0">
              <a:buNone/>
            </a:pPr>
            <a:endParaRPr lang="fr-FR" dirty="0"/>
          </a:p>
          <a:p>
            <a:pPr lvl="1"/>
            <a:r>
              <a:rPr lang="fr-FR" dirty="0"/>
              <a:t>Odeurs de fleurs</a:t>
            </a:r>
          </a:p>
          <a:p>
            <a:pPr lvl="1"/>
            <a:r>
              <a:rPr lang="fr-FR" dirty="0"/>
              <a:t>Odeurs émises par la reine</a:t>
            </a:r>
          </a:p>
        </p:txBody>
      </p:sp>
      <p:sp>
        <p:nvSpPr>
          <p:cNvPr id="4" name="Espace réservé du contenu 3"/>
          <p:cNvSpPr>
            <a:spLocks noGrp="1"/>
          </p:cNvSpPr>
          <p:nvPr>
            <p:ph sz="half" idx="2"/>
          </p:nvPr>
        </p:nvSpPr>
        <p:spPr/>
        <p:txBody>
          <a:bodyPr/>
          <a:lstStyle/>
          <a:p>
            <a:pPr marL="0" indent="0">
              <a:buNone/>
            </a:pPr>
            <a:r>
              <a:rPr lang="fr-FR" dirty="0"/>
              <a:t>	</a:t>
            </a:r>
            <a:r>
              <a:rPr lang="fr-FR" sz="2000" dirty="0"/>
              <a:t>Odeurs répulsives</a:t>
            </a:r>
          </a:p>
          <a:p>
            <a:pPr marL="0" indent="0">
              <a:buNone/>
            </a:pPr>
            <a:endParaRPr lang="fr-FR" sz="2000" dirty="0"/>
          </a:p>
          <a:p>
            <a:pPr lvl="1"/>
            <a:r>
              <a:rPr lang="fr-FR" dirty="0"/>
              <a:t>L’enfumoir</a:t>
            </a:r>
          </a:p>
          <a:p>
            <a:pPr lvl="1"/>
            <a:r>
              <a:rPr lang="fr-FR" dirty="0"/>
              <a:t>Molécules produites par les gardiennes lorsqu’elles détectent un danger</a:t>
            </a:r>
          </a:p>
        </p:txBody>
      </p:sp>
    </p:spTree>
    <p:extLst>
      <p:ext uri="{BB962C8B-B14F-4D97-AF65-F5344CB8AC3E}">
        <p14:creationId xmlns:p14="http://schemas.microsoft.com/office/powerpoint/2010/main" val="2430521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VUE</a:t>
            </a:r>
          </a:p>
        </p:txBody>
      </p:sp>
      <p:sp>
        <p:nvSpPr>
          <p:cNvPr id="3" name="Espace réservé du contenu 2"/>
          <p:cNvSpPr>
            <a:spLocks noGrp="1"/>
          </p:cNvSpPr>
          <p:nvPr>
            <p:ph idx="1"/>
          </p:nvPr>
        </p:nvSpPr>
        <p:spPr/>
        <p:txBody>
          <a:bodyPr/>
          <a:lstStyle/>
          <a:p>
            <a:r>
              <a:rPr lang="fr-FR" dirty="0"/>
              <a:t>Deux types d’yeux</a:t>
            </a:r>
          </a:p>
          <a:p>
            <a:pPr lvl="1"/>
            <a:r>
              <a:rPr lang="fr-FR" dirty="0"/>
              <a:t>2 yeux composés ou à facettes situés de chaque coté de la tête.</a:t>
            </a:r>
          </a:p>
          <a:p>
            <a:pPr lvl="1"/>
            <a:r>
              <a:rPr lang="fr-FR" dirty="0"/>
              <a:t>3 ocelles, yeux simples placés en triangle sur le haut de la tête</a:t>
            </a:r>
          </a:p>
          <a:p>
            <a:pPr lvl="1"/>
            <a:r>
              <a:rPr lang="fr-FR" dirty="0"/>
              <a:t>Champ de vision proche de 360°</a:t>
            </a:r>
          </a:p>
        </p:txBody>
      </p:sp>
    </p:spTree>
    <p:extLst>
      <p:ext uri="{BB962C8B-B14F-4D97-AF65-F5344CB8AC3E}">
        <p14:creationId xmlns:p14="http://schemas.microsoft.com/office/powerpoint/2010/main" val="116634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VUE</a:t>
            </a:r>
            <a:endParaRPr lang="fr-FR" dirty="0"/>
          </a:p>
        </p:txBody>
      </p:sp>
      <p:sp>
        <p:nvSpPr>
          <p:cNvPr id="3" name="Espace réservé du contenu 2"/>
          <p:cNvSpPr>
            <a:spLocks noGrp="1"/>
          </p:cNvSpPr>
          <p:nvPr>
            <p:ph idx="1"/>
          </p:nvPr>
        </p:nvSpPr>
        <p:spPr>
          <a:xfrm>
            <a:off x="1009442" y="1412777"/>
            <a:ext cx="7234965" cy="5256584"/>
          </a:xfrm>
        </p:spPr>
        <p:txBody>
          <a:bodyPr>
            <a:normAutofit/>
          </a:bodyPr>
          <a:lstStyle/>
          <a:p>
            <a:pPr marL="0" indent="0">
              <a:buNone/>
            </a:pPr>
            <a:r>
              <a:rPr lang="fr-FR" dirty="0"/>
              <a:t>LES YEUX COMPOSES ou à FACETTES (ou ommatidie)</a:t>
            </a:r>
          </a:p>
          <a:p>
            <a:pPr marL="457200" lvl="1" indent="0">
              <a:buNone/>
            </a:pPr>
            <a:r>
              <a:rPr lang="fr-FR" dirty="0"/>
              <a:t>Formés de 4000 à 6000 facettes hexagonales</a:t>
            </a:r>
          </a:p>
          <a:p>
            <a:pPr marL="457200" lvl="1" indent="0">
              <a:buNone/>
            </a:pPr>
            <a:r>
              <a:rPr lang="fr-FR" dirty="0"/>
              <a:t>Chaque facette répond individuellement à la lumière</a:t>
            </a:r>
          </a:p>
          <a:p>
            <a:pPr marL="457200" lvl="1" indent="0">
              <a:buNone/>
            </a:pPr>
            <a:r>
              <a:rPr lang="fr-FR" dirty="0"/>
              <a:t>Certaines facettes sont spécialisées dans la perception des couleurs, des formes des mouvements…</a:t>
            </a:r>
          </a:p>
          <a:p>
            <a:pPr marL="457200" lvl="1" indent="0">
              <a:buNone/>
            </a:pPr>
            <a:r>
              <a:rPr lang="fr-FR" dirty="0"/>
              <a:t>La taille des yeux composés varie en fonction des castes</a:t>
            </a:r>
          </a:p>
        </p:txBody>
      </p:sp>
    </p:spTree>
    <p:extLst>
      <p:ext uri="{BB962C8B-B14F-4D97-AF65-F5344CB8AC3E}">
        <p14:creationId xmlns:p14="http://schemas.microsoft.com/office/powerpoint/2010/main" val="3285158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24744"/>
            <a:ext cx="8352928" cy="4739759"/>
          </a:xfrm>
          <a:prstGeom prst="rect">
            <a:avLst/>
          </a:prstGeom>
        </p:spPr>
        <p:txBody>
          <a:bodyPr wrap="square">
            <a:spAutoFit/>
          </a:bodyPr>
          <a:lstStyle/>
          <a:p>
            <a:r>
              <a:rPr lang="fr-FR" sz="3200" b="1" dirty="0">
                <a:solidFill>
                  <a:srgbClr val="FF9900"/>
                </a:solidFill>
              </a:rPr>
              <a:t>LA VUE</a:t>
            </a:r>
            <a:endParaRPr lang="fr-FR" sz="3200" dirty="0"/>
          </a:p>
          <a:p>
            <a:endParaRPr lang="fr-FR" dirty="0"/>
          </a:p>
          <a:p>
            <a:endParaRPr lang="fr-FR" dirty="0"/>
          </a:p>
          <a:p>
            <a:r>
              <a:rPr lang="fr-FR" dirty="0"/>
              <a:t>Chaque facette est indépendante des autres et diverge de 1°. </a:t>
            </a:r>
          </a:p>
          <a:p>
            <a:endParaRPr lang="fr-FR" dirty="0"/>
          </a:p>
          <a:p>
            <a:r>
              <a:rPr lang="fr-FR" dirty="0"/>
              <a:t>Ce qui permet aux abeilles de détecter les mouvements sur 360°. De plus, elles sont capables de détecter 300 images par secondes contre 24 images secondes pour les hommes.</a:t>
            </a:r>
          </a:p>
          <a:p>
            <a:endParaRPr lang="fr-FR" dirty="0"/>
          </a:p>
          <a:p>
            <a:r>
              <a:rPr lang="fr-FR" dirty="0"/>
              <a:t>Les couleurs perçues par les abeilles sont au nombre de trois :</a:t>
            </a:r>
          </a:p>
          <a:p>
            <a:pPr lvl="0"/>
            <a:r>
              <a:rPr lang="fr-FR" dirty="0"/>
              <a:t>Bleu</a:t>
            </a:r>
          </a:p>
          <a:p>
            <a:pPr lvl="0"/>
            <a:r>
              <a:rPr lang="fr-FR" dirty="0"/>
              <a:t>Vert</a:t>
            </a:r>
          </a:p>
          <a:p>
            <a:pPr lvl="0"/>
            <a:r>
              <a:rPr lang="fr-FR" dirty="0"/>
              <a:t>Ultraviolet</a:t>
            </a:r>
          </a:p>
          <a:p>
            <a:pPr lvl="0"/>
            <a:r>
              <a:rPr lang="fr-FR" dirty="0"/>
              <a:t> </a:t>
            </a:r>
          </a:p>
          <a:p>
            <a:r>
              <a:rPr lang="fr-FR" dirty="0"/>
              <a:t>Elles perçoivent le spectre de 300 à 500 nanomètres contrairement aux hommes 400 à 800 nanomètres</a:t>
            </a:r>
          </a:p>
        </p:txBody>
      </p:sp>
    </p:spTree>
    <p:extLst>
      <p:ext uri="{BB962C8B-B14F-4D97-AF65-F5344CB8AC3E}">
        <p14:creationId xmlns:p14="http://schemas.microsoft.com/office/powerpoint/2010/main" val="2832700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VUE</a:t>
            </a:r>
            <a:endParaRPr lang="fr-FR" dirty="0"/>
          </a:p>
        </p:txBody>
      </p:sp>
      <p:sp>
        <p:nvSpPr>
          <p:cNvPr id="3" name="Espace réservé du contenu 2"/>
          <p:cNvSpPr>
            <a:spLocks noGrp="1"/>
          </p:cNvSpPr>
          <p:nvPr>
            <p:ph idx="1"/>
          </p:nvPr>
        </p:nvSpPr>
        <p:spPr>
          <a:xfrm>
            <a:off x="1009443" y="1772817"/>
            <a:ext cx="7125112" cy="2736304"/>
          </a:xfrm>
        </p:spPr>
        <p:txBody>
          <a:bodyPr/>
          <a:lstStyle/>
          <a:p>
            <a:pPr marL="0" indent="0">
              <a:buNone/>
            </a:pPr>
            <a:endParaRPr lang="fr-FR" dirty="0"/>
          </a:p>
          <a:p>
            <a:pPr marL="0" indent="0">
              <a:buNone/>
            </a:pPr>
            <a:r>
              <a:rPr lang="fr-FR" sz="1600" b="1" dirty="0"/>
              <a:t>Les ocelles</a:t>
            </a:r>
            <a:endParaRPr lang="fr-FR" sz="1600" dirty="0"/>
          </a:p>
          <a:p>
            <a:pPr marL="0" indent="0">
              <a:buNone/>
            </a:pPr>
            <a:r>
              <a:rPr lang="fr-FR" sz="1600" dirty="0"/>
              <a:t>Vient du mot latin « ocelles » qui signifie petit œil. Il s’agit de lentilles assez simples qui permettent à l’abeille de capter les ultraviolets pour se diriger avec l’intensité lumineuse. Elles sont complémentaires des yeux. Elles servent essentiellement à se diriger avec le soleil ou à sortir de la ruche.</a:t>
            </a:r>
          </a:p>
          <a:p>
            <a:pPr lvl="1"/>
            <a:endParaRPr lang="fr-FR" dirty="0"/>
          </a:p>
        </p:txBody>
      </p:sp>
    </p:spTree>
    <p:extLst>
      <p:ext uri="{BB962C8B-B14F-4D97-AF65-F5344CB8AC3E}">
        <p14:creationId xmlns:p14="http://schemas.microsoft.com/office/powerpoint/2010/main" val="3796813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VUE</a:t>
            </a:r>
            <a:endParaRPr lang="fr-FR" dirty="0"/>
          </a:p>
        </p:txBody>
      </p:sp>
      <p:sp>
        <p:nvSpPr>
          <p:cNvPr id="3" name="Espace réservé du contenu 2"/>
          <p:cNvSpPr>
            <a:spLocks noGrp="1"/>
          </p:cNvSpPr>
          <p:nvPr>
            <p:ph sz="half" idx="1"/>
          </p:nvPr>
        </p:nvSpPr>
        <p:spPr/>
        <p:txBody>
          <a:bodyPr/>
          <a:lstStyle/>
          <a:p>
            <a:pPr marL="0" indent="0">
              <a:buNone/>
            </a:pPr>
            <a:r>
              <a:rPr lang="fr-FR" dirty="0"/>
              <a:t> </a:t>
            </a:r>
          </a:p>
          <a:p>
            <a:pPr marL="0" indent="0">
              <a:buNone/>
            </a:pPr>
            <a:r>
              <a:rPr lang="fr-FR" dirty="0"/>
              <a:t>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132856"/>
            <a:ext cx="223678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2780928"/>
            <a:ext cx="3206774" cy="196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836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675724"/>
            <a:ext cx="8208912" cy="1457132"/>
          </a:xfrm>
        </p:spPr>
        <p:txBody>
          <a:bodyPr/>
          <a:lstStyle/>
          <a:p>
            <a:r>
              <a:rPr lang="fr-FR" b="1" dirty="0">
                <a:solidFill>
                  <a:srgbClr val="FF9900"/>
                </a:solidFill>
              </a:rPr>
              <a:t> </a:t>
            </a:r>
            <a:br>
              <a:rPr lang="fr-FR" dirty="0"/>
            </a:br>
            <a:endParaRPr lang="fr-FR" dirty="0"/>
          </a:p>
        </p:txBody>
      </p:sp>
      <p:sp>
        <p:nvSpPr>
          <p:cNvPr id="3" name="Espace réservé du contenu 2"/>
          <p:cNvSpPr>
            <a:spLocks noGrp="1"/>
          </p:cNvSpPr>
          <p:nvPr>
            <p:ph idx="1"/>
          </p:nvPr>
        </p:nvSpPr>
        <p:spPr/>
        <p:txBody>
          <a:bodyPr/>
          <a:lstStyle/>
          <a:p>
            <a:pPr marL="0" indent="0">
              <a:buNone/>
            </a:pPr>
            <a:endParaRPr lang="fr-FR" dirty="0"/>
          </a:p>
        </p:txBody>
      </p:sp>
      <p:pic>
        <p:nvPicPr>
          <p:cNvPr id="7170" name="Picture 2" descr="C:\Users\user\Desktop\Photos\Photos apiculture\P10303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166" y="692696"/>
            <a:ext cx="8509675" cy="547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399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TOUCHER</a:t>
            </a:r>
          </a:p>
        </p:txBody>
      </p:sp>
      <p:sp>
        <p:nvSpPr>
          <p:cNvPr id="3" name="Espace réservé du contenu 2"/>
          <p:cNvSpPr>
            <a:spLocks noGrp="1"/>
          </p:cNvSpPr>
          <p:nvPr>
            <p:ph idx="1"/>
          </p:nvPr>
        </p:nvSpPr>
        <p:spPr/>
        <p:txBody>
          <a:bodyPr/>
          <a:lstStyle/>
          <a:p>
            <a:r>
              <a:rPr lang="fr-FR" dirty="0"/>
              <a:t>Le sens du toucher est assez comparable à celui de l’homme.</a:t>
            </a:r>
          </a:p>
          <a:p>
            <a:r>
              <a:rPr lang="fr-FR" dirty="0"/>
              <a:t>L’antenne de l’abeille représente la main de l’homme.</a:t>
            </a:r>
          </a:p>
          <a:p>
            <a:r>
              <a:rPr lang="fr-FR" dirty="0"/>
              <a:t>De nombreux récepteurs sensoriels, équivalant à nos poils sont disposés sur le corps de l’abeille pour lui permettre de percevoir son environnement physique.</a:t>
            </a:r>
          </a:p>
        </p:txBody>
      </p:sp>
    </p:spTree>
    <p:extLst>
      <p:ext uri="{BB962C8B-B14F-4D97-AF65-F5344CB8AC3E}">
        <p14:creationId xmlns:p14="http://schemas.microsoft.com/office/powerpoint/2010/main" val="1280967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TOUCHER</a:t>
            </a:r>
            <a:endParaRPr lang="fr-FR" dirty="0"/>
          </a:p>
        </p:txBody>
      </p:sp>
      <p:sp>
        <p:nvSpPr>
          <p:cNvPr id="3" name="Espace réservé du contenu 2"/>
          <p:cNvSpPr>
            <a:spLocks noGrp="1"/>
          </p:cNvSpPr>
          <p:nvPr>
            <p:ph idx="1"/>
          </p:nvPr>
        </p:nvSpPr>
        <p:spPr>
          <a:xfrm>
            <a:off x="1009443" y="1412777"/>
            <a:ext cx="7125112" cy="4446022"/>
          </a:xfrm>
        </p:spPr>
        <p:txBody>
          <a:bodyPr/>
          <a:lstStyle/>
          <a:p>
            <a:pPr marL="0" indent="0">
              <a:buNone/>
            </a:pPr>
            <a:r>
              <a:rPr lang="fr-FR" dirty="0"/>
              <a:t>Les activités de l’abeilles utilisant le sens du toucher.</a:t>
            </a:r>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Ellipse 3"/>
          <p:cNvSpPr/>
          <p:nvPr/>
        </p:nvSpPr>
        <p:spPr>
          <a:xfrm>
            <a:off x="179512" y="3163827"/>
            <a:ext cx="2952328" cy="2016224"/>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Capacité de préhension</a:t>
            </a:r>
          </a:p>
          <a:p>
            <a:pPr algn="ctr"/>
            <a:r>
              <a:rPr lang="fr-FR" dirty="0"/>
              <a:t>Prélèvent la propolis, le pollen</a:t>
            </a:r>
          </a:p>
          <a:p>
            <a:pPr algn="ctr"/>
            <a:r>
              <a:rPr lang="fr-FR" dirty="0"/>
              <a:t>avec leur pattes</a:t>
            </a:r>
          </a:p>
        </p:txBody>
      </p:sp>
      <p:sp>
        <p:nvSpPr>
          <p:cNvPr id="5" name="Ellipse 4"/>
          <p:cNvSpPr/>
          <p:nvPr/>
        </p:nvSpPr>
        <p:spPr>
          <a:xfrm>
            <a:off x="4644008" y="4149080"/>
            <a:ext cx="7200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4088521" y="3136985"/>
            <a:ext cx="3060340" cy="1706488"/>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Malaxer la cire et la propolis à l’aide de leur mandibules</a:t>
            </a:r>
          </a:p>
        </p:txBody>
      </p:sp>
      <p:sp>
        <p:nvSpPr>
          <p:cNvPr id="7" name="Ellipse 6"/>
          <p:cNvSpPr/>
          <p:nvPr/>
        </p:nvSpPr>
        <p:spPr>
          <a:xfrm>
            <a:off x="1564230" y="5373216"/>
            <a:ext cx="3176307" cy="1376536"/>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Saisir  un cadavre pour le sortir de la ruche</a:t>
            </a:r>
          </a:p>
        </p:txBody>
      </p:sp>
      <p:sp>
        <p:nvSpPr>
          <p:cNvPr id="8" name="Ellipse 7"/>
          <p:cNvSpPr/>
          <p:nvPr/>
        </p:nvSpPr>
        <p:spPr>
          <a:xfrm>
            <a:off x="5759624" y="5391647"/>
            <a:ext cx="3384376" cy="1323589"/>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Reconnaissent la taille des cellules des rayons</a:t>
            </a:r>
          </a:p>
        </p:txBody>
      </p:sp>
    </p:spTree>
    <p:extLst>
      <p:ext uri="{BB962C8B-B14F-4D97-AF65-F5344CB8AC3E}">
        <p14:creationId xmlns:p14="http://schemas.microsoft.com/office/powerpoint/2010/main" val="2567400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CYCLE EVOLUTIF DES TROIS CASTES D’ABEILLES</a:t>
            </a:r>
          </a:p>
        </p:txBody>
      </p:sp>
      <p:sp>
        <p:nvSpPr>
          <p:cNvPr id="3" name="Espace réservé du contenu 2"/>
          <p:cNvSpPr>
            <a:spLocks noGrp="1"/>
          </p:cNvSpPr>
          <p:nvPr>
            <p:ph idx="1"/>
          </p:nvPr>
        </p:nvSpPr>
        <p:spPr/>
        <p:txBody>
          <a:bodyPr/>
          <a:lstStyle/>
          <a:p>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420888"/>
            <a:ext cx="583264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401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solidFill>
                  <a:srgbClr val="FF9900"/>
                </a:solidFill>
              </a:rPr>
              <a:t>LE GOÛT</a:t>
            </a:r>
            <a:br>
              <a:rPr lang="fr-FR" b="1" dirty="0">
                <a:solidFill>
                  <a:srgbClr val="FF9900"/>
                </a:solidFill>
              </a:rPr>
            </a:br>
            <a:endParaRPr lang="fr-FR" b="1" dirty="0">
              <a:solidFill>
                <a:srgbClr val="FF9900"/>
              </a:solidFill>
            </a:endParaRPr>
          </a:p>
        </p:txBody>
      </p:sp>
      <p:sp>
        <p:nvSpPr>
          <p:cNvPr id="3" name="Espace réservé du contenu 2"/>
          <p:cNvSpPr>
            <a:spLocks noGrp="1"/>
          </p:cNvSpPr>
          <p:nvPr>
            <p:ph idx="1"/>
          </p:nvPr>
        </p:nvSpPr>
        <p:spPr>
          <a:xfrm>
            <a:off x="1009443" y="1807361"/>
            <a:ext cx="7125112" cy="4501959"/>
          </a:xfrm>
        </p:spPr>
        <p:txBody>
          <a:bodyPr>
            <a:normAutofit fontScale="92500" lnSpcReduction="20000"/>
          </a:bodyPr>
          <a:lstStyle/>
          <a:p>
            <a:pPr marL="0" indent="0">
              <a:buNone/>
            </a:pPr>
            <a:r>
              <a:rPr lang="fr-FR" dirty="0"/>
              <a:t>TROIS SOURCES SENSORIELLES</a:t>
            </a:r>
          </a:p>
          <a:p>
            <a:endParaRPr lang="fr-FR" dirty="0"/>
          </a:p>
          <a:p>
            <a:endParaRPr lang="fr-FR" dirty="0"/>
          </a:p>
          <a:p>
            <a:r>
              <a:rPr lang="fr-FR" dirty="0"/>
              <a:t>Le goût antennaire : assuré par des récepteurs gustatifs situés dans les huit derniers segments du flagelle qui répondent aux substances sucrées.</a:t>
            </a:r>
          </a:p>
          <a:p>
            <a:r>
              <a:rPr lang="fr-FR" dirty="0"/>
              <a:t>Les récepteurs des tarses sur les pattes antérieurs sont également sensibles aux solutions sucrées.</a:t>
            </a:r>
          </a:p>
          <a:p>
            <a:r>
              <a:rPr lang="fr-FR" dirty="0"/>
              <a:t>Goût oral : l’abeille reconnaît les aliments qu’elle avale avant de digérer ou de les stocker dans son jabot. C’est par la bouche qu’elle reconnaît les saveurs fondamentales qu’elle rencontre au long de sa vie</a:t>
            </a:r>
          </a:p>
          <a:p>
            <a:endParaRPr lang="fr-FR" dirty="0"/>
          </a:p>
          <a:p>
            <a:r>
              <a:rPr lang="fr-FR" b="1" i="1" dirty="0"/>
              <a:t>Des expériences ont mis en évidence que l’abeille reconnaît le sucré, le salé</a:t>
            </a:r>
            <a:r>
              <a:rPr lang="fr-FR" b="1" dirty="0"/>
              <a:t>, l’amer et l’acide</a:t>
            </a:r>
            <a:endParaRPr lang="fr-FR" b="1" i="1"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2689270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L’OUÏE</a:t>
            </a:r>
          </a:p>
        </p:txBody>
      </p:sp>
      <p:sp>
        <p:nvSpPr>
          <p:cNvPr id="3" name="Espace réservé du contenu 2"/>
          <p:cNvSpPr>
            <a:spLocks noGrp="1"/>
          </p:cNvSpPr>
          <p:nvPr>
            <p:ph idx="1"/>
          </p:nvPr>
        </p:nvSpPr>
        <p:spPr/>
        <p:txBody>
          <a:bodyPr/>
          <a:lstStyle/>
          <a:p>
            <a:r>
              <a:rPr lang="fr-FR" dirty="0"/>
              <a:t>Les abeilles sont très sensibles aux sons de l’extérieur, mais aussi à ceux qu’elles produisent, qu’elles utilisent pour communiquer entre elles.</a:t>
            </a:r>
          </a:p>
          <a:p>
            <a:r>
              <a:rPr lang="fr-FR" dirty="0"/>
              <a:t>Attention aux vibrations, une ruche doit se visiter avec beaucoup de délicatesse</a:t>
            </a:r>
          </a:p>
        </p:txBody>
      </p:sp>
    </p:spTree>
    <p:extLst>
      <p:ext uri="{BB962C8B-B14F-4D97-AF65-F5344CB8AC3E}">
        <p14:creationId xmlns:p14="http://schemas.microsoft.com/office/powerpoint/2010/main" val="190657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L’OUÏE</a:t>
            </a:r>
            <a:endParaRPr lang="fr-FR" dirty="0"/>
          </a:p>
        </p:txBody>
      </p:sp>
      <p:sp>
        <p:nvSpPr>
          <p:cNvPr id="3" name="Espace réservé du contenu 2"/>
          <p:cNvSpPr>
            <a:spLocks noGrp="1"/>
          </p:cNvSpPr>
          <p:nvPr>
            <p:ph idx="1"/>
          </p:nvPr>
        </p:nvSpPr>
        <p:spPr/>
        <p:txBody>
          <a:bodyPr/>
          <a:lstStyle/>
          <a:p>
            <a:r>
              <a:rPr lang="fr-FR" dirty="0"/>
              <a:t>TROIS ORGANES SONT IMPLIQUES DANS L’OUÏE</a:t>
            </a:r>
          </a:p>
          <a:p>
            <a:endParaRPr lang="fr-FR" dirty="0"/>
          </a:p>
          <a:p>
            <a:pPr lvl="1"/>
            <a:r>
              <a:rPr lang="fr-FR" dirty="0"/>
              <a:t>Le premier est situé dans les pattes antérieures. Très sensible l’abeille ressent les sons ou les vibrations renvoyés par les rayons de la ruche.</a:t>
            </a:r>
          </a:p>
          <a:p>
            <a:pPr lvl="1"/>
            <a:r>
              <a:rPr lang="fr-FR" dirty="0"/>
              <a:t>Les deux autres organes sont situés sur les antennes</a:t>
            </a:r>
          </a:p>
        </p:txBody>
      </p:sp>
    </p:spTree>
    <p:extLst>
      <p:ext uri="{BB962C8B-B14F-4D97-AF65-F5344CB8AC3E}">
        <p14:creationId xmlns:p14="http://schemas.microsoft.com/office/powerpoint/2010/main" val="3247363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VOL DES ABEILLES</a:t>
            </a:r>
          </a:p>
        </p:txBody>
      </p:sp>
      <p:sp>
        <p:nvSpPr>
          <p:cNvPr id="3" name="Espace réservé du contenu 2"/>
          <p:cNvSpPr>
            <a:spLocks noGrp="1"/>
          </p:cNvSpPr>
          <p:nvPr>
            <p:ph idx="1"/>
          </p:nvPr>
        </p:nvSpPr>
        <p:spPr/>
        <p:txBody>
          <a:bodyPr/>
          <a:lstStyle/>
          <a:p>
            <a:r>
              <a:rPr lang="fr-FR" dirty="0"/>
              <a:t>Les abeilles utilisent un système de vol puissant qui est assuré par deux robustes paires d’ailes mues par de puissants muscles thoraciques.</a:t>
            </a:r>
          </a:p>
          <a:p>
            <a:r>
              <a:rPr lang="fr-FR" dirty="0"/>
              <a:t>Ces deux paires d’ailes sont rattachées sur la partie postérieure du thorax</a:t>
            </a:r>
          </a:p>
          <a:p>
            <a:r>
              <a:rPr lang="fr-FR" dirty="0"/>
              <a:t>Les battements d’ailes s’effectuent à la fréquence de 400 battements par seconde.</a:t>
            </a:r>
          </a:p>
          <a:p>
            <a:r>
              <a:rPr lang="fr-FR" dirty="0"/>
              <a:t>Pendant le vol la température du thorax peut atteindre 46°, l’abeille utilise des gouttes de liquide qu’elle régurgite pour réduire cette température </a:t>
            </a:r>
          </a:p>
          <a:p>
            <a:endParaRPr lang="fr-FR" b="1" dirty="0"/>
          </a:p>
        </p:txBody>
      </p:sp>
    </p:spTree>
    <p:extLst>
      <p:ext uri="{BB962C8B-B14F-4D97-AF65-F5344CB8AC3E}">
        <p14:creationId xmlns:p14="http://schemas.microsoft.com/office/powerpoint/2010/main" val="2432162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LES AILES</a:t>
            </a:r>
          </a:p>
        </p:txBody>
      </p:sp>
      <p:sp>
        <p:nvSpPr>
          <p:cNvPr id="3" name="Espace réservé du contenu 2"/>
          <p:cNvSpPr>
            <a:spLocks noGrp="1"/>
          </p:cNvSpPr>
          <p:nvPr>
            <p:ph idx="1"/>
          </p:nvPr>
        </p:nvSpPr>
        <p:spPr>
          <a:xfrm>
            <a:off x="1115615" y="2924944"/>
            <a:ext cx="7018939" cy="2933854"/>
          </a:xfrm>
        </p:spPr>
        <p:txBody>
          <a:bodyPr/>
          <a:lstStyle/>
          <a:p>
            <a:r>
              <a:rPr lang="fr-FR" dirty="0"/>
              <a:t>En vol les ailes antérieurs sont rattachées aux ailes postérieures, par un système de crochets, au repos les ailes se décrochent</a:t>
            </a:r>
          </a:p>
          <a:p>
            <a:r>
              <a:rPr lang="fr-FR" dirty="0"/>
              <a:t>La zone de butinage peut s’étendre dans un rayon de 3km</a:t>
            </a:r>
          </a:p>
          <a:p>
            <a:endParaRPr lang="fr-FR" dirty="0"/>
          </a:p>
          <a:p>
            <a:endParaRPr lang="fr-FR" dirty="0"/>
          </a:p>
          <a:p>
            <a:pPr marL="0" indent="0">
              <a:buNone/>
            </a:pPr>
            <a:endParaRPr lang="fr-FR" dirty="0"/>
          </a:p>
          <a:p>
            <a:endParaRPr lang="fr-FR" dirty="0"/>
          </a:p>
          <a:p>
            <a:endParaRPr lang="fr-FR" dirty="0"/>
          </a:p>
          <a:p>
            <a:endParaRPr lang="fr-FR"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844" y="4077072"/>
            <a:ext cx="3255627" cy="264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6612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3175"/>
            <a:ext cx="51450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638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VOL DES ABEILLES</a:t>
            </a:r>
            <a:endParaRPr lang="fr-FR" dirty="0"/>
          </a:p>
        </p:txBody>
      </p:sp>
      <p:sp>
        <p:nvSpPr>
          <p:cNvPr id="3" name="Espace réservé du contenu 2"/>
          <p:cNvSpPr>
            <a:spLocks noGrp="1"/>
          </p:cNvSpPr>
          <p:nvPr>
            <p:ph idx="1"/>
          </p:nvPr>
        </p:nvSpPr>
        <p:spPr/>
        <p:txBody>
          <a:bodyPr/>
          <a:lstStyle/>
          <a:p>
            <a:r>
              <a:rPr lang="fr-FR" dirty="0"/>
              <a:t>Avant de sortir butiner l’ouvrière ingère environ 30mg de miel pour assurer ses besoins énergétiques.</a:t>
            </a:r>
          </a:p>
          <a:p>
            <a:r>
              <a:rPr lang="fr-FR" dirty="0"/>
              <a:t> Impressionnant :</a:t>
            </a:r>
          </a:p>
          <a:p>
            <a:pPr lvl="1"/>
            <a:r>
              <a:rPr lang="fr-FR" dirty="0"/>
              <a:t>La vitesse moyenne du vol se situe entre 25 et 30km/h et dépend du fardeau transporté qui peut atteindre 70mg</a:t>
            </a:r>
          </a:p>
          <a:p>
            <a:pPr lvl="1"/>
            <a:r>
              <a:rPr lang="fr-FR" dirty="0"/>
              <a:t>Une butineuse fait 10 à 15 voyage par jour, une ouvrière peut totaliser jusqu’à 800 km</a:t>
            </a:r>
          </a:p>
          <a:p>
            <a:pPr lvl="1"/>
            <a:r>
              <a:rPr lang="fr-FR" dirty="0"/>
              <a:t>Les abeilles butinent généralement dans un rayon de 1000 à 1500m, cependant on a pu observer des butineuses à 3500m de leur rucher</a:t>
            </a:r>
          </a:p>
          <a:p>
            <a:pPr lvl="1"/>
            <a:r>
              <a:rPr lang="fr-FR" dirty="0"/>
              <a:t>Ce dernier points explique de transhumer des colonies dans un rayon minimal de 3km afin de les désorienter. </a:t>
            </a:r>
          </a:p>
        </p:txBody>
      </p:sp>
    </p:spTree>
    <p:extLst>
      <p:ext uri="{BB962C8B-B14F-4D97-AF65-F5344CB8AC3E}">
        <p14:creationId xmlns:p14="http://schemas.microsoft.com/office/powerpoint/2010/main" val="3920542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L’ORIENTATION</a:t>
            </a:r>
          </a:p>
        </p:txBody>
      </p:sp>
      <p:sp>
        <p:nvSpPr>
          <p:cNvPr id="3" name="Espace réservé du contenu 2"/>
          <p:cNvSpPr>
            <a:spLocks noGrp="1"/>
          </p:cNvSpPr>
          <p:nvPr>
            <p:ph idx="1"/>
          </p:nvPr>
        </p:nvSpPr>
        <p:spPr/>
        <p:txBody>
          <a:bodyPr/>
          <a:lstStyle/>
          <a:p>
            <a:r>
              <a:rPr lang="fr-FR" dirty="0"/>
              <a:t>Un phénomène fascinant</a:t>
            </a:r>
          </a:p>
          <a:p>
            <a:endParaRPr lang="fr-FR" dirty="0"/>
          </a:p>
          <a:p>
            <a:endParaRPr lang="fr-FR" dirty="0"/>
          </a:p>
          <a:p>
            <a:r>
              <a:rPr lang="fr-FR" dirty="0"/>
              <a:t>Comment l’abeille butineuse revient à l’endroit précis de sa ruche?</a:t>
            </a:r>
          </a:p>
          <a:p>
            <a:endParaRPr lang="fr-FR" dirty="0"/>
          </a:p>
          <a:p>
            <a:endParaRPr lang="fr-FR" dirty="0"/>
          </a:p>
          <a:p>
            <a:pPr marL="0" indent="0">
              <a:buNone/>
            </a:pPr>
            <a:endParaRPr lang="fr-F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4365105"/>
            <a:ext cx="2088232"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5359379"/>
            <a:ext cx="2016481" cy="130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4714165"/>
            <a:ext cx="1512168" cy="190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078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L’ORIENTATION</a:t>
            </a:r>
          </a:p>
        </p:txBody>
      </p:sp>
      <p:sp>
        <p:nvSpPr>
          <p:cNvPr id="3" name="Espace réservé du contenu 2"/>
          <p:cNvSpPr>
            <a:spLocks noGrp="1"/>
          </p:cNvSpPr>
          <p:nvPr>
            <p:ph idx="1"/>
          </p:nvPr>
        </p:nvSpPr>
        <p:spPr>
          <a:xfrm>
            <a:off x="1115616" y="1772816"/>
            <a:ext cx="7125112" cy="4051437"/>
          </a:xfrm>
        </p:spPr>
        <p:txBody>
          <a:bodyPr/>
          <a:lstStyle/>
          <a:p>
            <a:r>
              <a:rPr lang="fr-FR" dirty="0"/>
              <a:t>Plusieurs types de signaux complexes</a:t>
            </a:r>
          </a:p>
          <a:p>
            <a:endParaRPr lang="fr-FR" dirty="0"/>
          </a:p>
          <a:p>
            <a:endParaRPr lang="fr-FR" dirty="0"/>
          </a:p>
        </p:txBody>
      </p:sp>
      <p:sp>
        <p:nvSpPr>
          <p:cNvPr id="4" name="Ellipse 3"/>
          <p:cNvSpPr/>
          <p:nvPr/>
        </p:nvSpPr>
        <p:spPr>
          <a:xfrm>
            <a:off x="790802" y="4356833"/>
            <a:ext cx="1872208"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Visuels</a:t>
            </a:r>
          </a:p>
        </p:txBody>
      </p:sp>
      <p:sp>
        <p:nvSpPr>
          <p:cNvPr id="5" name="Ellipse 4"/>
          <p:cNvSpPr/>
          <p:nvPr/>
        </p:nvSpPr>
        <p:spPr>
          <a:xfrm>
            <a:off x="3257961" y="4405471"/>
            <a:ext cx="2592288"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Magnétiques</a:t>
            </a:r>
          </a:p>
        </p:txBody>
      </p:sp>
      <p:sp>
        <p:nvSpPr>
          <p:cNvPr id="6" name="Ellipse 5"/>
          <p:cNvSpPr/>
          <p:nvPr/>
        </p:nvSpPr>
        <p:spPr>
          <a:xfrm>
            <a:off x="6269767" y="4405471"/>
            <a:ext cx="2426568" cy="9144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Olfactifs</a:t>
            </a:r>
          </a:p>
        </p:txBody>
      </p:sp>
    </p:spTree>
    <p:extLst>
      <p:ext uri="{BB962C8B-B14F-4D97-AF65-F5344CB8AC3E}">
        <p14:creationId xmlns:p14="http://schemas.microsoft.com/office/powerpoint/2010/main" val="526353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L’ORIENTATION</a:t>
            </a:r>
            <a:endParaRPr lang="fr-FR" dirty="0"/>
          </a:p>
        </p:txBody>
      </p:sp>
      <p:sp>
        <p:nvSpPr>
          <p:cNvPr id="3" name="Espace réservé du contenu 2"/>
          <p:cNvSpPr>
            <a:spLocks noGrp="1"/>
          </p:cNvSpPr>
          <p:nvPr>
            <p:ph idx="1"/>
          </p:nvPr>
        </p:nvSpPr>
        <p:spPr/>
        <p:txBody>
          <a:bodyPr/>
          <a:lstStyle/>
          <a:p>
            <a:r>
              <a:rPr lang="fr-FR" dirty="0"/>
              <a:t>Les signaux visuels </a:t>
            </a:r>
          </a:p>
          <a:p>
            <a:pPr lvl="1"/>
            <a:r>
              <a:rPr lang="fr-FR" dirty="0"/>
              <a:t>Orientation par rapport à la position du soleil</a:t>
            </a:r>
          </a:p>
          <a:p>
            <a:pPr lvl="1"/>
            <a:r>
              <a:rPr lang="fr-FR" dirty="0"/>
              <a:t>Par temps nuageux les abeilles utilisent les ultraviolets émis par le soleil</a:t>
            </a:r>
          </a:p>
          <a:p>
            <a:pPr lvl="1"/>
            <a:r>
              <a:rPr lang="fr-FR" dirty="0"/>
              <a:t>En cas de grosse masse nuageuses les abeilles s’orientent toujours grâce à la lumière du soleil qui se polarise en traversant l’atmosphère.</a:t>
            </a:r>
          </a:p>
        </p:txBody>
      </p:sp>
    </p:spTree>
    <p:extLst>
      <p:ext uri="{BB962C8B-B14F-4D97-AF65-F5344CB8AC3E}">
        <p14:creationId xmlns:p14="http://schemas.microsoft.com/office/powerpoint/2010/main" val="835508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la vie de l abeille domestiqu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8424936"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948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L’ORIENTATION</a:t>
            </a:r>
            <a:endParaRPr lang="fr-FR" dirty="0"/>
          </a:p>
        </p:txBody>
      </p:sp>
      <p:sp>
        <p:nvSpPr>
          <p:cNvPr id="3" name="Espace réservé du contenu 2"/>
          <p:cNvSpPr>
            <a:spLocks noGrp="1"/>
          </p:cNvSpPr>
          <p:nvPr>
            <p:ph idx="1"/>
          </p:nvPr>
        </p:nvSpPr>
        <p:spPr/>
        <p:txBody>
          <a:bodyPr/>
          <a:lstStyle/>
          <a:p>
            <a:r>
              <a:rPr lang="fr-FR" dirty="0"/>
              <a:t>Le champ magnétique terrestre</a:t>
            </a:r>
          </a:p>
          <a:p>
            <a:pPr lvl="1"/>
            <a:r>
              <a:rPr lang="fr-FR" dirty="0"/>
              <a:t>L’abeille possède des particules magnétiques orientées transversalement au début de l’abdomen et dans les cellules autour de chaque segment abdominal. Durant le vol ces particules pourraient renseigner l’abeille sur ses changements de direction par rapport au champ magnétique terrestre.</a:t>
            </a:r>
          </a:p>
          <a:p>
            <a:r>
              <a:rPr lang="fr-FR" dirty="0"/>
              <a:t>Les signaux olfactifs</a:t>
            </a:r>
          </a:p>
          <a:p>
            <a:pPr lvl="1"/>
            <a:r>
              <a:rPr lang="fr-FR" dirty="0"/>
              <a:t>Essentiels pour les zones de butinage</a:t>
            </a:r>
          </a:p>
          <a:p>
            <a:pPr lvl="1"/>
            <a:r>
              <a:rPr lang="fr-FR" dirty="0"/>
              <a:t>Les odeurs des fleurs que l’ouvrière a butinées seraient piégées dans sa cuticule et détectées lors de la danse</a:t>
            </a:r>
          </a:p>
          <a:p>
            <a:endParaRPr lang="fr-FR" dirty="0"/>
          </a:p>
        </p:txBody>
      </p:sp>
    </p:spTree>
    <p:extLst>
      <p:ext uri="{BB962C8B-B14F-4D97-AF65-F5344CB8AC3E}">
        <p14:creationId xmlns:p14="http://schemas.microsoft.com/office/powerpoint/2010/main" val="3460444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LANGAGE DES ABEILLES</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70363" y="1806791"/>
            <a:ext cx="5403273" cy="4052455"/>
          </a:xfrm>
        </p:spPr>
      </p:pic>
    </p:spTree>
    <p:extLst>
      <p:ext uri="{BB962C8B-B14F-4D97-AF65-F5344CB8AC3E}">
        <p14:creationId xmlns:p14="http://schemas.microsoft.com/office/powerpoint/2010/main" val="3394672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LANGAGE DES ABEILLES</a:t>
            </a:r>
            <a:endParaRPr lang="fr-FR" dirty="0"/>
          </a:p>
        </p:txBody>
      </p:sp>
      <p:sp>
        <p:nvSpPr>
          <p:cNvPr id="3" name="Espace réservé du contenu 2"/>
          <p:cNvSpPr>
            <a:spLocks noGrp="1"/>
          </p:cNvSpPr>
          <p:nvPr>
            <p:ph idx="1"/>
          </p:nvPr>
        </p:nvSpPr>
        <p:spPr/>
        <p:txBody>
          <a:bodyPr/>
          <a:lstStyle/>
          <a:p>
            <a:r>
              <a:rPr lang="fr-FR" dirty="0"/>
              <a:t>Les abeilles communiquent entre elles en coordonnant différents types de signaux : tactiles, chimiques et vibratoires.</a:t>
            </a:r>
          </a:p>
          <a:p>
            <a:pPr marL="0" indent="0">
              <a:buNone/>
            </a:pPr>
            <a:r>
              <a:rPr lang="fr-FR" dirty="0"/>
              <a:t>	Les signaux tactiles permettent à l’abeille de 			reconnaître la position des congénères et interviennent  	dans les échanges de nourriture.</a:t>
            </a:r>
          </a:p>
          <a:p>
            <a:pPr marL="0" indent="0">
              <a:buNone/>
            </a:pPr>
            <a:r>
              <a:rPr lang="fr-FR" dirty="0"/>
              <a:t>	Les signaux chimiques sont des phéromones. </a:t>
            </a:r>
          </a:p>
        </p:txBody>
      </p:sp>
    </p:spTree>
    <p:extLst>
      <p:ext uri="{BB962C8B-B14F-4D97-AF65-F5344CB8AC3E}">
        <p14:creationId xmlns:p14="http://schemas.microsoft.com/office/powerpoint/2010/main" val="3006157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PHÉROMONE ROYALE</a:t>
            </a:r>
          </a:p>
        </p:txBody>
      </p:sp>
      <p:sp>
        <p:nvSpPr>
          <p:cNvPr id="3" name="Espace réservé du contenu 2"/>
          <p:cNvSpPr>
            <a:spLocks noGrp="1"/>
          </p:cNvSpPr>
          <p:nvPr>
            <p:ph idx="1"/>
          </p:nvPr>
        </p:nvSpPr>
        <p:spPr>
          <a:xfrm>
            <a:off x="971600" y="1484784"/>
            <a:ext cx="7306973" cy="4051437"/>
          </a:xfrm>
        </p:spPr>
        <p:txBody>
          <a:bodyPr>
            <a:normAutofit/>
          </a:bodyPr>
          <a:lstStyle/>
          <a:p>
            <a:pPr marL="0" indent="0">
              <a:buNone/>
            </a:pPr>
            <a:r>
              <a:rPr lang="fr-FR" b="1" dirty="0"/>
              <a:t>Régulateur essentiel de la plasticité comportementale au sein de la colonie</a:t>
            </a:r>
          </a:p>
        </p:txBody>
      </p:sp>
    </p:spTree>
    <p:extLst>
      <p:ext uri="{BB962C8B-B14F-4D97-AF65-F5344CB8AC3E}">
        <p14:creationId xmlns:p14="http://schemas.microsoft.com/office/powerpoint/2010/main" val="1641158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620688"/>
            <a:ext cx="7125113" cy="924475"/>
          </a:xfrm>
        </p:spPr>
        <p:txBody>
          <a:bodyPr/>
          <a:lstStyle/>
          <a:p>
            <a:r>
              <a:rPr lang="fr-FR" b="1" dirty="0">
                <a:solidFill>
                  <a:srgbClr val="FF9900"/>
                </a:solidFill>
              </a:rPr>
              <a:t>LA COMMUNICATION PAR LES PHEROMONES</a:t>
            </a:r>
            <a:br>
              <a:rPr lang="fr-FR" dirty="0"/>
            </a:br>
            <a:endParaRPr lang="fr-FR" dirty="0"/>
          </a:p>
        </p:txBody>
      </p:sp>
      <p:sp>
        <p:nvSpPr>
          <p:cNvPr id="4" name="Espace réservé du contenu 3"/>
          <p:cNvSpPr>
            <a:spLocks noGrp="1"/>
          </p:cNvSpPr>
          <p:nvPr>
            <p:ph idx="1"/>
          </p:nvPr>
        </p:nvSpPr>
        <p:spPr>
          <a:xfrm>
            <a:off x="1009442" y="1807361"/>
            <a:ext cx="7378981" cy="4861999"/>
          </a:xfrm>
        </p:spPr>
        <p:txBody>
          <a:bodyPr>
            <a:normAutofit fontScale="92500" lnSpcReduction="20000"/>
          </a:bodyPr>
          <a:lstStyle/>
          <a:p>
            <a:pPr marL="0" indent="0">
              <a:buNone/>
            </a:pPr>
            <a:r>
              <a:rPr lang="fr-FR" sz="2000" b="1" dirty="0"/>
              <a:t>Production de la reine : phéromone royale</a:t>
            </a:r>
          </a:p>
          <a:p>
            <a:pPr marL="0" indent="0">
              <a:buNone/>
            </a:pPr>
            <a:r>
              <a:rPr lang="fr-FR" dirty="0"/>
              <a:t>Glandes mandibulaires : </a:t>
            </a:r>
          </a:p>
          <a:p>
            <a:pPr marL="0" indent="0">
              <a:buNone/>
            </a:pPr>
            <a:r>
              <a:rPr lang="fr-FR" dirty="0"/>
              <a:t>	Identification de la reine</a:t>
            </a:r>
          </a:p>
          <a:p>
            <a:pPr marL="0" indent="0">
              <a:buNone/>
            </a:pPr>
            <a:r>
              <a:rPr lang="fr-FR" dirty="0"/>
              <a:t>      Attraction des mâles</a:t>
            </a:r>
          </a:p>
          <a:p>
            <a:pPr marL="0" indent="0">
              <a:buNone/>
            </a:pPr>
            <a:r>
              <a:rPr lang="fr-FR" dirty="0"/>
              <a:t>     	Inhibition du développement des ovaires des ouvrières </a:t>
            </a:r>
          </a:p>
          <a:p>
            <a:pPr marL="0" indent="0">
              <a:buNone/>
            </a:pPr>
            <a:r>
              <a:rPr lang="fr-FR" dirty="0"/>
              <a:t>Glandes des tarses</a:t>
            </a:r>
          </a:p>
          <a:p>
            <a:pPr marL="0" indent="0">
              <a:buNone/>
            </a:pPr>
            <a:r>
              <a:rPr lang="fr-FR" dirty="0"/>
              <a:t> 	Attraction des ouvrières</a:t>
            </a:r>
          </a:p>
          <a:p>
            <a:pPr marL="0" indent="0">
              <a:buNone/>
            </a:pPr>
            <a:r>
              <a:rPr lang="fr-FR" dirty="0"/>
              <a:t>Glandes des tergites</a:t>
            </a:r>
          </a:p>
          <a:p>
            <a:pPr marL="0" indent="0">
              <a:buNone/>
            </a:pPr>
            <a:r>
              <a:rPr lang="fr-FR" dirty="0"/>
              <a:t>	Inhibition de la construction de cellules royales</a:t>
            </a:r>
          </a:p>
          <a:p>
            <a:pPr marL="0" indent="0">
              <a:buNone/>
            </a:pPr>
            <a:r>
              <a:rPr lang="fr-FR" dirty="0"/>
              <a:t>Glande de l’aiguillon</a:t>
            </a:r>
          </a:p>
          <a:p>
            <a:pPr marL="0" indent="0">
              <a:buNone/>
            </a:pPr>
            <a:r>
              <a:rPr lang="fr-FR" dirty="0"/>
              <a:t>	Inhibition de l’élevage de reine</a:t>
            </a:r>
          </a:p>
          <a:p>
            <a:pPr marL="0" indent="0">
              <a:buNone/>
            </a:pPr>
            <a:r>
              <a:rPr lang="fr-FR" dirty="0"/>
              <a:t>	Cohésion de l’essaim</a:t>
            </a:r>
          </a:p>
          <a:p>
            <a:pPr marL="0" indent="0">
              <a:buNone/>
            </a:pPr>
            <a:r>
              <a:rPr lang="fr-FR" dirty="0"/>
              <a:t>	Stimulation de butinage </a:t>
            </a:r>
          </a:p>
          <a:p>
            <a:pPr marL="0" indent="0">
              <a:buNone/>
            </a:pPr>
            <a:r>
              <a:rPr lang="fr-FR" dirty="0"/>
              <a:t>                                   </a:t>
            </a:r>
          </a:p>
          <a:p>
            <a:endParaRPr lang="fr-FR" dirty="0"/>
          </a:p>
        </p:txBody>
      </p:sp>
      <p:sp>
        <p:nvSpPr>
          <p:cNvPr id="3" name="Espace réservé du texte 2"/>
          <p:cNvSpPr>
            <a:spLocks noGrp="1"/>
          </p:cNvSpPr>
          <p:nvPr>
            <p:ph type="body" idx="4294967295"/>
          </p:nvPr>
        </p:nvSpPr>
        <p:spPr>
          <a:xfrm>
            <a:off x="0" y="1812925"/>
            <a:ext cx="3146425" cy="576263"/>
          </a:xfrm>
        </p:spPr>
        <p:txBody>
          <a:bodyPr/>
          <a:lstStyle/>
          <a:p>
            <a:pPr marL="0" indent="0">
              <a:buNone/>
            </a:pPr>
            <a:r>
              <a:rPr lang="fr-FR" dirty="0"/>
              <a:t> </a:t>
            </a:r>
          </a:p>
        </p:txBody>
      </p:sp>
    </p:spTree>
    <p:extLst>
      <p:ext uri="{BB962C8B-B14F-4D97-AF65-F5344CB8AC3E}">
        <p14:creationId xmlns:p14="http://schemas.microsoft.com/office/powerpoint/2010/main" val="6598403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b="1" dirty="0">
                <a:solidFill>
                  <a:srgbClr val="FF9900"/>
                </a:solidFill>
              </a:rPr>
              <a:t>LA COMMUNICATION PAR LES PHEROMONES</a:t>
            </a:r>
            <a:br>
              <a:rPr lang="fr-FR" dirty="0"/>
            </a:br>
            <a:endParaRPr lang="fr-FR" dirty="0"/>
          </a:p>
        </p:txBody>
      </p:sp>
      <p:sp>
        <p:nvSpPr>
          <p:cNvPr id="3" name="Espace réservé du contenu 2"/>
          <p:cNvSpPr>
            <a:spLocks noGrp="1"/>
          </p:cNvSpPr>
          <p:nvPr>
            <p:ph idx="1"/>
          </p:nvPr>
        </p:nvSpPr>
        <p:spPr/>
        <p:txBody>
          <a:bodyPr/>
          <a:lstStyle/>
          <a:p>
            <a:r>
              <a:rPr lang="fr-FR" b="1" dirty="0"/>
              <a:t>PRODUCTION DES OUVRIERES</a:t>
            </a:r>
          </a:p>
          <a:p>
            <a:pPr marL="457200" lvl="1" indent="0">
              <a:buNone/>
            </a:pPr>
            <a:r>
              <a:rPr lang="fr-FR" dirty="0"/>
              <a:t>Phéromone de </a:t>
            </a:r>
            <a:r>
              <a:rPr lang="fr-FR" dirty="0" err="1"/>
              <a:t>Nasonov</a:t>
            </a:r>
            <a:r>
              <a:rPr lang="fr-FR" dirty="0"/>
              <a:t> /Glande de </a:t>
            </a:r>
            <a:r>
              <a:rPr lang="fr-FR" dirty="0" err="1"/>
              <a:t>Nasonov</a:t>
            </a:r>
            <a:endParaRPr lang="fr-FR" dirty="0"/>
          </a:p>
          <a:p>
            <a:pPr marL="457200" lvl="1" indent="0">
              <a:buNone/>
            </a:pPr>
            <a:r>
              <a:rPr lang="fr-FR" dirty="0"/>
              <a:t>Orientation et marquage</a:t>
            </a:r>
          </a:p>
          <a:p>
            <a:pPr marL="457200" lvl="1" indent="0">
              <a:buNone/>
            </a:pPr>
            <a:r>
              <a:rPr lang="fr-FR" dirty="0"/>
              <a:t>Phéromone de marquage / glandes des tarses</a:t>
            </a:r>
          </a:p>
          <a:p>
            <a:pPr marL="457200" lvl="1" indent="0">
              <a:buNone/>
            </a:pPr>
            <a:r>
              <a:rPr lang="fr-FR" dirty="0"/>
              <a:t>Orientation et marquage</a:t>
            </a:r>
          </a:p>
          <a:p>
            <a:pPr marL="457200" lvl="1" indent="0">
              <a:buNone/>
            </a:pPr>
            <a:r>
              <a:rPr lang="fr-FR" dirty="0"/>
              <a:t>Phéromone d’alarme / mandibulaire et de l’aiguillon</a:t>
            </a:r>
          </a:p>
          <a:p>
            <a:pPr marL="457200" lvl="1" indent="0">
              <a:buNone/>
            </a:pPr>
            <a:r>
              <a:rPr lang="fr-FR" dirty="0"/>
              <a:t>Alarme et défense</a:t>
            </a:r>
          </a:p>
          <a:p>
            <a:pPr marL="457200" lvl="1" indent="0">
              <a:buNone/>
            </a:pPr>
            <a:endParaRPr lang="fr-FR" dirty="0"/>
          </a:p>
          <a:p>
            <a:pPr lvl="2"/>
            <a:endParaRPr lang="fr-FR" b="1" dirty="0"/>
          </a:p>
        </p:txBody>
      </p:sp>
    </p:spTree>
    <p:extLst>
      <p:ext uri="{BB962C8B-B14F-4D97-AF65-F5344CB8AC3E}">
        <p14:creationId xmlns:p14="http://schemas.microsoft.com/office/powerpoint/2010/main" val="16880051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fontScale="85000" lnSpcReduction="20000"/>
          </a:bodyPr>
          <a:lstStyle/>
          <a:p>
            <a:pPr fontAlgn="base"/>
            <a:br>
              <a:rPr lang="fr-FR" b="1" u="sng" dirty="0"/>
            </a:br>
            <a:r>
              <a:rPr lang="fr-FR" b="1" u="sng" dirty="0"/>
              <a:t>La glande de </a:t>
            </a:r>
            <a:r>
              <a:rPr lang="fr-FR" b="1" u="sng" dirty="0" err="1"/>
              <a:t>Nazonov</a:t>
            </a:r>
            <a:r>
              <a:rPr lang="fr-FR" b="1" dirty="0"/>
              <a:t>: </a:t>
            </a:r>
            <a:r>
              <a:rPr lang="fr-FR" dirty="0"/>
              <a:t>Située au niveau du dernier segment abdominal de l’abeille ouvrière, les phéromones émises sont des marqueurs qui permettent de battre le rappel des abeilles. C’est une phéromone d’orientation. On observe ce processus lorsqu’il n’y a plus de reine, lors du vol de fécondation d’une jeune reine ou si les abeilles ont été éloignées de la colonie. Les abeilles soulèvent leur abdomen et agitent leurs ailes pour disperser les substances dans l’air (Ne pas confondre avec le battement d’ailes de ventilation à l’entrée de la ruche).</a:t>
            </a:r>
          </a:p>
          <a:p>
            <a:pPr fontAlgn="base"/>
            <a:r>
              <a:rPr lang="fr-FR" b="1" u="sng" dirty="0"/>
              <a:t>Les glandes mandibulaires</a:t>
            </a:r>
            <a:r>
              <a:rPr lang="fr-FR" b="1" dirty="0"/>
              <a:t>: </a:t>
            </a:r>
            <a:r>
              <a:rPr lang="fr-FR" dirty="0"/>
              <a:t>Situées de part et d’autre de la tête, leur sécrétion permet de nourrir les larves. Il s’agit aussi d’une substance d’alarme chez les abeilles les plus âgées.</a:t>
            </a:r>
          </a:p>
          <a:p>
            <a:pPr fontAlgn="base"/>
            <a:r>
              <a:rPr lang="fr-FR" b="1" u="sng" dirty="0"/>
              <a:t>Les glandes </a:t>
            </a:r>
            <a:r>
              <a:rPr lang="fr-FR" b="1" u="sng" dirty="0" err="1"/>
              <a:t>hypopharyngiennes</a:t>
            </a:r>
            <a:r>
              <a:rPr lang="fr-FR" b="1" dirty="0"/>
              <a:t>: </a:t>
            </a:r>
            <a:r>
              <a:rPr lang="fr-FR" dirty="0"/>
              <a:t>Située derrière la face, le contenu arrive à la base de la langue. Ces glandes secrètent des vitamines, des lipides et des protéines destinées à l’alimentation des larves. Elles permettent aussi la transformation du nectar en miel.</a:t>
            </a:r>
          </a:p>
          <a:p>
            <a:pPr fontAlgn="base"/>
            <a:r>
              <a:rPr lang="fr-FR" b="1" u="sng" dirty="0"/>
              <a:t> </a:t>
            </a:r>
            <a:r>
              <a:rPr lang="fr-FR" dirty="0"/>
              <a:t>phéromone d’empreinte, un marquage du pied laissé sur les fleurs butinées et à l’entrée de la ruche.</a:t>
            </a:r>
          </a:p>
        </p:txBody>
      </p:sp>
    </p:spTree>
    <p:extLst>
      <p:ext uri="{BB962C8B-B14F-4D97-AF65-F5344CB8AC3E}">
        <p14:creationId xmlns:p14="http://schemas.microsoft.com/office/powerpoint/2010/main" val="3359368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85000" lnSpcReduction="20000"/>
          </a:bodyPr>
          <a:lstStyle/>
          <a:p>
            <a:pPr fontAlgn="base"/>
            <a:r>
              <a:rPr lang="fr-FR" b="1" u="sng" dirty="0"/>
              <a:t>Les glandes salivaires ou labiales</a:t>
            </a:r>
            <a:r>
              <a:rPr lang="fr-FR" b="1" dirty="0"/>
              <a:t>: </a:t>
            </a:r>
            <a:r>
              <a:rPr lang="fr-FR" dirty="0"/>
              <a:t>Elles participent avec les glandes mandibulaires et </a:t>
            </a:r>
            <a:r>
              <a:rPr lang="fr-FR" dirty="0" err="1"/>
              <a:t>hypopharyngiennes</a:t>
            </a:r>
            <a:r>
              <a:rPr lang="fr-FR" dirty="0"/>
              <a:t> à la sécrétion de la gelée royale destinée à nourrir les premiers jours des larves de la colonie.</a:t>
            </a:r>
          </a:p>
          <a:p>
            <a:pPr fontAlgn="base"/>
            <a:r>
              <a:rPr lang="fr-FR" b="1" u="sng" dirty="0"/>
              <a:t>Les glandes cirières</a:t>
            </a:r>
            <a:r>
              <a:rPr lang="fr-FR" b="1" dirty="0"/>
              <a:t>: </a:t>
            </a:r>
            <a:r>
              <a:rPr lang="fr-FR" dirty="0"/>
              <a:t>Les 8 glandes cirières se développent jusqu’au 12ème jour et s’atrophient chez les abeilles butineuses. Pour que les glandes fonctionnent bien, les abeilles doivent avoir </a:t>
            </a:r>
            <a:r>
              <a:rPr lang="fr-FR" dirty="0" err="1"/>
              <a:t>reçudu</a:t>
            </a:r>
            <a:r>
              <a:rPr lang="fr-FR" dirty="0"/>
              <a:t> pollen en bonne quantité les 6 premiers jours de leur vie.</a:t>
            </a:r>
          </a:p>
          <a:p>
            <a:pPr fontAlgn="base"/>
            <a:r>
              <a:rPr lang="fr-FR" b="1" u="sng" dirty="0"/>
              <a:t>La glande à venin</a:t>
            </a:r>
            <a:r>
              <a:rPr lang="fr-FR" b="1" dirty="0"/>
              <a:t>: </a:t>
            </a:r>
            <a:r>
              <a:rPr lang="fr-FR" dirty="0"/>
              <a:t>Dès qu’une ouvrière pique, le venin est libéré par le dard. L’abeille perd son dard et elle meurt quelques instants plus tard</a:t>
            </a:r>
          </a:p>
          <a:p>
            <a:pPr fontAlgn="base"/>
            <a:r>
              <a:rPr lang="fr-FR" b="1" u="sng" dirty="0"/>
              <a:t>La glande de Dufour</a:t>
            </a:r>
            <a:r>
              <a:rPr lang="fr-FR" b="1" dirty="0"/>
              <a:t>: </a:t>
            </a:r>
            <a:r>
              <a:rPr lang="fr-FR" dirty="0"/>
              <a:t>Les sécrétions servent surtout de marqueur répulsif de courte durée pour indiquer par exemple les fleurs qui viennent d’être visitées.</a:t>
            </a:r>
          </a:p>
          <a:p>
            <a:pPr fontAlgn="base"/>
            <a:r>
              <a:rPr lang="fr-FR" b="1" u="sng" dirty="0"/>
              <a:t>Les glandes d’</a:t>
            </a:r>
            <a:r>
              <a:rPr lang="fr-FR" b="1" u="sng" dirty="0" err="1"/>
              <a:t>Arnhart</a:t>
            </a:r>
            <a:r>
              <a:rPr lang="fr-FR" b="1" u="sng" dirty="0"/>
              <a:t> ou </a:t>
            </a:r>
            <a:r>
              <a:rPr lang="fr-FR" b="1" u="sng" dirty="0" err="1"/>
              <a:t>tarsiales</a:t>
            </a:r>
            <a:r>
              <a:rPr lang="fr-FR" b="1" dirty="0"/>
              <a:t>:</a:t>
            </a:r>
            <a:r>
              <a:rPr lang="fr-FR" dirty="0"/>
              <a:t> une phéromone d’empreinte, un marquage du pied laissé sur les fleurs butinées et à l’entrée de la ruche.</a:t>
            </a:r>
          </a:p>
          <a:p>
            <a:endParaRPr lang="fr-FR" dirty="0"/>
          </a:p>
        </p:txBody>
      </p:sp>
    </p:spTree>
    <p:extLst>
      <p:ext uri="{BB962C8B-B14F-4D97-AF65-F5344CB8AC3E}">
        <p14:creationId xmlns:p14="http://schemas.microsoft.com/office/powerpoint/2010/main" val="2761718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www.aubonmiel.com/wp-content/uploads/2011/07/abeille1.jpg"/>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8568952" cy="5184576"/>
          </a:xfrm>
          <a:prstGeom prst="rect">
            <a:avLst/>
          </a:prstGeom>
          <a:noFill/>
          <a:ln>
            <a:noFill/>
          </a:ln>
        </p:spPr>
      </p:pic>
    </p:spTree>
    <p:extLst>
      <p:ext uri="{BB962C8B-B14F-4D97-AF65-F5344CB8AC3E}">
        <p14:creationId xmlns:p14="http://schemas.microsoft.com/office/powerpoint/2010/main" val="488248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LANGAGE DES ABEILLES</a:t>
            </a:r>
            <a:endParaRPr lang="fr-FR" dirty="0"/>
          </a:p>
        </p:txBody>
      </p:sp>
      <p:sp>
        <p:nvSpPr>
          <p:cNvPr id="3" name="Espace réservé du contenu 2"/>
          <p:cNvSpPr>
            <a:spLocks noGrp="1"/>
          </p:cNvSpPr>
          <p:nvPr>
            <p:ph idx="1"/>
          </p:nvPr>
        </p:nvSpPr>
        <p:spPr/>
        <p:txBody>
          <a:bodyPr/>
          <a:lstStyle/>
          <a:p>
            <a:r>
              <a:rPr lang="fr-FR" dirty="0"/>
              <a:t>Danse en rond : informe d’une source de nourriture à une distance inférieure à 80m</a:t>
            </a:r>
          </a:p>
          <a:p>
            <a:r>
              <a:rPr lang="fr-FR" dirty="0"/>
              <a:t>Danse frétillante ou danse en 8 : indique un butin à plus de 80m, la barre du huit donne la direction de la source par rapport au soleil.</a:t>
            </a:r>
          </a:p>
          <a:p>
            <a:r>
              <a:rPr lang="fr-FR" dirty="0"/>
              <a:t>Danse tremblée :signal vibratoire permettent aux butineuses de moduler le recrutement d’autres ouvrières en fonction des ressources.</a:t>
            </a:r>
          </a:p>
        </p:txBody>
      </p:sp>
    </p:spTree>
    <p:extLst>
      <p:ext uri="{BB962C8B-B14F-4D97-AF65-F5344CB8AC3E}">
        <p14:creationId xmlns:p14="http://schemas.microsoft.com/office/powerpoint/2010/main" val="1729508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000" b="1" dirty="0">
                <a:solidFill>
                  <a:srgbClr val="FF9900"/>
                </a:solidFill>
              </a:rPr>
              <a:t>L’ABEILLE</a:t>
            </a:r>
            <a:br>
              <a:rPr lang="fr-FR" sz="6000" b="1" dirty="0">
                <a:solidFill>
                  <a:srgbClr val="FF9900"/>
                </a:solidFill>
              </a:rPr>
            </a:br>
            <a:r>
              <a:rPr lang="fr-FR" sz="6000" b="1" dirty="0">
                <a:solidFill>
                  <a:srgbClr val="FF9900"/>
                </a:solidFill>
              </a:rPr>
              <a:t>Apis </a:t>
            </a:r>
            <a:r>
              <a:rPr lang="fr-FR" sz="6000" b="1" dirty="0" err="1">
                <a:solidFill>
                  <a:srgbClr val="FF9900"/>
                </a:solidFill>
              </a:rPr>
              <a:t>Mellifera</a:t>
            </a:r>
            <a:r>
              <a:rPr lang="fr-FR" dirty="0"/>
              <a:t> </a:t>
            </a:r>
          </a:p>
        </p:txBody>
      </p:sp>
      <p:sp>
        <p:nvSpPr>
          <p:cNvPr id="3" name="Espace réservé du contenu 2"/>
          <p:cNvSpPr>
            <a:spLocks noGrp="1"/>
          </p:cNvSpPr>
          <p:nvPr>
            <p:ph idx="1"/>
          </p:nvPr>
        </p:nvSpPr>
        <p:spPr/>
        <p:txBody>
          <a:bodyPr/>
          <a:lstStyle/>
          <a:p>
            <a:endParaRPr lang="fr-FR" dirty="0"/>
          </a:p>
          <a:p>
            <a:r>
              <a:rPr lang="fr-FR" dirty="0"/>
              <a:t>Une vue de profil permet de constater la division du corps de l’abeille en trois parties :</a:t>
            </a:r>
          </a:p>
          <a:p>
            <a:pPr lvl="1"/>
            <a:r>
              <a:rPr lang="fr-FR" dirty="0"/>
              <a:t>La </a:t>
            </a:r>
            <a:r>
              <a:rPr lang="fr-FR" b="1" dirty="0"/>
              <a:t>tête</a:t>
            </a:r>
            <a:r>
              <a:rPr lang="fr-FR" dirty="0"/>
              <a:t> caractérisée par une langue, d’énormes yeux et antennes</a:t>
            </a:r>
          </a:p>
          <a:p>
            <a:pPr lvl="1"/>
            <a:r>
              <a:rPr lang="fr-FR" dirty="0"/>
              <a:t>Le </a:t>
            </a:r>
            <a:r>
              <a:rPr lang="fr-FR" b="1" dirty="0"/>
              <a:t>thorax </a:t>
            </a:r>
            <a:r>
              <a:rPr lang="fr-FR" dirty="0"/>
              <a:t>où sont attachées trois paires de pattes et deux paires d’ailes.</a:t>
            </a:r>
          </a:p>
          <a:p>
            <a:pPr lvl="1"/>
            <a:r>
              <a:rPr lang="fr-FR" dirty="0"/>
              <a:t>L’</a:t>
            </a:r>
            <a:r>
              <a:rPr lang="fr-FR" b="1" dirty="0"/>
              <a:t>abdomen</a:t>
            </a:r>
            <a:r>
              <a:rPr lang="fr-FR" dirty="0"/>
              <a:t> divisé en sept segments.</a:t>
            </a:r>
          </a:p>
          <a:p>
            <a:pPr lvl="2"/>
            <a:r>
              <a:rPr lang="fr-FR" i="1" dirty="0"/>
              <a:t>Il est à noter la présence de poils sur tout le corps</a:t>
            </a:r>
          </a:p>
        </p:txBody>
      </p:sp>
    </p:spTree>
    <p:extLst>
      <p:ext uri="{BB962C8B-B14F-4D97-AF65-F5344CB8AC3E}">
        <p14:creationId xmlns:p14="http://schemas.microsoft.com/office/powerpoint/2010/main" val="3901746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L’ESSAIMAGE</a:t>
            </a:r>
            <a:br>
              <a:rPr lang="fr-FR" dirty="0"/>
            </a:br>
            <a:endParaRPr lang="fr-FR" dirty="0"/>
          </a:p>
        </p:txBody>
      </p:sp>
      <p:sp>
        <p:nvSpPr>
          <p:cNvPr id="3" name="Espace réservé du contenu 2"/>
          <p:cNvSpPr>
            <a:spLocks noGrp="1"/>
          </p:cNvSpPr>
          <p:nvPr>
            <p:ph idx="1"/>
          </p:nvPr>
        </p:nvSpPr>
        <p:spPr>
          <a:xfrm>
            <a:off x="899592" y="1772816"/>
            <a:ext cx="7125112" cy="4051437"/>
          </a:xfrm>
        </p:spPr>
        <p:txBody>
          <a:bodyPr/>
          <a:lstStyle/>
          <a:p>
            <a:r>
              <a:rPr lang="fr-FR" dirty="0"/>
              <a:t>Méthode de reproduction naturelle qui assure la pérennité de l’espèce.</a:t>
            </a:r>
          </a:p>
          <a:p>
            <a:pPr lvl="1"/>
            <a:r>
              <a:rPr lang="fr-FR" dirty="0"/>
              <a:t>Processus de division, la reine en place quitte la ruche accompagné par une grande partie des ouvrière de tous âge et forme un essaim qui se met en grappe.</a:t>
            </a:r>
          </a:p>
          <a:p>
            <a:pPr lvl="1"/>
            <a:r>
              <a:rPr lang="fr-FR" dirty="0"/>
              <a:t>L’essaim laisse dans la ruche le nid avec du couvain naissant, environ 1/3 des ouvrières et des cellules royales prêtes à éclore</a:t>
            </a:r>
          </a:p>
        </p:txBody>
      </p:sp>
    </p:spTree>
    <p:extLst>
      <p:ext uri="{BB962C8B-B14F-4D97-AF65-F5344CB8AC3E}">
        <p14:creationId xmlns:p14="http://schemas.microsoft.com/office/powerpoint/2010/main" val="13472948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L’ESSAIMAGE</a:t>
            </a:r>
          </a:p>
        </p:txBody>
      </p:sp>
      <p:sp>
        <p:nvSpPr>
          <p:cNvPr id="3" name="Espace réservé du contenu 2"/>
          <p:cNvSpPr>
            <a:spLocks noGrp="1"/>
          </p:cNvSpPr>
          <p:nvPr>
            <p:ph idx="1"/>
          </p:nvPr>
        </p:nvSpPr>
        <p:spPr/>
        <p:txBody>
          <a:bodyPr>
            <a:normAutofit fontScale="85000" lnSpcReduction="10000"/>
          </a:bodyPr>
          <a:lstStyle/>
          <a:p>
            <a:r>
              <a:rPr lang="fr-FR" dirty="0"/>
              <a:t>Les facteurs </a:t>
            </a:r>
            <a:r>
              <a:rPr lang="fr-FR" dirty="0" err="1"/>
              <a:t>déclenchants</a:t>
            </a:r>
            <a:endParaRPr lang="fr-FR" dirty="0"/>
          </a:p>
          <a:p>
            <a:pPr lvl="1"/>
            <a:r>
              <a:rPr lang="fr-FR" dirty="0"/>
              <a:t>Population nombreuse</a:t>
            </a:r>
          </a:p>
          <a:p>
            <a:pPr lvl="1"/>
            <a:r>
              <a:rPr lang="fr-FR" dirty="0"/>
              <a:t>Période entre mi-avril à mi-juillet</a:t>
            </a:r>
          </a:p>
          <a:p>
            <a:pPr lvl="1"/>
            <a:r>
              <a:rPr lang="fr-FR" dirty="0"/>
              <a:t>Au moment du pic d’élevage du couvain</a:t>
            </a:r>
          </a:p>
          <a:p>
            <a:pPr lvl="1"/>
            <a:r>
              <a:rPr lang="fr-FR" dirty="0"/>
              <a:t>Reines plus âgées</a:t>
            </a:r>
          </a:p>
          <a:p>
            <a:pPr lvl="1"/>
            <a:endParaRPr lang="fr-FR" dirty="0"/>
          </a:p>
          <a:p>
            <a:pPr lvl="1"/>
            <a:r>
              <a:rPr lang="fr-FR" dirty="0"/>
              <a:t>Le processus d’essaimage est préparé 2 à 3 semaines à l’avance.</a:t>
            </a:r>
          </a:p>
          <a:p>
            <a:pPr lvl="1"/>
            <a:r>
              <a:rPr lang="fr-FR" dirty="0"/>
              <a:t>Du fait d’une forte population la phéromone royale n’est plus correctement distribuée parmi les ouvrière et par manque d’inhibition celles-ci commencent à construire des cellules royales.</a:t>
            </a:r>
          </a:p>
          <a:p>
            <a:pPr lvl="1"/>
            <a:r>
              <a:rPr lang="fr-FR" dirty="0"/>
              <a:t>La reine moins nourrie, réduit sa ponte et la taille de son abdomen ce qui lui permettra de voler plus facilement et les ouvrières se gorgeront de miel pour avoir suffisamment d’énergie</a:t>
            </a:r>
          </a:p>
          <a:p>
            <a:pPr lvl="1"/>
            <a:endParaRPr lang="fr-FR" dirty="0"/>
          </a:p>
          <a:p>
            <a:pPr lvl="1"/>
            <a:endParaRPr lang="fr-FR" dirty="0"/>
          </a:p>
        </p:txBody>
      </p:sp>
    </p:spTree>
    <p:extLst>
      <p:ext uri="{BB962C8B-B14F-4D97-AF65-F5344CB8AC3E}">
        <p14:creationId xmlns:p14="http://schemas.microsoft.com/office/powerpoint/2010/main" val="1089533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pic>
        <p:nvPicPr>
          <p:cNvPr id="1026" name="Picture 2" descr="C:\Users\user\Desktop\Photos 2\Essaim Villiers 13 juin 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043" y="1916832"/>
            <a:ext cx="3770720"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Photos 2\Photos\Essaim verger23 juin 12\P10708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420888"/>
            <a:ext cx="4283968"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1892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2050" name="Picture 2" descr="C:\Users\user\Desktop\Photos 2\Photos\Essaim verger23 juin 12\P10708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3068960"/>
            <a:ext cx="2743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Photos 2\Photos\Photos apiculture\P10303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772816"/>
            <a:ext cx="4447642" cy="333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781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u contenu 3"/>
          <p:cNvSpPr>
            <a:spLocks noGrp="1"/>
          </p:cNvSpPr>
          <p:nvPr>
            <p:ph idx="1"/>
          </p:nvPr>
        </p:nvSpPr>
        <p:spPr/>
        <p:txBody>
          <a:bodyPr/>
          <a:lstStyle/>
          <a:p>
            <a:endParaRPr lang="fr-FR"/>
          </a:p>
        </p:txBody>
      </p:sp>
      <p:pic>
        <p:nvPicPr>
          <p:cNvPr id="3074" name="Picture 2" descr="C:\Users\user\Desktop\Photos 2\Photos\Photos apiculture\P10707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340768"/>
            <a:ext cx="3505200" cy="467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user\Desktop\Photos 2\D13_55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522" y="1763056"/>
            <a:ext cx="3108960" cy="468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9749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098" name="Picture 2" descr="E:\DCIM\101MSDCF\DSC010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5071872" cy="380390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424858"/>
            <a:ext cx="12001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2708920"/>
            <a:ext cx="12001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872" y="4365104"/>
            <a:ext cx="3200400" cy="212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3643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RÔLE DE L’ABEILLE DANS LA BIODIVERSITE</a:t>
            </a:r>
          </a:p>
        </p:txBody>
      </p:sp>
      <p:sp>
        <p:nvSpPr>
          <p:cNvPr id="3" name="Espace réservé du contenu 2"/>
          <p:cNvSpPr>
            <a:spLocks noGrp="1"/>
          </p:cNvSpPr>
          <p:nvPr>
            <p:ph idx="1"/>
          </p:nvPr>
        </p:nvSpPr>
        <p:spPr/>
        <p:txBody>
          <a:bodyPr/>
          <a:lstStyle/>
          <a:p>
            <a:pPr marL="0" indent="0">
              <a:buNone/>
            </a:pPr>
            <a:r>
              <a:rPr lang="fr-FR" b="1" dirty="0"/>
              <a:t>ABEILLES ET FLEURS INDISOCIABLES</a:t>
            </a:r>
          </a:p>
          <a:p>
            <a:endParaRPr lang="fr-FR" b="1" dirty="0"/>
          </a:p>
          <a:p>
            <a:endParaRPr lang="fr-FR" b="1" dirty="0"/>
          </a:p>
          <a:p>
            <a:endParaRPr lang="fr-FR" b="1" dirty="0"/>
          </a:p>
        </p:txBody>
      </p:sp>
      <p:pic>
        <p:nvPicPr>
          <p:cNvPr id="5123" name="Picture 3" descr="C:\Users\user\Desktop\Photos 2\Photos\Photos avril 2013 Abeilles cerisier\DSC008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2708920"/>
            <a:ext cx="2926080" cy="390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0187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RÔLE DE L’ABEILLE DANS LA BIODIVERSITE</a:t>
            </a:r>
            <a:endParaRPr lang="fr-FR" dirty="0"/>
          </a:p>
        </p:txBody>
      </p:sp>
      <p:sp>
        <p:nvSpPr>
          <p:cNvPr id="3" name="Espace réservé du contenu 2"/>
          <p:cNvSpPr>
            <a:spLocks noGrp="1"/>
          </p:cNvSpPr>
          <p:nvPr>
            <p:ph idx="1"/>
          </p:nvPr>
        </p:nvSpPr>
        <p:spPr/>
        <p:txBody>
          <a:bodyPr/>
          <a:lstStyle/>
          <a:p>
            <a:r>
              <a:rPr lang="fr-FR" dirty="0"/>
              <a:t>Leurs relations  mutuellement bénéfiques sont largement responsables de la biodiversité végétale que l’on connaît aujourd’hui:</a:t>
            </a:r>
          </a:p>
          <a:p>
            <a:pPr lvl="1"/>
            <a:r>
              <a:rPr lang="fr-FR" dirty="0"/>
              <a:t>Les abeilles contribuent à la reproduction sexuée donc à la survie et à l’évolution de plus de </a:t>
            </a:r>
            <a:r>
              <a:rPr lang="fr-FR" sz="2000" b="1" dirty="0"/>
              <a:t>80% </a:t>
            </a:r>
            <a:r>
              <a:rPr lang="fr-FR" dirty="0"/>
              <a:t>des espèces de plantes à fleurs.</a:t>
            </a:r>
          </a:p>
          <a:p>
            <a:pPr lvl="1"/>
            <a:endParaRPr lang="fr-FR" dirty="0"/>
          </a:p>
          <a:p>
            <a:pPr lvl="1"/>
            <a:endParaRPr lang="fr-FR" dirty="0">
              <a:solidFill>
                <a:srgbClr val="C00000"/>
              </a:solidFill>
            </a:endParaRPr>
          </a:p>
          <a:p>
            <a:pPr marL="457200" lvl="1" indent="0">
              <a:buNone/>
            </a:pPr>
            <a:r>
              <a:rPr lang="fr-FR" sz="2400" dirty="0">
                <a:solidFill>
                  <a:srgbClr val="C00000"/>
                </a:solidFill>
              </a:rPr>
              <a:t>L’ABEILLE CLEF DE VOÛTE DE LA FLORE</a:t>
            </a:r>
          </a:p>
        </p:txBody>
      </p:sp>
    </p:spTree>
    <p:extLst>
      <p:ext uri="{BB962C8B-B14F-4D97-AF65-F5344CB8AC3E}">
        <p14:creationId xmlns:p14="http://schemas.microsoft.com/office/powerpoint/2010/main" val="35077608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RÔLE DE L’ABEILLE DANS LA BIODIVERSITE</a:t>
            </a:r>
            <a:endParaRPr lang="fr-FR" dirty="0"/>
          </a:p>
        </p:txBody>
      </p:sp>
      <p:sp>
        <p:nvSpPr>
          <p:cNvPr id="3" name="Espace réservé du contenu 2"/>
          <p:cNvSpPr>
            <a:spLocks noGrp="1"/>
          </p:cNvSpPr>
          <p:nvPr>
            <p:ph idx="1"/>
          </p:nvPr>
        </p:nvSpPr>
        <p:spPr/>
        <p:txBody>
          <a:bodyPr/>
          <a:lstStyle/>
          <a:p>
            <a:r>
              <a:rPr lang="fr-FR" dirty="0"/>
              <a:t>UN POLLINISATEUR HORS PAIR</a:t>
            </a:r>
          </a:p>
          <a:p>
            <a:pPr lvl="1"/>
            <a:r>
              <a:rPr lang="fr-FR" dirty="0"/>
              <a:t>En une journée une colonie de 30000 abeilles visitent 21 millions de fleurs!</a:t>
            </a:r>
          </a:p>
          <a:p>
            <a:pPr lvl="1"/>
            <a:endParaRPr lang="fr-FR" dirty="0"/>
          </a:p>
          <a:p>
            <a:pPr lvl="1"/>
            <a:r>
              <a:rPr lang="fr-FR" dirty="0"/>
              <a:t>Principe de la pollinisation</a:t>
            </a:r>
          </a:p>
          <a:p>
            <a:pPr marL="914400" lvl="2" indent="0">
              <a:buNone/>
            </a:pPr>
            <a:r>
              <a:rPr lang="fr-FR" dirty="0"/>
              <a:t>Transport des grains de pollen depuis les anthères jusqu’au stigmate.</a:t>
            </a:r>
          </a:p>
          <a:p>
            <a:pPr marL="914400" lvl="2" indent="0">
              <a:buNone/>
            </a:pPr>
            <a:r>
              <a:rPr lang="fr-FR" dirty="0"/>
              <a:t>Le grain de pollen doit parvenir sur un stigmate approprié de la même espèce que celle dont le pollen est issu.</a:t>
            </a:r>
          </a:p>
        </p:txBody>
      </p:sp>
    </p:spTree>
    <p:extLst>
      <p:ext uri="{BB962C8B-B14F-4D97-AF65-F5344CB8AC3E}">
        <p14:creationId xmlns:p14="http://schemas.microsoft.com/office/powerpoint/2010/main" val="22509607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 RÔLE DE L’ABEILLE DANS LA BIODIVERSITE</a:t>
            </a:r>
            <a:endParaRPr lang="fr-FR" dirty="0"/>
          </a:p>
        </p:txBody>
      </p:sp>
      <p:sp>
        <p:nvSpPr>
          <p:cNvPr id="3" name="Espace réservé du contenu 2"/>
          <p:cNvSpPr>
            <a:spLocks noGrp="1"/>
          </p:cNvSpPr>
          <p:nvPr>
            <p:ph idx="1"/>
          </p:nvPr>
        </p:nvSpPr>
        <p:spPr/>
        <p:txBody>
          <a:bodyPr/>
          <a:lstStyle/>
          <a:p>
            <a:r>
              <a:rPr lang="fr-FR" dirty="0"/>
              <a:t>C’est le pollen transporté sur le corps de l’abeille  en se frottant aux anthères qui assure la pollinisation et non celui des corbeilles.</a:t>
            </a:r>
          </a:p>
          <a:p>
            <a:endParaRPr lang="fr-FR" dirty="0"/>
          </a:p>
          <a:p>
            <a:r>
              <a:rPr lang="fr-FR" dirty="0"/>
              <a:t>Sans abeilles c’est la reproduction sexuée des espèces qui serait en péril.</a:t>
            </a:r>
          </a:p>
          <a:p>
            <a:r>
              <a:rPr lang="fr-FR" dirty="0"/>
              <a:t>La pollinisation par les colonies d’abeilles:</a:t>
            </a:r>
          </a:p>
          <a:p>
            <a:pPr lvl="1"/>
            <a:r>
              <a:rPr lang="fr-FR" dirty="0"/>
              <a:t>Grandes cultures </a:t>
            </a:r>
          </a:p>
          <a:p>
            <a:pPr lvl="1"/>
            <a:r>
              <a:rPr lang="fr-FR" dirty="0"/>
              <a:t>L’arboriculture</a:t>
            </a:r>
          </a:p>
          <a:p>
            <a:pPr lvl="1"/>
            <a:r>
              <a:rPr lang="fr-FR" dirty="0"/>
              <a:t>Cultures maraîchères</a:t>
            </a:r>
          </a:p>
          <a:p>
            <a:pPr lvl="1"/>
            <a:r>
              <a:rPr lang="fr-FR" dirty="0"/>
              <a:t>Cultures sous abris</a:t>
            </a:r>
          </a:p>
        </p:txBody>
      </p:sp>
    </p:spTree>
    <p:extLst>
      <p:ext uri="{BB962C8B-B14F-4D97-AF65-F5344CB8AC3E}">
        <p14:creationId xmlns:p14="http://schemas.microsoft.com/office/powerpoint/2010/main" val="533897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000" b="1" dirty="0">
                <a:solidFill>
                  <a:srgbClr val="FF9900"/>
                </a:solidFill>
              </a:rPr>
              <a:t>L’ABEILLE</a:t>
            </a:r>
            <a:endParaRPr lang="fr-FR" sz="6000" dirty="0"/>
          </a:p>
        </p:txBody>
      </p:sp>
      <p:sp>
        <p:nvSpPr>
          <p:cNvPr id="3" name="Espace réservé du contenu 2"/>
          <p:cNvSpPr>
            <a:spLocks noGrp="1"/>
          </p:cNvSpPr>
          <p:nvPr>
            <p:ph idx="1"/>
          </p:nvPr>
        </p:nvSpPr>
        <p:spPr>
          <a:xfrm>
            <a:off x="457200" y="1600200"/>
            <a:ext cx="8291264" cy="4997152"/>
          </a:xfrm>
        </p:spPr>
        <p:txBody>
          <a:bodyPr>
            <a:normAutofit/>
          </a:bodyPr>
          <a:lstStyle/>
          <a:p>
            <a:pPr marL="0" indent="0">
              <a:buNone/>
            </a:pPr>
            <a:endParaRPr lang="fr-FR"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402" y="2128370"/>
            <a:ext cx="6565970" cy="4252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3083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PLANTES MELLIFERES</a:t>
            </a:r>
          </a:p>
        </p:txBody>
      </p:sp>
      <p:sp>
        <p:nvSpPr>
          <p:cNvPr id="3" name="Espace réservé du contenu 2"/>
          <p:cNvSpPr>
            <a:spLocks noGrp="1"/>
          </p:cNvSpPr>
          <p:nvPr>
            <p:ph sz="half" idx="1"/>
          </p:nvPr>
        </p:nvSpPr>
        <p:spPr/>
        <p:txBody>
          <a:bodyPr>
            <a:normAutofit fontScale="92500" lnSpcReduction="10000"/>
          </a:bodyPr>
          <a:lstStyle/>
          <a:p>
            <a:r>
              <a:rPr lang="fr-FR" dirty="0"/>
              <a:t>Aubépine</a:t>
            </a:r>
          </a:p>
          <a:p>
            <a:r>
              <a:rPr lang="fr-FR" dirty="0"/>
              <a:t>Bourdaine</a:t>
            </a:r>
          </a:p>
          <a:p>
            <a:r>
              <a:rPr lang="fr-FR" dirty="0"/>
              <a:t>Cerisiers</a:t>
            </a:r>
          </a:p>
          <a:p>
            <a:r>
              <a:rPr lang="fr-FR" dirty="0"/>
              <a:t>Coquelicots</a:t>
            </a:r>
          </a:p>
          <a:p>
            <a:r>
              <a:rPr lang="fr-FR" dirty="0"/>
              <a:t>Framboisier</a:t>
            </a:r>
          </a:p>
          <a:p>
            <a:r>
              <a:rPr lang="fr-FR" dirty="0"/>
              <a:t>Houx</a:t>
            </a:r>
          </a:p>
          <a:p>
            <a:r>
              <a:rPr lang="fr-FR" dirty="0"/>
              <a:t>Lierre</a:t>
            </a:r>
          </a:p>
          <a:p>
            <a:r>
              <a:rPr lang="fr-FR" dirty="0"/>
              <a:t>Pissenlit</a:t>
            </a:r>
          </a:p>
          <a:p>
            <a:r>
              <a:rPr lang="fr-FR" dirty="0"/>
              <a:t>Pommier</a:t>
            </a:r>
          </a:p>
          <a:p>
            <a:r>
              <a:rPr lang="fr-FR" dirty="0"/>
              <a:t>Ronce</a:t>
            </a:r>
          </a:p>
          <a:p>
            <a:r>
              <a:rPr lang="fr-FR" dirty="0"/>
              <a:t>Sainfoin</a:t>
            </a:r>
          </a:p>
          <a:p>
            <a:endParaRPr lang="fr-FR" dirty="0"/>
          </a:p>
        </p:txBody>
      </p:sp>
      <p:sp>
        <p:nvSpPr>
          <p:cNvPr id="4" name="Espace réservé du contenu 3"/>
          <p:cNvSpPr>
            <a:spLocks noGrp="1"/>
          </p:cNvSpPr>
          <p:nvPr>
            <p:ph sz="half" idx="2"/>
          </p:nvPr>
        </p:nvSpPr>
        <p:spPr/>
        <p:txBody>
          <a:bodyPr>
            <a:normAutofit fontScale="92500" lnSpcReduction="10000"/>
          </a:bodyPr>
          <a:lstStyle/>
          <a:p>
            <a:r>
              <a:rPr lang="fr-FR" dirty="0"/>
              <a:t>Sarrasin</a:t>
            </a:r>
          </a:p>
          <a:p>
            <a:r>
              <a:rPr lang="fr-FR" dirty="0"/>
              <a:t>Saule-Marsault</a:t>
            </a:r>
          </a:p>
          <a:p>
            <a:r>
              <a:rPr lang="fr-FR" dirty="0"/>
              <a:t>Tilleuls </a:t>
            </a:r>
          </a:p>
          <a:p>
            <a:r>
              <a:rPr lang="fr-FR" dirty="0"/>
              <a:t>Trèfle Blanc</a:t>
            </a:r>
          </a:p>
          <a:p>
            <a:r>
              <a:rPr lang="fr-FR" dirty="0"/>
              <a:t>Troène</a:t>
            </a:r>
          </a:p>
          <a:p>
            <a:r>
              <a:rPr lang="fr-FR" dirty="0"/>
              <a:t>Vigne vierge</a:t>
            </a:r>
          </a:p>
          <a:p>
            <a:r>
              <a:rPr lang="fr-FR" dirty="0"/>
              <a:t>Eucalyptus</a:t>
            </a:r>
          </a:p>
          <a:p>
            <a:r>
              <a:rPr lang="fr-FR" dirty="0"/>
              <a:t>Lavande</a:t>
            </a:r>
          </a:p>
          <a:p>
            <a:r>
              <a:rPr lang="fr-FR" dirty="0"/>
              <a:t>Laurier-tin</a:t>
            </a:r>
          </a:p>
          <a:p>
            <a:r>
              <a:rPr lang="fr-FR" dirty="0"/>
              <a:t>Romarin</a:t>
            </a:r>
          </a:p>
          <a:p>
            <a:r>
              <a:rPr lang="fr-FR" dirty="0"/>
              <a:t>Thym</a:t>
            </a:r>
          </a:p>
          <a:p>
            <a:endParaRPr lang="fr-FR" dirty="0"/>
          </a:p>
        </p:txBody>
      </p:sp>
    </p:spTree>
    <p:extLst>
      <p:ext uri="{BB962C8B-B14F-4D97-AF65-F5344CB8AC3E}">
        <p14:creationId xmlns:p14="http://schemas.microsoft.com/office/powerpoint/2010/main" val="35696104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PLANTES MELLIFERE URBAINE</a:t>
            </a:r>
          </a:p>
        </p:txBody>
      </p:sp>
      <p:sp>
        <p:nvSpPr>
          <p:cNvPr id="3" name="Espace réservé du contenu 2"/>
          <p:cNvSpPr>
            <a:spLocks noGrp="1"/>
          </p:cNvSpPr>
          <p:nvPr>
            <p:ph sz="half" idx="1"/>
          </p:nvPr>
        </p:nvSpPr>
        <p:spPr/>
        <p:txBody>
          <a:bodyPr/>
          <a:lstStyle/>
          <a:p>
            <a:r>
              <a:rPr lang="fr-FR" dirty="0"/>
              <a:t>AILANTE</a:t>
            </a:r>
          </a:p>
          <a:p>
            <a:r>
              <a:rPr lang="fr-FR" dirty="0"/>
              <a:t>CATALPA</a:t>
            </a:r>
          </a:p>
          <a:p>
            <a:r>
              <a:rPr lang="fr-FR" b="1" dirty="0"/>
              <a:t>MARRONNIER</a:t>
            </a:r>
          </a:p>
          <a:p>
            <a:r>
              <a:rPr lang="fr-FR" dirty="0"/>
              <a:t>PAULOWNIA</a:t>
            </a:r>
          </a:p>
          <a:p>
            <a:r>
              <a:rPr lang="fr-FR" dirty="0"/>
              <a:t>SERINGAT</a:t>
            </a:r>
          </a:p>
          <a:p>
            <a:r>
              <a:rPr lang="fr-FR" dirty="0"/>
              <a:t>SOPHORA</a:t>
            </a:r>
          </a:p>
          <a:p>
            <a:endParaRPr lang="fr-FR" dirty="0"/>
          </a:p>
        </p:txBody>
      </p:sp>
      <p:sp>
        <p:nvSpPr>
          <p:cNvPr id="4" name="Espace réservé du contenu 3"/>
          <p:cNvSpPr>
            <a:spLocks noGrp="1"/>
          </p:cNvSpPr>
          <p:nvPr>
            <p:ph sz="half" idx="2"/>
          </p:nvPr>
        </p:nvSpPr>
        <p:spPr/>
        <p:txBody>
          <a:bodyPr/>
          <a:lstStyle/>
          <a:p>
            <a:endParaRPr lang="fr-F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49" y="2780924"/>
            <a:ext cx="2847975" cy="212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4543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55EDA-D483-DC61-42F8-F7BF5B981413}"/>
              </a:ext>
            </a:extLst>
          </p:cNvPr>
          <p:cNvSpPr>
            <a:spLocks noGrp="1"/>
          </p:cNvSpPr>
          <p:nvPr>
            <p:ph type="ctrTitle"/>
          </p:nvPr>
        </p:nvSpPr>
        <p:spPr/>
        <p:txBody>
          <a:bodyPr/>
          <a:lstStyle/>
          <a:p>
            <a:r>
              <a:rPr lang="fr-FR" dirty="0"/>
              <a:t>DEUXIEME PARTIE</a:t>
            </a:r>
          </a:p>
        </p:txBody>
      </p:sp>
      <p:sp>
        <p:nvSpPr>
          <p:cNvPr id="3" name="Sous-titre 2">
            <a:extLst>
              <a:ext uri="{FF2B5EF4-FFF2-40B4-BE49-F238E27FC236}">
                <a16:creationId xmlns:a16="http://schemas.microsoft.com/office/drawing/2014/main" id="{32FDC4BD-3D47-6E1C-ABC1-13112210D09A}"/>
              </a:ext>
            </a:extLst>
          </p:cNvPr>
          <p:cNvSpPr>
            <a:spLocks noGrp="1"/>
          </p:cNvSpPr>
          <p:nvPr>
            <p:ph type="subTitle" idx="1"/>
          </p:nvPr>
        </p:nvSpPr>
        <p:spPr>
          <a:xfrm>
            <a:off x="1017378" y="4777380"/>
            <a:ext cx="7117180" cy="861420"/>
          </a:xfrm>
        </p:spPr>
        <p:txBody>
          <a:bodyPr>
            <a:normAutofit fontScale="70000" lnSpcReduction="20000"/>
          </a:bodyPr>
          <a:lstStyle/>
          <a:p>
            <a:endParaRPr lang="fr-FR" dirty="0"/>
          </a:p>
          <a:p>
            <a:endParaRPr lang="fr-FR" dirty="0"/>
          </a:p>
          <a:p>
            <a:r>
              <a:rPr lang="fr-FR" dirty="0"/>
              <a:t>									</a:t>
            </a:r>
          </a:p>
        </p:txBody>
      </p:sp>
    </p:spTree>
    <p:extLst>
      <p:ext uri="{BB962C8B-B14F-4D97-AF65-F5344CB8AC3E}">
        <p14:creationId xmlns:p14="http://schemas.microsoft.com/office/powerpoint/2010/main" val="13167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RUCHE – Toit chalet</a:t>
            </a:r>
          </a:p>
        </p:txBody>
      </p:sp>
      <p:sp>
        <p:nvSpPr>
          <p:cNvPr id="3" name="Espace réservé du contenu 2"/>
          <p:cNvSpPr>
            <a:spLocks noGrp="1"/>
          </p:cNvSpPr>
          <p:nvPr>
            <p:ph idx="1"/>
          </p:nvPr>
        </p:nvSpPr>
        <p:spPr/>
        <p:txBody>
          <a:bodyPr/>
          <a:lstStyle/>
          <a:p>
            <a:endParaRPr lang="fr-F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06" y="1916832"/>
            <a:ext cx="388843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931" y="1628800"/>
            <a:ext cx="2862100" cy="214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933056"/>
            <a:ext cx="271462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470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LES OUTILS AU RUCHER</a:t>
            </a:r>
          </a:p>
        </p:txBody>
      </p:sp>
      <p:sp>
        <p:nvSpPr>
          <p:cNvPr id="3" name="Espace réservé du contenu 2"/>
          <p:cNvSpPr>
            <a:spLocks noGrp="1"/>
          </p:cNvSpPr>
          <p:nvPr>
            <p:ph idx="1"/>
          </p:nvPr>
        </p:nvSpPr>
        <p:spPr/>
        <p:txBody>
          <a:bodyPr/>
          <a:lstStyle/>
          <a:p>
            <a:endParaRPr lang="fr-FR"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49338"/>
            <a:ext cx="22860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5013176"/>
            <a:ext cx="47529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272" y="1772816"/>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861048"/>
            <a:ext cx="268605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2132856"/>
            <a:ext cx="21431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1569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MIELLERIE</a:t>
            </a:r>
          </a:p>
        </p:txBody>
      </p:sp>
      <p:sp>
        <p:nvSpPr>
          <p:cNvPr id="3" name="Espace réservé du contenu 2"/>
          <p:cNvSpPr>
            <a:spLocks noGrp="1"/>
          </p:cNvSpPr>
          <p:nvPr>
            <p:ph idx="1"/>
          </p:nvPr>
        </p:nvSpPr>
        <p:spPr/>
        <p:txBody>
          <a:bodyPr/>
          <a:lstStyle/>
          <a:p>
            <a:endParaRPr lang="fr-F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830301"/>
            <a:ext cx="3009900" cy="90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221088"/>
            <a:ext cx="2249455" cy="195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070" y="3233334"/>
            <a:ext cx="381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221088"/>
            <a:ext cx="19431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50645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661709"/>
            <a:ext cx="1832610" cy="183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5668" y="4716393"/>
            <a:ext cx="25812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822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MIELLERIE</a:t>
            </a:r>
            <a:endParaRPr lang="fr-FR"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0296" y="1916832"/>
            <a:ext cx="2578832" cy="176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062037"/>
            <a:ext cx="33147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293096"/>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8517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a:solidFill>
                  <a:srgbClr val="FF9900"/>
                </a:solidFill>
              </a:rPr>
              <a:t> </a:t>
            </a:r>
          </a:p>
        </p:txBody>
      </p:sp>
      <p:sp>
        <p:nvSpPr>
          <p:cNvPr id="3" name="Espace réservé du contenu 2"/>
          <p:cNvSpPr>
            <a:spLocks noGrp="1"/>
          </p:cNvSpPr>
          <p:nvPr>
            <p:ph idx="1"/>
          </p:nvPr>
        </p:nvSpPr>
        <p:spPr/>
        <p:txBody>
          <a:bodyPr/>
          <a:lstStyle/>
          <a:p>
            <a:endParaRPr lang="fr-FR"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56792"/>
            <a:ext cx="771525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4552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a:solidFill>
                  <a:srgbClr val="FF9900"/>
                </a:solidFill>
              </a:rPr>
              <a:t>SANTE ET BIEN ÊTRE DE L’ABEILLE</a:t>
            </a:r>
          </a:p>
        </p:txBody>
      </p:sp>
      <p:sp>
        <p:nvSpPr>
          <p:cNvPr id="3" name="Sous-titre 2"/>
          <p:cNvSpPr>
            <a:spLocks noGrp="1"/>
          </p:cNvSpPr>
          <p:nvPr>
            <p:ph type="subTitle" idx="1"/>
          </p:nvPr>
        </p:nvSpPr>
        <p:spPr/>
        <p:txBody>
          <a:bodyPr>
            <a:normAutofit lnSpcReduction="10000"/>
          </a:bodyPr>
          <a:lstStyle/>
          <a:p>
            <a:endParaRPr lang="fr-FR" dirty="0"/>
          </a:p>
          <a:p>
            <a:r>
              <a:rPr lang="fr-FR" dirty="0"/>
              <a:t>Quelques prédateurs de l’abeille</a:t>
            </a:r>
          </a:p>
          <a:p>
            <a:endParaRPr lang="fr-FR" dirty="0"/>
          </a:p>
        </p:txBody>
      </p:sp>
    </p:spTree>
    <p:extLst>
      <p:ext uri="{BB962C8B-B14F-4D97-AF65-F5344CB8AC3E}">
        <p14:creationId xmlns:p14="http://schemas.microsoft.com/office/powerpoint/2010/main" val="24866504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FAUSSE TEIGNE</a:t>
            </a:r>
          </a:p>
        </p:txBody>
      </p:sp>
      <p:sp>
        <p:nvSpPr>
          <p:cNvPr id="3" name="Espace réservé du texte 2"/>
          <p:cNvSpPr>
            <a:spLocks noGrp="1"/>
          </p:cNvSpPr>
          <p:nvPr>
            <p:ph type="body" sz="half" idx="2"/>
          </p:nvPr>
        </p:nvSpPr>
        <p:spPr/>
        <p:txBody>
          <a:bodyPr/>
          <a:lstStyle/>
          <a:p>
            <a:endParaRPr lang="fr-FR" dirty="0"/>
          </a:p>
          <a:p>
            <a:endParaRPr lang="fr-FR" dirty="0"/>
          </a:p>
        </p:txBody>
      </p:sp>
      <p:pic>
        <p:nvPicPr>
          <p:cNvPr id="5" name="Espace réservé pour une image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636" r="15636"/>
          <a:stretch>
            <a:fillRect/>
          </a:stretch>
        </p:blipFill>
        <p:spPr/>
      </p:pic>
    </p:spTree>
    <p:extLst>
      <p:ext uri="{BB962C8B-B14F-4D97-AF65-F5344CB8AC3E}">
        <p14:creationId xmlns:p14="http://schemas.microsoft.com/office/powerpoint/2010/main" val="55246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natomie abeille"/>
          <p:cNvPicPr/>
          <p:nvPr/>
        </p:nvPicPr>
        <p:blipFill>
          <a:blip r:embed="rId2">
            <a:extLst>
              <a:ext uri="{28A0092B-C50C-407E-A947-70E740481C1C}">
                <a14:useLocalDpi xmlns:a14="http://schemas.microsoft.com/office/drawing/2010/main" val="0"/>
              </a:ext>
            </a:extLst>
          </a:blip>
          <a:srcRect/>
          <a:stretch>
            <a:fillRect/>
          </a:stretch>
        </p:blipFill>
        <p:spPr bwMode="auto">
          <a:xfrm>
            <a:off x="899592" y="404664"/>
            <a:ext cx="7200800" cy="4320480"/>
          </a:xfrm>
          <a:prstGeom prst="rect">
            <a:avLst/>
          </a:prstGeom>
          <a:noFill/>
          <a:ln>
            <a:noFill/>
          </a:ln>
        </p:spPr>
      </p:pic>
    </p:spTree>
    <p:extLst>
      <p:ext uri="{BB962C8B-B14F-4D97-AF65-F5344CB8AC3E}">
        <p14:creationId xmlns:p14="http://schemas.microsoft.com/office/powerpoint/2010/main" val="15945983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dirty="0"/>
            </a:br>
            <a:r>
              <a:rPr lang="fr-FR" b="1" dirty="0"/>
              <a:t>Papillon de nuit de la famille des mites</a:t>
            </a:r>
            <a:br>
              <a:rPr lang="fr-FR" dirty="0"/>
            </a:br>
            <a:endParaRPr lang="fr-FR" dirty="0"/>
          </a:p>
        </p:txBody>
      </p:sp>
      <p:sp>
        <p:nvSpPr>
          <p:cNvPr id="3" name="Espace réservé du texte 2"/>
          <p:cNvSpPr>
            <a:spLocks noGrp="1"/>
          </p:cNvSpPr>
          <p:nvPr>
            <p:ph type="body" sz="half" idx="2"/>
          </p:nvPr>
        </p:nvSpPr>
        <p:spPr/>
        <p:txBody>
          <a:bodyPr/>
          <a:lstStyle/>
          <a:p>
            <a:endParaRPr lang="fr-FR" dirty="0"/>
          </a:p>
          <a:p>
            <a:r>
              <a:rPr lang="fr-FR" sz="1800" dirty="0"/>
              <a:t>Papillon nocturne vivant 1 à 3  semaines</a:t>
            </a:r>
          </a:p>
          <a:p>
            <a:r>
              <a:rPr lang="fr-FR" sz="1800" dirty="0"/>
              <a:t>Cycle de développement environ 2 mois</a:t>
            </a:r>
          </a:p>
          <a:p>
            <a:endParaRPr lang="fr-FR" sz="1800" dirty="0"/>
          </a:p>
        </p:txBody>
      </p:sp>
      <p:pic>
        <p:nvPicPr>
          <p:cNvPr id="5" name="Espace réservé pour une image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548" r="12548"/>
          <a:stretch>
            <a:fillRect/>
          </a:stretch>
        </p:blipFill>
        <p:spPr/>
      </p:pic>
    </p:spTree>
    <p:extLst>
      <p:ext uri="{BB962C8B-B14F-4D97-AF65-F5344CB8AC3E}">
        <p14:creationId xmlns:p14="http://schemas.microsoft.com/office/powerpoint/2010/main" val="5262021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LA FAUSSE TEIGNE</a:t>
            </a:r>
            <a:br>
              <a:rPr lang="fr-FR" b="1" dirty="0">
                <a:solidFill>
                  <a:srgbClr val="FF9900"/>
                </a:solidFill>
              </a:rPr>
            </a:br>
            <a:endParaRPr lang="fr-FR" dirty="0"/>
          </a:p>
        </p:txBody>
      </p:sp>
      <p:sp>
        <p:nvSpPr>
          <p:cNvPr id="3" name="Espace réservé du contenu 2"/>
          <p:cNvSpPr>
            <a:spLocks noGrp="1"/>
          </p:cNvSpPr>
          <p:nvPr>
            <p:ph idx="1"/>
          </p:nvPr>
        </p:nvSpPr>
        <p:spPr/>
        <p:txBody>
          <a:bodyPr/>
          <a:lstStyle/>
          <a:p>
            <a:r>
              <a:rPr lang="fr-FR" dirty="0"/>
              <a:t>Elle s’attaque: aux rayons stockés, aux colonies faibles en s’installant sur les cadres non couverts par la colonie.</a:t>
            </a:r>
          </a:p>
          <a:p>
            <a:endParaRPr lang="fr-FR" dirty="0"/>
          </a:p>
          <a:p>
            <a:r>
              <a:rPr lang="fr-FR" dirty="0"/>
              <a:t>Nuisible: détruit les cadres et vecteur de maladie.</a:t>
            </a:r>
          </a:p>
          <a:p>
            <a:endParaRPr lang="fr-FR" dirty="0"/>
          </a:p>
          <a:p>
            <a:r>
              <a:rPr lang="fr-FR" dirty="0"/>
              <a:t>La larve ingère cocons de nymphes d’abeilles, pollen et cire.</a:t>
            </a:r>
          </a:p>
          <a:p>
            <a:endParaRPr lang="fr-FR" dirty="0"/>
          </a:p>
          <a:p>
            <a:pPr marL="0" indent="0">
              <a:buNone/>
            </a:pPr>
            <a:endParaRPr lang="fr-FR" dirty="0"/>
          </a:p>
          <a:p>
            <a:pPr marL="0" indent="0">
              <a:buNone/>
            </a:pPr>
            <a:endParaRPr lang="fr-FR" dirty="0"/>
          </a:p>
        </p:txBody>
      </p:sp>
      <p:pic>
        <p:nvPicPr>
          <p:cNvPr id="4098" name="Picture 2" descr="C:\Users\user\Pictures\télécharg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456" y="4797152"/>
            <a:ext cx="280035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3676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Comment stocker les hausses</a:t>
            </a:r>
            <a:br>
              <a:rPr lang="fr-FR" b="1" dirty="0">
                <a:solidFill>
                  <a:srgbClr val="FF9900"/>
                </a:solidFill>
              </a:rPr>
            </a:br>
            <a:endParaRPr lang="fr-FR" b="1" dirty="0">
              <a:solidFill>
                <a:srgbClr val="FF9900"/>
              </a:solidFill>
            </a:endParaRPr>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484784"/>
            <a:ext cx="3039666" cy="4052888"/>
          </a:xfrm>
        </p:spPr>
      </p:pic>
      <p:pic>
        <p:nvPicPr>
          <p:cNvPr id="2051" name="Picture 3" descr="C:\Users\user\Pictures\deux_saisons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645024"/>
            <a:ext cx="4495800" cy="3009900"/>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p:cNvSpPr/>
          <p:nvPr/>
        </p:nvSpPr>
        <p:spPr>
          <a:xfrm>
            <a:off x="1234480" y="5714922"/>
            <a:ext cx="117728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NON</a:t>
            </a:r>
          </a:p>
        </p:txBody>
      </p:sp>
      <p:sp>
        <p:nvSpPr>
          <p:cNvPr id="8" name="Ellipse 7"/>
          <p:cNvSpPr/>
          <p:nvPr/>
        </p:nvSpPr>
        <p:spPr>
          <a:xfrm>
            <a:off x="6675884" y="2492896"/>
            <a:ext cx="106446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OUI</a:t>
            </a:r>
          </a:p>
        </p:txBody>
      </p:sp>
    </p:spTree>
    <p:extLst>
      <p:ext uri="{BB962C8B-B14F-4D97-AF65-F5344CB8AC3E}">
        <p14:creationId xmlns:p14="http://schemas.microsoft.com/office/powerpoint/2010/main" val="6977527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VESPA VELUTINA : Le frelon asiatique</a:t>
            </a:r>
          </a:p>
        </p:txBody>
      </p:sp>
      <p:sp>
        <p:nvSpPr>
          <p:cNvPr id="3" name="Espace réservé du contenu 2"/>
          <p:cNvSpPr>
            <a:spLocks noGrp="1"/>
          </p:cNvSpPr>
          <p:nvPr>
            <p:ph idx="1"/>
          </p:nvPr>
        </p:nvSpPr>
        <p:spPr/>
        <p:txBody>
          <a:bodyPr>
            <a:normAutofit fontScale="92500" lnSpcReduction="20000"/>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t>Apparu en 2004 dans le Lot et Garonne</a:t>
            </a:r>
          </a:p>
          <a:p>
            <a:pPr marL="0" indent="0">
              <a:buNone/>
            </a:pPr>
            <a:r>
              <a:rPr lang="fr-FR" dirty="0"/>
              <a:t>Redoutable prédateur</a:t>
            </a:r>
          </a:p>
          <a:p>
            <a:pPr marL="0" indent="0">
              <a:buNone/>
            </a:pPr>
            <a:r>
              <a:rPr lang="fr-FR" dirty="0"/>
              <a:t>Chasse les abeilles à l’entrée de la ruche</a:t>
            </a:r>
          </a:p>
          <a:p>
            <a:pPr marL="0" indent="0">
              <a:buNone/>
            </a:pPr>
            <a:r>
              <a:rPr lang="fr-FR" dirty="0"/>
              <a:t>Thorax noir rétréci, 2 fines bandes oranges sur l’abdomen, tête noire, face orangée.</a:t>
            </a:r>
          </a:p>
          <a:p>
            <a:pPr marL="0" indent="0">
              <a:buNone/>
            </a:pPr>
            <a:r>
              <a:rPr lang="fr-FR" dirty="0"/>
              <a:t>Nid généralement en hauteur peu visible en dehors de la période hivernale.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1175958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APPÂTS</a:t>
            </a:r>
          </a:p>
        </p:txBody>
      </p:sp>
      <p:sp>
        <p:nvSpPr>
          <p:cNvPr id="3" name="Espace réservé du contenu 2"/>
          <p:cNvSpPr>
            <a:spLocks noGrp="1"/>
          </p:cNvSpPr>
          <p:nvPr>
            <p:ph idx="1"/>
          </p:nvPr>
        </p:nvSpPr>
        <p:spPr/>
        <p:txBody>
          <a:bodyPr/>
          <a:lstStyle/>
          <a:p>
            <a:r>
              <a:rPr lang="fr-FR" b="1" dirty="0"/>
              <a:t>Du 15 février au 15 avril avec comme appât de la bière et du sirop de cassis….</a:t>
            </a:r>
          </a:p>
          <a:p>
            <a:r>
              <a:rPr lang="fr-FR" b="1" dirty="0"/>
              <a:t>Du 15 octobre à fin novembre avec comme appât du jus de pomme, ou de raisin, confiture, sirop de fruits. Les fondatrices ne circulent que dans ces deux périodes, le reste du temps, trop d'insectes sont piégés….</a:t>
            </a:r>
          </a:p>
          <a:p>
            <a:endParaRPr lang="fr-FR" dirty="0"/>
          </a:p>
        </p:txBody>
      </p:sp>
    </p:spTree>
    <p:extLst>
      <p:ext uri="{BB962C8B-B14F-4D97-AF65-F5344CB8AC3E}">
        <p14:creationId xmlns:p14="http://schemas.microsoft.com/office/powerpoint/2010/main" val="3355379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PIEGES</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1960" y="3284984"/>
            <a:ext cx="4807744" cy="3293269"/>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60848"/>
            <a:ext cx="2619375" cy="1743075"/>
          </a:xfrm>
          <a:prstGeom prst="rect">
            <a:avLst/>
          </a:prstGeom>
        </p:spPr>
      </p:pic>
    </p:spTree>
    <p:extLst>
      <p:ext uri="{BB962C8B-B14F-4D97-AF65-F5344CB8AC3E}">
        <p14:creationId xmlns:p14="http://schemas.microsoft.com/office/powerpoint/2010/main" val="17213377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7" name="Espace réservé du contenu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560" y="1340768"/>
            <a:ext cx="3274219" cy="2178844"/>
          </a:xfrm>
        </p:spPr>
      </p:pic>
      <p:sp>
        <p:nvSpPr>
          <p:cNvPr id="5" name="Espace réservé du texte 4"/>
          <p:cNvSpPr>
            <a:spLocks noGrp="1"/>
          </p:cNvSpPr>
          <p:nvPr>
            <p:ph type="body" sz="quarter" idx="3"/>
          </p:nvPr>
        </p:nvSpPr>
        <p:spPr/>
        <p:txBody>
          <a:bodyPr/>
          <a:lstStyle/>
          <a:p>
            <a:endParaRPr lang="fr-FR"/>
          </a:p>
        </p:txBody>
      </p:sp>
      <p:pic>
        <p:nvPicPr>
          <p:cNvPr id="8" name="Espace réservé du contenu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393531" y="2991644"/>
            <a:ext cx="2009775" cy="2266950"/>
          </a:xfrm>
        </p:spPr>
      </p:pic>
    </p:spTree>
    <p:extLst>
      <p:ext uri="{BB962C8B-B14F-4D97-AF65-F5344CB8AC3E}">
        <p14:creationId xmlns:p14="http://schemas.microsoft.com/office/powerpoint/2010/main" val="19596826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450850"/>
            <a:ext cx="6451600" cy="5956300"/>
          </a:xfrm>
          <a:prstGeom prst="rect">
            <a:avLst/>
          </a:prstGeom>
        </p:spPr>
      </p:pic>
      <p:pic>
        <p:nvPicPr>
          <p:cNvPr id="3074" name="Picture 2" descr="Carte Invasion EUROPE 2017-MNH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24832"/>
            <a:ext cx="7344816" cy="598231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chorale 2017 (2)\433589_reparti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64" y="-351420"/>
            <a:ext cx="7560840" cy="756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64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500" fill="hold"/>
                                        <p:tgtEl>
                                          <p:spTgt spid="3075"/>
                                        </p:tgtEl>
                                        <p:attrNameLst>
                                          <p:attrName>ppt_w</p:attrName>
                                        </p:attrNameLst>
                                      </p:cBhvr>
                                      <p:tavLst>
                                        <p:tav tm="0">
                                          <p:val>
                                            <p:fltVal val="0"/>
                                          </p:val>
                                        </p:tav>
                                        <p:tav tm="100000">
                                          <p:val>
                                            <p:strVal val="#ppt_w"/>
                                          </p:val>
                                        </p:tav>
                                      </p:tavLst>
                                    </p:anim>
                                    <p:anim calcmode="lin" valueType="num">
                                      <p:cBhvr>
                                        <p:cTn id="15" dur="500" fill="hold"/>
                                        <p:tgtEl>
                                          <p:spTgt spid="3075"/>
                                        </p:tgtEl>
                                        <p:attrNameLst>
                                          <p:attrName>ppt_h</p:attrName>
                                        </p:attrNameLst>
                                      </p:cBhvr>
                                      <p:tavLst>
                                        <p:tav tm="0">
                                          <p:val>
                                            <p:fltVal val="0"/>
                                          </p:val>
                                        </p:tav>
                                        <p:tav tm="100000">
                                          <p:val>
                                            <p:strVal val="#ppt_h"/>
                                          </p:val>
                                        </p:tav>
                                      </p:tavLst>
                                    </p:anim>
                                    <p:animEffect transition="in" filter="fade">
                                      <p:cBhvr>
                                        <p:cTn id="1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Comment combattre ce prédateur</a:t>
            </a:r>
          </a:p>
        </p:txBody>
      </p:sp>
      <p:sp>
        <p:nvSpPr>
          <p:cNvPr id="3" name="Espace réservé du contenu 2"/>
          <p:cNvSpPr>
            <a:spLocks noGrp="1"/>
          </p:cNvSpPr>
          <p:nvPr>
            <p:ph idx="1"/>
          </p:nvPr>
        </p:nvSpPr>
        <p:spPr/>
        <p:txBody>
          <a:bodyPr/>
          <a:lstStyle/>
          <a:p>
            <a:r>
              <a:rPr lang="fr-FR" dirty="0"/>
              <a:t>Destruction des nids</a:t>
            </a:r>
          </a:p>
          <a:p>
            <a:r>
              <a:rPr lang="fr-FR" dirty="0"/>
              <a:t>Piégeage des femelles fondatrices au printemps</a:t>
            </a:r>
          </a:p>
          <a:p>
            <a:r>
              <a:rPr lang="fr-FR" dirty="0"/>
              <a:t>Aménagement de barrières au trou de vol</a:t>
            </a:r>
          </a:p>
          <a:p>
            <a:r>
              <a:rPr lang="fr-FR" dirty="0"/>
              <a:t>Piégeage des futurs fondatrices à l’automne</a:t>
            </a:r>
          </a:p>
          <a:p>
            <a:endParaRPr lang="fr-FR" dirty="0"/>
          </a:p>
        </p:txBody>
      </p:sp>
    </p:spTree>
    <p:extLst>
      <p:ext uri="{BB962C8B-B14F-4D97-AF65-F5344CB8AC3E}">
        <p14:creationId xmlns:p14="http://schemas.microsoft.com/office/powerpoint/2010/main" val="12858985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9900"/>
                </a:solidFill>
              </a:rPr>
              <a:t>MALADIES DE L’ABEILLE</a:t>
            </a:r>
          </a:p>
        </p:txBody>
      </p:sp>
      <p:sp>
        <p:nvSpPr>
          <p:cNvPr id="3" name="Espace réservé du contenu 2"/>
          <p:cNvSpPr>
            <a:spLocks noGrp="1"/>
          </p:cNvSpPr>
          <p:nvPr>
            <p:ph idx="1"/>
          </p:nvPr>
        </p:nvSpPr>
        <p:spPr/>
        <p:txBody>
          <a:bodyPr/>
          <a:lstStyle/>
          <a:p>
            <a:pPr algn="ctr"/>
            <a:r>
              <a:rPr lang="fr-FR" sz="2400" b="1" dirty="0">
                <a:solidFill>
                  <a:schemeClr val="tx1"/>
                </a:solidFill>
              </a:rPr>
              <a:t>DEUX FACTEURS DECLENCHEURS</a:t>
            </a:r>
          </a:p>
          <a:p>
            <a:pPr marL="0" indent="0" algn="ctr">
              <a:buNone/>
            </a:pPr>
            <a:endParaRPr lang="fr-FR" dirty="0"/>
          </a:p>
        </p:txBody>
      </p:sp>
    </p:spTree>
    <p:extLst>
      <p:ext uri="{BB962C8B-B14F-4D97-AF65-F5344CB8AC3E}">
        <p14:creationId xmlns:p14="http://schemas.microsoft.com/office/powerpoint/2010/main" val="519661104"/>
      </p:ext>
    </p:extLst>
  </p:cSld>
  <p:clrMapOvr>
    <a:masterClrMapping/>
  </p:clrMapOvr>
</p:sld>
</file>

<file path=ppt/theme/theme1.xml><?xml version="1.0" encoding="utf-8"?>
<a:theme xmlns:a="http://schemas.openxmlformats.org/drawingml/2006/main" name="1_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6317</TotalTime>
  <Words>4589</Words>
  <Application>Microsoft Office PowerPoint</Application>
  <PresentationFormat>Affichage à l'écran (4:3)</PresentationFormat>
  <Paragraphs>684</Paragraphs>
  <Slides>129</Slides>
  <Notes>2</Notes>
  <HiddenSlides>1</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129</vt:i4>
      </vt:variant>
    </vt:vector>
  </HeadingPairs>
  <TitlesOfParts>
    <vt:vector size="135" baseType="lpstr">
      <vt:lpstr>Arial</vt:lpstr>
      <vt:lpstr>Calibri</vt:lpstr>
      <vt:lpstr>Courier New</vt:lpstr>
      <vt:lpstr>Verdana</vt:lpstr>
      <vt:lpstr>Wingdings 2</vt:lpstr>
      <vt:lpstr>1_Spring</vt:lpstr>
      <vt:lpstr> APICULTURE    BIO SPRINGER LES Z’happy Culteurs          </vt:lpstr>
      <vt:lpstr>DEVENIR LE BERGER DES ABEILLES </vt:lpstr>
      <vt:lpstr> L’ABEILLE</vt:lpstr>
      <vt:lpstr>L’ABEILLE</vt:lpstr>
      <vt:lpstr>CYCLE EVOLUTIF DES TROIS CASTES D’ABEILLES</vt:lpstr>
      <vt:lpstr>Présentation PowerPoint</vt:lpstr>
      <vt:lpstr>L’ABEILLE Apis Mellifera </vt:lpstr>
      <vt:lpstr>L’ABEILLE</vt:lpstr>
      <vt:lpstr>Présentation PowerPoint</vt:lpstr>
      <vt:lpstr>LA REINE</vt:lpstr>
      <vt:lpstr>LA REINE</vt:lpstr>
      <vt:lpstr>LA REINE</vt:lpstr>
      <vt:lpstr>LA REINE</vt:lpstr>
      <vt:lpstr>LA REINE</vt:lpstr>
      <vt:lpstr>CELLULES ROYALES</vt:lpstr>
      <vt:lpstr>LA REINE</vt:lpstr>
      <vt:lpstr>NAISSANCE D’UNE REINE</vt:lpstr>
      <vt:lpstr>MARQUAGE DES REINES</vt:lpstr>
      <vt:lpstr>LE MÂLE</vt:lpstr>
      <vt:lpstr>LE FAUX BOURDON</vt:lpstr>
      <vt:lpstr>LE FAUX BOURDON</vt:lpstr>
      <vt:lpstr>FAUX BOURDON</vt:lpstr>
      <vt:lpstr>FAUX BOURDON</vt:lpstr>
      <vt:lpstr>L’OUVRIERE</vt:lpstr>
      <vt:lpstr>L’OUVRIERE</vt:lpstr>
      <vt:lpstr>L’OUVRIERE </vt:lpstr>
      <vt:lpstr>L’OUVRIERE</vt:lpstr>
      <vt:lpstr>NAISSANCE D’UNE ABEILLE</vt:lpstr>
      <vt:lpstr>CYCLE BIOLOGIQUE</vt:lpstr>
      <vt:lpstr>LES DIFFERENTES TÂCHES</vt:lpstr>
      <vt:lpstr>Présentation PowerPoint</vt:lpstr>
      <vt:lpstr>LES DIFFERENTES TÂCHES (1)</vt:lpstr>
      <vt:lpstr>LES DIFFERENTES TÂCHES (2)</vt:lpstr>
      <vt:lpstr>Présentation PowerPoint</vt:lpstr>
      <vt:lpstr>La régulation comportementale </vt:lpstr>
      <vt:lpstr>LA COMMUNICATION</vt:lpstr>
      <vt:lpstr>LA COMMUNICATION</vt:lpstr>
      <vt:lpstr>LA COMMUNICATION</vt:lpstr>
      <vt:lpstr>L’ODORAT</vt:lpstr>
      <vt:lpstr>L’ODORAT</vt:lpstr>
      <vt:lpstr>L’ODORAT</vt:lpstr>
      <vt:lpstr>LA VUE</vt:lpstr>
      <vt:lpstr>LA VUE</vt:lpstr>
      <vt:lpstr>Présentation PowerPoint</vt:lpstr>
      <vt:lpstr>LA VUE</vt:lpstr>
      <vt:lpstr>LA VUE</vt:lpstr>
      <vt:lpstr>  </vt:lpstr>
      <vt:lpstr>LE TOUCHER</vt:lpstr>
      <vt:lpstr>LE TOUCHER</vt:lpstr>
      <vt:lpstr>LE GOÛT </vt:lpstr>
      <vt:lpstr>L’OUÏE</vt:lpstr>
      <vt:lpstr>L’OUÏE</vt:lpstr>
      <vt:lpstr>LE VOL DES ABEILLES</vt:lpstr>
      <vt:lpstr>LES AILES</vt:lpstr>
      <vt:lpstr>Présentation PowerPoint</vt:lpstr>
      <vt:lpstr>LE VOL DES ABEILLES</vt:lpstr>
      <vt:lpstr>L’ORIENTATION</vt:lpstr>
      <vt:lpstr>L’ORIENTATION</vt:lpstr>
      <vt:lpstr>L’ORIENTATION</vt:lpstr>
      <vt:lpstr>L’ORIENTATION</vt:lpstr>
      <vt:lpstr>LE LANGAGE DES ABEILLES</vt:lpstr>
      <vt:lpstr>LE LANGAGE DES ABEILLES</vt:lpstr>
      <vt:lpstr>PHÉROMONE ROYALE</vt:lpstr>
      <vt:lpstr>LA COMMUNICATION PAR LES PHEROMONES </vt:lpstr>
      <vt:lpstr>LA COMMUNICATION PAR LES PHEROMONES </vt:lpstr>
      <vt:lpstr>Présentation PowerPoint</vt:lpstr>
      <vt:lpstr>Présentation PowerPoint</vt:lpstr>
      <vt:lpstr>Présentation PowerPoint</vt:lpstr>
      <vt:lpstr>LE LANGAGE DES ABEILLES</vt:lpstr>
      <vt:lpstr>L’ESSAIMAGE </vt:lpstr>
      <vt:lpstr>L’ESSAIMAGE</vt:lpstr>
      <vt:lpstr>Présentation PowerPoint</vt:lpstr>
      <vt:lpstr>Présentation PowerPoint</vt:lpstr>
      <vt:lpstr>Présentation PowerPoint</vt:lpstr>
      <vt:lpstr>Présentation PowerPoint</vt:lpstr>
      <vt:lpstr>LE RÔLE DE L’ABEILLE DANS LA BIODIVERSITE</vt:lpstr>
      <vt:lpstr>LE RÔLE DE L’ABEILLE DANS LA BIODIVERSITE</vt:lpstr>
      <vt:lpstr>LE RÔLE DE L’ABEILLE DANS LA BIODIVERSITE</vt:lpstr>
      <vt:lpstr>LE RÔLE DE L’ABEILLE DANS LA BIODIVERSITE</vt:lpstr>
      <vt:lpstr>PLANTES MELLIFERES</vt:lpstr>
      <vt:lpstr>PLANTES MELLIFERE URBAINE</vt:lpstr>
      <vt:lpstr>DEUXIEME PARTIE</vt:lpstr>
      <vt:lpstr>LA RUCHE – Toit chalet</vt:lpstr>
      <vt:lpstr>LES OUTILS AU RUCHER</vt:lpstr>
      <vt:lpstr>LA MIELLERIE</vt:lpstr>
      <vt:lpstr>LA MIELLERIE</vt:lpstr>
      <vt:lpstr> </vt:lpstr>
      <vt:lpstr>SANTE ET BIEN ÊTRE DE L’ABEILLE</vt:lpstr>
      <vt:lpstr>LA FAUSSE TEIGNE</vt:lpstr>
      <vt:lpstr> Papillon de nuit de la famille des mites </vt:lpstr>
      <vt:lpstr>LA FAUSSE TEIGNE </vt:lpstr>
      <vt:lpstr>Comment stocker les hausses </vt:lpstr>
      <vt:lpstr>VESPA VELUTINA : Le frelon asiatique</vt:lpstr>
      <vt:lpstr>APPÂTS</vt:lpstr>
      <vt:lpstr>PIEGES</vt:lpstr>
      <vt:lpstr>Présentation PowerPoint</vt:lpstr>
      <vt:lpstr>Présentation PowerPoint</vt:lpstr>
      <vt:lpstr>Comment combattre ce prédateur</vt:lpstr>
      <vt:lpstr>MALADIES DE L’ABEILLE</vt:lpstr>
      <vt:lpstr>LE VARROA Découvert en 1904</vt:lpstr>
      <vt:lpstr>LE VARROA</vt:lpstr>
      <vt:lpstr>LUTTER CONTRE LE VARROA</vt:lpstr>
      <vt:lpstr>APIVAR  -  APILIFEVAR</vt:lpstr>
      <vt:lpstr>LA LOQUE AMERICAINE</vt:lpstr>
      <vt:lpstr>LA LOQUE AMERICAINE</vt:lpstr>
      <vt:lpstr>LA LOQUE AMERICAINE</vt:lpstr>
      <vt:lpstr>LA LOQUE AMERICAINE</vt:lpstr>
      <vt:lpstr>LA LOQUE AMERICAINE</vt:lpstr>
      <vt:lpstr>LA LOQUE AMERICAINE</vt:lpstr>
      <vt:lpstr>LA LOQUE EUROPEENNE</vt:lpstr>
      <vt:lpstr>LA LOQUE EUROPEENNE</vt:lpstr>
      <vt:lpstr>LA LOQUE EUROPEENNE</vt:lpstr>
      <vt:lpstr>LA LOQUE EUROPEENNE</vt:lpstr>
      <vt:lpstr>LA NOSEMOSE Maladie des trois castes</vt:lpstr>
      <vt:lpstr>LA NOSEMOSE</vt:lpstr>
      <vt:lpstr>NOSEMOSE  /  SYMPTÔMES</vt:lpstr>
      <vt:lpstr>NOSEMOSE  /   CAUSES</vt:lpstr>
      <vt:lpstr>NOSEMOSE  /  MODE DE CONTAGION</vt:lpstr>
      <vt:lpstr>NOSEMOSE  /  Conduite à tenir</vt:lpstr>
      <vt:lpstr>L’ACARIOSE  Maladie des trois castes</vt:lpstr>
      <vt:lpstr>L’ACARIOSE  /  Symptôme</vt:lpstr>
      <vt:lpstr>L’ACARIOSE  /  LES CAUSES</vt:lpstr>
      <vt:lpstr>L’ACARIOSE  / Traitement</vt:lpstr>
      <vt:lpstr>AETHINA TUMIDA –  Le petit coléoptère</vt:lpstr>
      <vt:lpstr>AETHINA TUMIDA –  Le petit coléoptère </vt:lpstr>
      <vt:lpstr>AETHINA TUMIDA –  Le petit coléoptère / reproduction</vt:lpstr>
      <vt:lpstr>CONCLUSION: Les facteurs favorisants</vt:lpstr>
      <vt:lpstr>CONCLUSION:  Limiter les facteurs de risques</vt:lpstr>
      <vt:lpstr>CONCLUSION:  LE MEILLEUR REMEDE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Gérard</dc:creator>
  <cp:lastModifiedBy>gerard.rosselot@wanadoo.fr</cp:lastModifiedBy>
  <cp:revision>256</cp:revision>
  <cp:lastPrinted>2013-06-12T15:19:42Z</cp:lastPrinted>
  <dcterms:created xsi:type="dcterms:W3CDTF">2013-03-22T09:21:21Z</dcterms:created>
  <dcterms:modified xsi:type="dcterms:W3CDTF">2023-03-07T08:38:23Z</dcterms:modified>
</cp:coreProperties>
</file>