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3" r:id="rId4"/>
    <p:sldId id="265" r:id="rId5"/>
    <p:sldId id="268" r:id="rId6"/>
    <p:sldId id="267" r:id="rId7"/>
    <p:sldId id="266" r:id="rId8"/>
    <p:sldId id="264" r:id="rId9"/>
    <p:sldId id="262" r:id="rId10"/>
    <p:sldId id="261" r:id="rId11"/>
    <p:sldId id="260" r:id="rId12"/>
    <p:sldId id="274" r:id="rId13"/>
    <p:sldId id="277" r:id="rId14"/>
    <p:sldId id="276" r:id="rId15"/>
    <p:sldId id="275" r:id="rId16"/>
    <p:sldId id="273" r:id="rId17"/>
    <p:sldId id="272" r:id="rId18"/>
    <p:sldId id="271" r:id="rId19"/>
    <p:sldId id="270" r:id="rId20"/>
    <p:sldId id="287" r:id="rId21"/>
    <p:sldId id="286" r:id="rId22"/>
    <p:sldId id="269" r:id="rId23"/>
    <p:sldId id="258" r:id="rId24"/>
    <p:sldId id="285" r:id="rId25"/>
    <p:sldId id="284" r:id="rId26"/>
    <p:sldId id="283" r:id="rId27"/>
    <p:sldId id="282" r:id="rId28"/>
    <p:sldId id="281" r:id="rId29"/>
    <p:sldId id="280" r:id="rId30"/>
    <p:sldId id="279" r:id="rId31"/>
    <p:sldId id="278" r:id="rId32"/>
    <p:sldId id="288" r:id="rId33"/>
    <p:sldId id="289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om/3W3QJ9PU5gUM4TWniQ==" hashData="toqGb7F0n1kXjreWksU7ndWGJuQmpAkPlT/bR+k+geHXqWCWrRRS4FV5T5owTKwAjNwyQWGwa6fWN0GB1LHB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52F0AA-EB38-4A67-B369-D718E06A107B}" v="34" dt="2023-03-17T14:03:01.0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21C07-714F-9DD9-DE85-73CB2E845E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F7AE940-B2A4-9470-6577-031F0ADFB4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D94DDD-FEEA-965B-8D1D-E3659FE9C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7EEA93-21E6-B990-94F3-02AC23176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E292DC-A2DC-968A-B55F-36E7587AB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39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441D9D-802C-EDCF-46EB-EAD5C457E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AB788E-8A87-ADDA-5404-9B0A37B79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A3D65D-10E7-7423-AE96-B36EC5F94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AE0AED-301D-4987-79A6-174CE59B2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E57206-02B3-9A24-9900-52A4CD5BD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9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7D7250-4398-90FF-ECFC-B9D0C124B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91632F-A7EE-61A4-34EE-EC56A9692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CE1D80-E724-62B6-56E3-E2A50F2B5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73E630-DAF7-716B-0844-1011AF28C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BEDE8A-A7B2-BBC5-644D-2DD48BD0F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126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10FBCB-407D-71F6-C7C2-C6629CF64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75D07D-2CFA-79B5-670F-2713BDC45F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9D9DBB1-F2AF-5A23-A9F6-CAC9FC781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87A8CE-38CE-F3E2-5F98-4632DC2C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2BBA4A-1194-AA97-FFA9-964E50579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99E36B-AD98-AA17-C118-1FC394CA3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25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E8A14B-F302-F0D9-421A-04E67D794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073173-8DB1-7ED9-4B23-485410C015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0043A88-BA22-59C4-87BF-BC77A9334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113F52D-A0FD-4A92-6C7D-F40A5D20B8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DDEFFC4-DAFB-2C77-F7C6-40C891C592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135F505-2090-F23B-0F28-2DF6AB1A0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DE78B76-985E-EB0D-72AC-F78C8C47C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6BD5387-2E33-7086-843D-D508FE9C9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03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B8F77A-C9D5-4F70-0D00-1726A8CDA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8DB82A1-A01D-53A1-407E-2BD250A8D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E5F4216-AC61-4F1B-6482-83268DB5B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94EE018-C231-334A-E557-1D7A5053F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13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A43548A-131C-BE95-1833-715145A93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70CCED4-CED2-3C64-1753-D3CC09513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98D37E9-1F27-0E85-DABB-8EA39B714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356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5167A-9C43-CD01-3247-69544C55F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0ABC9-FFDF-4811-EF2A-1430A82C4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095DC89-2C06-7796-0987-14345BE5CB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98FDA32-AB19-6BC5-B2A9-6DB73958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CB7D223-2376-8667-86F6-232D8540F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82ADE9-F8AA-9B4E-2ACB-C934B7198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84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BF67BD-AFC9-F88C-9AF3-EB227F3C0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5289856-2985-7695-F939-35EB78D28F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486BC70-728E-EFF7-D167-7C4648D9CC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7FC14A-3F26-E3A1-44C6-073ADDB96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B677DF-DA6A-859D-3796-6AF10FFCD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D309D5-9107-938F-0034-1F05F5D8F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748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514604-3A8B-B1B9-2FB4-82AB2D410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7149733-E0E9-8060-7EA4-38518B2BB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04B322-4454-6539-D85E-F7AAF766E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1CE9F2-96FB-00A7-5DCD-DF8C867C8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062E59-605E-928B-C2F3-4701D7788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67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11C7374-43FC-B1EC-739C-6A18A77D0A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9A49C24-13B3-E673-A3A0-EFE14A1CA9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1848C5-39DF-D50B-14AB-B9268040B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518679-A6DA-2D50-D293-E10E86BF7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2DC65E-63C6-D9F6-EF34-F4F66515C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770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8DF670-81AF-E4CC-C227-A03FA573F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74F89A-08A8-4DA5-8954-CA5A9B931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96A4F7-0767-861B-CE0E-1E52E72372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95780-3E73-490D-BC7A-1F52F653ED94}" type="datetimeFigureOut">
              <a:rPr lang="fr-FR" smtClean="0"/>
              <a:t>17/03/2023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BE5EE9-18D9-7118-6910-861E7930A1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BFD563-481A-F88B-8BD9-E71A6DE481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EE1A2-2C87-47BF-8380-DDBC38E48B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451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&#10;&#10;Description générée automatiquement">
            <a:extLst>
              <a:ext uri="{FF2B5EF4-FFF2-40B4-BE49-F238E27FC236}">
                <a16:creationId xmlns:a16="http://schemas.microsoft.com/office/drawing/2014/main" id="{D9C8CACD-CF92-5269-0A37-73A7831C48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9159" y="999000"/>
            <a:ext cx="7673681" cy="48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351302-C4C6-81F5-053E-69ACB254A369}"/>
              </a:ext>
            </a:extLst>
          </p:cNvPr>
          <p:cNvSpPr txBox="1"/>
          <p:nvPr/>
        </p:nvSpPr>
        <p:spPr>
          <a:xfrm>
            <a:off x="3721100" y="5859000"/>
            <a:ext cx="828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Opisthocomus</a:t>
            </a:r>
            <a:r>
              <a:rPr lang="fr-FR" sz="2000" b="1" dirty="0">
                <a:solidFill>
                  <a:schemeClr val="bg1"/>
                </a:solidFill>
              </a:rPr>
              <a:t> hoazin (</a:t>
            </a:r>
            <a:r>
              <a:rPr lang="fr-FR" sz="2000" b="1" dirty="0" err="1">
                <a:solidFill>
                  <a:schemeClr val="bg1"/>
                </a:solidFill>
              </a:rPr>
              <a:t>Opisthocomiformes</a:t>
            </a:r>
            <a:r>
              <a:rPr lang="fr-FR" sz="2000" b="1" dirty="0">
                <a:solidFill>
                  <a:schemeClr val="bg1"/>
                </a:solidFill>
              </a:rPr>
              <a:t>).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E62D5FE-B38F-8992-94E4-5E3223C9EF1D}"/>
              </a:ext>
            </a:extLst>
          </p:cNvPr>
          <p:cNvSpPr txBox="1"/>
          <p:nvPr/>
        </p:nvSpPr>
        <p:spPr>
          <a:xfrm>
            <a:off x="3111500" y="537335"/>
            <a:ext cx="8674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 Vous Présente Le Royaume Des oiseaux</a:t>
            </a:r>
          </a:p>
        </p:txBody>
      </p:sp>
    </p:spTree>
    <p:extLst>
      <p:ext uri="{BB962C8B-B14F-4D97-AF65-F5344CB8AC3E}">
        <p14:creationId xmlns:p14="http://schemas.microsoft.com/office/powerpoint/2010/main" val="88716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  <p:sndAc>
          <p:stSnd loop="1">
            <p:snd r:embed="rId2" name="CHANTS dOISEAUX de FRANCE, 30 chants.wav"/>
          </p:stSnd>
        </p:sndAc>
      </p:transition>
    </mc:Choice>
    <mc:Fallback>
      <p:transition spd="slow" advClick="0" advTm="17000">
        <p:fade/>
        <p:sndAc>
          <p:stSnd loop="1">
            <p:snd r:embed="rId2" name="CHANTS dOISEAUX de FRANCE, 30 chant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134F81-66AE-95A4-8DE6-2FCBD85AF9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F63BF3B-6335-E0DB-05EB-2A935928C86D}"/>
              </a:ext>
            </a:extLst>
          </p:cNvPr>
          <p:cNvSpPr/>
          <p:nvPr/>
        </p:nvSpPr>
        <p:spPr>
          <a:xfrm>
            <a:off x="152400" y="15240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oiseaux (Aves) sont une classe de vertébrés tétrapodes caractérisée par la bipédie, des ailes et un bec sans dents. Survivant de l'extinction Crétacé-Paléogène, les oiseaux modernes (</a:t>
            </a:r>
            <a:r>
              <a:rPr lang="fr-FR" sz="44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Néornithes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 sont les seuls représentants actuels des dinosaures théropodes, tandis que tous les autres groupes de Dinosaures, qualifiés de « non aviens », sont éteints.</a:t>
            </a:r>
          </a:p>
        </p:txBody>
      </p:sp>
    </p:spTree>
    <p:extLst>
      <p:ext uri="{BB962C8B-B14F-4D97-AF65-F5344CB8AC3E}">
        <p14:creationId xmlns:p14="http://schemas.microsoft.com/office/powerpoint/2010/main" val="184964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oiseau, Oiseau de proie&#10;&#10;Description générée automatiquement">
            <a:extLst>
              <a:ext uri="{FF2B5EF4-FFF2-40B4-BE49-F238E27FC236}">
                <a16:creationId xmlns:a16="http://schemas.microsoft.com/office/drawing/2014/main" id="{6869E29A-A00A-DC69-2884-1CC2884DF8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9578" y="819000"/>
            <a:ext cx="4400409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8F9B488-CCDA-D758-DF56-D7E9CB1B48B8}"/>
              </a:ext>
            </a:extLst>
          </p:cNvPr>
          <p:cNvSpPr txBox="1"/>
          <p:nvPr/>
        </p:nvSpPr>
        <p:spPr>
          <a:xfrm>
            <a:off x="3789578" y="6039000"/>
            <a:ext cx="7505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Buteogallus</a:t>
            </a:r>
            <a:r>
              <a:rPr lang="fr-FR" sz="2000" b="1" dirty="0"/>
              <a:t> </a:t>
            </a:r>
            <a:r>
              <a:rPr lang="fr-FR" sz="2000" b="1" dirty="0" err="1"/>
              <a:t>meridionalis</a:t>
            </a:r>
            <a:r>
              <a:rPr lang="fr-FR" sz="2000" b="1" dirty="0"/>
              <a:t> (</a:t>
            </a:r>
            <a:r>
              <a:rPr lang="fr-FR" sz="2000" b="1" dirty="0" err="1"/>
              <a:t>Accipitriformes</a:t>
            </a:r>
            <a:r>
              <a:rPr lang="fr-FR" sz="2000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661652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nard, eau, oiseau, oiseau aquatique&#10;&#10;Description générée automatiquement">
            <a:extLst>
              <a:ext uri="{FF2B5EF4-FFF2-40B4-BE49-F238E27FC236}">
                <a16:creationId xmlns:a16="http://schemas.microsoft.com/office/drawing/2014/main" id="{1F885947-83E8-C4B4-8E7C-5B4ABFED45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6686" y="819000"/>
            <a:ext cx="651862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3D8074-1332-70BB-68EF-5B98A8773C48}"/>
              </a:ext>
            </a:extLst>
          </p:cNvPr>
          <p:cNvSpPr txBox="1"/>
          <p:nvPr/>
        </p:nvSpPr>
        <p:spPr>
          <a:xfrm>
            <a:off x="4216400" y="6039000"/>
            <a:ext cx="7556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Anas </a:t>
            </a:r>
            <a:r>
              <a:rPr lang="fr-FR" sz="2000" b="1" dirty="0" err="1"/>
              <a:t>platyrhynchos</a:t>
            </a:r>
            <a:r>
              <a:rPr lang="fr-FR" sz="2000" b="1" dirty="0"/>
              <a:t> (</a:t>
            </a:r>
            <a:r>
              <a:rPr lang="fr-FR" sz="2000" b="1" dirty="0" err="1"/>
              <a:t>Anseriformes</a:t>
            </a:r>
            <a:r>
              <a:rPr lang="fr-FR" sz="2000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37984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libri&#10;&#10;Description générée automatiquement">
            <a:extLst>
              <a:ext uri="{FF2B5EF4-FFF2-40B4-BE49-F238E27FC236}">
                <a16:creationId xmlns:a16="http://schemas.microsoft.com/office/drawing/2014/main" id="{42ABE7E0-6D08-066F-E984-EE7A3A7F86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819000"/>
            <a:ext cx="8351999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06F476-FB2C-7811-56E0-35B514C2EF57}"/>
              </a:ext>
            </a:extLst>
          </p:cNvPr>
          <p:cNvSpPr txBox="1"/>
          <p:nvPr/>
        </p:nvSpPr>
        <p:spPr>
          <a:xfrm>
            <a:off x="4508500" y="6039000"/>
            <a:ext cx="9791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Colibri cyanotus (Apodiformes).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9443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oiseau, debout&#10;&#10;Description générée automatiquement">
            <a:extLst>
              <a:ext uri="{FF2B5EF4-FFF2-40B4-BE49-F238E27FC236}">
                <a16:creationId xmlns:a16="http://schemas.microsoft.com/office/drawing/2014/main" id="{E5C512B2-8CC9-39A7-3C10-000C06B10C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7751" y="819000"/>
            <a:ext cx="779649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CB894D-F48F-5FD4-850B-71CFCF1E5AC5}"/>
              </a:ext>
            </a:extLst>
          </p:cNvPr>
          <p:cNvSpPr txBox="1"/>
          <p:nvPr/>
        </p:nvSpPr>
        <p:spPr>
          <a:xfrm>
            <a:off x="1943100" y="6124545"/>
            <a:ext cx="8750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Kiwi à petites taches juvénile (</a:t>
            </a:r>
            <a:r>
              <a:rPr lang="fr-FR" sz="2000" b="1" dirty="0" err="1"/>
              <a:t>Apteryxowenii</a:t>
            </a:r>
            <a:r>
              <a:rPr lang="fr-FR" sz="2000" b="1" dirty="0"/>
              <a:t>) à l'</a:t>
            </a:r>
            <a:r>
              <a:rPr lang="fr-FR" sz="2000" b="1" dirty="0" err="1"/>
              <a:t>écosanctuaire</a:t>
            </a:r>
            <a:r>
              <a:rPr lang="fr-FR" sz="2000" b="1" dirty="0"/>
              <a:t> de Zealandia</a:t>
            </a:r>
          </a:p>
        </p:txBody>
      </p:sp>
    </p:spTree>
    <p:extLst>
      <p:ext uri="{BB962C8B-B14F-4D97-AF65-F5344CB8AC3E}">
        <p14:creationId xmlns:p14="http://schemas.microsoft.com/office/powerpoint/2010/main" val="90039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uppe, oiseau, plein air, sec&#10;&#10;Description générée automatiquement">
            <a:extLst>
              <a:ext uri="{FF2B5EF4-FFF2-40B4-BE49-F238E27FC236}">
                <a16:creationId xmlns:a16="http://schemas.microsoft.com/office/drawing/2014/main" id="{E4C00FF9-6085-3FA2-6679-A69E9AAD8C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000" y="729000"/>
            <a:ext cx="54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5FF338-A101-C038-542A-1042D7D4A5EB}"/>
              </a:ext>
            </a:extLst>
          </p:cNvPr>
          <p:cNvSpPr txBox="1"/>
          <p:nvPr/>
        </p:nvSpPr>
        <p:spPr>
          <a:xfrm>
            <a:off x="3683000" y="6129000"/>
            <a:ext cx="789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000" b="1" dirty="0"/>
              <a:t>Huppe fasciée ( </a:t>
            </a:r>
            <a:r>
              <a:rPr lang="fr-FR" sz="2000" b="1" dirty="0" err="1"/>
              <a:t>Upupa</a:t>
            </a:r>
            <a:r>
              <a:rPr lang="fr-FR" sz="2000" b="1" dirty="0"/>
              <a:t> </a:t>
            </a:r>
            <a:r>
              <a:rPr lang="fr-FR" sz="2000" b="1" dirty="0" err="1"/>
              <a:t>epops</a:t>
            </a:r>
            <a:r>
              <a:rPr lang="fr-FR" sz="2000" b="1" dirty="0"/>
              <a:t> ) avec un insecte</a:t>
            </a:r>
          </a:p>
        </p:txBody>
      </p:sp>
    </p:spTree>
    <p:extLst>
      <p:ext uri="{BB962C8B-B14F-4D97-AF65-F5344CB8AC3E}">
        <p14:creationId xmlns:p14="http://schemas.microsoft.com/office/powerpoint/2010/main" val="228047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ol, plein air, herbe, oiseau&#10;&#10;Description générée automatiquement">
            <a:extLst>
              <a:ext uri="{FF2B5EF4-FFF2-40B4-BE49-F238E27FC236}">
                <a16:creationId xmlns:a16="http://schemas.microsoft.com/office/drawing/2014/main" id="{95A9BB9F-DA56-33A2-B93C-61B15C7582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468" y="819000"/>
            <a:ext cx="7833064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9D774A-024D-6CAC-350B-D1C1BFBBF854}"/>
              </a:ext>
            </a:extLst>
          </p:cNvPr>
          <p:cNvSpPr txBox="1"/>
          <p:nvPr/>
        </p:nvSpPr>
        <p:spPr>
          <a:xfrm>
            <a:off x="3848100" y="5700446"/>
            <a:ext cx="9144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 err="1">
                <a:solidFill>
                  <a:schemeClr val="bg1"/>
                </a:solidFill>
              </a:rPr>
              <a:t>Chordeiles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nacunda</a:t>
            </a:r>
            <a:r>
              <a:rPr lang="fr-FR" sz="2000" b="1" dirty="0">
                <a:solidFill>
                  <a:schemeClr val="bg1"/>
                </a:solidFill>
              </a:rPr>
              <a:t> (</a:t>
            </a:r>
            <a:r>
              <a:rPr lang="fr-FR" sz="2000" b="1" dirty="0" err="1">
                <a:solidFill>
                  <a:schemeClr val="bg1"/>
                </a:solidFill>
              </a:rPr>
              <a:t>Caprimulgiformes</a:t>
            </a:r>
            <a:r>
              <a:rPr lang="fr-FR" sz="20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001551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debout&#10;&#10;Description générée automatiquement">
            <a:extLst>
              <a:ext uri="{FF2B5EF4-FFF2-40B4-BE49-F238E27FC236}">
                <a16:creationId xmlns:a16="http://schemas.microsoft.com/office/drawing/2014/main" id="{85C0953A-2F54-F10B-54E9-9B36EF88E0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144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A5D52A-C237-9DCE-C007-28222F2941C7}"/>
              </a:ext>
            </a:extLst>
          </p:cNvPr>
          <p:cNvSpPr txBox="1"/>
          <p:nvPr/>
        </p:nvSpPr>
        <p:spPr>
          <a:xfrm>
            <a:off x="4330700" y="6134400"/>
            <a:ext cx="890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Cariama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cristata</a:t>
            </a:r>
            <a:r>
              <a:rPr lang="fr-FR" sz="2000" b="1" dirty="0">
                <a:solidFill>
                  <a:schemeClr val="bg1"/>
                </a:solidFill>
              </a:rPr>
              <a:t> (</a:t>
            </a:r>
            <a:r>
              <a:rPr lang="fr-FR" sz="2000" b="1" dirty="0" err="1">
                <a:solidFill>
                  <a:schemeClr val="bg1"/>
                </a:solidFill>
              </a:rPr>
              <a:t>Cariamiformes</a:t>
            </a:r>
            <a:r>
              <a:rPr lang="fr-FR" sz="20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64676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oiseau, terrain&#10;&#10;Description générée automatiquement">
            <a:extLst>
              <a:ext uri="{FF2B5EF4-FFF2-40B4-BE49-F238E27FC236}">
                <a16:creationId xmlns:a16="http://schemas.microsoft.com/office/drawing/2014/main" id="{664E92FD-AC32-46D6-65EB-F32CEB90B9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3800" y="819000"/>
            <a:ext cx="696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F6CFBE-7AAB-6CD8-BB63-C9A5233D8AAC}"/>
              </a:ext>
            </a:extLst>
          </p:cNvPr>
          <p:cNvSpPr txBox="1"/>
          <p:nvPr/>
        </p:nvSpPr>
        <p:spPr>
          <a:xfrm>
            <a:off x="2209800" y="6039000"/>
            <a:ext cx="7645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n casoar méridional en liberté ( </a:t>
            </a:r>
            <a:r>
              <a:rPr lang="fr-FR" sz="2000" b="1" dirty="0" err="1">
                <a:solidFill>
                  <a:schemeClr val="bg1"/>
                </a:solidFill>
              </a:rPr>
              <a:t>Casuarius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casuarius</a:t>
            </a:r>
            <a:r>
              <a:rPr lang="fr-FR" sz="2000" b="1" dirty="0">
                <a:solidFill>
                  <a:schemeClr val="bg1"/>
                </a:solidFill>
              </a:rPr>
              <a:t> ) à </a:t>
            </a:r>
            <a:r>
              <a:rPr lang="fr-FR" sz="2000" b="1" dirty="0" err="1">
                <a:solidFill>
                  <a:schemeClr val="bg1"/>
                </a:solidFill>
              </a:rPr>
              <a:t>Etty</a:t>
            </a:r>
            <a:r>
              <a:rPr lang="fr-FR" sz="2000" b="1" dirty="0">
                <a:solidFill>
                  <a:schemeClr val="bg1"/>
                </a:solidFill>
              </a:rPr>
              <a:t> Bay, dans le nord du Queensland, en Australie.</a:t>
            </a:r>
          </a:p>
        </p:txBody>
      </p:sp>
    </p:spTree>
    <p:extLst>
      <p:ext uri="{BB962C8B-B14F-4D97-AF65-F5344CB8AC3E}">
        <p14:creationId xmlns:p14="http://schemas.microsoft.com/office/powerpoint/2010/main" val="160147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oiseau, debout&#10;&#10;Description générée automatiquement">
            <a:extLst>
              <a:ext uri="{FF2B5EF4-FFF2-40B4-BE49-F238E27FC236}">
                <a16:creationId xmlns:a16="http://schemas.microsoft.com/office/drawing/2014/main" id="{723EFA15-3DB5-B9D9-1818-10348AD7F6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7137" y="819000"/>
            <a:ext cx="8457726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FF1ECA6-DD40-DD00-D6E9-BBB5FA0C311B}"/>
              </a:ext>
            </a:extLst>
          </p:cNvPr>
          <p:cNvSpPr txBox="1"/>
          <p:nvPr/>
        </p:nvSpPr>
        <p:spPr>
          <a:xfrm>
            <a:off x="1651000" y="6039000"/>
            <a:ext cx="9232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 Goéland argenté ( </a:t>
            </a:r>
            <a:r>
              <a:rPr lang="fr-FR" sz="2000" b="1" dirty="0" err="1">
                <a:solidFill>
                  <a:schemeClr val="bg1"/>
                </a:solidFill>
              </a:rPr>
              <a:t>Larus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argentatus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argenteus</a:t>
            </a:r>
            <a:r>
              <a:rPr lang="fr-FR" sz="2000" b="1" dirty="0">
                <a:solidFill>
                  <a:schemeClr val="bg1"/>
                </a:solidFill>
              </a:rPr>
              <a:t> ). Réserve RSPB de South Stack </a:t>
            </a:r>
            <a:r>
              <a:rPr lang="fr-FR" sz="2000" b="1" dirty="0" err="1">
                <a:solidFill>
                  <a:schemeClr val="bg1"/>
                </a:solidFill>
              </a:rPr>
              <a:t>Cliffs</a:t>
            </a:r>
            <a:r>
              <a:rPr lang="fr-FR" sz="2000" b="1" dirty="0">
                <a:solidFill>
                  <a:schemeClr val="bg1"/>
                </a:solidFill>
              </a:rPr>
              <a:t>, Pays de Galles</a:t>
            </a:r>
          </a:p>
        </p:txBody>
      </p:sp>
    </p:spTree>
    <p:extLst>
      <p:ext uri="{BB962C8B-B14F-4D97-AF65-F5344CB8AC3E}">
        <p14:creationId xmlns:p14="http://schemas.microsoft.com/office/powerpoint/2010/main" val="409741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oiseau, oiseau aquatique&#10;&#10;Description générée automatiquement">
            <a:extLst>
              <a:ext uri="{FF2B5EF4-FFF2-40B4-BE49-F238E27FC236}">
                <a16:creationId xmlns:a16="http://schemas.microsoft.com/office/drawing/2014/main" id="{38824115-1518-05AF-9F77-0608517D44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819000"/>
            <a:ext cx="928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1ACE33-8930-D33D-867E-869552A54FA7}"/>
              </a:ext>
            </a:extLst>
          </p:cNvPr>
          <p:cNvSpPr txBox="1"/>
          <p:nvPr/>
        </p:nvSpPr>
        <p:spPr>
          <a:xfrm>
            <a:off x="1714500" y="6034157"/>
            <a:ext cx="899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Exemplaire de cigogne à bec de selle ( </a:t>
            </a:r>
            <a:r>
              <a:rPr lang="fr-FR" sz="2000" b="1" dirty="0" err="1"/>
              <a:t>Ephippiorhynchus</a:t>
            </a:r>
            <a:r>
              <a:rPr lang="fr-FR" sz="2000" b="1" dirty="0"/>
              <a:t> senegalensis ), Delta de l'Okavango , Botswana.</a:t>
            </a:r>
          </a:p>
        </p:txBody>
      </p:sp>
    </p:spTree>
    <p:extLst>
      <p:ext uri="{BB962C8B-B14F-4D97-AF65-F5344CB8AC3E}">
        <p14:creationId xmlns:p14="http://schemas.microsoft.com/office/powerpoint/2010/main" val="15213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oiseau, bois&#10;&#10;Description générée automatiquement">
            <a:extLst>
              <a:ext uri="{FF2B5EF4-FFF2-40B4-BE49-F238E27FC236}">
                <a16:creationId xmlns:a16="http://schemas.microsoft.com/office/drawing/2014/main" id="{EEFC8DE2-21A9-700B-A2FC-3109B0FB3C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8113" y="819000"/>
            <a:ext cx="7833064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F9A3E7-7211-8DD4-60BB-601167991D64}"/>
              </a:ext>
            </a:extLst>
          </p:cNvPr>
          <p:cNvSpPr txBox="1"/>
          <p:nvPr/>
        </p:nvSpPr>
        <p:spPr>
          <a:xfrm>
            <a:off x="3568700" y="6039000"/>
            <a:ext cx="9334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Colibri moucheté ( </a:t>
            </a:r>
            <a:r>
              <a:rPr lang="fr-FR" sz="2000" b="1" dirty="0" err="1"/>
              <a:t>Colius</a:t>
            </a:r>
            <a:r>
              <a:rPr lang="fr-FR" sz="2000" b="1" dirty="0"/>
              <a:t> </a:t>
            </a:r>
            <a:r>
              <a:rPr lang="fr-FR" sz="2000" b="1" dirty="0" err="1"/>
              <a:t>striatus</a:t>
            </a:r>
            <a:r>
              <a:rPr lang="fr-FR" sz="2000" b="1" dirty="0"/>
              <a:t> </a:t>
            </a:r>
            <a:r>
              <a:rPr lang="fr-FR" sz="2000" b="1" dirty="0" err="1"/>
              <a:t>kiwuensis</a:t>
            </a:r>
            <a:r>
              <a:rPr lang="fr-FR" sz="2000" b="1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75180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galliformes, pigeon, plein air&#10;&#10;Description générée automatiquement">
            <a:extLst>
              <a:ext uri="{FF2B5EF4-FFF2-40B4-BE49-F238E27FC236}">
                <a16:creationId xmlns:a16="http://schemas.microsoft.com/office/drawing/2014/main" id="{F27BBE2D-6657-590C-9B59-015F3CA5EB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8113" y="819000"/>
            <a:ext cx="7833064" cy="522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DB3BFFA-26D5-9E77-9D53-97BEC7DAE6AC}"/>
              </a:ext>
            </a:extLst>
          </p:cNvPr>
          <p:cNvSpPr txBox="1"/>
          <p:nvPr/>
        </p:nvSpPr>
        <p:spPr>
          <a:xfrm>
            <a:off x="4495800" y="6039000"/>
            <a:ext cx="9994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Columba</a:t>
            </a:r>
            <a:r>
              <a:rPr lang="fr-FR" sz="2000" b="1" dirty="0"/>
              <a:t> </a:t>
            </a:r>
            <a:r>
              <a:rPr lang="fr-FR" sz="2000" b="1" dirty="0" err="1"/>
              <a:t>livia</a:t>
            </a:r>
            <a:r>
              <a:rPr lang="fr-FR" sz="2000" b="1" dirty="0"/>
              <a:t> (</a:t>
            </a:r>
            <a:r>
              <a:rPr lang="fr-FR" sz="2000" b="1" dirty="0" err="1"/>
              <a:t>Columbiformes</a:t>
            </a:r>
            <a:r>
              <a:rPr lang="fr-FR" sz="20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19311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Martin-pêcheur, s’asseoir, plein air&#10;&#10;Description générée automatiquement">
            <a:extLst>
              <a:ext uri="{FF2B5EF4-FFF2-40B4-BE49-F238E27FC236}">
                <a16:creationId xmlns:a16="http://schemas.microsoft.com/office/drawing/2014/main" id="{5CFACF09-F608-B4E2-D95B-A7DCD760B2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218" y="819000"/>
            <a:ext cx="7374832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D4D492-26B9-1B9A-5897-2366C69283AF}"/>
              </a:ext>
            </a:extLst>
          </p:cNvPr>
          <p:cNvSpPr txBox="1"/>
          <p:nvPr/>
        </p:nvSpPr>
        <p:spPr>
          <a:xfrm>
            <a:off x="3251200" y="6000795"/>
            <a:ext cx="7531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Martin-pêcheur d'Europe au parc Tennōji à Osaka .</a:t>
            </a:r>
          </a:p>
        </p:txBody>
      </p:sp>
    </p:spTree>
    <p:extLst>
      <p:ext uri="{BB962C8B-B14F-4D97-AF65-F5344CB8AC3E}">
        <p14:creationId xmlns:p14="http://schemas.microsoft.com/office/powerpoint/2010/main" val="146650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arbre, plein air, branche&#10;&#10;Description générée automatiquement">
            <a:extLst>
              <a:ext uri="{FF2B5EF4-FFF2-40B4-BE49-F238E27FC236}">
                <a16:creationId xmlns:a16="http://schemas.microsoft.com/office/drawing/2014/main" id="{DF2C4E26-5E69-0661-1852-F9840F7C0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17" y="765000"/>
            <a:ext cx="7238993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BACADD-C21A-4E76-CD87-7A2BBA418252}"/>
              </a:ext>
            </a:extLst>
          </p:cNvPr>
          <p:cNvSpPr txBox="1"/>
          <p:nvPr/>
        </p:nvSpPr>
        <p:spPr>
          <a:xfrm>
            <a:off x="3810000" y="5892945"/>
            <a:ext cx="812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Eudynamys</a:t>
            </a:r>
            <a:r>
              <a:rPr lang="fr-FR" sz="2000" b="1" dirty="0"/>
              <a:t> </a:t>
            </a:r>
            <a:r>
              <a:rPr lang="fr-FR" sz="2000" b="1" dirty="0" err="1"/>
              <a:t>scolopaceus</a:t>
            </a:r>
            <a:r>
              <a:rPr lang="fr-FR" sz="2000" b="1" dirty="0"/>
              <a:t> (Cuculiformes).</a:t>
            </a:r>
          </a:p>
        </p:txBody>
      </p:sp>
    </p:spTree>
    <p:extLst>
      <p:ext uri="{BB962C8B-B14F-4D97-AF65-F5344CB8AC3E}">
        <p14:creationId xmlns:p14="http://schemas.microsoft.com/office/powerpoint/2010/main" val="24319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ol, plein air, oiseau, oiseau aquatique&#10;&#10;Description générée automatiquement">
            <a:extLst>
              <a:ext uri="{FF2B5EF4-FFF2-40B4-BE49-F238E27FC236}">
                <a16:creationId xmlns:a16="http://schemas.microsoft.com/office/drawing/2014/main" id="{2FBFB750-7F5C-92F7-BE41-5977690FA0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4894" y="819000"/>
            <a:ext cx="7482211" cy="522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92DBA10-1579-FDB7-E128-4B7BCDC9E6F2}"/>
              </a:ext>
            </a:extLst>
          </p:cNvPr>
          <p:cNvSpPr txBox="1"/>
          <p:nvPr/>
        </p:nvSpPr>
        <p:spPr>
          <a:xfrm>
            <a:off x="4267200" y="6039000"/>
            <a:ext cx="759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Eurypyga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helias</a:t>
            </a:r>
            <a:r>
              <a:rPr lang="fr-FR" sz="2000" b="1" dirty="0">
                <a:solidFill>
                  <a:schemeClr val="bg1"/>
                </a:solidFill>
              </a:rPr>
              <a:t> (</a:t>
            </a:r>
            <a:r>
              <a:rPr lang="fr-FR" sz="2000" b="1" dirty="0" err="1">
                <a:solidFill>
                  <a:schemeClr val="bg1"/>
                </a:solidFill>
              </a:rPr>
              <a:t>Eurypygiformes</a:t>
            </a:r>
            <a:r>
              <a:rPr lang="fr-FR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568386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&#10;&#10;Description générée automatiquement">
            <a:extLst>
              <a:ext uri="{FF2B5EF4-FFF2-40B4-BE49-F238E27FC236}">
                <a16:creationId xmlns:a16="http://schemas.microsoft.com/office/drawing/2014/main" id="{E2F16A25-A68B-FD07-A87E-DBEBD4649D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5438" y="819000"/>
            <a:ext cx="3702124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F71968-3817-64DA-8199-7668272DA1DC}"/>
              </a:ext>
            </a:extLst>
          </p:cNvPr>
          <p:cNvSpPr txBox="1"/>
          <p:nvPr/>
        </p:nvSpPr>
        <p:spPr>
          <a:xfrm>
            <a:off x="4013200" y="60390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Un Faucon crécerelle ( Falco </a:t>
            </a:r>
            <a:r>
              <a:rPr lang="fr-FR" sz="2000" b="1" dirty="0" err="1">
                <a:solidFill>
                  <a:schemeClr val="bg1"/>
                </a:solidFill>
              </a:rPr>
              <a:t>tinnunculus</a:t>
            </a:r>
            <a:r>
              <a:rPr lang="fr-FR" sz="2000" b="1" dirty="0">
                <a:solidFill>
                  <a:schemeClr val="bg1"/>
                </a:solidFill>
              </a:rPr>
              <a:t> ).</a:t>
            </a:r>
          </a:p>
        </p:txBody>
      </p:sp>
    </p:spTree>
    <p:extLst>
      <p:ext uri="{BB962C8B-B14F-4D97-AF65-F5344CB8AC3E}">
        <p14:creationId xmlns:p14="http://schemas.microsoft.com/office/powerpoint/2010/main" val="161053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oiseau, galliformes&#10;&#10;Description générée automatiquement">
            <a:extLst>
              <a:ext uri="{FF2B5EF4-FFF2-40B4-BE49-F238E27FC236}">
                <a16:creationId xmlns:a16="http://schemas.microsoft.com/office/drawing/2014/main" id="{ED51AA95-A345-7AE1-8CD2-DA404A3BAE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6000" y="539600"/>
            <a:ext cx="522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EACA02-FFE5-5A7A-CCC2-15537C9655C0}"/>
              </a:ext>
            </a:extLst>
          </p:cNvPr>
          <p:cNvSpPr txBox="1"/>
          <p:nvPr/>
        </p:nvSpPr>
        <p:spPr>
          <a:xfrm>
            <a:off x="2667000" y="5759600"/>
            <a:ext cx="7048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Dindon sauvage mâle adulte ( </a:t>
            </a:r>
            <a:r>
              <a:rPr lang="fr-FR" sz="2000" b="1" dirty="0" err="1">
                <a:solidFill>
                  <a:schemeClr val="bg1"/>
                </a:solidFill>
              </a:rPr>
              <a:t>Meleagris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gallopavo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intermedia</a:t>
            </a:r>
            <a:r>
              <a:rPr lang="fr-FR" sz="2000" b="1" dirty="0">
                <a:solidFill>
                  <a:schemeClr val="bg1"/>
                </a:solidFill>
              </a:rPr>
              <a:t> ) se pavanant à </a:t>
            </a:r>
            <a:r>
              <a:rPr lang="fr-FR" sz="2000" b="1" dirty="0" err="1">
                <a:solidFill>
                  <a:schemeClr val="bg1"/>
                </a:solidFill>
              </a:rPr>
              <a:t>Deer</a:t>
            </a:r>
            <a:r>
              <a:rPr lang="fr-FR" sz="2000" b="1" dirty="0">
                <a:solidFill>
                  <a:schemeClr val="bg1"/>
                </a:solidFill>
              </a:rPr>
              <a:t> Island Open </a:t>
            </a:r>
            <a:r>
              <a:rPr lang="fr-FR" sz="2000" b="1" dirty="0" err="1">
                <a:solidFill>
                  <a:schemeClr val="bg1"/>
                </a:solidFill>
              </a:rPr>
              <a:t>Space</a:t>
            </a:r>
            <a:r>
              <a:rPr lang="fr-FR" sz="2000" b="1" dirty="0">
                <a:solidFill>
                  <a:schemeClr val="bg1"/>
                </a:solidFill>
              </a:rPr>
              <a:t> Preserve près de </a:t>
            </a:r>
            <a:r>
              <a:rPr lang="fr-FR" sz="2000" b="1" dirty="0" err="1">
                <a:solidFill>
                  <a:schemeClr val="bg1"/>
                </a:solidFill>
              </a:rPr>
              <a:t>Novato</a:t>
            </a:r>
            <a:r>
              <a:rPr lang="fr-FR" sz="2000" b="1" dirty="0">
                <a:solidFill>
                  <a:schemeClr val="bg1"/>
                </a:solidFill>
              </a:rPr>
              <a:t>, comté de Marin, Californie</a:t>
            </a:r>
          </a:p>
        </p:txBody>
      </p:sp>
    </p:spTree>
    <p:extLst>
      <p:ext uri="{BB962C8B-B14F-4D97-AF65-F5344CB8AC3E}">
        <p14:creationId xmlns:p14="http://schemas.microsoft.com/office/powerpoint/2010/main" val="3056371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eau, natation&#10;&#10;Description générée automatiquement">
            <a:extLst>
              <a:ext uri="{FF2B5EF4-FFF2-40B4-BE49-F238E27FC236}">
                <a16:creationId xmlns:a16="http://schemas.microsoft.com/office/drawing/2014/main" id="{699EF5CC-85F1-8D11-BD93-EE7A120C37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4013" y="819000"/>
            <a:ext cx="7833065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C974B5-51D4-A0AF-0DFD-784ED1578BAB}"/>
              </a:ext>
            </a:extLst>
          </p:cNvPr>
          <p:cNvSpPr txBox="1"/>
          <p:nvPr/>
        </p:nvSpPr>
        <p:spPr>
          <a:xfrm flipH="1">
            <a:off x="3568700" y="6039000"/>
            <a:ext cx="960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Huard de Plongeon , Lac Blue </a:t>
            </a:r>
            <a:r>
              <a:rPr lang="fr-FR" sz="2000" b="1" dirty="0" err="1"/>
              <a:t>Sea</a:t>
            </a:r>
            <a:r>
              <a:rPr lang="fr-FR" sz="2000" b="1" dirty="0"/>
              <a:t>, Québec, Canada</a:t>
            </a:r>
          </a:p>
        </p:txBody>
      </p:sp>
    </p:spTree>
    <p:extLst>
      <p:ext uri="{BB962C8B-B14F-4D97-AF65-F5344CB8AC3E}">
        <p14:creationId xmlns:p14="http://schemas.microsoft.com/office/powerpoint/2010/main" val="2932060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sol, oiseau&#10;&#10;Description générée automatiquement">
            <a:extLst>
              <a:ext uri="{FF2B5EF4-FFF2-40B4-BE49-F238E27FC236}">
                <a16:creationId xmlns:a16="http://schemas.microsoft.com/office/drawing/2014/main" id="{5E560C41-A494-2453-0B60-CEA7CC8A61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097" y="819000"/>
            <a:ext cx="391380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FDCBA8-FCEE-71C0-43B2-EA0FD49A562F}"/>
              </a:ext>
            </a:extLst>
          </p:cNvPr>
          <p:cNvSpPr txBox="1"/>
          <p:nvPr/>
        </p:nvSpPr>
        <p:spPr>
          <a:xfrm>
            <a:off x="2984500" y="6039000"/>
            <a:ext cx="7531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Grue couronnée grise, </a:t>
            </a:r>
            <a:r>
              <a:rPr lang="fr-FR" sz="2000" b="1" dirty="0" err="1"/>
              <a:t>Balearica</a:t>
            </a:r>
            <a:r>
              <a:rPr lang="fr-FR" sz="2000" b="1" dirty="0"/>
              <a:t> </a:t>
            </a:r>
            <a:r>
              <a:rPr lang="fr-FR" sz="2000" b="1" dirty="0" err="1"/>
              <a:t>regulorum</a:t>
            </a:r>
            <a:r>
              <a:rPr lang="fr-FR" sz="2000" b="1" dirty="0"/>
              <a:t> , à Martin </a:t>
            </a:r>
            <a:r>
              <a:rPr lang="fr-FR" sz="2000" b="1" dirty="0" err="1"/>
              <a:t>Mere</a:t>
            </a:r>
            <a:r>
              <a:rPr lang="fr-FR" sz="2000" b="1" dirty="0"/>
              <a:t>, Royaume-Uni</a:t>
            </a:r>
          </a:p>
        </p:txBody>
      </p:sp>
    </p:spTree>
    <p:extLst>
      <p:ext uri="{BB962C8B-B14F-4D97-AF65-F5344CB8AC3E}">
        <p14:creationId xmlns:p14="http://schemas.microsoft.com/office/powerpoint/2010/main" val="510036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branche&#10;&#10;Description générée automatiquement">
            <a:extLst>
              <a:ext uri="{FF2B5EF4-FFF2-40B4-BE49-F238E27FC236}">
                <a16:creationId xmlns:a16="http://schemas.microsoft.com/office/drawing/2014/main" id="{857805DF-3E94-7A24-9215-11178826E7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708" y="819000"/>
            <a:ext cx="3728584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13CBE7-F617-EB0A-11AA-2F6690965532}"/>
              </a:ext>
            </a:extLst>
          </p:cNvPr>
          <p:cNvSpPr txBox="1"/>
          <p:nvPr/>
        </p:nvSpPr>
        <p:spPr>
          <a:xfrm>
            <a:off x="2679700" y="6039000"/>
            <a:ext cx="772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Cuckoo</a:t>
            </a:r>
            <a:r>
              <a:rPr lang="fr-FR" sz="2000" b="1" dirty="0">
                <a:solidFill>
                  <a:schemeClr val="bg1"/>
                </a:solidFill>
              </a:rPr>
              <a:t> Roller mâle (</a:t>
            </a:r>
            <a:r>
              <a:rPr lang="fr-FR" sz="2000" b="1" dirty="0" err="1">
                <a:solidFill>
                  <a:schemeClr val="bg1"/>
                </a:solidFill>
              </a:rPr>
              <a:t>Leptosomus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discolor</a:t>
            </a:r>
            <a:r>
              <a:rPr lang="fr-FR" sz="2000" b="1" dirty="0">
                <a:solidFill>
                  <a:schemeClr val="bg1"/>
                </a:solidFill>
              </a:rPr>
              <a:t>) au </a:t>
            </a:r>
            <a:r>
              <a:rPr lang="fr-FR" sz="2000" b="1" dirty="0" err="1">
                <a:solidFill>
                  <a:schemeClr val="bg1"/>
                </a:solidFill>
              </a:rPr>
              <a:t>Vogelpark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Walsrode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2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oiseau, arbre, plein air&#10;&#10;Description générée automatiquement">
            <a:extLst>
              <a:ext uri="{FF2B5EF4-FFF2-40B4-BE49-F238E27FC236}">
                <a16:creationId xmlns:a16="http://schemas.microsoft.com/office/drawing/2014/main" id="{EEC44C28-1DB5-525A-4770-0A64380B53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343" y="819000"/>
            <a:ext cx="7107314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2B35E2-69BE-6444-CBCC-747B06EE49DD}"/>
              </a:ext>
            </a:extLst>
          </p:cNvPr>
          <p:cNvSpPr txBox="1"/>
          <p:nvPr/>
        </p:nvSpPr>
        <p:spPr>
          <a:xfrm>
            <a:off x="3835400" y="6039000"/>
            <a:ext cx="937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</a:rPr>
              <a:t>Mésite Brune - Ranomafana - Madagascar_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331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oiseau&#10;&#10;Description générée automatiquement">
            <a:extLst>
              <a:ext uri="{FF2B5EF4-FFF2-40B4-BE49-F238E27FC236}">
                <a16:creationId xmlns:a16="http://schemas.microsoft.com/office/drawing/2014/main" id="{DE5F4C40-3B09-63F1-0246-D635B857F0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3240" y="819000"/>
            <a:ext cx="4805519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5E26F-AF43-B085-9711-9325587159A3}"/>
              </a:ext>
            </a:extLst>
          </p:cNvPr>
          <p:cNvSpPr txBox="1"/>
          <p:nvPr/>
        </p:nvSpPr>
        <p:spPr>
          <a:xfrm>
            <a:off x="1905000" y="6039000"/>
            <a:ext cx="8699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Français : Touraco à huppe violette ( </a:t>
            </a:r>
            <a:r>
              <a:rPr lang="fr-FR" sz="2000" b="1" dirty="0" err="1">
                <a:solidFill>
                  <a:schemeClr val="bg1"/>
                </a:solidFill>
              </a:rPr>
              <a:t>Tauraco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porphyreolophus</a:t>
            </a:r>
            <a:r>
              <a:rPr lang="fr-FR" sz="2000" b="1" dirty="0">
                <a:solidFill>
                  <a:schemeClr val="bg1"/>
                </a:solidFill>
              </a:rPr>
              <a:t> ), Parc national Kruger, Afrique du Sud</a:t>
            </a:r>
          </a:p>
        </p:txBody>
      </p:sp>
    </p:spTree>
    <p:extLst>
      <p:ext uri="{BB962C8B-B14F-4D97-AF65-F5344CB8AC3E}">
        <p14:creationId xmlns:p14="http://schemas.microsoft.com/office/powerpoint/2010/main" val="3590252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debout, oiseau&#10;&#10;Description générée automatiquement">
            <a:extLst>
              <a:ext uri="{FF2B5EF4-FFF2-40B4-BE49-F238E27FC236}">
                <a16:creationId xmlns:a16="http://schemas.microsoft.com/office/drawing/2014/main" id="{74D606F8-F823-9855-3D5E-06AAD93493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318" y="729000"/>
            <a:ext cx="6392614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CECC45-8889-6E27-8CFB-8AA8CBC7F8FA}"/>
              </a:ext>
            </a:extLst>
          </p:cNvPr>
          <p:cNvSpPr txBox="1"/>
          <p:nvPr/>
        </p:nvSpPr>
        <p:spPr>
          <a:xfrm>
            <a:off x="4936832" y="6111845"/>
            <a:ext cx="845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Otis tarda (</a:t>
            </a:r>
            <a:r>
              <a:rPr lang="fr-FR" sz="2000" b="1" dirty="0" err="1">
                <a:solidFill>
                  <a:schemeClr val="bg1"/>
                </a:solidFill>
              </a:rPr>
              <a:t>Otidiformes</a:t>
            </a:r>
            <a:r>
              <a:rPr lang="fr-FR" sz="20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19101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oiseau, debout&#10;&#10;Description générée automatiquement">
            <a:extLst>
              <a:ext uri="{FF2B5EF4-FFF2-40B4-BE49-F238E27FC236}">
                <a16:creationId xmlns:a16="http://schemas.microsoft.com/office/drawing/2014/main" id="{B56AE85C-2F35-CFE4-F35B-2FD27206B5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468" y="819000"/>
            <a:ext cx="7833064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C40965-CB5D-1DD0-2E49-DA2604BDC4C3}"/>
              </a:ext>
            </a:extLst>
          </p:cNvPr>
          <p:cNvSpPr txBox="1"/>
          <p:nvPr/>
        </p:nvSpPr>
        <p:spPr>
          <a:xfrm>
            <a:off x="5384800" y="6039000"/>
            <a:ext cx="891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000" b="1" dirty="0"/>
              <a:t>Merle noir</a:t>
            </a:r>
          </a:p>
        </p:txBody>
      </p:sp>
    </p:spTree>
    <p:extLst>
      <p:ext uri="{BB962C8B-B14F-4D97-AF65-F5344CB8AC3E}">
        <p14:creationId xmlns:p14="http://schemas.microsoft.com/office/powerpoint/2010/main" val="49104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oiseau, oiseau aquatique&#10;&#10;Description générée automatiquement">
            <a:extLst>
              <a:ext uri="{FF2B5EF4-FFF2-40B4-BE49-F238E27FC236}">
                <a16:creationId xmlns:a16="http://schemas.microsoft.com/office/drawing/2014/main" id="{ECFF9B41-0A42-9532-E642-C393BE6383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6000" y="589300"/>
            <a:ext cx="36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25486B-890D-C4BA-7038-4D00983022B1}"/>
              </a:ext>
            </a:extLst>
          </p:cNvPr>
          <p:cNvSpPr txBox="1"/>
          <p:nvPr/>
        </p:nvSpPr>
        <p:spPr>
          <a:xfrm>
            <a:off x="3670300" y="5989300"/>
            <a:ext cx="485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Pélican à lunettes ( </a:t>
            </a:r>
            <a:r>
              <a:rPr lang="fr-FR" sz="2000" b="1" dirty="0" err="1"/>
              <a:t>Pelecanus</a:t>
            </a:r>
            <a:r>
              <a:rPr lang="fr-FR" sz="2000" b="1" dirty="0"/>
              <a:t> </a:t>
            </a:r>
            <a:r>
              <a:rPr lang="fr-FR" sz="2000" b="1" dirty="0" err="1"/>
              <a:t>conspicillatus</a:t>
            </a:r>
            <a:r>
              <a:rPr lang="fr-FR" sz="2000" b="1" dirty="0"/>
              <a:t> ), </a:t>
            </a:r>
            <a:r>
              <a:rPr lang="fr-FR" sz="2000" b="1" dirty="0" err="1"/>
              <a:t>Lakes</a:t>
            </a:r>
            <a:r>
              <a:rPr lang="fr-FR" sz="2000" b="1" dirty="0"/>
              <a:t> Entrance, Etat du Victoria, Australie.</a:t>
            </a:r>
          </a:p>
        </p:txBody>
      </p:sp>
    </p:spTree>
    <p:extLst>
      <p:ext uri="{BB962C8B-B14F-4D97-AF65-F5344CB8AC3E}">
        <p14:creationId xmlns:p14="http://schemas.microsoft.com/office/powerpoint/2010/main" val="3542497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oiseau, océan&#10;&#10;Description générée automatiquement">
            <a:extLst>
              <a:ext uri="{FF2B5EF4-FFF2-40B4-BE49-F238E27FC236}">
                <a16:creationId xmlns:a16="http://schemas.microsoft.com/office/drawing/2014/main" id="{9E7359CA-2685-1023-DD35-B1E29F554C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468" y="819000"/>
            <a:ext cx="7833064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C827B9-13AA-86F7-C780-8858D9923DE4}"/>
              </a:ext>
            </a:extLst>
          </p:cNvPr>
          <p:cNvSpPr txBox="1"/>
          <p:nvPr/>
        </p:nvSpPr>
        <p:spPr>
          <a:xfrm>
            <a:off x="4907132" y="6039000"/>
            <a:ext cx="830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Tropique à bec rouge</a:t>
            </a:r>
          </a:p>
        </p:txBody>
      </p:sp>
    </p:spTree>
    <p:extLst>
      <p:ext uri="{BB962C8B-B14F-4D97-AF65-F5344CB8AC3E}">
        <p14:creationId xmlns:p14="http://schemas.microsoft.com/office/powerpoint/2010/main" val="341032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eau, plein air, oiseau aquatique, oiseau&#10;&#10;Description générée automatiquement">
            <a:extLst>
              <a:ext uri="{FF2B5EF4-FFF2-40B4-BE49-F238E27FC236}">
                <a16:creationId xmlns:a16="http://schemas.microsoft.com/office/drawing/2014/main" id="{4FA738C2-5F99-A888-AED8-EEECBCFBAF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711200"/>
            <a:ext cx="6960000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0225C4D-3401-F02E-A9AF-9F198632165D}"/>
              </a:ext>
            </a:extLst>
          </p:cNvPr>
          <p:cNvSpPr txBox="1"/>
          <p:nvPr/>
        </p:nvSpPr>
        <p:spPr>
          <a:xfrm>
            <a:off x="2133600" y="5931200"/>
            <a:ext cx="9029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Un Grèbe huppé , photographié dans le delta lacustre du Rhin dans le lac de Constance, au Vorarlberg (Autriche).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108495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plein air, oiseau aquatique, oiseau&#10;&#10;Description générée automatiquement">
            <a:extLst>
              <a:ext uri="{FF2B5EF4-FFF2-40B4-BE49-F238E27FC236}">
                <a16:creationId xmlns:a16="http://schemas.microsoft.com/office/drawing/2014/main" id="{A55F3484-A1F7-B6DC-0A2E-00C620958E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920505"/>
            <a:ext cx="7829999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5618440-875C-F539-8C6E-2081253A644C}"/>
              </a:ext>
            </a:extLst>
          </p:cNvPr>
          <p:cNvSpPr txBox="1"/>
          <p:nvPr/>
        </p:nvSpPr>
        <p:spPr>
          <a:xfrm>
            <a:off x="1689100" y="6140505"/>
            <a:ext cx="901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Albatros timide ( </a:t>
            </a:r>
            <a:r>
              <a:rPr lang="fr-FR" sz="2000" b="1" dirty="0" err="1">
                <a:solidFill>
                  <a:schemeClr val="bg1"/>
                </a:solidFill>
              </a:rPr>
              <a:t>Thalassarche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cauta</a:t>
            </a:r>
            <a:r>
              <a:rPr lang="fr-FR" sz="2000" b="1" dirty="0">
                <a:solidFill>
                  <a:schemeClr val="bg1"/>
                </a:solidFill>
              </a:rPr>
              <a:t> ), à l'Est de la péninsule de Tasman, Tasmanie, Australie</a:t>
            </a:r>
          </a:p>
        </p:txBody>
      </p:sp>
    </p:spTree>
    <p:extLst>
      <p:ext uri="{BB962C8B-B14F-4D97-AF65-F5344CB8AC3E}">
        <p14:creationId xmlns:p14="http://schemas.microsoft.com/office/powerpoint/2010/main" val="577597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oiseau, ciel, plein air&#10;&#10;Description générée automatiquement">
            <a:extLst>
              <a:ext uri="{FF2B5EF4-FFF2-40B4-BE49-F238E27FC236}">
                <a16:creationId xmlns:a16="http://schemas.microsoft.com/office/drawing/2014/main" id="{92D4AE5C-B02B-310C-D9DA-51A5F6C5ED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573" y="999000"/>
            <a:ext cx="7292854" cy="48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541718-A580-31FD-93FF-1E4D15D90B71}"/>
              </a:ext>
            </a:extLst>
          </p:cNvPr>
          <p:cNvSpPr txBox="1"/>
          <p:nvPr/>
        </p:nvSpPr>
        <p:spPr>
          <a:xfrm>
            <a:off x="3810000" y="5859000"/>
            <a:ext cx="883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: </a:t>
            </a:r>
            <a:r>
              <a:rPr lang="fr-FR" sz="2000" b="1" dirty="0">
                <a:solidFill>
                  <a:schemeClr val="bg1"/>
                </a:solidFill>
              </a:rPr>
              <a:t>Aras rouges et verts ( Ara </a:t>
            </a:r>
            <a:r>
              <a:rPr lang="fr-FR" sz="2000" b="1" dirty="0" err="1">
                <a:solidFill>
                  <a:schemeClr val="bg1"/>
                </a:solidFill>
              </a:rPr>
              <a:t>chloropterus</a:t>
            </a:r>
            <a:r>
              <a:rPr lang="fr-FR" sz="2000" b="1" dirty="0">
                <a:solidFill>
                  <a:schemeClr val="bg1"/>
                </a:solidFill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286453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ire, herbe, nid de guêpes, plein air&#10;&#10;Description générée automatiquement">
            <a:extLst>
              <a:ext uri="{FF2B5EF4-FFF2-40B4-BE49-F238E27FC236}">
                <a16:creationId xmlns:a16="http://schemas.microsoft.com/office/drawing/2014/main" id="{A578C7F5-A27D-3F6E-AACB-7C6A2D0900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091" y="819000"/>
            <a:ext cx="520981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C9EDFB-F654-430B-8552-36A3B5928732}"/>
              </a:ext>
            </a:extLst>
          </p:cNvPr>
          <p:cNvSpPr txBox="1"/>
          <p:nvPr/>
        </p:nvSpPr>
        <p:spPr>
          <a:xfrm>
            <a:off x="3924300" y="6039000"/>
            <a:ext cx="8267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œufs du merle noir sont bleus.</a:t>
            </a:r>
          </a:p>
        </p:txBody>
      </p:sp>
    </p:spTree>
    <p:extLst>
      <p:ext uri="{BB962C8B-B14F-4D97-AF65-F5344CB8AC3E}">
        <p14:creationId xmlns:p14="http://schemas.microsoft.com/office/powerpoint/2010/main" val="1299845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pic&#10;&#10;Description générée automatiquement">
            <a:extLst>
              <a:ext uri="{FF2B5EF4-FFF2-40B4-BE49-F238E27FC236}">
                <a16:creationId xmlns:a16="http://schemas.microsoft.com/office/drawing/2014/main" id="{2E3C82CD-4BF8-04E4-17A2-670B5262CB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3915" y="621000"/>
            <a:ext cx="4303455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DAADBB-25C4-E149-2A40-27D9D048DEC7}"/>
              </a:ext>
            </a:extLst>
          </p:cNvPr>
          <p:cNvSpPr txBox="1"/>
          <p:nvPr/>
        </p:nvSpPr>
        <p:spPr>
          <a:xfrm>
            <a:off x="3327400" y="6237000"/>
            <a:ext cx="6261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Pic à poitrine rouge suceur de sève.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A51A5F3-D5DD-D9D8-FB27-063324C4FF91}"/>
              </a:ext>
            </a:extLst>
          </p:cNvPr>
          <p:cNvSpPr txBox="1"/>
          <p:nvPr/>
        </p:nvSpPr>
        <p:spPr>
          <a:xfrm>
            <a:off x="7493000" y="1866900"/>
            <a:ext cx="44577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Le Royaume Des Oiseaux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E2F034E-248C-184A-6524-B3275253C5B1}"/>
              </a:ext>
            </a:extLst>
          </p:cNvPr>
          <p:cNvSpPr txBox="1"/>
          <p:nvPr/>
        </p:nvSpPr>
        <p:spPr>
          <a:xfrm>
            <a:off x="8890000" y="3786342"/>
            <a:ext cx="433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34404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reveal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407</Words>
  <Application>Microsoft Office PowerPoint</Application>
  <PresentationFormat>Grand écran</PresentationFormat>
  <Paragraphs>39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2023-03-17T12:20:33Z</dcterms:created>
  <dcterms:modified xsi:type="dcterms:W3CDTF">2023-03-17T14:04:11Z</dcterms:modified>
</cp:coreProperties>
</file>