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56" r:id="rId3"/>
    <p:sldId id="257" r:id="rId4"/>
    <p:sldId id="568" r:id="rId5"/>
    <p:sldId id="569" r:id="rId6"/>
    <p:sldId id="570" r:id="rId7"/>
    <p:sldId id="57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-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F55A0-BA38-4480-9DA9-5668323CF52F}" type="datetimeFigureOut">
              <a:rPr lang="fr-FR" smtClean="0"/>
              <a:t>08/03/2023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EC97B-98B3-470F-9A63-85DB35961F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953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049EC-DBDD-4D53-BB28-4D5C298DB47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708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049EC-DBDD-4D53-BB28-4D5C298DB47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630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049EC-DBDD-4D53-BB28-4D5C298DB47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240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049EC-DBDD-4D53-BB28-4D5C298DB47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558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A274-8842-4AE7-A292-2C57E01A8330}" type="datetimeFigureOut">
              <a:rPr lang="fr-FR" smtClean="0"/>
              <a:t>08/03/2023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E39023A-DA85-4EA6-A124-311BF6CCBFB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0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A274-8842-4AE7-A292-2C57E01A8330}" type="datetimeFigureOut">
              <a:rPr lang="fr-FR" smtClean="0"/>
              <a:t>08/03/2023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023A-DA85-4EA6-A124-311BF6CCBFB2}" type="slidenum">
              <a:rPr lang="fr-FR" smtClean="0"/>
              <a:t>‹N°›</a:t>
            </a:fld>
            <a:endParaRPr lang="fr-F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981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A274-8842-4AE7-A292-2C57E01A8330}" type="datetimeFigureOut">
              <a:rPr lang="fr-FR" smtClean="0"/>
              <a:t>08/03/2023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023A-DA85-4EA6-A124-311BF6CCBFB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032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654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D4C2-96E6-4789-99FD-DCF5A2B013FB}" type="datetimeFigureOut">
              <a:rPr lang="fr-FR" smtClean="0"/>
              <a:t>08/03/2023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EC71-FB6D-4954-9883-260DE1449A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143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979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A274-8842-4AE7-A292-2C57E01A8330}" type="datetimeFigureOut">
              <a:rPr lang="fr-FR" smtClean="0"/>
              <a:t>08/03/2023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023A-DA85-4EA6-A124-311BF6CCBFB2}" type="slidenum">
              <a:rPr lang="fr-FR" smtClean="0"/>
              <a:t>‹N°›</a:t>
            </a:fld>
            <a:endParaRPr lang="fr-F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80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A274-8842-4AE7-A292-2C57E01A8330}" type="datetimeFigureOut">
              <a:rPr lang="fr-FR" smtClean="0"/>
              <a:t>08/03/2023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023A-DA85-4EA6-A124-311BF6CCBFB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863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A274-8842-4AE7-A292-2C57E01A8330}" type="datetimeFigureOut">
              <a:rPr lang="fr-FR" smtClean="0"/>
              <a:t>08/03/2023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023A-DA85-4EA6-A124-311BF6CCBFB2}" type="slidenum">
              <a:rPr lang="fr-FR" smtClean="0"/>
              <a:t>‹N°›</a:t>
            </a:fld>
            <a:endParaRPr lang="fr-F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570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A274-8842-4AE7-A292-2C57E01A8330}" type="datetimeFigureOut">
              <a:rPr lang="fr-FR" smtClean="0"/>
              <a:t>08/03/2023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023A-DA85-4EA6-A124-311BF6CCBFB2}" type="slidenum">
              <a:rPr lang="fr-FR" smtClean="0"/>
              <a:t>‹N°›</a:t>
            </a:fld>
            <a:endParaRPr lang="fr-F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78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A274-8842-4AE7-A292-2C57E01A8330}" type="datetimeFigureOut">
              <a:rPr lang="fr-FR" smtClean="0"/>
              <a:t>08/03/2023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023A-DA85-4EA6-A124-311BF6CCBFB2}" type="slidenum">
              <a:rPr lang="fr-FR" smtClean="0"/>
              <a:t>‹N°›</a:t>
            </a:fld>
            <a:endParaRPr lang="fr-F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03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A274-8842-4AE7-A292-2C57E01A8330}" type="datetimeFigureOut">
              <a:rPr lang="fr-FR" smtClean="0"/>
              <a:t>08/03/2023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023A-DA85-4EA6-A124-311BF6CCBF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379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A274-8842-4AE7-A292-2C57E01A8330}" type="datetimeFigureOut">
              <a:rPr lang="fr-FR" smtClean="0"/>
              <a:t>08/03/2023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023A-DA85-4EA6-A124-311BF6CCBFB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16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2B6A274-8842-4AE7-A292-2C57E01A8330}" type="datetimeFigureOut">
              <a:rPr lang="fr-FR" smtClean="0"/>
              <a:t>08/03/2023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023A-DA85-4EA6-A124-311BF6CCBFB2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80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6A274-8842-4AE7-A292-2C57E01A8330}" type="datetimeFigureOut">
              <a:rPr lang="fr-FR" smtClean="0"/>
              <a:t>08/03/2023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E39023A-DA85-4EA6-A124-311BF6CCBFB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32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4F206-F66E-4636-8747-0B030036E720}" type="datetime1">
              <a:rPr lang="fr-FR" smtClean="0"/>
              <a:t>08/03/2023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Démonstrateur ABC - Présentation du 10 octobre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916F1-D700-4C27-9F04-4DE326DF478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25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18E48C9-5B0A-4FC4-A63F-0CEF3551C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8150"/>
            <a:ext cx="12192000" cy="9143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890F78-4153-4926-AF98-42225FB8D927}"/>
              </a:ext>
            </a:extLst>
          </p:cNvPr>
          <p:cNvSpPr/>
          <p:nvPr/>
        </p:nvSpPr>
        <p:spPr>
          <a:xfrm>
            <a:off x="1631481" y="1251499"/>
            <a:ext cx="8922618" cy="10585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E2B517-2BAE-4DF8-B76C-D38E571B9466}"/>
              </a:ext>
            </a:extLst>
          </p:cNvPr>
          <p:cNvSpPr/>
          <p:nvPr/>
        </p:nvSpPr>
        <p:spPr>
          <a:xfrm>
            <a:off x="1634691" y="0"/>
            <a:ext cx="8922618" cy="12514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C4AFA8A-8F09-48E9-AA38-07BC8E2F4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2744" y="-1136101"/>
            <a:ext cx="7732296" cy="2387600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Réduire ses dépenses énergétiques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060658-DDE5-4D45-B0E9-29BB72EA4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395" y="1251499"/>
            <a:ext cx="9144000" cy="1655762"/>
          </a:xfrm>
        </p:spPr>
        <p:txBody>
          <a:bodyPr/>
          <a:lstStyle/>
          <a:p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Des solutions innovantes afin de réduire les dépenses énergétiques de la ville d’</a:t>
            </a:r>
            <a:r>
              <a:rPr lang="fr-FR" dirty="0" err="1">
                <a:latin typeface="Segoe UI" panose="020B0502040204020203" pitchFamily="34" charset="0"/>
                <a:cs typeface="Segoe UI" panose="020B0502040204020203" pitchFamily="34" charset="0"/>
              </a:rPr>
              <a:t>Eklaugy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 : exemple du projet ABC à Grenoble</a:t>
            </a:r>
          </a:p>
        </p:txBody>
      </p:sp>
    </p:spTree>
    <p:extLst>
      <p:ext uri="{BB962C8B-B14F-4D97-AF65-F5344CB8AC3E}">
        <p14:creationId xmlns:p14="http://schemas.microsoft.com/office/powerpoint/2010/main" val="1036078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18E48C9-5B0A-4FC4-A63F-0CEF3551C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038150"/>
            <a:ext cx="12192001" cy="9144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890F78-4153-4926-AF98-42225FB8D927}"/>
              </a:ext>
            </a:extLst>
          </p:cNvPr>
          <p:cNvSpPr/>
          <p:nvPr/>
        </p:nvSpPr>
        <p:spPr>
          <a:xfrm>
            <a:off x="0" y="-2038151"/>
            <a:ext cx="6096000" cy="9143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550700A-2645-4D54-A7EA-A165DBD41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566" y="2533848"/>
            <a:ext cx="1804974" cy="181342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Sous-titre 2">
                <a:extLst>
                  <a:ext uri="{FF2B5EF4-FFF2-40B4-BE49-F238E27FC236}">
                    <a16:creationId xmlns:a16="http://schemas.microsoft.com/office/drawing/2014/main" id="{E4060658-DDE5-4D45-B0E9-29BB72EA4B5C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0"/>
                <a:ext cx="6096000" cy="7584492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fr-FR" cap="none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Le chauffage des habitations représente près de 50% de la consommation d’énergie mondiale. Ce pourcentage est presque identique concernant les émissions de dioxyde de carbone.</a:t>
                </a:r>
              </a:p>
              <a:p>
                <a:pPr marL="285750" indent="-285750">
                  <a:buFontTx/>
                  <a:buChar char="-"/>
                </a:pPr>
                <a:r>
                  <a:rPr lang="fr-FR" cap="none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Ainsi, il est possible de facilement réduire les dépenses énergétique de la ville en optimisant l’isolation thermique des bâtiments.</a:t>
                </a:r>
              </a:p>
              <a:p>
                <a:pPr marL="285750" indent="-285750">
                  <a:buFontTx/>
                  <a:buChar char="-"/>
                </a:pPr>
                <a:r>
                  <a:rPr lang="fr-FR" cap="none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Le transfert thermique se fait 		         toujours de la source chaude vers 		     la source froide.</a:t>
                </a:r>
              </a:p>
              <a:p>
                <a:pPr marL="285750" indent="-285750">
                  <a:buFontTx/>
                  <a:buChar char="-"/>
                </a:pPr>
                <a:r>
                  <a:rPr lang="fr-FR" cap="none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Ainsi, pour minimiser les pertes 		    thermiques, il faut maximiser la 		       résistance thermique notée </a:t>
                </a:r>
                <a:r>
                  <a:rPr lang="fr-FR" cap="none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Rth</a:t>
                </a:r>
                <a:endParaRPr lang="fr-FR" cap="none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fr-FR" cap="none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Rth</a:t>
                </a:r>
                <a:r>
                  <a:rPr lang="fr-FR" cap="none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est donné par la formule </a:t>
                </a:r>
                <a14:m>
                  <m:oMath xmlns:m="http://schemas.openxmlformats.org/officeDocument/2006/math">
                    <m:r>
                      <a:rPr lang="fr-FR" sz="2400" b="0" i="1" cap="none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𝑅𝑡h</m:t>
                    </m:r>
                    <m:r>
                      <a:rPr lang="fr-FR" sz="2400" b="0" i="1" cap="none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f>
                      <m:fPr>
                        <m:ctrlPr>
                          <a:rPr lang="fr-FR" sz="2400" b="0" i="1" cap="none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Pr>
                      <m:num>
                        <m:r>
                          <a:rPr lang="fr-FR" sz="2400" b="0" i="1" cap="none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𝑒</m:t>
                        </m:r>
                      </m:num>
                      <m:den>
                        <m:r>
                          <a:rPr lang="fr-FR" sz="24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𝜆</m:t>
                        </m:r>
                        <m:r>
                          <a:rPr lang="fr-FR" sz="24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×</m:t>
                        </m:r>
                        <m:r>
                          <a:rPr lang="fr-FR" sz="24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𝑆</m:t>
                        </m:r>
                      </m:den>
                    </m:f>
                  </m:oMath>
                </a14:m>
                <a:r>
                  <a:rPr lang="fr-FR" sz="2400" cap="none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		   </a:t>
                </a:r>
                <a:r>
                  <a:rPr lang="fr-FR" cap="none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avec e l’épaisseur du matériau, </a:t>
                </a:r>
                <a14:m>
                  <m:oMath xmlns:m="http://schemas.openxmlformats.org/officeDocument/2006/math">
                    <m:r>
                      <a:rPr lang="fr-FR" i="1" cap="none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𝜆</m:t>
                    </m:r>
                  </m:oMath>
                </a14:m>
                <a:r>
                  <a:rPr lang="fr-FR" cap="none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la conductivité thermique du matériau, et S la surface occupée. Il faut donc choisir un isolant avec une faible conductivité thermique.</a:t>
                </a:r>
              </a:p>
              <a:p>
                <a:pPr marL="285750" indent="-285750">
                  <a:buFontTx/>
                  <a:buChar char="-"/>
                </a:pPr>
                <a:endParaRPr lang="fr-FR" cap="none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3" name="Sous-titre 2">
                <a:extLst>
                  <a:ext uri="{FF2B5EF4-FFF2-40B4-BE49-F238E27FC236}">
                    <a16:creationId xmlns:a16="http://schemas.microsoft.com/office/drawing/2014/main" id="{E4060658-DDE5-4D45-B0E9-29BB72EA4B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0"/>
                <a:ext cx="6096000" cy="7584492"/>
              </a:xfrm>
              <a:blipFill>
                <a:blip r:embed="rId4"/>
                <a:stretch>
                  <a:fillRect l="-1100" r="-17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1401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 descr="Une image contenant herbe, extérieur, villégiature, immeuble résidentiel&#10;&#10;Description générée automatiquement">
            <a:extLst>
              <a:ext uri="{FF2B5EF4-FFF2-40B4-BE49-F238E27FC236}">
                <a16:creationId xmlns:a16="http://schemas.microsoft.com/office/drawing/2014/main" id="{95904BED-43BD-8EAC-C954-0588CEB553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9433"/>
            <a:ext cx="12191999" cy="8829496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4315506" y="1911063"/>
            <a:ext cx="2667225" cy="3000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fr-FR" sz="135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Compacité en conception</a:t>
            </a:r>
            <a:endParaRPr lang="en-US" sz="1350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cxnSp>
        <p:nvCxnSpPr>
          <p:cNvPr id="20" name="Connecteur droit 19"/>
          <p:cNvCxnSpPr>
            <a:cxnSpLocks/>
            <a:stCxn id="19" idx="2"/>
            <a:endCxn id="21" idx="0"/>
          </p:cNvCxnSpPr>
          <p:nvPr/>
        </p:nvCxnSpPr>
        <p:spPr>
          <a:xfrm>
            <a:off x="5649119" y="2211145"/>
            <a:ext cx="362635" cy="1874581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5949841" y="4085726"/>
            <a:ext cx="123825" cy="131089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735616" y="1318813"/>
            <a:ext cx="2757506" cy="3000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fr-FR" sz="135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MEXT Triple vitrage &amp; BSO</a:t>
            </a:r>
            <a:endParaRPr lang="en-US" sz="1350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cxnSp>
        <p:nvCxnSpPr>
          <p:cNvPr id="24" name="Connecteur droit 23"/>
          <p:cNvCxnSpPr>
            <a:cxnSpLocks/>
            <a:stCxn id="23" idx="2"/>
            <a:endCxn id="25" idx="0"/>
          </p:cNvCxnSpPr>
          <p:nvPr/>
        </p:nvCxnSpPr>
        <p:spPr>
          <a:xfrm flipH="1">
            <a:off x="3550536" y="1618895"/>
            <a:ext cx="563833" cy="2922562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Ellipse 24"/>
          <p:cNvSpPr/>
          <p:nvPr/>
        </p:nvSpPr>
        <p:spPr>
          <a:xfrm>
            <a:off x="3488623" y="4541457"/>
            <a:ext cx="123825" cy="131089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6743199" y="4153418"/>
            <a:ext cx="123825" cy="131089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523405" y="1681023"/>
            <a:ext cx="1451338" cy="5078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35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 defTabSz="914400"/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Isolant liège </a:t>
            </a:r>
          </a:p>
          <a:p>
            <a:pPr algn="ctr" defTabSz="914400"/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en façade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cxnSp>
        <p:nvCxnSpPr>
          <p:cNvPr id="40" name="Connecteur droit 39"/>
          <p:cNvCxnSpPr>
            <a:stCxn id="39" idx="2"/>
            <a:endCxn id="41" idx="0"/>
          </p:cNvCxnSpPr>
          <p:nvPr/>
        </p:nvCxnSpPr>
        <p:spPr>
          <a:xfrm>
            <a:off x="2249074" y="2188854"/>
            <a:ext cx="282424" cy="2021005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Ellipse 40"/>
          <p:cNvSpPr/>
          <p:nvPr/>
        </p:nvSpPr>
        <p:spPr>
          <a:xfrm>
            <a:off x="2469585" y="4209859"/>
            <a:ext cx="123825" cy="131089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Espace réservé du numéro de diapositive 37"/>
          <p:cNvSpPr>
            <a:spLocks noGrp="1"/>
          </p:cNvSpPr>
          <p:nvPr>
            <p:ph type="sldNum" sz="quarter" idx="4294967295"/>
          </p:nvPr>
        </p:nvSpPr>
        <p:spPr>
          <a:xfrm>
            <a:off x="10417019" y="6496053"/>
            <a:ext cx="287866" cy="196849"/>
          </a:xfrm>
        </p:spPr>
        <p:txBody>
          <a:bodyPr/>
          <a:lstStyle/>
          <a:p>
            <a:pPr defTabSz="914400"/>
            <a:fld id="{81EA9618-9E22-4CBD-A850-D6798A30C0FA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3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2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582223" y="6496053"/>
            <a:ext cx="7727950" cy="196849"/>
          </a:xfrm>
        </p:spPr>
        <p:txBody>
          <a:bodyPr/>
          <a:lstStyle/>
          <a:p>
            <a:pPr defTabSz="914400"/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Démonstrateur ABC - Présentation du 10 octobre 2019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190282" y="3123701"/>
            <a:ext cx="3347412" cy="3000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fr-FR" sz="135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Limitation des ponts thermiques</a:t>
            </a:r>
            <a:endParaRPr lang="en-US" sz="1350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cxnSp>
        <p:nvCxnSpPr>
          <p:cNvPr id="28" name="Connecteur droit 27"/>
          <p:cNvCxnSpPr>
            <a:cxnSpLocks/>
            <a:endCxn id="35" idx="7"/>
          </p:cNvCxnSpPr>
          <p:nvPr/>
        </p:nvCxnSpPr>
        <p:spPr>
          <a:xfrm flipH="1">
            <a:off x="6438630" y="3516695"/>
            <a:ext cx="1313556" cy="1692032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Ellipse 34"/>
          <p:cNvSpPr/>
          <p:nvPr/>
        </p:nvSpPr>
        <p:spPr>
          <a:xfrm>
            <a:off x="6332939" y="5189529"/>
            <a:ext cx="123825" cy="131089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1" name="Connecteur droit 30"/>
          <p:cNvCxnSpPr>
            <a:endCxn id="33" idx="0"/>
          </p:cNvCxnSpPr>
          <p:nvPr/>
        </p:nvCxnSpPr>
        <p:spPr>
          <a:xfrm flipH="1">
            <a:off x="6805112" y="2759566"/>
            <a:ext cx="579445" cy="1393852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7029735" y="2366571"/>
            <a:ext cx="2911567" cy="3000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fr-FR" sz="135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CTA individuelle double flux</a:t>
            </a:r>
            <a:endParaRPr lang="en-US" sz="1350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745580" y="4191593"/>
            <a:ext cx="2296271" cy="3000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35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Electroménager A+++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1434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 descr="Une image contenant herbe, extérieur, villégiature, immeuble résidentiel&#10;&#10;Description générée automatiquement">
            <a:extLst>
              <a:ext uri="{FF2B5EF4-FFF2-40B4-BE49-F238E27FC236}">
                <a16:creationId xmlns:a16="http://schemas.microsoft.com/office/drawing/2014/main" id="{95904BED-43BD-8EAC-C954-0588CEB553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8829496"/>
          </a:xfrm>
          <a:prstGeom prst="rect">
            <a:avLst/>
          </a:prstGeom>
        </p:spPr>
      </p:pic>
      <p:sp>
        <p:nvSpPr>
          <p:cNvPr id="38" name="Espace réservé du numéro de diapositive 37"/>
          <p:cNvSpPr>
            <a:spLocks noGrp="1"/>
          </p:cNvSpPr>
          <p:nvPr>
            <p:ph type="sldNum" sz="quarter" idx="4294967295"/>
          </p:nvPr>
        </p:nvSpPr>
        <p:spPr>
          <a:xfrm>
            <a:off x="10417019" y="6496053"/>
            <a:ext cx="287866" cy="196849"/>
          </a:xfrm>
        </p:spPr>
        <p:txBody>
          <a:bodyPr/>
          <a:lstStyle/>
          <a:p>
            <a:pPr defTabSz="914400"/>
            <a:fld id="{81EA9618-9E22-4CBD-A850-D6798A30C0FA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4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2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582223" y="6496053"/>
            <a:ext cx="7727950" cy="196849"/>
          </a:xfrm>
        </p:spPr>
        <p:txBody>
          <a:bodyPr/>
          <a:lstStyle/>
          <a:p>
            <a:pPr defTabSz="914400"/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Démonstrateur ABC - Présentation du 10 octobre 2019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B143642-2B08-4E38-952E-74CD082209D5}"/>
              </a:ext>
            </a:extLst>
          </p:cNvPr>
          <p:cNvSpPr/>
          <p:nvPr/>
        </p:nvSpPr>
        <p:spPr>
          <a:xfrm>
            <a:off x="0" y="0"/>
            <a:ext cx="6096000" cy="88294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4" name="Sous-titre 2">
            <a:extLst>
              <a:ext uri="{FF2B5EF4-FFF2-40B4-BE49-F238E27FC236}">
                <a16:creationId xmlns:a16="http://schemas.microsoft.com/office/drawing/2014/main" id="{8FE96B15-1172-4439-BC58-8D1C4401A97F}"/>
              </a:ext>
            </a:extLst>
          </p:cNvPr>
          <p:cNvSpPr txBox="1">
            <a:spLocks/>
          </p:cNvSpPr>
          <p:nvPr/>
        </p:nvSpPr>
        <p:spPr>
          <a:xfrm>
            <a:off x="-1" y="86841"/>
            <a:ext cx="6096000" cy="75844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fr-FR" sz="1800" dirty="0">
                <a:latin typeface="Segoe UI" panose="020B0502040204020203" pitchFamily="34" charset="0"/>
                <a:cs typeface="Segoe UI" panose="020B0502040204020203" pitchFamily="34" charset="0"/>
              </a:rPr>
              <a:t>L’utilisation du liège comme isolant thermique est une solution appropriée, en effet, d’après le tableau suivant:</a:t>
            </a:r>
          </a:p>
          <a:p>
            <a:pPr>
              <a:buFontTx/>
              <a:buChar char="-"/>
            </a:pPr>
            <a:endParaRPr lang="fr-FR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Tx/>
              <a:buChar char="-"/>
            </a:pPr>
            <a:endParaRPr lang="fr-FR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Tx/>
              <a:buChar char="-"/>
            </a:pPr>
            <a:endParaRPr lang="fr-FR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Tx/>
              <a:buChar char="-"/>
            </a:pPr>
            <a:endParaRPr lang="fr-FR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Tx/>
              <a:buChar char="-"/>
            </a:pPr>
            <a:endParaRPr lang="fr-FR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Tx/>
              <a:buChar char="-"/>
            </a:pPr>
            <a:endParaRPr lang="fr-FR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Tx/>
              <a:buChar char="-"/>
            </a:pPr>
            <a:endParaRPr lang="fr-FR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Tx/>
              <a:buChar char="-"/>
            </a:pPr>
            <a:endParaRPr lang="fr-FR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Tx/>
              <a:buChar char="-"/>
            </a:pPr>
            <a:r>
              <a:rPr lang="fr-FR" sz="1800" dirty="0">
                <a:latin typeface="Segoe UI" panose="020B0502040204020203" pitchFamily="34" charset="0"/>
                <a:cs typeface="Segoe UI" panose="020B0502040204020203" pitchFamily="34" charset="0"/>
              </a:rPr>
              <a:t>Le liège, en plus d’être un matériau biodégradable et naturel, possède une conductivité thermique extrêmement faible, ce qui implique une résistance thermique élevée car ils sont inversement proportionnels.</a:t>
            </a:r>
          </a:p>
          <a:p>
            <a:pPr>
              <a:buFontTx/>
              <a:buChar char="-"/>
            </a:pPr>
            <a:r>
              <a:rPr lang="fr-FR" sz="1800" dirty="0">
                <a:latin typeface="Segoe UI" panose="020B0502040204020203" pitchFamily="34" charset="0"/>
                <a:cs typeface="Segoe UI" panose="020B0502040204020203" pitchFamily="34" charset="0"/>
              </a:rPr>
              <a:t>L’utilisation d’un triple vitrage est également une solution judicieuse, en effet, les performances thermiques du triple vitrage sont près de 30% meilleures que celle d’un double vitrage.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9394BAF-562B-40C6-8524-209621B97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20" y="810201"/>
            <a:ext cx="3530781" cy="231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19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 descr="Une image contenant herbe, extérieur, villégiature, immeuble résidentiel&#10;&#10;Description générée automatiquement">
            <a:extLst>
              <a:ext uri="{FF2B5EF4-FFF2-40B4-BE49-F238E27FC236}">
                <a16:creationId xmlns:a16="http://schemas.microsoft.com/office/drawing/2014/main" id="{95904BED-43BD-8EAC-C954-0588CEB553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8829496"/>
          </a:xfrm>
          <a:prstGeom prst="rect">
            <a:avLst/>
          </a:prstGeom>
        </p:spPr>
      </p:pic>
      <p:sp>
        <p:nvSpPr>
          <p:cNvPr id="38" name="Espace réservé du numéro de diapositive 37"/>
          <p:cNvSpPr>
            <a:spLocks noGrp="1"/>
          </p:cNvSpPr>
          <p:nvPr>
            <p:ph type="sldNum" sz="quarter" idx="4294967295"/>
          </p:nvPr>
        </p:nvSpPr>
        <p:spPr>
          <a:xfrm>
            <a:off x="10417019" y="6496053"/>
            <a:ext cx="287866" cy="196849"/>
          </a:xfrm>
        </p:spPr>
        <p:txBody>
          <a:bodyPr/>
          <a:lstStyle/>
          <a:p>
            <a:pPr defTabSz="914400"/>
            <a:fld id="{81EA9618-9E22-4CBD-A850-D6798A30C0FA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5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2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582223" y="6496053"/>
            <a:ext cx="7727950" cy="196849"/>
          </a:xfrm>
        </p:spPr>
        <p:txBody>
          <a:bodyPr/>
          <a:lstStyle/>
          <a:p>
            <a:pPr defTabSz="914400"/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Démonstrateur ABC - Présentation du 10 octobre 2019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B143642-2B08-4E38-952E-74CD082209D5}"/>
              </a:ext>
            </a:extLst>
          </p:cNvPr>
          <p:cNvSpPr/>
          <p:nvPr/>
        </p:nvSpPr>
        <p:spPr>
          <a:xfrm>
            <a:off x="0" y="0"/>
            <a:ext cx="6096000" cy="88294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4" name="Sous-titre 2">
            <a:extLst>
              <a:ext uri="{FF2B5EF4-FFF2-40B4-BE49-F238E27FC236}">
                <a16:creationId xmlns:a16="http://schemas.microsoft.com/office/drawing/2014/main" id="{8FE96B15-1172-4439-BC58-8D1C4401A97F}"/>
              </a:ext>
            </a:extLst>
          </p:cNvPr>
          <p:cNvSpPr txBox="1">
            <a:spLocks/>
          </p:cNvSpPr>
          <p:nvPr/>
        </p:nvSpPr>
        <p:spPr>
          <a:xfrm>
            <a:off x="-1" y="86841"/>
            <a:ext cx="6096000" cy="75844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fr-FR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AC30A14-4B37-4BA1-BD2E-B36B2F3DA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50" y="165098"/>
            <a:ext cx="5901139" cy="260129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6331926-9C8F-4CEF-8C72-C0F643F38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136" y="1428199"/>
            <a:ext cx="3215334" cy="2000801"/>
          </a:xfrm>
          <a:prstGeom prst="rect">
            <a:avLst/>
          </a:prstGeom>
        </p:spPr>
      </p:pic>
      <p:sp>
        <p:nvSpPr>
          <p:cNvPr id="12" name="Sous-titre 2">
            <a:extLst>
              <a:ext uri="{FF2B5EF4-FFF2-40B4-BE49-F238E27FC236}">
                <a16:creationId xmlns:a16="http://schemas.microsoft.com/office/drawing/2014/main" id="{652E2BAD-01BD-4096-8DCC-44D4A97650B3}"/>
              </a:ext>
            </a:extLst>
          </p:cNvPr>
          <p:cNvSpPr txBox="1">
            <a:spLocks/>
          </p:cNvSpPr>
          <p:nvPr/>
        </p:nvSpPr>
        <p:spPr>
          <a:xfrm>
            <a:off x="17219" y="3531081"/>
            <a:ext cx="6096000" cy="75844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fr-FR" sz="1800" dirty="0">
                <a:latin typeface="Segoe UI" panose="020B0502040204020203" pitchFamily="34" charset="0"/>
                <a:cs typeface="Segoe UI" panose="020B0502040204020203" pitchFamily="34" charset="0"/>
              </a:rPr>
              <a:t>Grâce à une isolation thermique efficace, et l’utilisation de panneaux photovoltaïques, on peut obtenir un bâtiment autonome en énergie à plus de 70%.</a:t>
            </a:r>
          </a:p>
          <a:p>
            <a:pPr>
              <a:buFontTx/>
              <a:buChar char="-"/>
            </a:pPr>
            <a:r>
              <a:rPr lang="fr-FR" sz="1800" dirty="0">
                <a:latin typeface="Segoe UI" panose="020B0502040204020203" pitchFamily="34" charset="0"/>
                <a:cs typeface="Segoe UI" panose="020B0502040204020203" pitchFamily="34" charset="0"/>
              </a:rPr>
              <a:t>Ainsi, avec des projets de bâtiments autonomes en production d’énergie et bien isolés, la collectivité pourrait fortement réduire ses dépenses énergétiques. </a:t>
            </a:r>
          </a:p>
        </p:txBody>
      </p:sp>
    </p:spTree>
    <p:extLst>
      <p:ext uri="{BB962C8B-B14F-4D97-AF65-F5344CB8AC3E}">
        <p14:creationId xmlns:p14="http://schemas.microsoft.com/office/powerpoint/2010/main" val="1871550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 descr="Une image contenant herbe, extérieur, villégiature, immeuble résidentiel&#10;&#10;Description générée automatiquement">
            <a:extLst>
              <a:ext uri="{FF2B5EF4-FFF2-40B4-BE49-F238E27FC236}">
                <a16:creationId xmlns:a16="http://schemas.microsoft.com/office/drawing/2014/main" id="{95904BED-43BD-8EAC-C954-0588CEB553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8829496"/>
          </a:xfrm>
          <a:prstGeom prst="rect">
            <a:avLst/>
          </a:prstGeom>
        </p:spPr>
      </p:pic>
      <p:sp>
        <p:nvSpPr>
          <p:cNvPr id="38" name="Espace réservé du numéro de diapositive 37"/>
          <p:cNvSpPr>
            <a:spLocks noGrp="1"/>
          </p:cNvSpPr>
          <p:nvPr>
            <p:ph type="sldNum" sz="quarter" idx="4294967295"/>
          </p:nvPr>
        </p:nvSpPr>
        <p:spPr>
          <a:xfrm>
            <a:off x="10417019" y="6496053"/>
            <a:ext cx="287866" cy="196849"/>
          </a:xfrm>
        </p:spPr>
        <p:txBody>
          <a:bodyPr/>
          <a:lstStyle/>
          <a:p>
            <a:pPr defTabSz="914400"/>
            <a:fld id="{81EA9618-9E22-4CBD-A850-D6798A30C0FA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6</a:t>
            </a:fld>
            <a:endParaRPr lang="fr-F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2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582223" y="6496053"/>
            <a:ext cx="7727950" cy="196849"/>
          </a:xfrm>
        </p:spPr>
        <p:txBody>
          <a:bodyPr/>
          <a:lstStyle/>
          <a:p>
            <a:pPr defTabSz="914400"/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Démonstrateur ABC - Présentation du 10 octobre 2019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B143642-2B08-4E38-952E-74CD082209D5}"/>
              </a:ext>
            </a:extLst>
          </p:cNvPr>
          <p:cNvSpPr/>
          <p:nvPr/>
        </p:nvSpPr>
        <p:spPr>
          <a:xfrm>
            <a:off x="0" y="0"/>
            <a:ext cx="6096000" cy="88294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4" name="Sous-titre 2">
            <a:extLst>
              <a:ext uri="{FF2B5EF4-FFF2-40B4-BE49-F238E27FC236}">
                <a16:creationId xmlns:a16="http://schemas.microsoft.com/office/drawing/2014/main" id="{8FE96B15-1172-4439-BC58-8D1C4401A97F}"/>
              </a:ext>
            </a:extLst>
          </p:cNvPr>
          <p:cNvSpPr txBox="1">
            <a:spLocks/>
          </p:cNvSpPr>
          <p:nvPr/>
        </p:nvSpPr>
        <p:spPr>
          <a:xfrm>
            <a:off x="-1" y="86841"/>
            <a:ext cx="6096000" cy="75844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fr-FR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AC30A14-4B37-4BA1-BD2E-B36B2F3DA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50" y="165098"/>
            <a:ext cx="5901139" cy="260129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6331926-9C8F-4CEF-8C72-C0F643F38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136" y="1428199"/>
            <a:ext cx="3215334" cy="2000801"/>
          </a:xfrm>
          <a:prstGeom prst="rect">
            <a:avLst/>
          </a:prstGeom>
        </p:spPr>
      </p:pic>
      <p:sp>
        <p:nvSpPr>
          <p:cNvPr id="12" name="Sous-titre 2">
            <a:extLst>
              <a:ext uri="{FF2B5EF4-FFF2-40B4-BE49-F238E27FC236}">
                <a16:creationId xmlns:a16="http://schemas.microsoft.com/office/drawing/2014/main" id="{652E2BAD-01BD-4096-8DCC-44D4A97650B3}"/>
              </a:ext>
            </a:extLst>
          </p:cNvPr>
          <p:cNvSpPr txBox="1">
            <a:spLocks/>
          </p:cNvSpPr>
          <p:nvPr/>
        </p:nvSpPr>
        <p:spPr>
          <a:xfrm>
            <a:off x="114650" y="3531081"/>
            <a:ext cx="6096000" cy="75844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fr-FR" sz="1800" dirty="0">
                <a:latin typeface="Segoe UI" panose="020B0502040204020203" pitchFamily="34" charset="0"/>
                <a:cs typeface="Segoe UI" panose="020B0502040204020203" pitchFamily="34" charset="0"/>
              </a:rPr>
              <a:t>Grâce à une isolation thermique efficace, et l’utilisation de panneaux photovoltaïques, on peut obtenir un bâtiment autonome en énergie à plus de 70%.</a:t>
            </a:r>
          </a:p>
          <a:p>
            <a:pPr>
              <a:buFontTx/>
              <a:buChar char="-"/>
            </a:pPr>
            <a:r>
              <a:rPr lang="fr-FR" sz="1800" dirty="0">
                <a:latin typeface="Segoe UI" panose="020B0502040204020203" pitchFamily="34" charset="0"/>
                <a:cs typeface="Segoe UI" panose="020B0502040204020203" pitchFamily="34" charset="0"/>
              </a:rPr>
              <a:t>Ainsi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9E22BA0-1BF9-4A5D-8CB9-F127B17104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43000"/>
            <a:ext cx="13433659" cy="1007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90855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83</TotalTime>
  <Words>382</Words>
  <Application>Microsoft Office PowerPoint</Application>
  <PresentationFormat>Grand écran</PresentationFormat>
  <Paragraphs>41</Paragraphs>
  <Slides>6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Cambria Math</vt:lpstr>
      <vt:lpstr>Gill Sans MT</vt:lpstr>
      <vt:lpstr>Segoe UI</vt:lpstr>
      <vt:lpstr>Galerie</vt:lpstr>
      <vt:lpstr>Thème Office</vt:lpstr>
      <vt:lpstr>Réduire ses dépenses énergétiques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Réduire ses dépenses énergétiques</dc:title>
  <dc:creator>Leno Renaud</dc:creator>
  <cp:lastModifiedBy>Leno Renaud</cp:lastModifiedBy>
  <cp:revision>9</cp:revision>
  <dcterms:created xsi:type="dcterms:W3CDTF">2023-03-08T13:39:25Z</dcterms:created>
  <dcterms:modified xsi:type="dcterms:W3CDTF">2023-03-08T15:03:11Z</dcterms:modified>
</cp:coreProperties>
</file>