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3" r:id="rId4"/>
    <p:sldId id="262" r:id="rId5"/>
    <p:sldId id="264" r:id="rId6"/>
    <p:sldId id="267" r:id="rId7"/>
    <p:sldId id="266" r:id="rId8"/>
    <p:sldId id="265" r:id="rId9"/>
    <p:sldId id="261" r:id="rId10"/>
    <p:sldId id="260" r:id="rId11"/>
    <p:sldId id="259" r:id="rId12"/>
    <p:sldId id="268" r:id="rId13"/>
    <p:sldId id="275" r:id="rId14"/>
    <p:sldId id="274" r:id="rId15"/>
    <p:sldId id="273" r:id="rId16"/>
    <p:sldId id="272" r:id="rId17"/>
    <p:sldId id="271" r:id="rId18"/>
    <p:sldId id="270" r:id="rId19"/>
    <p:sldId id="281" r:id="rId20"/>
    <p:sldId id="269" r:id="rId21"/>
    <p:sldId id="282" r:id="rId22"/>
    <p:sldId id="279" r:id="rId23"/>
    <p:sldId id="280" r:id="rId24"/>
    <p:sldId id="278" r:id="rId25"/>
    <p:sldId id="276" r:id="rId26"/>
    <p:sldId id="277" r:id="rId27"/>
    <p:sldId id="257" r:id="rId28"/>
    <p:sldId id="258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0AAA4D-DE75-432B-8A91-C1A9EE6EE442}" v="42" dt="2023-02-26T06:01:12.7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85" autoAdjust="0"/>
    <p:restoredTop sz="94660"/>
  </p:normalViewPr>
  <p:slideViewPr>
    <p:cSldViewPr snapToGrid="0">
      <p:cViewPr varScale="1">
        <p:scale>
          <a:sx n="95" d="100"/>
          <a:sy n="95" d="100"/>
        </p:scale>
        <p:origin x="9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86C219-3E71-C2F3-9FF1-28BFF2E5FD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98017E2-F5FB-A8F7-F296-89844D26E7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E967B5-BC24-C917-F9B8-9796C9BC8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7A8D7A-281B-3924-8B44-10D38BA18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FBCA350-7CEC-B6F2-5643-7A0D8DD26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38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571005-DC21-5114-7E95-5CDD48CC6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7316CE5-8E6F-8CF7-66BC-4A412C6111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4E0DBB-F490-10A3-4A21-369E45B39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0ADFF4-9D8F-C906-0A60-85CA2C9AF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DA4C80-EACE-3668-DB5E-E54D94E8F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65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3A324B-6611-D351-6085-804F44618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711EDDD-DAE5-8915-97AD-FE9EFDAD85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7EEA2D-5E95-82F0-5C3C-22C5C9500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55ED6B-698A-79A3-BACB-8C56D3094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EFD259-2469-0D09-68C5-BC391B359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92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5EDFED-1F59-34E4-6D6D-D5C8F61CA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8B9CDBB-9823-0FEE-4444-3ABD563778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8D95760-9C20-54EF-EEC4-024A1E786A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4865C36-615A-62E8-29A9-3D4C98395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C5B252-65F6-53A2-07F3-22AE32CE8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5DE21C0-44A4-48DA-0D79-5E68FF3D2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08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A13A8E-B33A-5668-FC2E-7E4D135E3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1B78668-3106-1DF0-32C3-FA0750DD1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31A319B-A2A4-20F1-FE06-37E7C84BEE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D3E8667-D1E0-C6D7-B069-4A79B22DEB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DC41AC7-4AF7-EA6F-CF93-1C37DFB8DF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2A1BCC7-F942-BBAE-F64B-3C73C36DE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3863F12-E4A1-53E1-0B57-38AE923B1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2FEF5DE-60AA-AD4E-919B-0B6344129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28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636A01-0E68-6EB0-138E-F913257B1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A1A55D-DAEC-F2CA-C7E1-4F7977034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404BA2C-E52B-78EE-23F9-B74207DB9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991FB5C-AE90-E7FA-ECD8-EB419BE76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45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1DAE29C-573E-F2C2-88FB-891CA5761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4B44FB1-814C-215E-D97E-5F064F7CC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CF42D73-DB68-1F86-6EA8-CFEE4D5E0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91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BB9BF1-A80C-E332-FA28-1CBEA7032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0238DC-FC21-FAFF-ADC9-39CD32A99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DF481B-8FF6-94E3-FA33-B0002452DA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C16051-23D2-D592-E7E1-598D00CA8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EF9A53-DC73-AC65-4AF1-5C2C3D139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822190-9486-FB3E-BB35-E0C72E26F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61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C826E0-0906-6B04-CC7D-5CCBD9534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ED531C5-E3D0-ACB4-B230-22249DA773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AAA9522-692B-DA9F-399A-0FCA0C1BB6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4066C90-F895-2052-C76D-9EBD5CC88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006A2E-E0F3-588B-778E-222C82D7D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506B7C-DA26-8EEF-F89B-0F5945791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6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BA55E-03C0-B654-1AEB-D65A83A08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F9C6047-2F7B-4D7D-8C8F-AE4BFF3B75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DF5E8B-1405-9C8F-4119-3B1FFADB5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BF7472-6218-B1F0-0931-1071D2109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898B114-833B-3267-E261-E91D7E8E4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54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A0F8148-AF3D-D516-ECB7-D8C4192278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0ED1CD-D99F-8FFD-C674-06A527A9E4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014C29-F241-0962-B60F-1CA3AA84F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441A41-4456-8A47-A923-6C60F93D8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709789-94CA-F837-D929-0E98C4BFB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75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05E2091-68C4-2DB2-F628-3780BF2DA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5BEDCE-E81C-4774-02F5-7F058BB79E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97F6E2C-B9C7-B585-0C11-DDECE60C87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70979-75DD-45EE-9525-63BD359C9D82}" type="datetimeFigureOut">
              <a:rPr lang="fr-FR" smtClean="0"/>
              <a:t>27/02/2023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036CF5-6407-02F3-36AD-3F88C0D036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8D76C6-815B-E45F-2590-9204BDB52F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13859-243D-44EA-B830-139F16AB5B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561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extérieur, bâtiment, champ&#10;&#10;Description générée automatiquement">
            <a:extLst>
              <a:ext uri="{FF2B5EF4-FFF2-40B4-BE49-F238E27FC236}">
                <a16:creationId xmlns:a16="http://schemas.microsoft.com/office/drawing/2014/main" id="{171C5BD7-71D3-44FD-BA39-BA4643AB21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920" y="1482852"/>
            <a:ext cx="5852160" cy="389229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801176E-1384-4F75-B5CF-01A06DC05520}"/>
              </a:ext>
            </a:extLst>
          </p:cNvPr>
          <p:cNvSpPr txBox="1"/>
          <p:nvPr/>
        </p:nvSpPr>
        <p:spPr>
          <a:xfrm>
            <a:off x="4025900" y="5375148"/>
            <a:ext cx="5892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chartreuse entourée de son vignoble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3DDA464-D86A-0E25-5F7E-3450DDFDB1A9}"/>
              </a:ext>
            </a:extLst>
          </p:cNvPr>
          <p:cNvSpPr txBox="1"/>
          <p:nvPr/>
        </p:nvSpPr>
        <p:spPr>
          <a:xfrm>
            <a:off x="2300614" y="959632"/>
            <a:ext cx="7766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La Chartreuse De Valbonne</a:t>
            </a:r>
          </a:p>
        </p:txBody>
      </p:sp>
    </p:spTree>
    <p:extLst>
      <p:ext uri="{BB962C8B-B14F-4D97-AF65-F5344CB8AC3E}">
        <p14:creationId xmlns:p14="http://schemas.microsoft.com/office/powerpoint/2010/main" val="3359069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>
        <p:wipe/>
        <p:sndAc>
          <p:stSnd loop="1">
            <p:snd r:embed="rId2" name="Chœur de labbaye Saint-Martin de Ligugé - Ad te levavi animam meam.wav"/>
          </p:stSnd>
        </p:sndAc>
      </p:transition>
    </mc:Choice>
    <mc:Fallback>
      <p:transition spd="slow" advClick="0">
        <p:wipe/>
        <p:sndAc>
          <p:stSnd loop="1">
            <p:snd r:embed="rId2" name="Chœur de labbaye Saint-Martin de Ligugé - Ad te levavi animam meam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C93C909-93C8-1291-88DD-2D5245010135}"/>
              </a:ext>
            </a:extLst>
          </p:cNvPr>
          <p:cNvSpPr/>
          <p:nvPr/>
        </p:nvSpPr>
        <p:spPr>
          <a:xfrm>
            <a:off x="-37578" y="0"/>
            <a:ext cx="12338137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chartreuse de Valbonne est un ancien monastère de l'ordre des Chartreux, sur la commune de Saint-Paulet-de-Caisson, dans le département du Gard et la région Occitanie. L'ensemble des bâtiments occupe une grande surface</a:t>
            </a:r>
          </a:p>
        </p:txBody>
      </p:sp>
    </p:spTree>
    <p:extLst>
      <p:ext uri="{BB962C8B-B14F-4D97-AF65-F5344CB8AC3E}">
        <p14:creationId xmlns:p14="http://schemas.microsoft.com/office/powerpoint/2010/main" val="100969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arbre, extérieur&#10;&#10;Description générée automatiquement">
            <a:extLst>
              <a:ext uri="{FF2B5EF4-FFF2-40B4-BE49-F238E27FC236}">
                <a16:creationId xmlns:a16="http://schemas.microsoft.com/office/drawing/2014/main" id="{B1B98238-68E9-12E5-2BA5-4054096B03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2850" y="1219200"/>
            <a:ext cx="7226300" cy="4419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FAE57E-DAF4-8C30-1994-88987944C99E}"/>
              </a:ext>
            </a:extLst>
          </p:cNvPr>
          <p:cNvSpPr txBox="1"/>
          <p:nvPr/>
        </p:nvSpPr>
        <p:spPr>
          <a:xfrm>
            <a:off x="4813300" y="5300246"/>
            <a:ext cx="7772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Jardin du grand cloître</a:t>
            </a:r>
          </a:p>
        </p:txBody>
      </p:sp>
    </p:spTree>
    <p:extLst>
      <p:ext uri="{BB962C8B-B14F-4D97-AF65-F5344CB8AC3E}">
        <p14:creationId xmlns:p14="http://schemas.microsoft.com/office/powerpoint/2010/main" val="39019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herbe, maison&#10;&#10;Description générée automatiquement">
            <a:extLst>
              <a:ext uri="{FF2B5EF4-FFF2-40B4-BE49-F238E27FC236}">
                <a16:creationId xmlns:a16="http://schemas.microsoft.com/office/drawing/2014/main" id="{17A8E55B-F5A6-722E-C60A-36E0C990B8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6300" y="850900"/>
            <a:ext cx="7899400" cy="5156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36FA0B-19F2-9A8B-5172-77A7DEFB7154}"/>
              </a:ext>
            </a:extLst>
          </p:cNvPr>
          <p:cNvSpPr txBox="1"/>
          <p:nvPr/>
        </p:nvSpPr>
        <p:spPr>
          <a:xfrm>
            <a:off x="4724400" y="5725696"/>
            <a:ext cx="8407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Jardin du grand cloître</a:t>
            </a:r>
          </a:p>
        </p:txBody>
      </p:sp>
    </p:spTree>
    <p:extLst>
      <p:ext uri="{BB962C8B-B14F-4D97-AF65-F5344CB8AC3E}">
        <p14:creationId xmlns:p14="http://schemas.microsoft.com/office/powerpoint/2010/main" val="8418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ciel&#10;&#10;Description générée automatiquement">
            <a:extLst>
              <a:ext uri="{FF2B5EF4-FFF2-40B4-BE49-F238E27FC236}">
                <a16:creationId xmlns:a16="http://schemas.microsoft.com/office/drawing/2014/main" id="{6D286D11-6EEB-3C3D-0395-E730A9F611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9300" y="889000"/>
            <a:ext cx="8013700" cy="5232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FB083C-34B9-4C28-C620-BB542B3382C7}"/>
              </a:ext>
            </a:extLst>
          </p:cNvPr>
          <p:cNvSpPr txBox="1"/>
          <p:nvPr/>
        </p:nvSpPr>
        <p:spPr>
          <a:xfrm>
            <a:off x="4686300" y="5782846"/>
            <a:ext cx="67945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Jardin du grand cloître</a:t>
            </a:r>
          </a:p>
        </p:txBody>
      </p:sp>
    </p:spTree>
    <p:extLst>
      <p:ext uri="{BB962C8B-B14F-4D97-AF65-F5344CB8AC3E}">
        <p14:creationId xmlns:p14="http://schemas.microsoft.com/office/powerpoint/2010/main" val="743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ciel&#10;&#10;Description générée automatiquement">
            <a:extLst>
              <a:ext uri="{FF2B5EF4-FFF2-40B4-BE49-F238E27FC236}">
                <a16:creationId xmlns:a16="http://schemas.microsoft.com/office/drawing/2014/main" id="{B611D143-F2D6-D8C5-0BE8-46F9C1F7D6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050" y="838200"/>
            <a:ext cx="8597900" cy="5194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96575F-C43C-6163-A977-7649D679C8A6}"/>
              </a:ext>
            </a:extLst>
          </p:cNvPr>
          <p:cNvSpPr txBox="1"/>
          <p:nvPr/>
        </p:nvSpPr>
        <p:spPr>
          <a:xfrm>
            <a:off x="4978400" y="5693946"/>
            <a:ext cx="7213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Jardin du grand cloître</a:t>
            </a:r>
          </a:p>
        </p:txBody>
      </p:sp>
    </p:spTree>
    <p:extLst>
      <p:ext uri="{BB962C8B-B14F-4D97-AF65-F5344CB8AC3E}">
        <p14:creationId xmlns:p14="http://schemas.microsoft.com/office/powerpoint/2010/main" val="92798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bâtiment&#10;&#10;Description générée automatiquement">
            <a:extLst>
              <a:ext uri="{FF2B5EF4-FFF2-40B4-BE49-F238E27FC236}">
                <a16:creationId xmlns:a16="http://schemas.microsoft.com/office/drawing/2014/main" id="{66F70859-5058-74CA-D200-C94F1AF25A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100" y="723900"/>
            <a:ext cx="8839200" cy="5448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C02A98-0931-AE7F-D97C-054FEAB77C25}"/>
              </a:ext>
            </a:extLst>
          </p:cNvPr>
          <p:cNvSpPr txBox="1"/>
          <p:nvPr/>
        </p:nvSpPr>
        <p:spPr>
          <a:xfrm>
            <a:off x="4762500" y="5833646"/>
            <a:ext cx="6680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Jardin du grand cloître</a:t>
            </a:r>
          </a:p>
        </p:txBody>
      </p:sp>
    </p:spTree>
    <p:extLst>
      <p:ext uri="{BB962C8B-B14F-4D97-AF65-F5344CB8AC3E}">
        <p14:creationId xmlns:p14="http://schemas.microsoft.com/office/powerpoint/2010/main" val="114104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26E0056-F124-F041-0999-318D97C973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774700"/>
            <a:ext cx="8978900" cy="52959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05D5417-2250-9E76-961B-DE4872134E8D}"/>
              </a:ext>
            </a:extLst>
          </p:cNvPr>
          <p:cNvSpPr txBox="1"/>
          <p:nvPr/>
        </p:nvSpPr>
        <p:spPr>
          <a:xfrm>
            <a:off x="4787900" y="6070600"/>
            <a:ext cx="8369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sur la Chartreuse</a:t>
            </a:r>
          </a:p>
        </p:txBody>
      </p:sp>
    </p:spTree>
    <p:extLst>
      <p:ext uri="{BB962C8B-B14F-4D97-AF65-F5344CB8AC3E}">
        <p14:creationId xmlns:p14="http://schemas.microsoft.com/office/powerpoint/2010/main" val="163715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terrain&#10;&#10;Description générée automatiquement">
            <a:extLst>
              <a:ext uri="{FF2B5EF4-FFF2-40B4-BE49-F238E27FC236}">
                <a16:creationId xmlns:a16="http://schemas.microsoft.com/office/drawing/2014/main" id="{A35D53B8-C42E-441F-43EA-79A17D304C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500" y="1066800"/>
            <a:ext cx="6985000" cy="4724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0872AD-E3C8-17AE-413A-79772D707006}"/>
              </a:ext>
            </a:extLst>
          </p:cNvPr>
          <p:cNvSpPr txBox="1"/>
          <p:nvPr/>
        </p:nvSpPr>
        <p:spPr>
          <a:xfrm>
            <a:off x="4864100" y="5452646"/>
            <a:ext cx="72263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Chartreuse de Valbonne</a:t>
            </a:r>
          </a:p>
        </p:txBody>
      </p:sp>
    </p:spTree>
    <p:extLst>
      <p:ext uri="{BB962C8B-B14F-4D97-AF65-F5344CB8AC3E}">
        <p14:creationId xmlns:p14="http://schemas.microsoft.com/office/powerpoint/2010/main" val="89824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maison, vieux&#10;&#10;Description générée automatiquement">
            <a:extLst>
              <a:ext uri="{FF2B5EF4-FFF2-40B4-BE49-F238E27FC236}">
                <a16:creationId xmlns:a16="http://schemas.microsoft.com/office/drawing/2014/main" id="{B640BC2C-4E26-6D37-FD53-6B933F4357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400" y="911225"/>
            <a:ext cx="8331200" cy="50355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E5944C-FE41-CC32-5D72-126A9AFF5CC5}"/>
              </a:ext>
            </a:extLst>
          </p:cNvPr>
          <p:cNvSpPr txBox="1"/>
          <p:nvPr/>
        </p:nvSpPr>
        <p:spPr>
          <a:xfrm>
            <a:off x="4699000" y="5608221"/>
            <a:ext cx="8788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Chartreuse de Valbonne</a:t>
            </a:r>
          </a:p>
        </p:txBody>
      </p:sp>
    </p:spTree>
    <p:extLst>
      <p:ext uri="{BB962C8B-B14F-4D97-AF65-F5344CB8AC3E}">
        <p14:creationId xmlns:p14="http://schemas.microsoft.com/office/powerpoint/2010/main" val="426551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8E6732F-0513-AD12-F539-E05FE6A522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5950" y="736600"/>
            <a:ext cx="8420099" cy="53848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D45EEB6-580B-63C2-A9B6-E28D65CC9085}"/>
              </a:ext>
            </a:extLst>
          </p:cNvPr>
          <p:cNvSpPr txBox="1"/>
          <p:nvPr/>
        </p:nvSpPr>
        <p:spPr>
          <a:xfrm>
            <a:off x="4521200" y="6121400"/>
            <a:ext cx="8013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Chartreuse De Valbonne</a:t>
            </a:r>
          </a:p>
        </p:txBody>
      </p:sp>
    </p:spTree>
    <p:extLst>
      <p:ext uri="{BB962C8B-B14F-4D97-AF65-F5344CB8AC3E}">
        <p14:creationId xmlns:p14="http://schemas.microsoft.com/office/powerpoint/2010/main" val="298753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tissu&#10;&#10;Description générée automatiquement">
            <a:extLst>
              <a:ext uri="{FF2B5EF4-FFF2-40B4-BE49-F238E27FC236}">
                <a16:creationId xmlns:a16="http://schemas.microsoft.com/office/drawing/2014/main" id="{C15CD67A-673A-CD75-36B9-99949F3707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152400"/>
            <a:ext cx="4572000" cy="6591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FFEC8E-1A9F-3B35-5C1A-ABA4B46B1853}"/>
              </a:ext>
            </a:extLst>
          </p:cNvPr>
          <p:cNvSpPr txBox="1"/>
          <p:nvPr/>
        </p:nvSpPr>
        <p:spPr>
          <a:xfrm>
            <a:off x="8496300" y="3147943"/>
            <a:ext cx="3695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Chartreuse de Valbonne Détails des sols.</a:t>
            </a:r>
          </a:p>
        </p:txBody>
      </p:sp>
    </p:spTree>
    <p:extLst>
      <p:ext uri="{BB962C8B-B14F-4D97-AF65-F5344CB8AC3E}">
        <p14:creationId xmlns:p14="http://schemas.microsoft.com/office/powerpoint/2010/main" val="417305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extérieur, pierre&#10;&#10;Description générée automatiquement">
            <a:extLst>
              <a:ext uri="{FF2B5EF4-FFF2-40B4-BE49-F238E27FC236}">
                <a16:creationId xmlns:a16="http://schemas.microsoft.com/office/drawing/2014/main" id="{BCAF05EA-B786-BED7-9F2A-49E54A52B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72F021-CB58-D1D4-A7C1-E132865B148F}"/>
              </a:ext>
            </a:extLst>
          </p:cNvPr>
          <p:cNvSpPr txBox="1"/>
          <p:nvPr/>
        </p:nvSpPr>
        <p:spPr>
          <a:xfrm>
            <a:off x="215003" y="3162300"/>
            <a:ext cx="1943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Chartreuse de Valbonne et sa cour pavée</a:t>
            </a:r>
          </a:p>
        </p:txBody>
      </p:sp>
    </p:spTree>
    <p:extLst>
      <p:ext uri="{BB962C8B-B14F-4D97-AF65-F5344CB8AC3E}">
        <p14:creationId xmlns:p14="http://schemas.microsoft.com/office/powerpoint/2010/main" val="120359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lieu de culte&#10;&#10;Description générée automatiquement">
            <a:extLst>
              <a:ext uri="{FF2B5EF4-FFF2-40B4-BE49-F238E27FC236}">
                <a16:creationId xmlns:a16="http://schemas.microsoft.com/office/drawing/2014/main" id="{CB119829-1123-C8CC-15FD-C7948D80E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39700"/>
            <a:ext cx="6858000" cy="6553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04EA7B-B6F4-B783-2C55-38C53A04AA89}"/>
              </a:ext>
            </a:extLst>
          </p:cNvPr>
          <p:cNvSpPr txBox="1"/>
          <p:nvPr/>
        </p:nvSpPr>
        <p:spPr>
          <a:xfrm>
            <a:off x="9575800" y="3098800"/>
            <a:ext cx="2463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Chartreuse de Valbonne où il est agréable de déambuler dans les jardins.</a:t>
            </a:r>
          </a:p>
        </p:txBody>
      </p:sp>
    </p:spTree>
    <p:extLst>
      <p:ext uri="{BB962C8B-B14F-4D97-AF65-F5344CB8AC3E}">
        <p14:creationId xmlns:p14="http://schemas.microsoft.com/office/powerpoint/2010/main" val="84078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brique&#10;&#10;Description générée automatiquement">
            <a:extLst>
              <a:ext uri="{FF2B5EF4-FFF2-40B4-BE49-F238E27FC236}">
                <a16:creationId xmlns:a16="http://schemas.microsoft.com/office/drawing/2014/main" id="{9C57CC1A-4AEB-B1CA-AFA4-DB62716E1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198AAA-B8F4-8D10-7BDF-D9F402EC0702}"/>
              </a:ext>
            </a:extLst>
          </p:cNvPr>
          <p:cNvSpPr txBox="1"/>
          <p:nvPr/>
        </p:nvSpPr>
        <p:spPr>
          <a:xfrm>
            <a:off x="0" y="3646557"/>
            <a:ext cx="2731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Au soleil, à l’ombre.</a:t>
            </a:r>
          </a:p>
        </p:txBody>
      </p:sp>
    </p:spTree>
    <p:extLst>
      <p:ext uri="{BB962C8B-B14F-4D97-AF65-F5344CB8AC3E}">
        <p14:creationId xmlns:p14="http://schemas.microsoft.com/office/powerpoint/2010/main" val="402627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ûte&#10;&#10;Description générée automatiquement">
            <a:extLst>
              <a:ext uri="{FF2B5EF4-FFF2-40B4-BE49-F238E27FC236}">
                <a16:creationId xmlns:a16="http://schemas.microsoft.com/office/drawing/2014/main" id="{B9C86DE9-51BE-BE1F-3F09-F8FBEE0FE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40A1A5-EB97-5A2F-9125-91078EA0FAD3}"/>
              </a:ext>
            </a:extLst>
          </p:cNvPr>
          <p:cNvSpPr txBox="1"/>
          <p:nvPr/>
        </p:nvSpPr>
        <p:spPr>
          <a:xfrm>
            <a:off x="10083800" y="3060700"/>
            <a:ext cx="210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petit cloître du 18 </a:t>
            </a:r>
            <a:r>
              <a:rPr lang="fr-FR" sz="2000" b="1" dirty="0" err="1"/>
              <a:t>éme</a:t>
            </a:r>
            <a:r>
              <a:rPr lang="fr-FR" sz="2000" b="1" dirty="0"/>
              <a:t> et des Stalles en marqueterie</a:t>
            </a:r>
          </a:p>
        </p:txBody>
      </p:sp>
    </p:spTree>
    <p:extLst>
      <p:ext uri="{BB962C8B-B14F-4D97-AF65-F5344CB8AC3E}">
        <p14:creationId xmlns:p14="http://schemas.microsoft.com/office/powerpoint/2010/main" val="211419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eau&#10;&#10;Description générée automatiquement">
            <a:extLst>
              <a:ext uri="{FF2B5EF4-FFF2-40B4-BE49-F238E27FC236}">
                <a16:creationId xmlns:a16="http://schemas.microsoft.com/office/drawing/2014/main" id="{0F464457-54E4-1CE4-2922-2240934F71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241300"/>
            <a:ext cx="4572000" cy="6324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47BA0C-CB41-CC18-7BA6-CB4437BD8872}"/>
              </a:ext>
            </a:extLst>
          </p:cNvPr>
          <p:cNvSpPr txBox="1"/>
          <p:nvPr/>
        </p:nvSpPr>
        <p:spPr>
          <a:xfrm>
            <a:off x="1727200" y="3759200"/>
            <a:ext cx="3530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Coté jardin.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4580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CBB90AE4-16E6-2217-8594-14CDA8D7DC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101600"/>
            <a:ext cx="4572000" cy="6654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FBA637-09FE-66E8-B7E7-4CBF72D6D927}"/>
              </a:ext>
            </a:extLst>
          </p:cNvPr>
          <p:cNvSpPr txBox="1"/>
          <p:nvPr/>
        </p:nvSpPr>
        <p:spPr>
          <a:xfrm>
            <a:off x="8382000" y="3975100"/>
            <a:ext cx="360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Cour d’Honneur bordée par les anciens ateliers des frères.</a:t>
            </a:r>
          </a:p>
        </p:txBody>
      </p:sp>
    </p:spTree>
    <p:extLst>
      <p:ext uri="{BB962C8B-B14F-4D97-AF65-F5344CB8AC3E}">
        <p14:creationId xmlns:p14="http://schemas.microsoft.com/office/powerpoint/2010/main" val="26624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cher, bois, en bois&#10;&#10;Description générée automatiquement">
            <a:extLst>
              <a:ext uri="{FF2B5EF4-FFF2-40B4-BE49-F238E27FC236}">
                <a16:creationId xmlns:a16="http://schemas.microsoft.com/office/drawing/2014/main" id="{5BB9E6B3-41B4-6FBB-5B13-DF12671815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57E081-88DB-F7CD-C044-C3054E42BE85}"/>
              </a:ext>
            </a:extLst>
          </p:cNvPr>
          <p:cNvSpPr txBox="1"/>
          <p:nvPr/>
        </p:nvSpPr>
        <p:spPr>
          <a:xfrm>
            <a:off x="508000" y="4136886"/>
            <a:ext cx="330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</a:t>
            </a:r>
            <a:r>
              <a:rPr lang="fr-FR" sz="2000" b="1" dirty="0" err="1">
                <a:solidFill>
                  <a:schemeClr val="bg1"/>
                </a:solidFill>
              </a:rPr>
              <a:t>choeur</a:t>
            </a:r>
            <a:r>
              <a:rPr lang="fr-FR" sz="2000" b="1" dirty="0">
                <a:solidFill>
                  <a:schemeClr val="bg1"/>
                </a:solidFill>
              </a:rPr>
              <a:t> des frères avec 24 stalles sculptées et 2 autels</a:t>
            </a:r>
          </a:p>
        </p:txBody>
      </p:sp>
    </p:spTree>
    <p:extLst>
      <p:ext uri="{BB962C8B-B14F-4D97-AF65-F5344CB8AC3E}">
        <p14:creationId xmlns:p14="http://schemas.microsoft.com/office/powerpoint/2010/main" val="358654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urt, voûte, pierre&#10;&#10;Description générée automatiquement">
            <a:extLst>
              <a:ext uri="{FF2B5EF4-FFF2-40B4-BE49-F238E27FC236}">
                <a16:creationId xmlns:a16="http://schemas.microsoft.com/office/drawing/2014/main" id="{9C1A3147-5734-3C6B-F426-CF9EBF3F0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7B9138-97E9-3940-1931-440E2B8655AF}"/>
              </a:ext>
            </a:extLst>
          </p:cNvPr>
          <p:cNvSpPr txBox="1"/>
          <p:nvPr/>
        </p:nvSpPr>
        <p:spPr>
          <a:xfrm>
            <a:off x="10058400" y="3721100"/>
            <a:ext cx="20193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petit cloître était réservé au prieur.</a:t>
            </a:r>
          </a:p>
        </p:txBody>
      </p:sp>
    </p:spTree>
    <p:extLst>
      <p:ext uri="{BB962C8B-B14F-4D97-AF65-F5344CB8AC3E}">
        <p14:creationId xmlns:p14="http://schemas.microsoft.com/office/powerpoint/2010/main" val="151742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bâtiment&#10;&#10;Description générée automatiquement">
            <a:extLst>
              <a:ext uri="{FF2B5EF4-FFF2-40B4-BE49-F238E27FC236}">
                <a16:creationId xmlns:a16="http://schemas.microsoft.com/office/drawing/2014/main" id="{5522B645-9659-9A47-CD2B-097BD4E4AA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D396ED-ECD8-731C-87CB-2AA6B4F88C60}"/>
              </a:ext>
            </a:extLst>
          </p:cNvPr>
          <p:cNvSpPr txBox="1"/>
          <p:nvPr/>
        </p:nvSpPr>
        <p:spPr>
          <a:xfrm>
            <a:off x="137786" y="2693096"/>
            <a:ext cx="211689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Le Grand cloître, apparemment un des plus grands d’Europe. La voûte est éclairée par 24 baies.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19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oûte, autel&#10;&#10;Description générée automatiquement">
            <a:extLst>
              <a:ext uri="{FF2B5EF4-FFF2-40B4-BE49-F238E27FC236}">
                <a16:creationId xmlns:a16="http://schemas.microsoft.com/office/drawing/2014/main" id="{A099D4B9-AB84-FCD1-C620-4D74E43C2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0BA548-F50A-5E77-215D-C52827992081}"/>
              </a:ext>
            </a:extLst>
          </p:cNvPr>
          <p:cNvSpPr txBox="1"/>
          <p:nvPr/>
        </p:nvSpPr>
        <p:spPr>
          <a:xfrm>
            <a:off x="10125205" y="2329841"/>
            <a:ext cx="207097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pietà du 18 </a:t>
            </a:r>
            <a:r>
              <a:rPr lang="fr-FR" sz="2000" b="1" dirty="0" err="1">
                <a:solidFill>
                  <a:schemeClr val="bg1"/>
                </a:solidFill>
              </a:rPr>
              <a:t>éme</a:t>
            </a:r>
            <a:r>
              <a:rPr lang="fr-FR" sz="2000" b="1" dirty="0">
                <a:solidFill>
                  <a:schemeClr val="bg1"/>
                </a:solidFill>
              </a:rPr>
              <a:t>, « Je languis d’amour » et la Chapelle des Familles également du 18 </a:t>
            </a:r>
            <a:r>
              <a:rPr lang="fr-FR" sz="2000" b="1" dirty="0" err="1">
                <a:solidFill>
                  <a:schemeClr val="bg1"/>
                </a:solidFill>
              </a:rPr>
              <a:t>éme</a:t>
            </a:r>
            <a:r>
              <a:rPr lang="fr-FR" sz="2000" b="1" dirty="0">
                <a:solidFill>
                  <a:schemeClr val="bg1"/>
                </a:solidFill>
              </a:rPr>
              <a:t>. Encore un autel en marbre avec Marie et Élisabeth</a:t>
            </a:r>
          </a:p>
        </p:txBody>
      </p:sp>
    </p:spTree>
    <p:extLst>
      <p:ext uri="{BB962C8B-B14F-4D97-AF65-F5344CB8AC3E}">
        <p14:creationId xmlns:p14="http://schemas.microsoft.com/office/powerpoint/2010/main" val="208830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fenêtre&#10;&#10;Description générée automatiquement">
            <a:extLst>
              <a:ext uri="{FF2B5EF4-FFF2-40B4-BE49-F238E27FC236}">
                <a16:creationId xmlns:a16="http://schemas.microsoft.com/office/drawing/2014/main" id="{14BDC60B-8F6B-9EB4-DF5A-EDBBCE2CB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92BD83-E4A4-F2DC-0FA7-4B7B9F3B353C}"/>
              </a:ext>
            </a:extLst>
          </p:cNvPr>
          <p:cNvSpPr txBox="1"/>
          <p:nvPr/>
        </p:nvSpPr>
        <p:spPr>
          <a:xfrm>
            <a:off x="229095" y="3429000"/>
            <a:ext cx="19290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Jeux de lumières sur la cloison en bois</a:t>
            </a:r>
          </a:p>
        </p:txBody>
      </p:sp>
    </p:spTree>
    <p:extLst>
      <p:ext uri="{BB962C8B-B14F-4D97-AF65-F5344CB8AC3E}">
        <p14:creationId xmlns:p14="http://schemas.microsoft.com/office/powerpoint/2010/main" val="259835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autel&#10;&#10;Description générée automatiquement">
            <a:extLst>
              <a:ext uri="{FF2B5EF4-FFF2-40B4-BE49-F238E27FC236}">
                <a16:creationId xmlns:a16="http://schemas.microsoft.com/office/drawing/2014/main" id="{77466791-2757-4706-CEDE-D07EB60E2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6AFFFC-5119-7073-20DC-225393B56C87}"/>
              </a:ext>
            </a:extLst>
          </p:cNvPr>
          <p:cNvSpPr txBox="1"/>
          <p:nvPr/>
        </p:nvSpPr>
        <p:spPr>
          <a:xfrm>
            <a:off x="10033897" y="1778696"/>
            <a:ext cx="205844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Baroque et marbre polychrome italien. Le siège en marbre blanc de l’évêque, avec le lion de St Marc et le taureau de St Luc et des petits anges partout!</a:t>
            </a:r>
          </a:p>
        </p:txBody>
      </p:sp>
    </p:spTree>
    <p:extLst>
      <p:ext uri="{BB962C8B-B14F-4D97-AF65-F5344CB8AC3E}">
        <p14:creationId xmlns:p14="http://schemas.microsoft.com/office/powerpoint/2010/main" val="152556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ièce, galerie, différent&#10;&#10;Description générée automatiquement">
            <a:extLst>
              <a:ext uri="{FF2B5EF4-FFF2-40B4-BE49-F238E27FC236}">
                <a16:creationId xmlns:a16="http://schemas.microsoft.com/office/drawing/2014/main" id="{218AFEAA-10A3-D8E4-AC9E-608ABDB600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278682"/>
            <a:ext cx="7875794" cy="630063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9B1D9C-F691-8C7C-B292-17D1658CD9A9}"/>
              </a:ext>
            </a:extLst>
          </p:cNvPr>
          <p:cNvSpPr txBox="1"/>
          <p:nvPr/>
        </p:nvSpPr>
        <p:spPr>
          <a:xfrm>
            <a:off x="0" y="3294345"/>
            <a:ext cx="20542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St Bruno et autel baroque. Marbre polychrome d’Italie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378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vieux&#10;&#10;Description générée automatiquement">
            <a:extLst>
              <a:ext uri="{FF2B5EF4-FFF2-40B4-BE49-F238E27FC236}">
                <a16:creationId xmlns:a16="http://schemas.microsoft.com/office/drawing/2014/main" id="{172522F3-CE41-F90E-CB8B-EEA5B84596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9199BB-7DC2-1E95-6739-578BCA7E8894}"/>
              </a:ext>
            </a:extLst>
          </p:cNvPr>
          <p:cNvSpPr txBox="1"/>
          <p:nvPr/>
        </p:nvSpPr>
        <p:spPr>
          <a:xfrm>
            <a:off x="10058400" y="3670126"/>
            <a:ext cx="22797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Stalles aux motifs végétaux</a:t>
            </a:r>
          </a:p>
        </p:txBody>
      </p:sp>
    </p:spTree>
    <p:extLst>
      <p:ext uri="{BB962C8B-B14F-4D97-AF65-F5344CB8AC3E}">
        <p14:creationId xmlns:p14="http://schemas.microsoft.com/office/powerpoint/2010/main" val="333668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lante, pierre&#10;&#10;Description générée automatiquement">
            <a:extLst>
              <a:ext uri="{FF2B5EF4-FFF2-40B4-BE49-F238E27FC236}">
                <a16:creationId xmlns:a16="http://schemas.microsoft.com/office/drawing/2014/main" id="{5A5F69EC-201A-D857-4C1A-BB5C6D94C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300367-9C4B-46A3-0C58-2C590ED84359}"/>
              </a:ext>
            </a:extLst>
          </p:cNvPr>
          <p:cNvSpPr txBox="1"/>
          <p:nvPr/>
        </p:nvSpPr>
        <p:spPr>
          <a:xfrm>
            <a:off x="187891" y="3873757"/>
            <a:ext cx="22672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puits du Petit cloître.</a:t>
            </a:r>
          </a:p>
        </p:txBody>
      </p:sp>
    </p:spTree>
    <p:extLst>
      <p:ext uri="{BB962C8B-B14F-4D97-AF65-F5344CB8AC3E}">
        <p14:creationId xmlns:p14="http://schemas.microsoft.com/office/powerpoint/2010/main" val="67456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extérieur, brique, pierre, plusieurs&#10;&#10;Description générée automatiquement">
            <a:extLst>
              <a:ext uri="{FF2B5EF4-FFF2-40B4-BE49-F238E27FC236}">
                <a16:creationId xmlns:a16="http://schemas.microsoft.com/office/drawing/2014/main" id="{88F4900C-DEA4-F971-E764-3A26EFDA4D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174" y="137786"/>
            <a:ext cx="5147651" cy="650100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5810378-E2FB-E74D-D350-1025F69B735C}"/>
              </a:ext>
            </a:extLst>
          </p:cNvPr>
          <p:cNvSpPr txBox="1"/>
          <p:nvPr/>
        </p:nvSpPr>
        <p:spPr>
          <a:xfrm>
            <a:off x="8669825" y="3544866"/>
            <a:ext cx="3522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Cour pavée</a:t>
            </a:r>
          </a:p>
        </p:txBody>
      </p:sp>
    </p:spTree>
    <p:extLst>
      <p:ext uri="{BB962C8B-B14F-4D97-AF65-F5344CB8AC3E}">
        <p14:creationId xmlns:p14="http://schemas.microsoft.com/office/powerpoint/2010/main" val="96047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C924BF89-6DB1-11CD-B786-BFC400A2F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103" y="475577"/>
            <a:ext cx="7875794" cy="59068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7BD041-1E95-626B-EA78-017B4DEB6AA1}"/>
              </a:ext>
            </a:extLst>
          </p:cNvPr>
          <p:cNvSpPr txBox="1"/>
          <p:nvPr/>
        </p:nvSpPr>
        <p:spPr>
          <a:xfrm>
            <a:off x="-35765" y="2580361"/>
            <a:ext cx="22296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J’espère que ce lieu solitaire des anciens moines contemplatifs vous incitera à boire un verre de liqueur de plantes, une chartreuse.</a:t>
            </a:r>
          </a:p>
        </p:txBody>
      </p:sp>
    </p:spTree>
    <p:extLst>
      <p:ext uri="{BB962C8B-B14F-4D97-AF65-F5344CB8AC3E}">
        <p14:creationId xmlns:p14="http://schemas.microsoft.com/office/powerpoint/2010/main" val="405742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B2E44F9-CC1F-1ADE-2F0F-5B4E53655E9E}"/>
              </a:ext>
            </a:extLst>
          </p:cNvPr>
          <p:cNvSpPr txBox="1"/>
          <p:nvPr/>
        </p:nvSpPr>
        <p:spPr>
          <a:xfrm>
            <a:off x="2271386" y="2279737"/>
            <a:ext cx="9920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La Chartreuse De Valbonne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051F0B0-7003-0F9A-9238-01A893CF564F}"/>
              </a:ext>
            </a:extLst>
          </p:cNvPr>
          <p:cNvSpPr txBox="1"/>
          <p:nvPr/>
        </p:nvSpPr>
        <p:spPr>
          <a:xfrm>
            <a:off x="3999978" y="2802957"/>
            <a:ext cx="8388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937B6B9-B350-7811-F743-43C407A58B21}"/>
              </a:ext>
            </a:extLst>
          </p:cNvPr>
          <p:cNvSpPr txBox="1"/>
          <p:nvPr/>
        </p:nvSpPr>
        <p:spPr>
          <a:xfrm>
            <a:off x="5736921" y="3274120"/>
            <a:ext cx="43590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44563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7000">
        <p:wipe/>
      </p:transition>
    </mc:Choice>
    <mc:Fallback xmlns="">
      <p:transition spd="slow" advClick="0" advTm="17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309</Words>
  <Application>Microsoft Office PowerPoint</Application>
  <PresentationFormat>Grand écran</PresentationFormat>
  <Paragraphs>40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2023-02-26T04:46:41Z</dcterms:created>
  <dcterms:modified xsi:type="dcterms:W3CDTF">2023-02-27T05:05:35Z</dcterms:modified>
</cp:coreProperties>
</file>