
<file path=[Content_Types].xml><?xml version="1.0" encoding="utf-8"?>
<Types xmlns="http://schemas.openxmlformats.org/package/2006/content-types">
  <Default Extension="emf" ContentType="image/x-emf"/>
  <Default Extension="gif" ContentType="image/gi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theme/theme14.xml" ContentType="application/vnd.openxmlformats-officedocument.theme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theme/theme15.xml" ContentType="application/vnd.openxmlformats-officedocument.theme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theme/theme16.xml" ContentType="application/vnd.openxmlformats-officedocument.theme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theme/theme17.xml" ContentType="application/vnd.openxmlformats-officedocument.theme+xml"/>
  <Override PartName="/ppt/theme/theme18.xml" ContentType="application/vnd.openxmlformats-officedocument.theme+xml"/>
  <Override PartName="/ppt/theme/theme1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image153.jpg" ContentType="image/jpg"/>
  <Override PartName="/ppt/media/image162.jpg" ContentType="image/jpg"/>
  <Override PartName="/ppt/media/image163.jpg" ContentType="image/jpg"/>
  <Override PartName="/ppt/media/image164.jpg" ContentType="image/jpg"/>
  <Override PartName="/ppt/media/image165.jpg" ContentType="image/jpg"/>
  <Override PartName="/ppt/media/image166.jpg" ContentType="image/jpg"/>
  <Override PartName="/ppt/media/image167.jpg" ContentType="image/jpg"/>
  <Override PartName="/ppt/media/image168.jpg" ContentType="image/jpg"/>
  <Override PartName="/ppt/media/image169.jpg" ContentType="image/jpg"/>
  <Override PartName="/ppt/media/image170.jpg" ContentType="image/jpg"/>
  <Override PartName="/ppt/media/image171.jpg" ContentType="image/jpg"/>
  <Override PartName="/ppt/media/image172.jpg" ContentType="image/jpg"/>
  <Override PartName="/ppt/media/image173.jpg" ContentType="image/jpg"/>
  <Override PartName="/ppt/media/image174.jpg" ContentType="image/jpg"/>
  <Override PartName="/ppt/media/image175.jpg" ContentType="image/jpg"/>
  <Override PartName="/ppt/media/image176.jpg" ContentType="image/jpg"/>
  <Override PartName="/ppt/media/image177.jpg" ContentType="image/jpg"/>
  <Override PartName="/ppt/media/image178.jpg" ContentType="image/jpg"/>
  <Override PartName="/ppt/media/image179.jpg" ContentType="image/jpg"/>
  <Override PartName="/ppt/media/image180.jpg" ContentType="image/jpg"/>
  <Override PartName="/ppt/media/image181.jpg" ContentType="image/jpg"/>
  <Override PartName="/ppt/media/image182.jpg" ContentType="image/jpg"/>
  <Override PartName="/ppt/notesSlides/notesSlide3.xml" ContentType="application/vnd.openxmlformats-officedocument.presentationml.notesSlide+xml"/>
  <Override PartName="/ppt/media/image209.jpg" ContentType="image/jpg"/>
  <Override PartName="/ppt/media/image210.jpg" ContentType="image/jpg"/>
  <Override PartName="/ppt/media/image211.jpg" ContentType="image/jpg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08" r:id="rId5"/>
    <p:sldMasterId id="2147483720" r:id="rId6"/>
    <p:sldMasterId id="2147483732" r:id="rId7"/>
    <p:sldMasterId id="2147483744" r:id="rId8"/>
    <p:sldMasterId id="2147483756" r:id="rId9"/>
    <p:sldMasterId id="2147483768" r:id="rId10"/>
    <p:sldMasterId id="2147483780" r:id="rId11"/>
    <p:sldMasterId id="2147483804" r:id="rId12"/>
    <p:sldMasterId id="2147483840" r:id="rId13"/>
    <p:sldMasterId id="2147483852" r:id="rId14"/>
    <p:sldMasterId id="2147483888" r:id="rId15"/>
    <p:sldMasterId id="2147483900" r:id="rId16"/>
    <p:sldMasterId id="2147483984" r:id="rId17"/>
  </p:sldMasterIdLst>
  <p:notesMasterIdLst>
    <p:notesMasterId r:id="rId65"/>
  </p:notesMasterIdLst>
  <p:handoutMasterIdLst>
    <p:handoutMasterId r:id="rId66"/>
  </p:handoutMasterIdLst>
  <p:sldIdLst>
    <p:sldId id="1194" r:id="rId18"/>
    <p:sldId id="1193" r:id="rId19"/>
    <p:sldId id="1090" r:id="rId20"/>
    <p:sldId id="1089" r:id="rId21"/>
    <p:sldId id="1204" r:id="rId22"/>
    <p:sldId id="5102" r:id="rId23"/>
    <p:sldId id="256" r:id="rId24"/>
    <p:sldId id="257" r:id="rId25"/>
    <p:sldId id="1223" r:id="rId26"/>
    <p:sldId id="1174" r:id="rId27"/>
    <p:sldId id="1255" r:id="rId28"/>
    <p:sldId id="1256" r:id="rId29"/>
    <p:sldId id="1319" r:id="rId30"/>
    <p:sldId id="1310" r:id="rId31"/>
    <p:sldId id="1264" r:id="rId32"/>
    <p:sldId id="1311" r:id="rId33"/>
    <p:sldId id="5108" r:id="rId34"/>
    <p:sldId id="1333" r:id="rId35"/>
    <p:sldId id="1260" r:id="rId36"/>
    <p:sldId id="1249" r:id="rId37"/>
    <p:sldId id="1250" r:id="rId38"/>
    <p:sldId id="1251" r:id="rId39"/>
    <p:sldId id="5100" r:id="rId40"/>
    <p:sldId id="1308" r:id="rId41"/>
    <p:sldId id="1172" r:id="rId42"/>
    <p:sldId id="1331" r:id="rId43"/>
    <p:sldId id="1292" r:id="rId44"/>
    <p:sldId id="282" r:id="rId45"/>
    <p:sldId id="286" r:id="rId46"/>
    <p:sldId id="5109" r:id="rId47"/>
    <p:sldId id="258" r:id="rId48"/>
    <p:sldId id="1257" r:id="rId49"/>
    <p:sldId id="1288" r:id="rId50"/>
    <p:sldId id="1304" r:id="rId51"/>
    <p:sldId id="1305" r:id="rId52"/>
    <p:sldId id="1215" r:id="rId53"/>
    <p:sldId id="1235" r:id="rId54"/>
    <p:sldId id="1298" r:id="rId55"/>
    <p:sldId id="1336" r:id="rId56"/>
    <p:sldId id="276" r:id="rId57"/>
    <p:sldId id="1160" r:id="rId58"/>
    <p:sldId id="1117" r:id="rId59"/>
    <p:sldId id="1157" r:id="rId60"/>
    <p:sldId id="1324" r:id="rId61"/>
    <p:sldId id="1253" r:id="rId62"/>
    <p:sldId id="5110" r:id="rId63"/>
    <p:sldId id="1296" r:id="rId64"/>
  </p:sldIdLst>
  <p:sldSz cx="12192000" cy="6858000"/>
  <p:notesSz cx="6805613" cy="99441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4319">
          <p15:clr>
            <a:srgbClr val="A4A3A4"/>
          </p15:clr>
        </p15:guide>
        <p15:guide id="4" pos="767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ian.edwards" initials="se" lastIdx="32" clrIdx="0"/>
  <p:cmAuthor id="2" name="Microsoft Office User" initials="MOU" lastIdx="4" clrIdx="1">
    <p:extLst>
      <p:ext uri="{19B8F6BF-5375-455C-9EA6-DF929625EA0E}">
        <p15:presenceInfo xmlns:p15="http://schemas.microsoft.com/office/powerpoint/2012/main" userId="Microsoft Office User" providerId="None"/>
      </p:ext>
    </p:extLst>
  </p:cmAuthor>
  <p:cmAuthor id="3" name="Melanie Errea" initials="ME" lastIdx="10" clrIdx="2">
    <p:extLst>
      <p:ext uri="{19B8F6BF-5375-455C-9EA6-DF929625EA0E}">
        <p15:presenceInfo xmlns:p15="http://schemas.microsoft.com/office/powerpoint/2012/main" userId="S-1-5-21-824408300-3846300242-2410591378-542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E170A"/>
    <a:srgbClr val="FAE475"/>
    <a:srgbClr val="0F89FF"/>
    <a:srgbClr val="F3F100"/>
    <a:srgbClr val="10253F"/>
    <a:srgbClr val="63D3FF"/>
    <a:srgbClr val="C4C4C2"/>
    <a:srgbClr val="C3BCB2"/>
    <a:srgbClr val="786E0E"/>
    <a:srgbClr val="ECDE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4689" autoAdjust="0"/>
    <p:restoredTop sz="94943" autoAdjust="0"/>
  </p:normalViewPr>
  <p:slideViewPr>
    <p:cSldViewPr snapToGrid="0">
      <p:cViewPr varScale="1">
        <p:scale>
          <a:sx n="100" d="100"/>
          <a:sy n="100" d="100"/>
        </p:scale>
        <p:origin x="1566" y="72"/>
      </p:cViewPr>
      <p:guideLst>
        <p:guide orient="horz" pos="2160"/>
        <p:guide pos="3840"/>
        <p:guide orient="horz" pos="4319"/>
        <p:guide pos="767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4194"/>
    </p:cViewPr>
  </p:sorterViewPr>
  <p:notesViewPr>
    <p:cSldViewPr>
      <p:cViewPr varScale="1">
        <p:scale>
          <a:sx n="89" d="100"/>
          <a:sy n="89" d="100"/>
        </p:scale>
        <p:origin x="3840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9.xml"/><Relationship Id="rId21" Type="http://schemas.openxmlformats.org/officeDocument/2006/relationships/slide" Target="slides/slide4.xml"/><Relationship Id="rId42" Type="http://schemas.openxmlformats.org/officeDocument/2006/relationships/slide" Target="slides/slide25.xml"/><Relationship Id="rId47" Type="http://schemas.openxmlformats.org/officeDocument/2006/relationships/slide" Target="slides/slide30.xml"/><Relationship Id="rId63" Type="http://schemas.openxmlformats.org/officeDocument/2006/relationships/slide" Target="slides/slide46.xml"/><Relationship Id="rId68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71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12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7.xml"/><Relationship Id="rId32" Type="http://schemas.openxmlformats.org/officeDocument/2006/relationships/slide" Target="slides/slide15.xml"/><Relationship Id="rId37" Type="http://schemas.openxmlformats.org/officeDocument/2006/relationships/slide" Target="slides/slide20.xml"/><Relationship Id="rId40" Type="http://schemas.openxmlformats.org/officeDocument/2006/relationships/slide" Target="slides/slide23.xml"/><Relationship Id="rId45" Type="http://schemas.openxmlformats.org/officeDocument/2006/relationships/slide" Target="slides/slide28.xml"/><Relationship Id="rId53" Type="http://schemas.openxmlformats.org/officeDocument/2006/relationships/slide" Target="slides/slide36.xml"/><Relationship Id="rId58" Type="http://schemas.openxmlformats.org/officeDocument/2006/relationships/slide" Target="slides/slide41.xml"/><Relationship Id="rId66" Type="http://schemas.openxmlformats.org/officeDocument/2006/relationships/handoutMaster" Target="handoutMasters/handoutMaster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4.xml"/><Relationship Id="rId19" Type="http://schemas.openxmlformats.org/officeDocument/2006/relationships/slide" Target="slides/slide2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5.xml"/><Relationship Id="rId27" Type="http://schemas.openxmlformats.org/officeDocument/2006/relationships/slide" Target="slides/slide10.xml"/><Relationship Id="rId30" Type="http://schemas.openxmlformats.org/officeDocument/2006/relationships/slide" Target="slides/slide13.xml"/><Relationship Id="rId35" Type="http://schemas.openxmlformats.org/officeDocument/2006/relationships/slide" Target="slides/slide18.xml"/><Relationship Id="rId43" Type="http://schemas.openxmlformats.org/officeDocument/2006/relationships/slide" Target="slides/slide26.xml"/><Relationship Id="rId48" Type="http://schemas.openxmlformats.org/officeDocument/2006/relationships/slide" Target="slides/slide31.xml"/><Relationship Id="rId56" Type="http://schemas.openxmlformats.org/officeDocument/2006/relationships/slide" Target="slides/slide39.xml"/><Relationship Id="rId64" Type="http://schemas.openxmlformats.org/officeDocument/2006/relationships/slide" Target="slides/slide47.xml"/><Relationship Id="rId69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4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8.xml"/><Relationship Id="rId33" Type="http://schemas.openxmlformats.org/officeDocument/2006/relationships/slide" Target="slides/slide16.xml"/><Relationship Id="rId38" Type="http://schemas.openxmlformats.org/officeDocument/2006/relationships/slide" Target="slides/slide21.xml"/><Relationship Id="rId46" Type="http://schemas.openxmlformats.org/officeDocument/2006/relationships/slide" Target="slides/slide29.xml"/><Relationship Id="rId59" Type="http://schemas.openxmlformats.org/officeDocument/2006/relationships/slide" Target="slides/slide42.xml"/><Relationship Id="rId67" Type="http://schemas.openxmlformats.org/officeDocument/2006/relationships/commentAuthors" Target="commentAuthors.xml"/><Relationship Id="rId20" Type="http://schemas.openxmlformats.org/officeDocument/2006/relationships/slide" Target="slides/slide3.xml"/><Relationship Id="rId41" Type="http://schemas.openxmlformats.org/officeDocument/2006/relationships/slide" Target="slides/slide24.xml"/><Relationship Id="rId54" Type="http://schemas.openxmlformats.org/officeDocument/2006/relationships/slide" Target="slides/slide37.xml"/><Relationship Id="rId62" Type="http://schemas.openxmlformats.org/officeDocument/2006/relationships/slide" Target="slides/slide45.xml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6.xml"/><Relationship Id="rId28" Type="http://schemas.openxmlformats.org/officeDocument/2006/relationships/slide" Target="slides/slide11.xml"/><Relationship Id="rId36" Type="http://schemas.openxmlformats.org/officeDocument/2006/relationships/slide" Target="slides/slide19.xml"/><Relationship Id="rId49" Type="http://schemas.openxmlformats.org/officeDocument/2006/relationships/slide" Target="slides/slide32.xml"/><Relationship Id="rId57" Type="http://schemas.openxmlformats.org/officeDocument/2006/relationships/slide" Target="slides/slide40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4.xml"/><Relationship Id="rId44" Type="http://schemas.openxmlformats.org/officeDocument/2006/relationships/slide" Target="slides/slide27.xml"/><Relationship Id="rId52" Type="http://schemas.openxmlformats.org/officeDocument/2006/relationships/slide" Target="slides/slide35.xml"/><Relationship Id="rId60" Type="http://schemas.openxmlformats.org/officeDocument/2006/relationships/slide" Target="slides/slide43.xml"/><Relationship Id="rId65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1.xml"/><Relationship Id="rId39" Type="http://schemas.openxmlformats.org/officeDocument/2006/relationships/slide" Target="slides/slide22.xml"/><Relationship Id="rId34" Type="http://schemas.openxmlformats.org/officeDocument/2006/relationships/slide" Target="slides/slide17.xml"/><Relationship Id="rId50" Type="http://schemas.openxmlformats.org/officeDocument/2006/relationships/slide" Target="slides/slide33.xml"/><Relationship Id="rId55" Type="http://schemas.openxmlformats.org/officeDocument/2006/relationships/slide" Target="slides/slide3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099" cy="4989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54939" y="0"/>
            <a:ext cx="2949099" cy="4989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E04D4B-1A65-2B4D-A850-7A663B0D8CC0}" type="datetimeFigureOut">
              <a:rPr lang="fr-FR" smtClean="0"/>
              <a:pPr/>
              <a:t>18/02/2023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445170"/>
            <a:ext cx="2949099" cy="49893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54939" y="9445170"/>
            <a:ext cx="2949099" cy="49893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62B046-0CC0-7847-85E4-D82B3A307BE7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163386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099" cy="49720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4939" y="0"/>
            <a:ext cx="2949099" cy="49720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ED6D1C-8B9D-4F39-8A51-C8DDF5754E3E}" type="datetimeFigureOut">
              <a:rPr lang="fr-FR" smtClean="0"/>
              <a:pPr/>
              <a:t>18/02/2023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6125"/>
            <a:ext cx="6627813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0562" y="4723448"/>
            <a:ext cx="5444490" cy="44748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45169"/>
            <a:ext cx="2949099" cy="49720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4939" y="9445169"/>
            <a:ext cx="2949099" cy="49720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8BAFB0-437D-4DCD-A4AB-83D96995570E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193829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8BAFB0-437D-4DCD-A4AB-83D96995570E}" type="slidenum">
              <a:rPr lang="fr-FR" smtClean="0"/>
              <a:pPr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028466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8BAFB0-437D-4DCD-A4AB-83D96995570E}" type="slidenum">
              <a:rPr lang="fr-FR" smtClean="0"/>
              <a:pPr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267256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fee30e70a7_0_4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Google Shape;249;gfee30e70a7_0_4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647295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15b44bba573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15b44bba573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/>
              <a:t>Encore enlever Q4 dans le dernier bloc.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g162ab1afa8e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4" name="Google Shape;334;g162ab1afa8e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133139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15b44bba573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" name="Google Shape;276;g15b44bba573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860522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76A707-B71B-084F-86FE-7AD9FBF46A28}" type="slidenum">
              <a:rPr lang="fr-FR" smtClean="0"/>
              <a:t>37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965927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76A707-B71B-084F-86FE-7AD9FBF46A28}" type="slidenum">
              <a:rPr lang="fr-FR" smtClean="0"/>
              <a:t>38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621962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8BAFB0-437D-4DCD-A4AB-83D96995570E}" type="slidenum">
              <a:rPr lang="fr-FR" smtClean="0"/>
              <a:pPr/>
              <a:t>42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396224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FB6E2-4E30-5A4E-8A44-F1261CC02AD8}" type="datetime1">
              <a:rPr lang="fr-FR" smtClean="0"/>
              <a:pPr/>
              <a:t>18/02/2023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0715B67-BFAE-406C-AC5C-F8E09363BC2F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1F1C1-E6D0-914A-A2FC-3186EE5C5090}" type="datetime1">
              <a:rPr lang="fr-FR" smtClean="0"/>
              <a:pPr/>
              <a:t>18/02/2023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0715B67-BFAE-406C-AC5C-F8E09363BC2F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4B3A3-0633-2240-9958-DE10CD7B4BF8}" type="datetime1">
              <a:rPr lang="fr-FR" smtClean="0"/>
              <a:pPr/>
              <a:t>18/02/2023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15B67-BFAE-406C-AC5C-F8E09363BC2F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C4C97-12C2-4244-A2CD-8F40349A963A}" type="datetime1">
              <a:rPr lang="fr-FR" smtClean="0"/>
              <a:pPr/>
              <a:t>18/02/2023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15B67-BFAE-406C-AC5C-F8E09363BC2F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7053E-2623-9348-838F-243CE9413FCA}" type="datetime1">
              <a:rPr lang="fr-FR" smtClean="0"/>
              <a:pPr/>
              <a:t>18/02/2023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15B67-BFAE-406C-AC5C-F8E09363BC2F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51151-A7AC-A442-8D88-15CBB447EE74}" type="datetime1">
              <a:rPr lang="fr-FR" smtClean="0"/>
              <a:pPr/>
              <a:t>18/02/2023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15B67-BFAE-406C-AC5C-F8E09363BC2F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2F01C-1209-8D49-8E6D-0C58B7013926}" type="datetime1">
              <a:rPr lang="fr-FR" smtClean="0"/>
              <a:pPr/>
              <a:t>18/02/2023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15B67-BFAE-406C-AC5C-F8E09363BC2F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7112B-B472-0046-828A-4CBD15D02557}" type="datetime1">
              <a:rPr lang="fr-FR" smtClean="0"/>
              <a:pPr/>
              <a:t>18/02/2023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15B67-BFAE-406C-AC5C-F8E09363BC2F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0F94C-CAF7-994B-B4B8-F55600BB3F44}" type="datetime1">
              <a:rPr lang="fr-FR" smtClean="0"/>
              <a:pPr/>
              <a:t>18/02/2023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15B67-BFAE-406C-AC5C-F8E09363BC2F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47E04-2CE5-9D46-948F-F34780D9E262}" type="datetime1">
              <a:rPr lang="fr-FR" smtClean="0"/>
              <a:pPr/>
              <a:t>18/02/2023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15B67-BFAE-406C-AC5C-F8E09363BC2F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17431-2CCA-B94D-9826-5FF924AF8FD3}" type="datetime1">
              <a:rPr lang="fr-FR" smtClean="0"/>
              <a:pPr/>
              <a:t>18/02/2023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15B67-BFAE-406C-AC5C-F8E09363BC2F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89436-BBED-9040-BD97-96DC4C36575C}" type="datetime1">
              <a:rPr lang="fr-FR" smtClean="0"/>
              <a:pPr/>
              <a:t>18/02/2023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15B67-BFAE-406C-AC5C-F8E09363BC2F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E6761-9CFA-8143-9183-69EC916828E1}" type="datetime1">
              <a:rPr lang="fr-FR" smtClean="0"/>
              <a:pPr/>
              <a:t>18/02/2023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0715B67-BFAE-406C-AC5C-F8E09363BC2F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3A3A2-A28E-EE4A-8F3E-936B3B2A656D}" type="datetime1">
              <a:rPr lang="fr-FR" smtClean="0"/>
              <a:pPr/>
              <a:t>18/02/2023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15B67-BFAE-406C-AC5C-F8E09363BC2F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00848-B389-734F-A022-283CA2DEEE9B}" type="datetime1">
              <a:rPr lang="fr-FR" smtClean="0"/>
              <a:pPr/>
              <a:t>18/02/2023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D302E-0A18-4BB7-BCB2-C9B0DBA0460D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3BC2D-A532-0F42-901B-EED830C30CE2}" type="datetime1">
              <a:rPr lang="fr-FR" smtClean="0"/>
              <a:pPr/>
              <a:t>18/02/2023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D302E-0A18-4BB7-BCB2-C9B0DBA0460D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A31AE-73AA-634D-B66A-1C02185FC95C}" type="datetime1">
              <a:rPr lang="fr-FR" smtClean="0"/>
              <a:pPr/>
              <a:t>18/02/2023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D302E-0A18-4BB7-BCB2-C9B0DBA0460D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CF950-EFE8-6C44-99BF-11C513AA4F10}" type="datetime1">
              <a:rPr lang="fr-FR" smtClean="0"/>
              <a:pPr/>
              <a:t>18/02/2023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D302E-0A18-4BB7-BCB2-C9B0DBA0460D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DA47A-D0BE-6045-990A-98055B56CF9A}" type="datetime1">
              <a:rPr lang="fr-FR" smtClean="0"/>
              <a:pPr/>
              <a:t>18/02/2023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D302E-0A18-4BB7-BCB2-C9B0DBA0460D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1D907-6AEC-7045-9469-F95629A42107}" type="datetime1">
              <a:rPr lang="fr-FR" smtClean="0"/>
              <a:pPr/>
              <a:t>18/02/2023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D302E-0A18-4BB7-BCB2-C9B0DBA0460D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652D8-3CBC-004C-AA6D-C8E083E3BC81}" type="datetime1">
              <a:rPr lang="fr-FR" smtClean="0"/>
              <a:pPr/>
              <a:t>18/02/2023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D302E-0A18-4BB7-BCB2-C9B0DBA0460D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52B0D-EA20-DC43-B8FB-4917E4E88E5C}" type="datetime1">
              <a:rPr lang="fr-FR" smtClean="0"/>
              <a:pPr/>
              <a:t>18/02/2023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D302E-0A18-4BB7-BCB2-C9B0DBA0460D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0256C-860D-3E4F-A2DC-95B28F3ED4D9}" type="datetime1">
              <a:rPr lang="fr-FR" smtClean="0"/>
              <a:pPr/>
              <a:t>18/02/2023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D302E-0A18-4BB7-BCB2-C9B0DBA0460D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D9B19-04A7-4B4B-9FA0-B0E4113301DF}" type="datetime1">
              <a:rPr lang="fr-FR" smtClean="0"/>
              <a:pPr/>
              <a:t>18/02/2023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D302E-0A18-4BB7-BCB2-C9B0DBA0460D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00CFF-CD7A-6C49-BCB1-3F003AC9B81B}" type="datetime1">
              <a:rPr lang="fr-FR" smtClean="0"/>
              <a:pPr/>
              <a:t>18/02/2023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D302E-0A18-4BB7-BCB2-C9B0DBA0460D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57C16-AD55-E148-88C4-E083E36F2B5F}" type="datetime1">
              <a:rPr lang="fr-FR" smtClean="0"/>
              <a:pPr/>
              <a:t>18/02/2023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D302E-0A18-4BB7-BCB2-C9B0DBA0460D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70E91-F3E4-DD41-BD77-E6209FC6FB26}" type="datetime1">
              <a:rPr lang="fr-FR" smtClean="0"/>
              <a:pPr/>
              <a:t>18/02/2023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5EF34-3C58-477D-B7DE-DFC430E7214F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75DA4-9337-5341-A289-95A740FE885C}" type="datetime1">
              <a:rPr lang="fr-FR" smtClean="0"/>
              <a:pPr/>
              <a:t>18/02/2023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5EF34-3C58-477D-B7DE-DFC430E7214F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DF4A2-26BF-CF45-9F71-AAAB017895DA}" type="datetime1">
              <a:rPr lang="fr-FR" smtClean="0"/>
              <a:pPr/>
              <a:t>18/02/2023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5EF34-3C58-477D-B7DE-DFC430E7214F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844D3-5A99-9B4B-B75C-348D7835A593}" type="datetime1">
              <a:rPr lang="fr-FR" smtClean="0"/>
              <a:pPr/>
              <a:t>18/02/2023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5EF34-3C58-477D-B7DE-DFC430E7214F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BA41A-915F-5948-9A0C-0188DD116BBE}" type="datetime1">
              <a:rPr lang="fr-FR" smtClean="0"/>
              <a:pPr/>
              <a:t>18/02/2023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5EF34-3C58-477D-B7DE-DFC430E7214F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8B641-F4B6-2E46-A187-C8F2E6EDDD57}" type="datetime1">
              <a:rPr lang="fr-FR" smtClean="0"/>
              <a:pPr/>
              <a:t>18/02/2023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5EF34-3C58-477D-B7DE-DFC430E7214F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171F75-D05C-A549-8350-076948319B35}" type="datetime1">
              <a:rPr lang="fr-FR" smtClean="0"/>
              <a:pPr/>
              <a:t>18/02/2023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5EF34-3C58-477D-B7DE-DFC430E7214F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81587-D24C-F14E-A018-8F38F1CC7ABB}" type="datetime1">
              <a:rPr lang="fr-FR" smtClean="0"/>
              <a:pPr/>
              <a:t>18/02/2023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5EF34-3C58-477D-B7DE-DFC430E7214F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134F8-09E9-AD4E-97C7-1F26269B0E79}" type="datetime1">
              <a:rPr lang="fr-FR" smtClean="0"/>
              <a:pPr/>
              <a:t>18/02/2023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D302E-0A18-4BB7-BCB2-C9B0DBA0460D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91ABA-392C-CC48-97E2-7C73DCE3AE4C}" type="datetime1">
              <a:rPr lang="fr-FR" smtClean="0"/>
              <a:pPr/>
              <a:t>18/02/2023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5EF34-3C58-477D-B7DE-DFC430E7214F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5D08-1FD6-F04F-ACFB-DFC77D7A1198}" type="datetime1">
              <a:rPr lang="fr-FR" smtClean="0"/>
              <a:pPr/>
              <a:t>18/02/2023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5EF34-3C58-477D-B7DE-DFC430E7214F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43721-EBB8-5644-8FD2-11B447192572}" type="datetime1">
              <a:rPr lang="fr-FR" smtClean="0"/>
              <a:pPr/>
              <a:t>18/02/2023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5EF34-3C58-477D-B7DE-DFC430E7214F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DFB36-BEE4-984A-8A2B-8725F65DDC8E}" type="datetime1">
              <a:rPr lang="fr-FR" smtClean="0"/>
              <a:pPr/>
              <a:t>18/02/2023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15B67-BFAE-406C-AC5C-F8E09363BC2F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351AC-9EA7-2644-9AAC-BD345568B38E}" type="datetime1">
              <a:rPr lang="fr-FR" smtClean="0"/>
              <a:pPr/>
              <a:t>18/02/2023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15B67-BFAE-406C-AC5C-F8E09363BC2F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C79F6-E4CD-3B4D-8356-D99405AB99E3}" type="datetime1">
              <a:rPr lang="fr-FR" smtClean="0"/>
              <a:pPr/>
              <a:t>18/02/2023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15B67-BFAE-406C-AC5C-F8E09363BC2F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33B43-10DD-4943-AF12-2A0946DA91C6}" type="datetime1">
              <a:rPr lang="fr-FR" smtClean="0"/>
              <a:pPr/>
              <a:t>18/02/2023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15B67-BFAE-406C-AC5C-F8E09363BC2F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95C2C-9AE8-944B-B3C9-270062CD0BBA}" type="datetime1">
              <a:rPr lang="fr-FR" smtClean="0"/>
              <a:pPr/>
              <a:t>18/02/2023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15B67-BFAE-406C-AC5C-F8E09363BC2F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435FF-08D9-0B4B-BEC0-93711BB63DCD}" type="datetime1">
              <a:rPr lang="fr-FR" smtClean="0"/>
              <a:pPr/>
              <a:t>18/02/2023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15B67-BFAE-406C-AC5C-F8E09363BC2F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21264-2207-084A-85A1-2753BC90A0EE}" type="datetime1">
              <a:rPr lang="fr-FR" smtClean="0"/>
              <a:pPr/>
              <a:t>18/02/2023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15B67-BFAE-406C-AC5C-F8E09363BC2F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6FA1E-5947-0343-9B1C-8967C90A0714}" type="datetime1">
              <a:rPr lang="fr-FR" smtClean="0"/>
              <a:pPr/>
              <a:t>18/02/2023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D302E-0A18-4BB7-BCB2-C9B0DBA0460D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4829E-CF8A-5B43-AB49-FE47189B4F00}" type="datetime1">
              <a:rPr lang="fr-FR" smtClean="0"/>
              <a:pPr/>
              <a:t>18/02/2023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15B67-BFAE-406C-AC5C-F8E09363BC2F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53621-F0D5-D747-9584-ED67F60DC4AD}" type="datetime1">
              <a:rPr lang="fr-FR" smtClean="0"/>
              <a:pPr/>
              <a:t>18/02/2023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15B67-BFAE-406C-AC5C-F8E09363BC2F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1820F-48FF-7243-A268-0C793C1E3580}" type="datetime1">
              <a:rPr lang="fr-FR" smtClean="0"/>
              <a:pPr/>
              <a:t>18/02/2023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15B67-BFAE-406C-AC5C-F8E09363BC2F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44A1E-689C-734B-951A-C5D8E4938331}" type="datetime1">
              <a:rPr lang="fr-FR" smtClean="0"/>
              <a:pPr/>
              <a:t>18/02/2023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15B67-BFAE-406C-AC5C-F8E09363BC2F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70960-D39B-8D48-AC74-3663529A9F63}" type="datetime1">
              <a:rPr lang="fr-FR" smtClean="0"/>
              <a:pPr/>
              <a:t>18/02/2023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551EA-2D17-41C7-9ED5-51D75F4A7835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AD82A-115C-0145-8D3E-C9D4423978C0}" type="datetime1">
              <a:rPr lang="fr-FR" smtClean="0"/>
              <a:pPr/>
              <a:t>18/02/2023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551EA-2D17-41C7-9ED5-51D75F4A7835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175C6-71EC-7943-977B-A6C8B126C616}" type="datetime1">
              <a:rPr lang="fr-FR" smtClean="0"/>
              <a:pPr/>
              <a:t>18/02/2023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551EA-2D17-41C7-9ED5-51D75F4A7835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2051B-6437-7341-95B8-5CE13CC24767}" type="datetime1">
              <a:rPr lang="fr-FR" smtClean="0"/>
              <a:pPr/>
              <a:t>18/02/2023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551EA-2D17-41C7-9ED5-51D75F4A7835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3B6EE-51AA-E541-9095-043E439E0169}" type="datetime1">
              <a:rPr lang="fr-FR" smtClean="0"/>
              <a:pPr/>
              <a:t>18/02/2023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551EA-2D17-41C7-9ED5-51D75F4A7835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71E31-829B-E945-91C3-36CE207B5558}" type="datetime1">
              <a:rPr lang="fr-FR" smtClean="0"/>
              <a:pPr/>
              <a:t>18/02/2023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551EA-2D17-41C7-9ED5-51D75F4A7835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6F2F7-C151-F140-BC85-D2CA444AE99E}" type="datetime1">
              <a:rPr lang="fr-FR" smtClean="0"/>
              <a:pPr/>
              <a:t>18/02/2023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D302E-0A18-4BB7-BCB2-C9B0DBA0460D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1002B-F011-3043-B27B-E91526E21E81}" type="datetime1">
              <a:rPr lang="fr-FR" smtClean="0"/>
              <a:pPr/>
              <a:t>18/02/2023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551EA-2D17-41C7-9ED5-51D75F4A7835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C53BA-3145-E84B-866E-575E3A65E60A}" type="datetime1">
              <a:rPr lang="fr-FR" smtClean="0"/>
              <a:pPr/>
              <a:t>18/02/2023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551EA-2D17-41C7-9ED5-51D75F4A7835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0553A-2516-8D4C-B697-3578BAB8C6AB}" type="datetime1">
              <a:rPr lang="fr-FR" smtClean="0"/>
              <a:pPr/>
              <a:t>18/02/2023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551EA-2D17-41C7-9ED5-51D75F4A7835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9EEEA-0BD6-CA48-BCF6-025CDB04CB90}" type="datetime1">
              <a:rPr lang="fr-FR" smtClean="0"/>
              <a:pPr/>
              <a:t>18/02/2023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551EA-2D17-41C7-9ED5-51D75F4A7835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4BE83-06E2-9549-8189-5895AFC01A48}" type="datetime1">
              <a:rPr lang="fr-FR" smtClean="0"/>
              <a:pPr/>
              <a:t>18/02/2023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551EA-2D17-41C7-9ED5-51D75F4A7835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2/18/2023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38930645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2">
            <a:extLst>
              <a:ext uri="{FF2B5EF4-FFF2-40B4-BE49-F238E27FC236}">
                <a16:creationId xmlns:a16="http://schemas.microsoft.com/office/drawing/2014/main" id="{EC6E5308-E086-BABA-158C-41EE492E91F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5333" y="-1"/>
            <a:ext cx="10201291" cy="69727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lang="fr-FR" sz="3600" b="1" kern="1200" dirty="0" smtClean="0">
                <a:solidFill>
                  <a:srgbClr val="ED1C24"/>
                </a:solidFill>
                <a:latin typeface="Neutra Text" panose="02000000000000000000" pitchFamily="50" charset="0"/>
                <a:ea typeface="+mn-ea"/>
                <a:cs typeface="+mn-cs"/>
              </a:defRPr>
            </a:lvl1pPr>
            <a:lvl2pPr marL="457200" indent="0">
              <a:buNone/>
              <a:defRPr lang="fr-FR" sz="2800" b="1" kern="1200" dirty="0" smtClean="0">
                <a:solidFill>
                  <a:srgbClr val="FECE00"/>
                </a:solidFill>
                <a:latin typeface="Agency FB" panose="020B0503020202020204" pitchFamily="34" charset="0"/>
                <a:ea typeface="+mn-ea"/>
                <a:cs typeface="+mn-cs"/>
              </a:defRPr>
            </a:lvl2pPr>
            <a:lvl3pPr marL="914400" indent="0">
              <a:buNone/>
              <a:defRPr lang="fr-FR" sz="2800" b="1" kern="1200" dirty="0" smtClean="0">
                <a:solidFill>
                  <a:srgbClr val="FECE00"/>
                </a:solidFill>
                <a:latin typeface="Agency FB" panose="020B0503020202020204" pitchFamily="34" charset="0"/>
                <a:ea typeface="+mn-ea"/>
                <a:cs typeface="+mn-cs"/>
              </a:defRPr>
            </a:lvl3pPr>
            <a:lvl4pPr marL="1371600" indent="0">
              <a:buNone/>
              <a:defRPr lang="fr-FR" sz="2800" b="1" kern="1200" dirty="0" smtClean="0">
                <a:solidFill>
                  <a:srgbClr val="FECE00"/>
                </a:solidFill>
                <a:latin typeface="Agency FB" panose="020B0503020202020204" pitchFamily="34" charset="0"/>
                <a:ea typeface="+mn-ea"/>
                <a:cs typeface="+mn-cs"/>
              </a:defRPr>
            </a:lvl4pPr>
            <a:lvl5pPr marL="1828800" indent="0">
              <a:buNone/>
              <a:defRPr lang="fr-FR" sz="2800" b="1" kern="1200" dirty="0">
                <a:solidFill>
                  <a:srgbClr val="FECE00"/>
                </a:solidFill>
                <a:latin typeface="Agency FB" panose="020B050302020202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F99D588E-50CA-7403-28A1-88C1A141688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3477" y="134273"/>
            <a:ext cx="1000638" cy="247025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84C43C25-EDDA-8C50-5344-E9E9780D7AC9}"/>
              </a:ext>
            </a:extLst>
          </p:cNvPr>
          <p:cNvSpPr txBox="1"/>
          <p:nvPr userDrawn="1"/>
        </p:nvSpPr>
        <p:spPr>
          <a:xfrm>
            <a:off x="10714985" y="383842"/>
            <a:ext cx="13699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200" dirty="0">
                <a:solidFill>
                  <a:schemeClr val="bg1">
                    <a:lumMod val="50000"/>
                  </a:schemeClr>
                </a:solidFill>
                <a:latin typeface="Agency FB" panose="020B0503020202020204" pitchFamily="34" charset="0"/>
              </a:rPr>
              <a:t>P.</a:t>
            </a:r>
            <a:fld id="{1E07FDCE-A424-440D-B8B7-981BF684176A}" type="slidenum">
              <a:rPr lang="fr-FR" sz="1200" smtClean="0">
                <a:solidFill>
                  <a:schemeClr val="bg1">
                    <a:lumMod val="50000"/>
                  </a:schemeClr>
                </a:solidFill>
                <a:latin typeface="Agency FB" panose="020B0503020202020204" pitchFamily="34" charset="0"/>
              </a:rPr>
              <a:pPr algn="r"/>
              <a:t>‹N°›</a:t>
            </a:fld>
            <a:r>
              <a:rPr lang="fr-FR" sz="1200" b="0" dirty="0">
                <a:solidFill>
                  <a:schemeClr val="bg1">
                    <a:lumMod val="50000"/>
                  </a:schemeClr>
                </a:solidFill>
                <a:latin typeface="Agency FB" panose="020B0503020202020204" pitchFamily="34" charset="0"/>
              </a:rPr>
              <a:t> </a:t>
            </a:r>
            <a:r>
              <a:rPr lang="fr-FR" sz="1200" b="0" dirty="0"/>
              <a:t>- 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  <a:latin typeface="Agency FB" panose="020B0503020202020204" pitchFamily="34" charset="0"/>
              </a:rPr>
              <a:t>Jan. 2023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FC45A711-CCA9-D9C9-48D9-25EC4DE78ABB}"/>
              </a:ext>
            </a:extLst>
          </p:cNvPr>
          <p:cNvGrpSpPr/>
          <p:nvPr userDrawn="1"/>
        </p:nvGrpSpPr>
        <p:grpSpPr>
          <a:xfrm>
            <a:off x="-470" y="0"/>
            <a:ext cx="12192470" cy="6868583"/>
            <a:chOff x="-470" y="0"/>
            <a:chExt cx="12192470" cy="6868583"/>
          </a:xfrm>
          <a:solidFill>
            <a:srgbClr val="ED1C24"/>
          </a:solidFill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21A3D36-78A2-B1AB-2CD7-5873D6D7D4CB}"/>
                </a:ext>
              </a:extLst>
            </p:cNvPr>
            <p:cNvSpPr/>
            <p:nvPr/>
          </p:nvSpPr>
          <p:spPr>
            <a:xfrm>
              <a:off x="45000" y="708700"/>
              <a:ext cx="1980000" cy="9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C4A302D-2531-1E14-90DD-552E8FBA539D}"/>
                </a:ext>
              </a:extLst>
            </p:cNvPr>
            <p:cNvSpPr/>
            <p:nvPr userDrawn="1"/>
          </p:nvSpPr>
          <p:spPr>
            <a:xfrm>
              <a:off x="0" y="0"/>
              <a:ext cx="900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96F1F83-0162-7BB5-A328-3B8D803C8D47}"/>
                </a:ext>
              </a:extLst>
            </p:cNvPr>
            <p:cNvSpPr/>
            <p:nvPr userDrawn="1"/>
          </p:nvSpPr>
          <p:spPr>
            <a:xfrm rot="16200000">
              <a:off x="6050531" y="727582"/>
              <a:ext cx="90000" cy="1219200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1206966-1A25-ACC5-FBF2-3E01E0A6577C}"/>
                </a:ext>
              </a:extLst>
            </p:cNvPr>
            <p:cNvSpPr/>
            <p:nvPr userDrawn="1"/>
          </p:nvSpPr>
          <p:spPr>
            <a:xfrm>
              <a:off x="12102000" y="0"/>
              <a:ext cx="90000" cy="7987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57022283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9C35F-066F-B74D-A228-D8DF97C8B63E}" type="datetime1">
              <a:rPr lang="fr-FR" smtClean="0"/>
              <a:pPr/>
              <a:t>18/02/2023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30938-537C-48B6-BB7A-15FEB03CEEDA}" type="slidenum">
              <a:rPr lang="fr-FR" smtClean="0"/>
              <a:pPr/>
              <a:t>‹N°›</a:t>
            </a:fld>
            <a:endParaRPr lang="fr-FR"/>
          </a:p>
        </p:txBody>
      </p:sp>
      <p:cxnSp>
        <p:nvCxnSpPr>
          <p:cNvPr id="7" name="Connecteur droit 6"/>
          <p:cNvCxnSpPr/>
          <p:nvPr/>
        </p:nvCxnSpPr>
        <p:spPr>
          <a:xfrm>
            <a:off x="815413" y="476672"/>
            <a:ext cx="1036915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840416" y="6165304"/>
            <a:ext cx="149860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Connecteur droit 8"/>
          <p:cNvCxnSpPr/>
          <p:nvPr/>
        </p:nvCxnSpPr>
        <p:spPr>
          <a:xfrm>
            <a:off x="815414" y="6453336"/>
            <a:ext cx="9036181" cy="838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B46FF-ED67-DD42-88F7-94F614AD9BEA}" type="datetime1">
              <a:rPr lang="fr-FR" smtClean="0"/>
              <a:pPr/>
              <a:t>18/02/2023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30938-537C-48B6-BB7A-15FEB03CEED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9921B6-CA9C-7B41-B26E-065AA6DBFF63}" type="datetime1">
              <a:rPr lang="fr-FR" smtClean="0"/>
              <a:pPr/>
              <a:t>18/02/2023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30938-537C-48B6-BB7A-15FEB03CEED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C96CA-C337-4448-9E6B-6F790D33B9B9}" type="datetime1">
              <a:rPr lang="fr-FR" smtClean="0"/>
              <a:pPr/>
              <a:t>18/02/2023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D302E-0A18-4BB7-BCB2-C9B0DBA0460D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8CCDF-EEBC-A148-BEBE-38AC0AF39B28}" type="datetime1">
              <a:rPr lang="fr-FR" smtClean="0"/>
              <a:pPr/>
              <a:t>18/02/2023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30938-537C-48B6-BB7A-15FEB03CEED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D3A82-8126-FF40-BE49-12AE4824FBEB}" type="datetime1">
              <a:rPr lang="fr-FR" smtClean="0"/>
              <a:pPr/>
              <a:t>18/02/2023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30938-537C-48B6-BB7A-15FEB03CEED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6B060-7D2E-3544-84DE-958FFE155B9B}" type="datetime1">
              <a:rPr lang="fr-FR" smtClean="0"/>
              <a:pPr/>
              <a:t>18/02/2023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30938-537C-48B6-BB7A-15FEB03CEED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E2E1E-2102-1746-968C-3BCCAF99BC74}" type="datetime1">
              <a:rPr lang="fr-FR" smtClean="0"/>
              <a:pPr/>
              <a:t>18/02/2023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30938-537C-48B6-BB7A-15FEB03CEED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8AD74-3815-4845-8247-862C48C03B9D}" type="datetime1">
              <a:rPr lang="fr-FR" smtClean="0"/>
              <a:pPr/>
              <a:t>18/02/2023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30938-537C-48B6-BB7A-15FEB03CEED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D69E5-BED6-CF4B-93CF-FF6ACCF322FA}" type="datetime1">
              <a:rPr lang="fr-FR" smtClean="0"/>
              <a:pPr/>
              <a:t>18/02/2023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30938-537C-48B6-BB7A-15FEB03CEED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6EA92-9DA3-0F44-B317-62265B74FDF1}" type="datetime1">
              <a:rPr lang="fr-FR" smtClean="0"/>
              <a:pPr/>
              <a:t>18/02/2023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30938-537C-48B6-BB7A-15FEB03CEED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40477-1071-B444-86D8-EB517A545FB8}" type="datetime1">
              <a:rPr lang="fr-FR" smtClean="0"/>
              <a:pPr/>
              <a:t>18/02/2023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30938-537C-48B6-BB7A-15FEB03CEED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60FA0-8A40-6144-8A03-8871F7AC2CA7}" type="datetime1">
              <a:rPr lang="fr-FR" smtClean="0"/>
              <a:pPr/>
              <a:t>18/02/2023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551EA-2D17-41C7-9ED5-51D75F4A7835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93209-160E-094C-8868-233B2C1A6169}" type="datetime1">
              <a:rPr lang="fr-FR" smtClean="0"/>
              <a:pPr/>
              <a:t>18/02/2023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976320" y="6356351"/>
            <a:ext cx="2606080" cy="365125"/>
          </a:xfrm>
        </p:spPr>
        <p:txBody>
          <a:bodyPr/>
          <a:lstStyle/>
          <a:p>
            <a:fld id="{5F4551EA-2D17-41C7-9ED5-51D75F4A7835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23F69-73EF-B349-BB29-143437D205D8}" type="datetime1">
              <a:rPr lang="fr-FR" smtClean="0"/>
              <a:pPr/>
              <a:t>18/02/2023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D302E-0A18-4BB7-BCB2-C9B0DBA0460D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60A63-9D02-5148-A60D-91D6B1FF9109}" type="datetime1">
              <a:rPr lang="fr-FR" smtClean="0"/>
              <a:pPr/>
              <a:t>18/02/2023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551EA-2D17-41C7-9ED5-51D75F4A7835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A86C3-C1AF-A649-90FE-9081A8FC8C85}" type="datetime1">
              <a:rPr lang="fr-FR" smtClean="0"/>
              <a:pPr/>
              <a:t>18/02/2023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551EA-2D17-41C7-9ED5-51D75F4A7835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AC8E2-5C82-3A41-B914-E31EAB4C14F4}" type="datetime1">
              <a:rPr lang="fr-FR" smtClean="0"/>
              <a:pPr/>
              <a:t>18/02/2023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551EA-2D17-41C7-9ED5-51D75F4A7835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DA89C-FA4C-4D4C-9636-20EDD5448DC3}" type="datetime1">
              <a:rPr lang="fr-FR" smtClean="0"/>
              <a:pPr/>
              <a:t>18/02/2023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551EA-2D17-41C7-9ED5-51D75F4A7835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291F0-E215-C248-84F6-D800485B62E9}" type="datetime1">
              <a:rPr lang="fr-FR" smtClean="0"/>
              <a:pPr/>
              <a:t>18/02/2023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551EA-2D17-41C7-9ED5-51D75F4A7835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25959-8637-2040-BDE4-7E8C575A44B9}" type="datetime1">
              <a:rPr lang="fr-FR" smtClean="0"/>
              <a:pPr/>
              <a:t>18/02/2023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551EA-2D17-41C7-9ED5-51D75F4A7835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32D1D-DABA-8941-8161-920CF9EDA67B}" type="datetime1">
              <a:rPr lang="fr-FR" smtClean="0"/>
              <a:pPr/>
              <a:t>18/02/2023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551EA-2D17-41C7-9ED5-51D75F4A7835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D36EB-9041-7D41-BDDC-43FC8F070E12}" type="datetime1">
              <a:rPr lang="fr-FR" smtClean="0"/>
              <a:pPr/>
              <a:t>18/02/2023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551EA-2D17-41C7-9ED5-51D75F4A7835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F37FC-7BF3-3149-9CAA-C22E8BDC5BFB}" type="datetime1">
              <a:rPr lang="fr-FR" smtClean="0"/>
              <a:pPr/>
              <a:t>18/02/2023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551EA-2D17-41C7-9ED5-51D75F4A7835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D79A9-C7E8-EC44-9799-21295702CEBB}" type="datetime1">
              <a:rPr lang="fr-FR" smtClean="0"/>
              <a:pPr/>
              <a:t>18/02/2023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551EA-2D17-41C7-9ED5-51D75F4A7835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D3EA1-C758-194A-AA9D-B50E4AB1C607}" type="datetime1">
              <a:rPr lang="fr-FR" smtClean="0"/>
              <a:pPr/>
              <a:t>18/02/2023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D302E-0A18-4BB7-BCB2-C9B0DBA0460D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BC1FF-CB3B-0245-9F39-8B6FF273A8AA}" type="datetime1">
              <a:rPr lang="fr-FR" smtClean="0"/>
              <a:pPr/>
              <a:t>18/02/2023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551EA-2D17-41C7-9ED5-51D75F4A7835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0E8D9-5EAF-EB47-829F-B3A754B8DE0A}" type="datetime1">
              <a:rPr lang="fr-FR" smtClean="0"/>
              <a:pPr/>
              <a:t>18/02/2023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551EA-2D17-41C7-9ED5-51D75F4A7835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5C4A1-91F9-C340-9EB5-4B8BE4384599}" type="datetime1">
              <a:rPr lang="fr-FR" smtClean="0"/>
              <a:pPr/>
              <a:t>18/02/2023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551EA-2D17-41C7-9ED5-51D75F4A7835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315B9-2819-7A4C-A739-B515899C842C}" type="datetime1">
              <a:rPr lang="fr-FR" smtClean="0"/>
              <a:pPr/>
              <a:t>18/02/2023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551EA-2D17-41C7-9ED5-51D75F4A7835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80D2B-1564-E34F-B752-26457FC7BE7B}" type="datetime1">
              <a:rPr lang="fr-FR" smtClean="0"/>
              <a:pPr/>
              <a:t>18/02/2023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551EA-2D17-41C7-9ED5-51D75F4A7835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15EDD-7A93-C446-8A15-074793C79DEE}" type="datetime1">
              <a:rPr lang="fr-FR" smtClean="0"/>
              <a:pPr/>
              <a:t>18/02/2023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551EA-2D17-41C7-9ED5-51D75F4A7835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721049-08E3-2944-BC77-CB857A26A9CF}" type="datetime1">
              <a:rPr lang="fr-FR" smtClean="0"/>
              <a:pPr/>
              <a:t>18/02/2023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551EA-2D17-41C7-9ED5-51D75F4A7835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30DF8-2419-3048-A77A-B86F65E61F66}" type="datetime1">
              <a:rPr lang="fr-FR" smtClean="0"/>
              <a:pPr/>
              <a:t>18/02/2023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551EA-2D17-41C7-9ED5-51D75F4A7835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FA983-65AD-A64A-AAD6-287764BBA8ED}" type="datetime1">
              <a:rPr lang="fr-FR" smtClean="0"/>
              <a:pPr/>
              <a:t>18/02/2023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551EA-2D17-41C7-9ED5-51D75F4A7835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F7BB7-FCC4-5047-89EB-E64295AC5437}" type="datetime1">
              <a:rPr lang="fr-FR" smtClean="0"/>
              <a:pPr/>
              <a:t>18/02/2023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551EA-2D17-41C7-9ED5-51D75F4A7835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4A5D3-1E98-9C46-8290-748DAD0A4C0D}" type="datetime1">
              <a:rPr lang="fr-FR" smtClean="0"/>
              <a:pPr/>
              <a:t>18/02/2023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D302E-0A18-4BB7-BCB2-C9B0DBA0460D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B42D2-2454-F34D-9502-DEED25A43FF4}" type="datetime1">
              <a:rPr lang="fr-FR" smtClean="0"/>
              <a:pPr/>
              <a:t>18/02/2023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9266409" y="6356351"/>
            <a:ext cx="2844800" cy="365125"/>
          </a:xfrm>
          <a:prstGeom prst="rect">
            <a:avLst/>
          </a:prstGeom>
        </p:spPr>
        <p:txBody>
          <a:bodyPr anchor="b"/>
          <a:lstStyle>
            <a:lvl1pPr algn="r">
              <a:defRPr sz="1200"/>
            </a:lvl1pPr>
          </a:lstStyle>
          <a:p>
            <a:fld id="{50715B67-BFAE-406C-AC5C-F8E09363BC2F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3E9C8-EBDC-9648-ADCE-E7510E3FE15B}" type="datetime1">
              <a:rPr lang="fr-FR" smtClean="0"/>
              <a:pPr/>
              <a:t>18/02/2023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D302E-0A18-4BB7-BCB2-C9B0DBA0460D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E3628-8D24-7A42-B50B-606AA5924293}" type="datetime1">
              <a:rPr lang="fr-FR" smtClean="0"/>
              <a:pPr/>
              <a:t>18/02/2023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D302E-0A18-4BB7-BCB2-C9B0DBA0460D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C3FA8-C49F-9F4F-890B-564E986F1F80}" type="datetime1">
              <a:rPr lang="fr-FR" smtClean="0"/>
              <a:pPr/>
              <a:t>18/02/2023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D302E-0A18-4BB7-BCB2-C9B0DBA0460D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70167-8ED5-9041-A489-21937E84E4E6}" type="datetime1">
              <a:rPr lang="fr-FR" smtClean="0"/>
              <a:pPr/>
              <a:t>18/02/2023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DCD35-FBF3-4044-9CDF-03DD74900193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820E6-0F19-F24A-BB4E-A76168B3F78F}" type="datetime1">
              <a:rPr lang="fr-FR" smtClean="0"/>
              <a:pPr/>
              <a:t>18/02/2023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DCD35-FBF3-4044-9CDF-03DD74900193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77F1F-D6DA-9E48-8377-EB2C6505C682}" type="datetime1">
              <a:rPr lang="fr-FR" smtClean="0"/>
              <a:pPr/>
              <a:t>18/02/2023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DCD35-FBF3-4044-9CDF-03DD74900193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2E091-0983-FD49-B91E-64FD2AAF58A2}" type="datetime1">
              <a:rPr lang="fr-FR" smtClean="0"/>
              <a:pPr/>
              <a:t>18/02/2023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9168341" y="6346625"/>
            <a:ext cx="2844800" cy="365125"/>
          </a:xfrm>
        </p:spPr>
        <p:txBody>
          <a:bodyPr/>
          <a:lstStyle/>
          <a:p>
            <a:fld id="{C3BDCD35-FBF3-4044-9CDF-03DD74900193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9D0EC-0676-A744-AC0C-81250E12FCBC}" type="datetime1">
              <a:rPr lang="fr-FR" smtClean="0"/>
              <a:pPr/>
              <a:t>18/02/2023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168341" y="6356351"/>
            <a:ext cx="2844800" cy="365125"/>
          </a:xfrm>
        </p:spPr>
        <p:txBody>
          <a:bodyPr/>
          <a:lstStyle/>
          <a:p>
            <a:fld id="{C3BDCD35-FBF3-4044-9CDF-03DD74900193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C4F30-40F5-C147-AFAB-9B59D89A60E3}" type="datetime1">
              <a:rPr lang="fr-FR" smtClean="0"/>
              <a:pPr/>
              <a:t>18/02/2023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9168341" y="6356350"/>
            <a:ext cx="2844800" cy="365125"/>
          </a:xfrm>
        </p:spPr>
        <p:txBody>
          <a:bodyPr/>
          <a:lstStyle/>
          <a:p>
            <a:fld id="{C3BDCD35-FBF3-4044-9CDF-03DD74900193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B8E2F-0C09-354C-A1BB-F8599C1FB7AE}" type="datetime1">
              <a:rPr lang="fr-FR" smtClean="0"/>
              <a:pPr/>
              <a:t>18/02/2023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9168341" y="6358200"/>
            <a:ext cx="2844800" cy="365125"/>
          </a:xfrm>
        </p:spPr>
        <p:txBody>
          <a:bodyPr/>
          <a:lstStyle/>
          <a:p>
            <a:fld id="{C3BDCD35-FBF3-4044-9CDF-03DD74900193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41E27-CECC-5242-8DA3-A7440E87FEEE}" type="datetime1">
              <a:rPr lang="fr-FR" smtClean="0"/>
              <a:pPr/>
              <a:t>18/02/2023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0715B67-BFAE-406C-AC5C-F8E09363BC2F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41B34-9681-7945-ADFD-5082CB5DBB8D}" type="datetime1">
              <a:rPr lang="fr-FR" smtClean="0"/>
              <a:pPr/>
              <a:t>18/02/2023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DCD35-FBF3-4044-9CDF-03DD74900193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09EF3-8727-6046-8D22-6B04C114BC8B}" type="datetime1">
              <a:rPr lang="fr-FR" smtClean="0"/>
              <a:pPr/>
              <a:t>18/02/2023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9168341" y="6356351"/>
            <a:ext cx="2844800" cy="365125"/>
          </a:xfrm>
        </p:spPr>
        <p:txBody>
          <a:bodyPr/>
          <a:lstStyle/>
          <a:p>
            <a:fld id="{C3BDCD35-FBF3-4044-9CDF-03DD74900193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9FA34-412B-C648-AF98-21B8FC3A9EA3}" type="datetime1">
              <a:rPr lang="fr-FR" smtClean="0"/>
              <a:pPr/>
              <a:t>18/02/2023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DCD35-FBF3-4044-9CDF-03DD74900193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4981B-3330-A849-B780-B12EBBF71165}" type="datetime1">
              <a:rPr lang="fr-FR" smtClean="0"/>
              <a:pPr/>
              <a:t>18/02/2023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DCD35-FBF3-4044-9CDF-03DD74900193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1C8C3-3E21-BC42-95E5-93F0BF0B36D8}" type="datetime1">
              <a:rPr lang="fr-FR" smtClean="0"/>
              <a:pPr/>
              <a:t>18/02/2023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737600" y="6448251"/>
            <a:ext cx="2844800" cy="365125"/>
          </a:xfrm>
          <a:prstGeom prst="rect">
            <a:avLst/>
          </a:prstGeom>
        </p:spPr>
        <p:txBody>
          <a:bodyPr/>
          <a:lstStyle/>
          <a:p>
            <a:fld id="{DF75EF34-3C58-477D-B7DE-DFC430E7214F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B597C-D3BA-8D47-9888-9BD7A9AD8F6D}" type="datetime1">
              <a:rPr lang="fr-FR" smtClean="0"/>
              <a:pPr/>
              <a:t>18/02/2023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737600" y="6448251"/>
            <a:ext cx="2844800" cy="365125"/>
          </a:xfrm>
          <a:prstGeom prst="rect">
            <a:avLst/>
          </a:prstGeom>
        </p:spPr>
        <p:txBody>
          <a:bodyPr/>
          <a:lstStyle/>
          <a:p>
            <a:fld id="{DF75EF34-3C58-477D-B7DE-DFC430E7214F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D00E0-78EA-1A43-8B4B-A5896554FD9D}" type="datetime1">
              <a:rPr lang="fr-FR" smtClean="0"/>
              <a:pPr/>
              <a:t>18/02/2023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737600" y="6448251"/>
            <a:ext cx="2844800" cy="365125"/>
          </a:xfrm>
          <a:prstGeom prst="rect">
            <a:avLst/>
          </a:prstGeom>
        </p:spPr>
        <p:txBody>
          <a:bodyPr/>
          <a:lstStyle/>
          <a:p>
            <a:fld id="{DF75EF34-3C58-477D-B7DE-DFC430E7214F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6397D-1E54-A14B-9193-BEBBA1B53E0F}" type="datetime1">
              <a:rPr lang="fr-FR" smtClean="0"/>
              <a:pPr/>
              <a:t>18/02/2023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8737600" y="6448251"/>
            <a:ext cx="2844800" cy="365125"/>
          </a:xfrm>
          <a:prstGeom prst="rect">
            <a:avLst/>
          </a:prstGeom>
        </p:spPr>
        <p:txBody>
          <a:bodyPr/>
          <a:lstStyle/>
          <a:p>
            <a:fld id="{DF75EF34-3C58-477D-B7DE-DFC430E7214F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5822D-E2D2-734D-94FF-DE2BFC5EFC3A}" type="datetime1">
              <a:rPr lang="fr-FR" smtClean="0"/>
              <a:pPr/>
              <a:t>18/02/2023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737600" y="6448251"/>
            <a:ext cx="2844800" cy="365125"/>
          </a:xfrm>
          <a:prstGeom prst="rect">
            <a:avLst/>
          </a:prstGeom>
        </p:spPr>
        <p:txBody>
          <a:bodyPr/>
          <a:lstStyle/>
          <a:p>
            <a:fld id="{DF75EF34-3C58-477D-B7DE-DFC430E7214F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FC10C-936B-644B-A817-000F86E001FE}" type="datetime1">
              <a:rPr lang="fr-FR" smtClean="0"/>
              <a:pPr/>
              <a:t>18/02/2023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9168341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DF75EF34-3C58-477D-B7DE-DFC430E7214F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357F7-EF50-504E-9F49-A00E4D0A83A8}" type="datetime1">
              <a:rPr lang="fr-FR" smtClean="0"/>
              <a:pPr/>
              <a:t>18/02/2023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0715B67-BFAE-406C-AC5C-F8E09363BC2F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C755B-92CD-EB44-AD8B-0C2AB1F70137}" type="datetime1">
              <a:rPr lang="fr-FR" smtClean="0"/>
              <a:pPr/>
              <a:t>18/02/2023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67604-6B45-AD4F-A57F-240149115ED9}" type="datetime1">
              <a:rPr lang="fr-FR" smtClean="0"/>
              <a:pPr/>
              <a:t>18/02/2023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9168341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DF75EF34-3C58-477D-B7DE-DFC430E7214F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D3CA5-F412-034F-9933-1AFBB5DF2EBF}" type="datetime1">
              <a:rPr lang="fr-FR" smtClean="0"/>
              <a:pPr/>
              <a:t>18/02/2023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8737600" y="6448251"/>
            <a:ext cx="2844800" cy="365125"/>
          </a:xfrm>
          <a:prstGeom prst="rect">
            <a:avLst/>
          </a:prstGeom>
        </p:spPr>
        <p:txBody>
          <a:bodyPr/>
          <a:lstStyle/>
          <a:p>
            <a:fld id="{DF75EF34-3C58-477D-B7DE-DFC430E7214F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DAE61-6A85-5447-81F5-7BBF19D0F0A1}" type="datetime1">
              <a:rPr lang="fr-FR" smtClean="0"/>
              <a:pPr/>
              <a:t>18/02/2023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737600" y="6448251"/>
            <a:ext cx="2844800" cy="365125"/>
          </a:xfrm>
          <a:prstGeom prst="rect">
            <a:avLst/>
          </a:prstGeom>
        </p:spPr>
        <p:txBody>
          <a:bodyPr/>
          <a:lstStyle/>
          <a:p>
            <a:fld id="{DF75EF34-3C58-477D-B7DE-DFC430E7214F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DA7C0-DDC4-1D49-AE23-9889281A71F4}" type="datetime1">
              <a:rPr lang="fr-FR" smtClean="0"/>
              <a:pPr/>
              <a:t>18/02/2023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737600" y="6448251"/>
            <a:ext cx="2844800" cy="365125"/>
          </a:xfrm>
          <a:prstGeom prst="rect">
            <a:avLst/>
          </a:prstGeom>
        </p:spPr>
        <p:txBody>
          <a:bodyPr/>
          <a:lstStyle/>
          <a:p>
            <a:fld id="{DF75EF34-3C58-477D-B7DE-DFC430E7214F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52274-CCFB-8442-8EC5-F41DEB2A6694}" type="datetime1">
              <a:rPr lang="fr-FR" smtClean="0"/>
              <a:pPr/>
              <a:t>18/02/2023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5EF34-3C58-477D-B7DE-DFC430E7214F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3E2BD-E86D-5043-BBC0-3E772322D352}" type="datetime1">
              <a:rPr lang="fr-FR" smtClean="0"/>
              <a:pPr/>
              <a:t>18/02/2023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5EF34-3C58-477D-B7DE-DFC430E7214F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EA308-C57A-804F-9C2C-F1F42BF9F945}" type="datetime1">
              <a:rPr lang="fr-FR" smtClean="0"/>
              <a:pPr/>
              <a:t>18/02/2023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5EF34-3C58-477D-B7DE-DFC430E7214F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56161-A723-EE4F-A2F5-C53CE35D5E98}" type="datetime1">
              <a:rPr lang="fr-FR" smtClean="0"/>
              <a:pPr/>
              <a:t>18/02/2023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5EF34-3C58-477D-B7DE-DFC430E7214F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4D38E-A251-E54D-A5B0-F2997F5AB4CF}" type="datetime1">
              <a:rPr lang="fr-FR" smtClean="0"/>
              <a:pPr/>
              <a:t>18/02/2023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5EF34-3C58-477D-B7DE-DFC430E7214F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62DBA-989D-CB45-BCBD-8617AD4ECDA2}" type="datetime1">
              <a:rPr lang="fr-FR" smtClean="0"/>
              <a:pPr/>
              <a:t>18/02/2023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0715B67-BFAE-406C-AC5C-F8E09363BC2F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72765-E1C7-704F-8CD5-AF1DB61DDC54}" type="datetime1">
              <a:rPr lang="fr-FR" smtClean="0"/>
              <a:pPr/>
              <a:t>18/02/2023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5EF34-3C58-477D-B7DE-DFC430E7214F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4AB78-82AE-2A45-95AE-DE29448601C7}" type="datetime1">
              <a:rPr lang="fr-FR" smtClean="0"/>
              <a:pPr/>
              <a:t>18/02/2023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5EF34-3C58-477D-B7DE-DFC430E7214F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D966D-1D31-2742-8215-73D1DEB88BB6}" type="datetime1">
              <a:rPr lang="fr-FR" smtClean="0"/>
              <a:pPr/>
              <a:t>18/02/2023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5EF34-3C58-477D-B7DE-DFC430E7214F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6CCD86-4762-BE44-ABDA-8B05C0DD4025}" type="datetime1">
              <a:rPr lang="fr-FR" smtClean="0"/>
              <a:pPr/>
              <a:t>18/02/2023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5EF34-3C58-477D-B7DE-DFC430E7214F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62781-7736-DC43-B5E5-E158FDDFBFD2}" type="datetime1">
              <a:rPr lang="fr-FR" smtClean="0"/>
              <a:pPr/>
              <a:t>18/02/2023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5EF34-3C58-477D-B7DE-DFC430E7214F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71BE8-EE0A-A843-9C1F-C4393CC0B6D2}" type="datetime1">
              <a:rPr lang="fr-FR" smtClean="0"/>
              <a:pPr/>
              <a:t>18/02/2023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5EF34-3C58-477D-B7DE-DFC430E7214F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988F8-4EF5-F44A-BE37-2030DB71F1F6}" type="datetime1">
              <a:rPr lang="fr-FR" smtClean="0"/>
              <a:pPr/>
              <a:t>18/02/2023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9168341" y="6356350"/>
            <a:ext cx="2844800" cy="365125"/>
          </a:xfrm>
        </p:spPr>
        <p:txBody>
          <a:bodyPr/>
          <a:lstStyle/>
          <a:p>
            <a:fld id="{5F4551EA-2D17-41C7-9ED5-51D75F4A7835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E175E-C237-314D-919A-EEEFDE9D2761}" type="datetime1">
              <a:rPr lang="fr-FR" smtClean="0"/>
              <a:pPr/>
              <a:t>18/02/2023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551EA-2D17-41C7-9ED5-51D75F4A7835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EECD8-97C7-9A40-9798-7C0096D30F1D}" type="datetime1">
              <a:rPr lang="fr-FR" smtClean="0"/>
              <a:pPr/>
              <a:t>18/02/2023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551EA-2D17-41C7-9ED5-51D75F4A7835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42492-7625-124D-8D88-21E29722750A}" type="datetime1">
              <a:rPr lang="fr-FR" smtClean="0"/>
              <a:pPr/>
              <a:t>18/02/2023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551EA-2D17-41C7-9ED5-51D75F4A7835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01C61-F625-9B40-A0BF-147947700739}" type="datetime1">
              <a:rPr lang="fr-FR" smtClean="0"/>
              <a:pPr/>
              <a:t>18/02/2023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0715B67-BFAE-406C-AC5C-F8E09363BC2F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58323-FF51-094D-A63A-F0C61A9EA8CA}" type="datetime1">
              <a:rPr lang="fr-FR" smtClean="0"/>
              <a:pPr/>
              <a:t>18/02/2023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551EA-2D17-41C7-9ED5-51D75F4A7835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F4B82-BCC7-0A43-B091-81614F124606}" type="datetime1">
              <a:rPr lang="fr-FR" smtClean="0"/>
              <a:pPr/>
              <a:t>18/02/2023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551EA-2D17-41C7-9ED5-51D75F4A7835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7740D-90D9-6C4F-BD09-B2AE93C1E314}" type="datetime1">
              <a:rPr lang="fr-FR" smtClean="0"/>
              <a:pPr/>
              <a:t>18/02/2023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551EA-2D17-41C7-9ED5-51D75F4A7835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33A6F-4503-0142-BCD7-9591812CD5B1}" type="datetime1">
              <a:rPr lang="fr-FR" smtClean="0"/>
              <a:pPr/>
              <a:t>18/02/2023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551EA-2D17-41C7-9ED5-51D75F4A7835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21AD0-58FA-5D43-A05F-DB02FE46DC4B}" type="datetime1">
              <a:rPr lang="fr-FR" smtClean="0"/>
              <a:pPr/>
              <a:t>18/02/2023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551EA-2D17-41C7-9ED5-51D75F4A7835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74067-A3D6-5A4F-958F-4915F134EB42}" type="datetime1">
              <a:rPr lang="fr-FR" smtClean="0"/>
              <a:pPr/>
              <a:t>18/02/2023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551EA-2D17-41C7-9ED5-51D75F4A7835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92554-63D4-AE41-B723-DAB3DF376880}" type="datetime1">
              <a:rPr lang="fr-FR" smtClean="0"/>
              <a:pPr/>
              <a:t>18/02/2023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551EA-2D17-41C7-9ED5-51D75F4A7835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A8D2B-675B-2440-9E42-3A6D6244ABDE}" type="datetime1">
              <a:rPr lang="fr-FR" smtClean="0"/>
              <a:pPr/>
              <a:t>18/02/2023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30938-537C-48B6-BB7A-15FEB03CEED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A72F4-6456-5E4A-A45B-74E338FE3AC7}" type="datetime1">
              <a:rPr lang="fr-FR" smtClean="0"/>
              <a:pPr/>
              <a:t>18/02/2023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30938-537C-48B6-BB7A-15FEB03CEED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9AD13-2EAB-E641-9F5F-F03D6EB85C92}" type="datetime1">
              <a:rPr lang="fr-FR" smtClean="0"/>
              <a:pPr/>
              <a:t>18/02/2023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30938-537C-48B6-BB7A-15FEB03CEED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8DD0B-0877-6640-9909-96D18A875064}" type="datetime1">
              <a:rPr lang="fr-FR" smtClean="0"/>
              <a:pPr/>
              <a:t>18/02/2023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0715B67-BFAE-406C-AC5C-F8E09363BC2F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F5EDE-C287-024C-A7BF-BAFFE9CC827D}" type="datetime1">
              <a:rPr lang="fr-FR" smtClean="0"/>
              <a:pPr/>
              <a:t>18/02/2023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30938-537C-48B6-BB7A-15FEB03CEED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262FD-D5EC-B94F-9F1E-D0537DE7C278}" type="datetime1">
              <a:rPr lang="fr-FR" smtClean="0"/>
              <a:pPr/>
              <a:t>18/02/2023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30938-537C-48B6-BB7A-15FEB03CEED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6DB10-D791-8F46-8DA1-AE97EAA89291}" type="datetime1">
              <a:rPr lang="fr-FR" smtClean="0"/>
              <a:pPr/>
              <a:t>18/02/2023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30938-537C-48B6-BB7A-15FEB03CEED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BED44-9829-4D42-84D3-D3C7B1F2C643}" type="datetime1">
              <a:rPr lang="fr-FR" smtClean="0"/>
              <a:pPr/>
              <a:t>18/02/2023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30938-537C-48B6-BB7A-15FEB03CEED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8F0D3-C0DF-FD46-AAEF-588D001B141F}" type="datetime1">
              <a:rPr lang="fr-FR" smtClean="0"/>
              <a:pPr/>
              <a:t>18/02/2023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30938-537C-48B6-BB7A-15FEB03CEED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109CB-E3FF-E245-822B-F0B83B14A001}" type="datetime1">
              <a:rPr lang="fr-FR" smtClean="0"/>
              <a:pPr/>
              <a:t>18/02/2023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30938-537C-48B6-BB7A-15FEB03CEED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4B3BF-C322-4544-94B7-5A8B4246097C}" type="datetime1">
              <a:rPr lang="fr-FR" smtClean="0"/>
              <a:pPr/>
              <a:t>18/02/2023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30938-537C-48B6-BB7A-15FEB03CEED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3C723-3D7F-2B46-BB41-B41B8985275F}" type="datetime1">
              <a:rPr lang="fr-FR" smtClean="0"/>
              <a:pPr/>
              <a:t>18/02/2023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30938-537C-48B6-BB7A-15FEB03CEED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E52BB-00A8-DB44-9393-83DE2FE983B4}" type="datetime1">
              <a:rPr lang="fr-FR" smtClean="0"/>
              <a:pPr/>
              <a:t>18/02/2023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1D004-877F-4B86-BBDF-B589D5730B56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F1D39-3D19-994E-9283-B66ABDE1D0AB}" type="datetime1">
              <a:rPr lang="fr-FR" smtClean="0"/>
              <a:pPr/>
              <a:t>18/02/2023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1D004-877F-4B86-BBDF-B589D5730B56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919474-C887-CD40-A28C-062693B008EB}" type="datetime1">
              <a:rPr lang="fr-FR" smtClean="0"/>
              <a:pPr/>
              <a:t>18/02/2023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0715B67-BFAE-406C-AC5C-F8E09363BC2F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58F1A-BB4A-7048-93F3-D73C74D641C7}" type="datetime1">
              <a:rPr lang="fr-FR" smtClean="0"/>
              <a:pPr/>
              <a:t>18/02/2023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1D004-877F-4B86-BBDF-B589D5730B56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A7E96-40F3-2C48-B18C-DB9E740884E0}" type="datetime1">
              <a:rPr lang="fr-FR" smtClean="0"/>
              <a:pPr/>
              <a:t>18/02/2023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1D004-877F-4B86-BBDF-B589D5730B56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0D0F3-AEAB-C743-BCB9-7BE2333B8270}" type="datetime1">
              <a:rPr lang="fr-FR" smtClean="0"/>
              <a:pPr/>
              <a:t>18/02/2023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1D004-877F-4B86-BBDF-B589D5730B56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21071-C1A4-A54B-BFCB-5B6208E22230}" type="datetime1">
              <a:rPr lang="fr-FR" smtClean="0"/>
              <a:pPr/>
              <a:t>18/02/2023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1D004-877F-4B86-BBDF-B589D5730B56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EE341-3C95-BE40-A544-EF36CDE9BB6D}" type="datetime1">
              <a:rPr lang="fr-FR" smtClean="0"/>
              <a:pPr/>
              <a:t>18/02/2023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1D004-877F-4B86-BBDF-B589D5730B56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16896-59B6-F644-A31E-11F2522071C8}" type="datetime1">
              <a:rPr lang="fr-FR" smtClean="0"/>
              <a:pPr/>
              <a:t>18/02/2023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1D004-877F-4B86-BBDF-B589D5730B56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0132D-545C-C445-B0AA-77731F996DFE}" type="datetime1">
              <a:rPr lang="fr-FR" smtClean="0"/>
              <a:pPr/>
              <a:t>18/02/2023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1D004-877F-4B86-BBDF-B589D5730B56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5DA43-3BFA-7549-9D5E-D928FE103C9B}" type="datetime1">
              <a:rPr lang="fr-FR" smtClean="0"/>
              <a:pPr/>
              <a:t>18/02/2023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1D004-877F-4B86-BBDF-B589D5730B56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C7C36-B0A0-414A-961B-5441982E7BC1}" type="datetime1">
              <a:rPr lang="fr-FR" smtClean="0"/>
              <a:pPr/>
              <a:t>18/02/2023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1D004-877F-4B86-BBDF-B589D5730B56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03975-DF4A-CE4C-AB1E-2DC6742FCCA7}" type="datetime1">
              <a:rPr lang="fr-FR" smtClean="0"/>
              <a:pPr/>
              <a:t>18/02/2023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15B67-BFAE-406C-AC5C-F8E09363BC2F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C208E-7C62-8643-BE34-6E426D05E242}" type="datetime1">
              <a:rPr lang="fr-FR" smtClean="0"/>
              <a:pPr/>
              <a:t>18/02/2023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0715B67-BFAE-406C-AC5C-F8E09363BC2F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64F78-DCDB-1B49-9D41-537A9659E665}" type="datetime1">
              <a:rPr lang="fr-FR" smtClean="0"/>
              <a:pPr/>
              <a:t>18/02/2023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15B67-BFAE-406C-AC5C-F8E09363BC2F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129659-94FC-B345-A4A4-D38A87908A5F}" type="datetime1">
              <a:rPr lang="fr-FR" smtClean="0"/>
              <a:pPr/>
              <a:t>18/02/2023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15B67-BFAE-406C-AC5C-F8E09363BC2F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5D278-3A0C-CB40-AC12-B976E20B8E26}" type="datetime1">
              <a:rPr lang="fr-FR" smtClean="0"/>
              <a:pPr/>
              <a:t>18/02/2023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15B67-BFAE-406C-AC5C-F8E09363BC2F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E849B-9B26-EB41-B90F-ACF3E2EF38D1}" type="datetime1">
              <a:rPr lang="fr-FR" smtClean="0"/>
              <a:pPr/>
              <a:t>18/02/2023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15B67-BFAE-406C-AC5C-F8E09363BC2F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98E0-70ED-7745-B395-09C801C9209B}" type="datetime1">
              <a:rPr lang="fr-FR" smtClean="0"/>
              <a:pPr/>
              <a:t>18/02/2023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15B67-BFAE-406C-AC5C-F8E09363BC2F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AF4B6-A5D6-1F43-B2C8-77AA54FBD901}" type="datetime1">
              <a:rPr lang="fr-FR" smtClean="0"/>
              <a:pPr/>
              <a:t>18/02/2023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15B67-BFAE-406C-AC5C-F8E09363BC2F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0C0CD-13B3-4740-B2AB-69A50352F52D}" type="datetime1">
              <a:rPr lang="fr-FR" smtClean="0"/>
              <a:pPr/>
              <a:t>18/02/2023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15B67-BFAE-406C-AC5C-F8E09363BC2F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0081B-E8A2-EA43-9321-480994331C5F}" type="datetime1">
              <a:rPr lang="fr-FR" smtClean="0"/>
              <a:pPr/>
              <a:t>18/02/2023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15B67-BFAE-406C-AC5C-F8E09363BC2F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0A43-0666-B741-A920-780138A45B0F}" type="datetime1">
              <a:rPr lang="fr-FR" smtClean="0"/>
              <a:pPr/>
              <a:t>18/02/2023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15B67-BFAE-406C-AC5C-F8E09363BC2F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7BE4B-5DAA-9043-9119-31A472013E78}" type="datetime1">
              <a:rPr lang="fr-FR" smtClean="0"/>
              <a:pPr/>
              <a:t>18/02/2023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15B67-BFAE-406C-AC5C-F8E09363BC2F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13" Type="http://schemas.openxmlformats.org/officeDocument/2006/relationships/slideLayout" Target="../slideLayouts/slideLayout156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slideLayout" Target="../slideLayouts/slideLayout155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Relationship Id="rId14" Type="http://schemas.openxmlformats.org/officeDocument/2006/relationships/theme" Target="../theme/theme14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4.xml"/><Relationship Id="rId3" Type="http://schemas.openxmlformats.org/officeDocument/2006/relationships/slideLayout" Target="../slideLayouts/slideLayout159.xml"/><Relationship Id="rId7" Type="http://schemas.openxmlformats.org/officeDocument/2006/relationships/slideLayout" Target="../slideLayouts/slideLayout163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8.xml"/><Relationship Id="rId1" Type="http://schemas.openxmlformats.org/officeDocument/2006/relationships/slideLayout" Target="../slideLayouts/slideLayout157.xml"/><Relationship Id="rId6" Type="http://schemas.openxmlformats.org/officeDocument/2006/relationships/slideLayout" Target="../slideLayouts/slideLayout162.xml"/><Relationship Id="rId11" Type="http://schemas.openxmlformats.org/officeDocument/2006/relationships/slideLayout" Target="../slideLayouts/slideLayout167.xml"/><Relationship Id="rId5" Type="http://schemas.openxmlformats.org/officeDocument/2006/relationships/slideLayout" Target="../slideLayouts/slideLayout161.xml"/><Relationship Id="rId10" Type="http://schemas.openxmlformats.org/officeDocument/2006/relationships/slideLayout" Target="../slideLayouts/slideLayout166.xml"/><Relationship Id="rId4" Type="http://schemas.openxmlformats.org/officeDocument/2006/relationships/slideLayout" Target="../slideLayouts/slideLayout160.xml"/><Relationship Id="rId9" Type="http://schemas.openxmlformats.org/officeDocument/2006/relationships/slideLayout" Target="../slideLayouts/slideLayout165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5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70.xml"/><Relationship Id="rId7" Type="http://schemas.openxmlformats.org/officeDocument/2006/relationships/slideLayout" Target="../slideLayouts/slideLayout174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9.xml"/><Relationship Id="rId1" Type="http://schemas.openxmlformats.org/officeDocument/2006/relationships/slideLayout" Target="../slideLayouts/slideLayout168.xml"/><Relationship Id="rId6" Type="http://schemas.openxmlformats.org/officeDocument/2006/relationships/slideLayout" Target="../slideLayouts/slideLayout173.xml"/><Relationship Id="rId11" Type="http://schemas.openxmlformats.org/officeDocument/2006/relationships/slideLayout" Target="../slideLayouts/slideLayout178.xml"/><Relationship Id="rId5" Type="http://schemas.openxmlformats.org/officeDocument/2006/relationships/slideLayout" Target="../slideLayouts/slideLayout172.xml"/><Relationship Id="rId10" Type="http://schemas.openxmlformats.org/officeDocument/2006/relationships/slideLayout" Target="../slideLayouts/slideLayout177.xml"/><Relationship Id="rId4" Type="http://schemas.openxmlformats.org/officeDocument/2006/relationships/slideLayout" Target="../slideLayouts/slideLayout171.xml"/><Relationship Id="rId9" Type="http://schemas.openxmlformats.org/officeDocument/2006/relationships/slideLayout" Target="../slideLayouts/slideLayout176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6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81.xml"/><Relationship Id="rId7" Type="http://schemas.openxmlformats.org/officeDocument/2006/relationships/slideLayout" Target="../slideLayouts/slideLayout185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80.xml"/><Relationship Id="rId1" Type="http://schemas.openxmlformats.org/officeDocument/2006/relationships/slideLayout" Target="../slideLayouts/slideLayout179.xml"/><Relationship Id="rId6" Type="http://schemas.openxmlformats.org/officeDocument/2006/relationships/slideLayout" Target="../slideLayouts/slideLayout184.xml"/><Relationship Id="rId11" Type="http://schemas.openxmlformats.org/officeDocument/2006/relationships/slideLayout" Target="../slideLayouts/slideLayout189.xml"/><Relationship Id="rId5" Type="http://schemas.openxmlformats.org/officeDocument/2006/relationships/slideLayout" Target="../slideLayouts/slideLayout183.xml"/><Relationship Id="rId10" Type="http://schemas.openxmlformats.org/officeDocument/2006/relationships/slideLayout" Target="../slideLayouts/slideLayout188.xml"/><Relationship Id="rId4" Type="http://schemas.openxmlformats.org/officeDocument/2006/relationships/slideLayout" Target="../slideLayouts/slideLayout182.xml"/><Relationship Id="rId9" Type="http://schemas.openxmlformats.org/officeDocument/2006/relationships/slideLayout" Target="../slideLayouts/slideLayout18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D5C83A-23EC-B642-9BAC-8FC47DACB25D}" type="datetime1">
              <a:rPr lang="fr-FR" smtClean="0"/>
              <a:pPr/>
              <a:t>18/02/2023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8EC12F-BEDD-2246-8F8A-27782C346A92}" type="datetime1">
              <a:rPr lang="fr-FR" smtClean="0"/>
              <a:pPr/>
              <a:t>18/02/2023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715B67-BFAE-406C-AC5C-F8E09363BC2F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6D1C8F-78CC-9B4E-8E71-FF15B7361BA9}" type="datetime1">
              <a:rPr lang="fr-FR" smtClean="0"/>
              <a:pPr/>
              <a:t>18/02/2023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3D302E-0A18-4BB7-BCB2-C9B0DBA0460D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9936427" y="6093296"/>
            <a:ext cx="1498600" cy="51435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1EF6D7-F193-DB4B-A2E9-AC8C1AD4FA05}" type="datetime1">
              <a:rPr lang="fr-FR" smtClean="0"/>
              <a:pPr/>
              <a:t>18/02/2023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75EF34-3C58-477D-B7DE-DFC430E7214F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9936427" y="6093296"/>
            <a:ext cx="149860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DB9373-A9F5-CB4B-AE1B-1847A116B99F}" type="datetime1">
              <a:rPr lang="fr-FR" smtClean="0"/>
              <a:pPr/>
              <a:t>18/02/2023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715B67-BFAE-406C-AC5C-F8E09363BC2F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8" name="Picture 1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0200455" y="6093296"/>
            <a:ext cx="1234571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0F2D1C-8676-2448-BAC8-42FBFFDA23F3}" type="datetime1">
              <a:rPr lang="fr-FR" smtClean="0"/>
              <a:pPr/>
              <a:t>18/02/2023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4551EA-2D17-41C7-9ED5-51D75F4A7835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  <p:sldLayoutId id="2147484044" r:id="rId12"/>
    <p:sldLayoutId id="2147484045" r:id="rId13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3BA395-A982-2343-A6C5-6371BF6A742C}" type="datetime1">
              <a:rPr lang="fr-FR" smtClean="0"/>
              <a:pPr/>
              <a:t>18/02/2023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715B67-BFAE-406C-AC5C-F8E09363BC2F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AB0362-E01F-EE4F-823D-324D5C3BF2F1}" type="datetime1">
              <a:rPr lang="fr-FR" smtClean="0"/>
              <a:pPr/>
              <a:t>18/02/2023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4551EA-2D17-41C7-9ED5-51D75F4A7835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16" name="Picture 1">
            <a:extLst>
              <a:ext uri="{FF2B5EF4-FFF2-40B4-BE49-F238E27FC236}">
                <a16:creationId xmlns:a16="http://schemas.microsoft.com/office/drawing/2014/main" id="{F8942531-C5F2-864B-8E70-7FCD40E67C1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0128448" y="6165304"/>
            <a:ext cx="1210568" cy="51435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AB22BF-8737-7041-923F-0DD6D34C208F}" type="datetime1">
              <a:rPr lang="fr-FR" smtClean="0"/>
              <a:pPr/>
              <a:t>18/02/2023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4551EA-2D17-41C7-9ED5-51D75F4A7835}" type="slidenum">
              <a:rPr lang="fr-FR" smtClean="0"/>
              <a:pPr/>
              <a:t>‹N°›</a:t>
            </a:fld>
            <a:endParaRPr lang="fr-FR"/>
          </a:p>
        </p:txBody>
      </p:sp>
      <p:cxnSp>
        <p:nvCxnSpPr>
          <p:cNvPr id="7" name="Connecteur droit 6"/>
          <p:cNvCxnSpPr/>
          <p:nvPr/>
        </p:nvCxnSpPr>
        <p:spPr>
          <a:xfrm>
            <a:off x="815413" y="476672"/>
            <a:ext cx="10369152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9840416" y="6165304"/>
            <a:ext cx="1498600" cy="51435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cxnSp>
        <p:nvCxnSpPr>
          <p:cNvPr id="9" name="Connecteur droit 8"/>
          <p:cNvCxnSpPr/>
          <p:nvPr/>
        </p:nvCxnSpPr>
        <p:spPr>
          <a:xfrm>
            <a:off x="815414" y="6453336"/>
            <a:ext cx="9036181" cy="8384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85" r:id="rId1"/>
    <p:sldLayoutId id="2147483986" r:id="rId2"/>
    <p:sldLayoutId id="2147483987" r:id="rId3"/>
    <p:sldLayoutId id="2147483988" r:id="rId4"/>
    <p:sldLayoutId id="2147483989" r:id="rId5"/>
    <p:sldLayoutId id="2147483990" r:id="rId6"/>
    <p:sldLayoutId id="2147483991" r:id="rId7"/>
    <p:sldLayoutId id="2147483992" r:id="rId8"/>
    <p:sldLayoutId id="2147483993" r:id="rId9"/>
    <p:sldLayoutId id="2147483994" r:id="rId10"/>
    <p:sldLayoutId id="2147483995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36F458-9A4A-F448-A810-242FA963122D}" type="datetime1">
              <a:rPr lang="fr-FR" smtClean="0"/>
              <a:pPr/>
              <a:t>18/02/2023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3D302E-0A18-4BB7-BCB2-C9B0DBA0460D}" type="slidenum">
              <a:rPr lang="fr-FR" smtClean="0"/>
              <a:pPr/>
              <a:t>‹N°›</a:t>
            </a:fld>
            <a:endParaRPr lang="fr-FR"/>
          </a:p>
        </p:txBody>
      </p:sp>
      <p:cxnSp>
        <p:nvCxnSpPr>
          <p:cNvPr id="7" name="Connecteur droit 6"/>
          <p:cNvCxnSpPr>
            <a:cxnSpLocks/>
          </p:cNvCxnSpPr>
          <p:nvPr userDrawn="1"/>
        </p:nvCxnSpPr>
        <p:spPr>
          <a:xfrm>
            <a:off x="609600" y="476672"/>
            <a:ext cx="10972800" cy="0"/>
          </a:xfrm>
          <a:prstGeom prst="line">
            <a:avLst/>
          </a:prstGeom>
          <a:ln w="57150">
            <a:solidFill>
              <a:srgbClr val="FFDB0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Connecteur droit 8"/>
          <p:cNvCxnSpPr>
            <a:cxnSpLocks/>
          </p:cNvCxnSpPr>
          <p:nvPr userDrawn="1"/>
        </p:nvCxnSpPr>
        <p:spPr>
          <a:xfrm>
            <a:off x="609600" y="6453336"/>
            <a:ext cx="10972800" cy="0"/>
          </a:xfrm>
          <a:prstGeom prst="line">
            <a:avLst/>
          </a:prstGeom>
          <a:ln w="57150">
            <a:solidFill>
              <a:srgbClr val="FFDB0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4" name="Picture 1">
            <a:extLst>
              <a:ext uri="{FF2B5EF4-FFF2-40B4-BE49-F238E27FC236}">
                <a16:creationId xmlns:a16="http://schemas.microsoft.com/office/drawing/2014/main" id="{E5ED5E0D-E3C3-A341-8515-60ACCDB0B72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0272463" y="6093296"/>
            <a:ext cx="1162563" cy="51435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141854-40B2-524C-AEA1-888C2CAF8924}" type="datetime1">
              <a:rPr lang="fr-FR" smtClean="0"/>
              <a:pPr/>
              <a:t>18/02/2023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BDCD35-FBF3-4044-9CDF-03DD74900193}" type="slidenum">
              <a:rPr lang="fr-FR" smtClean="0"/>
              <a:pPr/>
              <a:t>‹N°›</a:t>
            </a:fld>
            <a:endParaRPr lang="fr-FR"/>
          </a:p>
        </p:txBody>
      </p:sp>
      <p:cxnSp>
        <p:nvCxnSpPr>
          <p:cNvPr id="7" name="Connecteur droit 6"/>
          <p:cNvCxnSpPr>
            <a:cxnSpLocks/>
          </p:cNvCxnSpPr>
          <p:nvPr userDrawn="1"/>
        </p:nvCxnSpPr>
        <p:spPr>
          <a:xfrm>
            <a:off x="609600" y="476672"/>
            <a:ext cx="10972800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Connecteur droit 8"/>
          <p:cNvCxnSpPr>
            <a:cxnSpLocks/>
          </p:cNvCxnSpPr>
          <p:nvPr userDrawn="1"/>
        </p:nvCxnSpPr>
        <p:spPr>
          <a:xfrm>
            <a:off x="609600" y="6453336"/>
            <a:ext cx="10972800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1" name="Picture 1">
            <a:extLst>
              <a:ext uri="{FF2B5EF4-FFF2-40B4-BE49-F238E27FC236}">
                <a16:creationId xmlns:a16="http://schemas.microsoft.com/office/drawing/2014/main" id="{58EA88AB-0C49-2841-9E1A-FE2B925A66D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9936427" y="6093296"/>
            <a:ext cx="1128125" cy="51435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BA1F5E-C29D-854E-B75C-03789FD64FCF}" type="datetime1">
              <a:rPr lang="fr-FR" smtClean="0"/>
              <a:pPr/>
              <a:t>18/02/2023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44C782-3E40-B642-BBC8-E05664A82AB4}" type="datetime1">
              <a:rPr lang="fr-FR" smtClean="0"/>
              <a:pPr/>
              <a:t>18/02/2023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770788" y="6442286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715B67-BFAE-406C-AC5C-F8E09363BC2F}" type="slidenum">
              <a:rPr lang="fr-FR" smtClean="0"/>
              <a:pPr/>
              <a:t>‹N°›</a:t>
            </a:fld>
            <a:endParaRPr lang="fr-FR" dirty="0"/>
          </a:p>
        </p:txBody>
      </p:sp>
      <p:cxnSp>
        <p:nvCxnSpPr>
          <p:cNvPr id="7" name="Connecteur droit 6"/>
          <p:cNvCxnSpPr/>
          <p:nvPr userDrawn="1"/>
        </p:nvCxnSpPr>
        <p:spPr>
          <a:xfrm>
            <a:off x="815413" y="476672"/>
            <a:ext cx="10369152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Connecteur droit 8"/>
          <p:cNvCxnSpPr>
            <a:cxnSpLocks/>
          </p:cNvCxnSpPr>
          <p:nvPr userDrawn="1"/>
        </p:nvCxnSpPr>
        <p:spPr>
          <a:xfrm>
            <a:off x="599389" y="6453336"/>
            <a:ext cx="10897211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A34F2B-8B71-C749-BB11-164055B993B5}" type="datetime1">
              <a:rPr lang="fr-FR" smtClean="0"/>
              <a:pPr/>
              <a:t>18/02/2023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737600" y="642432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4551EA-2D17-41C7-9ED5-51D75F4A7835}" type="slidenum">
              <a:rPr lang="fr-FR" smtClean="0"/>
              <a:pPr/>
              <a:t>‹N°›</a:t>
            </a:fld>
            <a:endParaRPr lang="fr-FR"/>
          </a:p>
        </p:txBody>
      </p:sp>
      <p:cxnSp>
        <p:nvCxnSpPr>
          <p:cNvPr id="9" name="Connecteur droit 8"/>
          <p:cNvCxnSpPr>
            <a:cxnSpLocks/>
          </p:cNvCxnSpPr>
          <p:nvPr/>
        </p:nvCxnSpPr>
        <p:spPr>
          <a:xfrm>
            <a:off x="609600" y="6453336"/>
            <a:ext cx="109728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Connecteur droit 9"/>
          <p:cNvCxnSpPr>
            <a:cxnSpLocks/>
          </p:cNvCxnSpPr>
          <p:nvPr userDrawn="1"/>
        </p:nvCxnSpPr>
        <p:spPr>
          <a:xfrm>
            <a:off x="609600" y="476672"/>
            <a:ext cx="109728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20975B-BB1B-2B46-BFD5-FE6719F5C6A4}" type="datetime1">
              <a:rPr lang="fr-FR" smtClean="0"/>
              <a:pPr/>
              <a:t>18/02/2023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930938-537C-48B6-BB7A-15FEB03CEEDA}" type="slidenum">
              <a:rPr lang="fr-FR" smtClean="0"/>
              <a:pPr/>
              <a:t>‹N°›</a:t>
            </a:fld>
            <a:endParaRPr lang="fr-FR"/>
          </a:p>
        </p:txBody>
      </p:sp>
      <p:cxnSp>
        <p:nvCxnSpPr>
          <p:cNvPr id="7" name="Connecteur droit 6"/>
          <p:cNvCxnSpPr/>
          <p:nvPr/>
        </p:nvCxnSpPr>
        <p:spPr>
          <a:xfrm>
            <a:off x="815413" y="476672"/>
            <a:ext cx="10369152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Connecteur droit 8"/>
          <p:cNvCxnSpPr/>
          <p:nvPr/>
        </p:nvCxnSpPr>
        <p:spPr>
          <a:xfrm>
            <a:off x="815414" y="6453336"/>
            <a:ext cx="9036181" cy="8384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0752AA-B74E-ED4D-91C9-AD706DB9DE12}" type="datetime1">
              <a:rPr lang="fr-FR" smtClean="0"/>
              <a:pPr/>
              <a:t>18/02/2023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11D004-877F-4B86-BBDF-B589D5730B56}" type="slidenum">
              <a:rPr lang="fr-FR" smtClean="0"/>
              <a:pPr/>
              <a:t>‹N°›</a:t>
            </a:fld>
            <a:endParaRPr lang="fr-FR"/>
          </a:p>
        </p:txBody>
      </p:sp>
      <p:cxnSp>
        <p:nvCxnSpPr>
          <p:cNvPr id="7" name="Connecteur droit 6"/>
          <p:cNvCxnSpPr/>
          <p:nvPr/>
        </p:nvCxnSpPr>
        <p:spPr>
          <a:xfrm>
            <a:off x="815413" y="476672"/>
            <a:ext cx="10369152" cy="0"/>
          </a:xfrm>
          <a:prstGeom prst="line">
            <a:avLst/>
          </a:prstGeom>
          <a:ln w="57150">
            <a:solidFill>
              <a:srgbClr val="F4EE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Connecteur droit 8"/>
          <p:cNvCxnSpPr/>
          <p:nvPr/>
        </p:nvCxnSpPr>
        <p:spPr>
          <a:xfrm>
            <a:off x="815414" y="6453336"/>
            <a:ext cx="9036181" cy="8384"/>
          </a:xfrm>
          <a:prstGeom prst="line">
            <a:avLst/>
          </a:prstGeom>
          <a:ln w="57150">
            <a:solidFill>
              <a:srgbClr val="F4EE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2F91FB-392E-3C47-93F9-B67A46880844}" type="datetime1">
              <a:rPr lang="fr-FR" smtClean="0"/>
              <a:pPr/>
              <a:t>18/02/2023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715B67-BFAE-406C-AC5C-F8E09363BC2F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45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78.png"/><Relationship Id="rId18" Type="http://schemas.openxmlformats.org/officeDocument/2006/relationships/image" Target="../media/image83.png"/><Relationship Id="rId26" Type="http://schemas.openxmlformats.org/officeDocument/2006/relationships/image" Target="../media/image91.png"/><Relationship Id="rId3" Type="http://schemas.openxmlformats.org/officeDocument/2006/relationships/image" Target="../media/image68.png"/><Relationship Id="rId21" Type="http://schemas.openxmlformats.org/officeDocument/2006/relationships/image" Target="../media/image86.jpeg"/><Relationship Id="rId7" Type="http://schemas.openxmlformats.org/officeDocument/2006/relationships/image" Target="../media/image72.png"/><Relationship Id="rId12" Type="http://schemas.openxmlformats.org/officeDocument/2006/relationships/image" Target="../media/image77.png"/><Relationship Id="rId17" Type="http://schemas.openxmlformats.org/officeDocument/2006/relationships/image" Target="../media/image82.jpg"/><Relationship Id="rId25" Type="http://schemas.openxmlformats.org/officeDocument/2006/relationships/image" Target="../media/image90.png"/><Relationship Id="rId2" Type="http://schemas.openxmlformats.org/officeDocument/2006/relationships/image" Target="../media/image67.jpg"/><Relationship Id="rId16" Type="http://schemas.openxmlformats.org/officeDocument/2006/relationships/image" Target="../media/image81.png"/><Relationship Id="rId20" Type="http://schemas.openxmlformats.org/officeDocument/2006/relationships/image" Target="../media/image85.png"/><Relationship Id="rId1" Type="http://schemas.openxmlformats.org/officeDocument/2006/relationships/slideLayout" Target="../slideLayouts/slideLayout144.xml"/><Relationship Id="rId6" Type="http://schemas.openxmlformats.org/officeDocument/2006/relationships/image" Target="../media/image71.jpeg"/><Relationship Id="rId11" Type="http://schemas.openxmlformats.org/officeDocument/2006/relationships/image" Target="../media/image76.jpeg"/><Relationship Id="rId24" Type="http://schemas.openxmlformats.org/officeDocument/2006/relationships/image" Target="../media/image89.png"/><Relationship Id="rId5" Type="http://schemas.openxmlformats.org/officeDocument/2006/relationships/image" Target="../media/image70.png"/><Relationship Id="rId15" Type="http://schemas.openxmlformats.org/officeDocument/2006/relationships/image" Target="../media/image80.png"/><Relationship Id="rId23" Type="http://schemas.openxmlformats.org/officeDocument/2006/relationships/image" Target="../media/image88.png"/><Relationship Id="rId10" Type="http://schemas.openxmlformats.org/officeDocument/2006/relationships/image" Target="../media/image75.png"/><Relationship Id="rId19" Type="http://schemas.openxmlformats.org/officeDocument/2006/relationships/image" Target="../media/image84.png"/><Relationship Id="rId4" Type="http://schemas.openxmlformats.org/officeDocument/2006/relationships/image" Target="../media/image69.png"/><Relationship Id="rId9" Type="http://schemas.openxmlformats.org/officeDocument/2006/relationships/image" Target="../media/image74.png"/><Relationship Id="rId14" Type="http://schemas.openxmlformats.org/officeDocument/2006/relationships/image" Target="../media/image79.png"/><Relationship Id="rId22" Type="http://schemas.openxmlformats.org/officeDocument/2006/relationships/image" Target="../media/image87.jpeg"/><Relationship Id="rId27" Type="http://schemas.openxmlformats.org/officeDocument/2006/relationships/image" Target="../media/image9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4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jpeg"/><Relationship Id="rId3" Type="http://schemas.openxmlformats.org/officeDocument/2006/relationships/image" Target="../media/image94.jpg"/><Relationship Id="rId7" Type="http://schemas.openxmlformats.org/officeDocument/2006/relationships/image" Target="../media/image9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0.xml"/><Relationship Id="rId6" Type="http://schemas.openxmlformats.org/officeDocument/2006/relationships/image" Target="../media/image97.jpeg"/><Relationship Id="rId5" Type="http://schemas.openxmlformats.org/officeDocument/2006/relationships/image" Target="../media/image96.png"/><Relationship Id="rId4" Type="http://schemas.openxmlformats.org/officeDocument/2006/relationships/image" Target="../media/image95.jpg"/><Relationship Id="rId9" Type="http://schemas.openxmlformats.org/officeDocument/2006/relationships/image" Target="../media/image10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150.xml"/><Relationship Id="rId5" Type="http://schemas.openxmlformats.org/officeDocument/2006/relationships/image" Target="../media/image104.png"/><Relationship Id="rId4" Type="http://schemas.openxmlformats.org/officeDocument/2006/relationships/image" Target="../media/image103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fif"/><Relationship Id="rId1" Type="http://schemas.openxmlformats.org/officeDocument/2006/relationships/slideLayout" Target="../slideLayouts/slideLayout14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150.xml"/><Relationship Id="rId4" Type="http://schemas.openxmlformats.org/officeDocument/2006/relationships/image" Target="../media/image10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jpeg"/><Relationship Id="rId3" Type="http://schemas.openxmlformats.org/officeDocument/2006/relationships/image" Target="../media/image110.png"/><Relationship Id="rId7" Type="http://schemas.openxmlformats.org/officeDocument/2006/relationships/image" Target="../media/image114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144.xml"/><Relationship Id="rId6" Type="http://schemas.openxmlformats.org/officeDocument/2006/relationships/image" Target="../media/image113.png"/><Relationship Id="rId5" Type="http://schemas.openxmlformats.org/officeDocument/2006/relationships/image" Target="../media/image112.jpeg"/><Relationship Id="rId4" Type="http://schemas.openxmlformats.org/officeDocument/2006/relationships/image" Target="../media/image111.jpeg"/><Relationship Id="rId9" Type="http://schemas.openxmlformats.org/officeDocument/2006/relationships/image" Target="../media/image8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jpeg"/><Relationship Id="rId13" Type="http://schemas.openxmlformats.org/officeDocument/2006/relationships/image" Target="../media/image127.jpeg"/><Relationship Id="rId3" Type="http://schemas.openxmlformats.org/officeDocument/2006/relationships/image" Target="../media/image117.png"/><Relationship Id="rId7" Type="http://schemas.openxmlformats.org/officeDocument/2006/relationships/image" Target="../media/image121.jpeg"/><Relationship Id="rId12" Type="http://schemas.openxmlformats.org/officeDocument/2006/relationships/image" Target="../media/image126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144.xml"/><Relationship Id="rId6" Type="http://schemas.openxmlformats.org/officeDocument/2006/relationships/image" Target="../media/image120.jpeg"/><Relationship Id="rId11" Type="http://schemas.openxmlformats.org/officeDocument/2006/relationships/image" Target="../media/image125.jpeg"/><Relationship Id="rId5" Type="http://schemas.openxmlformats.org/officeDocument/2006/relationships/image" Target="../media/image119.jpeg"/><Relationship Id="rId10" Type="http://schemas.openxmlformats.org/officeDocument/2006/relationships/image" Target="../media/image124.jpeg"/><Relationship Id="rId4" Type="http://schemas.openxmlformats.org/officeDocument/2006/relationships/image" Target="../media/image118.jpeg"/><Relationship Id="rId9" Type="http://schemas.openxmlformats.org/officeDocument/2006/relationships/image" Target="../media/image123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14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4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emf"/><Relationship Id="rId3" Type="http://schemas.openxmlformats.org/officeDocument/2006/relationships/image" Target="../media/image130.jpeg"/><Relationship Id="rId7" Type="http://schemas.openxmlformats.org/officeDocument/2006/relationships/hyperlink" Target="https://stratus.media-participations.be/index.php/s/zLGGmkbEff8Gfec" TargetMode="External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150.xml"/><Relationship Id="rId6" Type="http://schemas.openxmlformats.org/officeDocument/2006/relationships/image" Target="../media/image133.png"/><Relationship Id="rId5" Type="http://schemas.openxmlformats.org/officeDocument/2006/relationships/image" Target="../media/image132.jpeg"/><Relationship Id="rId4" Type="http://schemas.openxmlformats.org/officeDocument/2006/relationships/image" Target="../media/image1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150.xml"/><Relationship Id="rId6" Type="http://schemas.openxmlformats.org/officeDocument/2006/relationships/image" Target="../media/image139.gif"/><Relationship Id="rId5" Type="http://schemas.openxmlformats.org/officeDocument/2006/relationships/image" Target="../media/image138.jpeg"/><Relationship Id="rId4" Type="http://schemas.openxmlformats.org/officeDocument/2006/relationships/image" Target="../media/image13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.png"/><Relationship Id="rId3" Type="http://schemas.openxmlformats.org/officeDocument/2006/relationships/image" Target="../media/image140.jpeg"/><Relationship Id="rId7" Type="http://schemas.openxmlformats.org/officeDocument/2006/relationships/image" Target="../media/image144.png"/><Relationship Id="rId12" Type="http://schemas.openxmlformats.org/officeDocument/2006/relationships/image" Target="../media/image14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0.xml"/><Relationship Id="rId6" Type="http://schemas.openxmlformats.org/officeDocument/2006/relationships/image" Target="../media/image143.png"/><Relationship Id="rId11" Type="http://schemas.openxmlformats.org/officeDocument/2006/relationships/image" Target="../media/image148.png"/><Relationship Id="rId5" Type="http://schemas.openxmlformats.org/officeDocument/2006/relationships/image" Target="../media/image142.png"/><Relationship Id="rId10" Type="http://schemas.openxmlformats.org/officeDocument/2006/relationships/image" Target="../media/image147.png"/><Relationship Id="rId4" Type="http://schemas.openxmlformats.org/officeDocument/2006/relationships/image" Target="../media/image141.jpeg"/><Relationship Id="rId9" Type="http://schemas.openxmlformats.org/officeDocument/2006/relationships/image" Target="../media/image14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156.xml"/><Relationship Id="rId4" Type="http://schemas.openxmlformats.org/officeDocument/2006/relationships/image" Target="../media/image152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g"/><Relationship Id="rId1" Type="http://schemas.openxmlformats.org/officeDocument/2006/relationships/slideLayout" Target="../slideLayouts/slideLayout15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eg"/><Relationship Id="rId7" Type="http://schemas.openxmlformats.org/officeDocument/2006/relationships/image" Target="../media/image158.png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150.xml"/><Relationship Id="rId6" Type="http://schemas.openxmlformats.org/officeDocument/2006/relationships/image" Target="../media/image157.png"/><Relationship Id="rId5" Type="http://schemas.openxmlformats.org/officeDocument/2006/relationships/image" Target="../media/image156.jpg"/><Relationship Id="rId4" Type="http://schemas.openxmlformats.org/officeDocument/2006/relationships/hyperlink" Target="https://drive.google.com/file/d/1ABG8NllemjytiLwrlIgkaxrmGIjWnE5S/view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drive.google.com/file/d/1ABG8NllemjytiLwrlIgkaxrmGIjWnE5S/view" TargetMode="External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150.xml"/><Relationship Id="rId6" Type="http://schemas.openxmlformats.org/officeDocument/2006/relationships/image" Target="../media/image160.png"/><Relationship Id="rId5" Type="http://schemas.openxmlformats.org/officeDocument/2006/relationships/image" Target="../media/image159.png"/><Relationship Id="rId4" Type="http://schemas.openxmlformats.org/officeDocument/2006/relationships/image" Target="../media/image156.jp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7.jpg"/><Relationship Id="rId13" Type="http://schemas.openxmlformats.org/officeDocument/2006/relationships/image" Target="../media/image172.jpg"/><Relationship Id="rId18" Type="http://schemas.openxmlformats.org/officeDocument/2006/relationships/image" Target="../media/image177.jpg"/><Relationship Id="rId26" Type="http://schemas.openxmlformats.org/officeDocument/2006/relationships/image" Target="../media/image185.jpeg"/><Relationship Id="rId3" Type="http://schemas.openxmlformats.org/officeDocument/2006/relationships/image" Target="../media/image162.jpg"/><Relationship Id="rId21" Type="http://schemas.openxmlformats.org/officeDocument/2006/relationships/image" Target="../media/image180.jpg"/><Relationship Id="rId7" Type="http://schemas.openxmlformats.org/officeDocument/2006/relationships/image" Target="../media/image166.jpg"/><Relationship Id="rId12" Type="http://schemas.openxmlformats.org/officeDocument/2006/relationships/image" Target="../media/image171.jpg"/><Relationship Id="rId17" Type="http://schemas.openxmlformats.org/officeDocument/2006/relationships/image" Target="../media/image176.jpg"/><Relationship Id="rId25" Type="http://schemas.openxmlformats.org/officeDocument/2006/relationships/image" Target="../media/image184.jpeg"/><Relationship Id="rId2" Type="http://schemas.openxmlformats.org/officeDocument/2006/relationships/image" Target="../media/image161.png"/><Relationship Id="rId16" Type="http://schemas.openxmlformats.org/officeDocument/2006/relationships/image" Target="../media/image175.jpg"/><Relationship Id="rId20" Type="http://schemas.openxmlformats.org/officeDocument/2006/relationships/image" Target="../media/image179.jpg"/><Relationship Id="rId1" Type="http://schemas.openxmlformats.org/officeDocument/2006/relationships/slideLayout" Target="../slideLayouts/slideLayout155.xml"/><Relationship Id="rId6" Type="http://schemas.openxmlformats.org/officeDocument/2006/relationships/image" Target="../media/image165.jpg"/><Relationship Id="rId11" Type="http://schemas.openxmlformats.org/officeDocument/2006/relationships/image" Target="../media/image170.jpg"/><Relationship Id="rId24" Type="http://schemas.openxmlformats.org/officeDocument/2006/relationships/image" Target="../media/image183.png"/><Relationship Id="rId5" Type="http://schemas.openxmlformats.org/officeDocument/2006/relationships/image" Target="../media/image164.jpg"/><Relationship Id="rId15" Type="http://schemas.openxmlformats.org/officeDocument/2006/relationships/image" Target="../media/image174.jpg"/><Relationship Id="rId23" Type="http://schemas.openxmlformats.org/officeDocument/2006/relationships/image" Target="../media/image182.jpg"/><Relationship Id="rId28" Type="http://schemas.openxmlformats.org/officeDocument/2006/relationships/image" Target="../media/image187.jpeg"/><Relationship Id="rId10" Type="http://schemas.openxmlformats.org/officeDocument/2006/relationships/image" Target="../media/image169.jpg"/><Relationship Id="rId19" Type="http://schemas.openxmlformats.org/officeDocument/2006/relationships/image" Target="../media/image178.jpg"/><Relationship Id="rId4" Type="http://schemas.openxmlformats.org/officeDocument/2006/relationships/image" Target="../media/image163.jpg"/><Relationship Id="rId9" Type="http://schemas.openxmlformats.org/officeDocument/2006/relationships/image" Target="../media/image168.jpg"/><Relationship Id="rId14" Type="http://schemas.openxmlformats.org/officeDocument/2006/relationships/image" Target="../media/image173.jpg"/><Relationship Id="rId22" Type="http://schemas.openxmlformats.org/officeDocument/2006/relationships/image" Target="../media/image181.jpg"/><Relationship Id="rId27" Type="http://schemas.openxmlformats.org/officeDocument/2006/relationships/image" Target="../media/image186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3.png"/><Relationship Id="rId13" Type="http://schemas.openxmlformats.org/officeDocument/2006/relationships/image" Target="../media/image198.png"/><Relationship Id="rId18" Type="http://schemas.openxmlformats.org/officeDocument/2006/relationships/image" Target="../media/image203.png"/><Relationship Id="rId3" Type="http://schemas.openxmlformats.org/officeDocument/2006/relationships/image" Target="../media/image188.png"/><Relationship Id="rId7" Type="http://schemas.openxmlformats.org/officeDocument/2006/relationships/image" Target="../media/image192.png"/><Relationship Id="rId12" Type="http://schemas.openxmlformats.org/officeDocument/2006/relationships/image" Target="../media/image197.jpeg"/><Relationship Id="rId17" Type="http://schemas.openxmlformats.org/officeDocument/2006/relationships/image" Target="../media/image202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01.png"/><Relationship Id="rId20" Type="http://schemas.openxmlformats.org/officeDocument/2006/relationships/image" Target="../media/image205.png"/><Relationship Id="rId1" Type="http://schemas.openxmlformats.org/officeDocument/2006/relationships/slideLayout" Target="../slideLayouts/slideLayout150.xml"/><Relationship Id="rId6" Type="http://schemas.openxmlformats.org/officeDocument/2006/relationships/image" Target="../media/image191.png"/><Relationship Id="rId11" Type="http://schemas.openxmlformats.org/officeDocument/2006/relationships/image" Target="../media/image196.jpeg"/><Relationship Id="rId5" Type="http://schemas.openxmlformats.org/officeDocument/2006/relationships/image" Target="../media/image190.png"/><Relationship Id="rId15" Type="http://schemas.openxmlformats.org/officeDocument/2006/relationships/image" Target="../media/image200.png"/><Relationship Id="rId10" Type="http://schemas.openxmlformats.org/officeDocument/2006/relationships/image" Target="../media/image195.png"/><Relationship Id="rId19" Type="http://schemas.openxmlformats.org/officeDocument/2006/relationships/image" Target="../media/image204.png"/><Relationship Id="rId4" Type="http://schemas.openxmlformats.org/officeDocument/2006/relationships/image" Target="../media/image189.png"/><Relationship Id="rId9" Type="http://schemas.openxmlformats.org/officeDocument/2006/relationships/image" Target="../media/image194.png"/><Relationship Id="rId14" Type="http://schemas.openxmlformats.org/officeDocument/2006/relationships/image" Target="../media/image199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0.jpg"/><Relationship Id="rId13" Type="http://schemas.openxmlformats.org/officeDocument/2006/relationships/image" Target="../media/image215.png"/><Relationship Id="rId18" Type="http://schemas.openxmlformats.org/officeDocument/2006/relationships/image" Target="../media/image220.png"/><Relationship Id="rId3" Type="http://schemas.openxmlformats.org/officeDocument/2006/relationships/image" Target="../media/image162.jpg"/><Relationship Id="rId7" Type="http://schemas.openxmlformats.org/officeDocument/2006/relationships/image" Target="../media/image209.jpg"/><Relationship Id="rId12" Type="http://schemas.openxmlformats.org/officeDocument/2006/relationships/image" Target="../media/image214.png"/><Relationship Id="rId17" Type="http://schemas.openxmlformats.org/officeDocument/2006/relationships/image" Target="../media/image219.png"/><Relationship Id="rId2" Type="http://schemas.openxmlformats.org/officeDocument/2006/relationships/image" Target="../media/image161.png"/><Relationship Id="rId16" Type="http://schemas.openxmlformats.org/officeDocument/2006/relationships/image" Target="../media/image218.png"/><Relationship Id="rId1" Type="http://schemas.openxmlformats.org/officeDocument/2006/relationships/slideLayout" Target="../slideLayouts/slideLayout155.xml"/><Relationship Id="rId6" Type="http://schemas.openxmlformats.org/officeDocument/2006/relationships/image" Target="../media/image208.png"/><Relationship Id="rId11" Type="http://schemas.openxmlformats.org/officeDocument/2006/relationships/image" Target="../media/image213.png"/><Relationship Id="rId5" Type="http://schemas.openxmlformats.org/officeDocument/2006/relationships/image" Target="../media/image207.png"/><Relationship Id="rId15" Type="http://schemas.openxmlformats.org/officeDocument/2006/relationships/image" Target="../media/image217.png"/><Relationship Id="rId10" Type="http://schemas.openxmlformats.org/officeDocument/2006/relationships/image" Target="../media/image212.png"/><Relationship Id="rId19" Type="http://schemas.openxmlformats.org/officeDocument/2006/relationships/image" Target="../media/image221.png"/><Relationship Id="rId4" Type="http://schemas.openxmlformats.org/officeDocument/2006/relationships/image" Target="../media/image206.png"/><Relationship Id="rId9" Type="http://schemas.openxmlformats.org/officeDocument/2006/relationships/image" Target="../media/image211.jpg"/><Relationship Id="rId14" Type="http://schemas.openxmlformats.org/officeDocument/2006/relationships/image" Target="../media/image2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4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3.jpg"/><Relationship Id="rId2" Type="http://schemas.openxmlformats.org/officeDocument/2006/relationships/image" Target="../media/image222.jpg"/><Relationship Id="rId1" Type="http://schemas.openxmlformats.org/officeDocument/2006/relationships/slideLayout" Target="../slideLayouts/slideLayout150.xml"/><Relationship Id="rId4" Type="http://schemas.openxmlformats.org/officeDocument/2006/relationships/image" Target="../media/image224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0.PNG"/><Relationship Id="rId3" Type="http://schemas.openxmlformats.org/officeDocument/2006/relationships/image" Target="../media/image225.png"/><Relationship Id="rId7" Type="http://schemas.openxmlformats.org/officeDocument/2006/relationships/image" Target="../media/image2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0.xml"/><Relationship Id="rId6" Type="http://schemas.openxmlformats.org/officeDocument/2006/relationships/image" Target="../media/image228.PNG"/><Relationship Id="rId5" Type="http://schemas.openxmlformats.org/officeDocument/2006/relationships/image" Target="../media/image227.png"/><Relationship Id="rId4" Type="http://schemas.openxmlformats.org/officeDocument/2006/relationships/image" Target="../media/image226.sv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7.png"/><Relationship Id="rId3" Type="http://schemas.openxmlformats.org/officeDocument/2006/relationships/image" Target="../media/image232.png"/><Relationship Id="rId7" Type="http://schemas.openxmlformats.org/officeDocument/2006/relationships/image" Target="../media/image236.png"/><Relationship Id="rId2" Type="http://schemas.openxmlformats.org/officeDocument/2006/relationships/image" Target="../media/image231.png"/><Relationship Id="rId1" Type="http://schemas.openxmlformats.org/officeDocument/2006/relationships/slideLayout" Target="../slideLayouts/slideLayout145.xml"/><Relationship Id="rId6" Type="http://schemas.openxmlformats.org/officeDocument/2006/relationships/image" Target="../media/image235.png"/><Relationship Id="rId5" Type="http://schemas.openxmlformats.org/officeDocument/2006/relationships/image" Target="../media/image234.png"/><Relationship Id="rId4" Type="http://schemas.openxmlformats.org/officeDocument/2006/relationships/image" Target="../media/image233.png"/><Relationship Id="rId9" Type="http://schemas.openxmlformats.org/officeDocument/2006/relationships/image" Target="../media/image23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0.xml"/><Relationship Id="rId4" Type="http://schemas.openxmlformats.org/officeDocument/2006/relationships/image" Target="../media/image24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0.xml"/><Relationship Id="rId5" Type="http://schemas.openxmlformats.org/officeDocument/2006/relationships/image" Target="../media/image239.png"/><Relationship Id="rId4" Type="http://schemas.openxmlformats.org/officeDocument/2006/relationships/image" Target="../media/image242.sv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3.emf"/><Relationship Id="rId2" Type="http://schemas.openxmlformats.org/officeDocument/2006/relationships/image" Target="../media/image239.png"/><Relationship Id="rId1" Type="http://schemas.openxmlformats.org/officeDocument/2006/relationships/slideLayout" Target="../slideLayouts/slideLayout150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4.jpeg"/><Relationship Id="rId1" Type="http://schemas.openxmlformats.org/officeDocument/2006/relationships/slideLayout" Target="../slideLayouts/slideLayout144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9.png"/><Relationship Id="rId13" Type="http://schemas.openxmlformats.org/officeDocument/2006/relationships/image" Target="../media/image252.png"/><Relationship Id="rId3" Type="http://schemas.openxmlformats.org/officeDocument/2006/relationships/image" Target="../media/image245.jpeg"/><Relationship Id="rId7" Type="http://schemas.openxmlformats.org/officeDocument/2006/relationships/image" Target="../media/image248.png"/><Relationship Id="rId12" Type="http://schemas.openxmlformats.org/officeDocument/2006/relationships/hyperlink" Target="http://www.collectorbd.com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5.xml"/><Relationship Id="rId6" Type="http://schemas.openxmlformats.org/officeDocument/2006/relationships/image" Target="../media/image247.png"/><Relationship Id="rId11" Type="http://schemas.openxmlformats.org/officeDocument/2006/relationships/hyperlink" Target="https://9e-store.fr/" TargetMode="External"/><Relationship Id="rId5" Type="http://schemas.openxmlformats.org/officeDocument/2006/relationships/image" Target="../media/image246.jpeg"/><Relationship Id="rId10" Type="http://schemas.openxmlformats.org/officeDocument/2006/relationships/image" Target="../media/image251.png"/><Relationship Id="rId4" Type="http://schemas.openxmlformats.org/officeDocument/2006/relationships/image" Target="../media/image84.png"/><Relationship Id="rId9" Type="http://schemas.openxmlformats.org/officeDocument/2006/relationships/image" Target="../media/image250.png"/><Relationship Id="rId14" Type="http://schemas.openxmlformats.org/officeDocument/2006/relationships/image" Target="../media/image253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8.jpeg"/><Relationship Id="rId3" Type="http://schemas.openxmlformats.org/officeDocument/2006/relationships/image" Target="../media/image254.jpg"/><Relationship Id="rId7" Type="http://schemas.openxmlformats.org/officeDocument/2006/relationships/image" Target="../media/image25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5.xml"/><Relationship Id="rId6" Type="http://schemas.openxmlformats.org/officeDocument/2006/relationships/image" Target="../media/image256.jpeg"/><Relationship Id="rId5" Type="http://schemas.openxmlformats.org/officeDocument/2006/relationships/image" Target="../media/image255.JPG"/><Relationship Id="rId4" Type="http://schemas.openxmlformats.org/officeDocument/2006/relationships/image" Target="../media/image84.png"/><Relationship Id="rId9" Type="http://schemas.openxmlformats.org/officeDocument/2006/relationships/image" Target="../media/image259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1.png"/><Relationship Id="rId2" Type="http://schemas.openxmlformats.org/officeDocument/2006/relationships/image" Target="../media/image260.jpg"/><Relationship Id="rId1" Type="http://schemas.openxmlformats.org/officeDocument/2006/relationships/slideLayout" Target="../slideLayouts/slideLayout144.xml"/><Relationship Id="rId4" Type="http://schemas.openxmlformats.org/officeDocument/2006/relationships/image" Target="../media/image262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image" Target="../media/image18.jpeg"/><Relationship Id="rId18" Type="http://schemas.openxmlformats.org/officeDocument/2006/relationships/image" Target="../media/image23.png"/><Relationship Id="rId3" Type="http://schemas.openxmlformats.org/officeDocument/2006/relationships/image" Target="../media/image8.jpeg"/><Relationship Id="rId21" Type="http://schemas.openxmlformats.org/officeDocument/2006/relationships/image" Target="../media/image26.jpeg"/><Relationship Id="rId7" Type="http://schemas.openxmlformats.org/officeDocument/2006/relationships/image" Target="../media/image12.jpg"/><Relationship Id="rId12" Type="http://schemas.openxmlformats.org/officeDocument/2006/relationships/image" Target="../media/image17.jpeg"/><Relationship Id="rId17" Type="http://schemas.openxmlformats.org/officeDocument/2006/relationships/image" Target="../media/image22.jpeg"/><Relationship Id="rId2" Type="http://schemas.openxmlformats.org/officeDocument/2006/relationships/image" Target="../media/image7.jpeg"/><Relationship Id="rId16" Type="http://schemas.openxmlformats.org/officeDocument/2006/relationships/image" Target="../media/image21.jpeg"/><Relationship Id="rId20" Type="http://schemas.openxmlformats.org/officeDocument/2006/relationships/image" Target="../media/image25.jpeg"/><Relationship Id="rId1" Type="http://schemas.openxmlformats.org/officeDocument/2006/relationships/slideLayout" Target="../slideLayouts/slideLayout145.xml"/><Relationship Id="rId6" Type="http://schemas.openxmlformats.org/officeDocument/2006/relationships/image" Target="../media/image11.jpeg"/><Relationship Id="rId11" Type="http://schemas.openxmlformats.org/officeDocument/2006/relationships/image" Target="../media/image16.jpeg"/><Relationship Id="rId5" Type="http://schemas.openxmlformats.org/officeDocument/2006/relationships/image" Target="../media/image10.jpeg"/><Relationship Id="rId15" Type="http://schemas.openxmlformats.org/officeDocument/2006/relationships/image" Target="../media/image20.jpeg"/><Relationship Id="rId10" Type="http://schemas.openxmlformats.org/officeDocument/2006/relationships/image" Target="../media/image15.png"/><Relationship Id="rId19" Type="http://schemas.openxmlformats.org/officeDocument/2006/relationships/image" Target="../media/image24.jpeg"/><Relationship Id="rId4" Type="http://schemas.openxmlformats.org/officeDocument/2006/relationships/image" Target="../media/image9.jpg"/><Relationship Id="rId9" Type="http://schemas.openxmlformats.org/officeDocument/2006/relationships/image" Target="../media/image14.png"/><Relationship Id="rId14" Type="http://schemas.openxmlformats.org/officeDocument/2006/relationships/image" Target="../media/image19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0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3.jpg"/><Relationship Id="rId1" Type="http://schemas.openxmlformats.org/officeDocument/2006/relationships/slideLayout" Target="../slideLayouts/slideLayout144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9.png"/><Relationship Id="rId13" Type="http://schemas.openxmlformats.org/officeDocument/2006/relationships/image" Target="../media/image274.JPG"/><Relationship Id="rId18" Type="http://schemas.openxmlformats.org/officeDocument/2006/relationships/image" Target="../media/image279.jpeg"/><Relationship Id="rId3" Type="http://schemas.openxmlformats.org/officeDocument/2006/relationships/image" Target="../media/image264.jpeg"/><Relationship Id="rId7" Type="http://schemas.openxmlformats.org/officeDocument/2006/relationships/image" Target="../media/image268.jpeg"/><Relationship Id="rId12" Type="http://schemas.openxmlformats.org/officeDocument/2006/relationships/image" Target="../media/image273.jpeg"/><Relationship Id="rId17" Type="http://schemas.openxmlformats.org/officeDocument/2006/relationships/image" Target="../media/image278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277.jpeg"/><Relationship Id="rId1" Type="http://schemas.openxmlformats.org/officeDocument/2006/relationships/slideLayout" Target="../slideLayouts/slideLayout150.xml"/><Relationship Id="rId6" Type="http://schemas.openxmlformats.org/officeDocument/2006/relationships/image" Target="../media/image267.jpeg"/><Relationship Id="rId11" Type="http://schemas.openxmlformats.org/officeDocument/2006/relationships/image" Target="../media/image272.jpeg"/><Relationship Id="rId5" Type="http://schemas.openxmlformats.org/officeDocument/2006/relationships/image" Target="../media/image266.jpeg"/><Relationship Id="rId15" Type="http://schemas.openxmlformats.org/officeDocument/2006/relationships/image" Target="../media/image276.jpeg"/><Relationship Id="rId10" Type="http://schemas.openxmlformats.org/officeDocument/2006/relationships/image" Target="../media/image271.jpeg"/><Relationship Id="rId4" Type="http://schemas.openxmlformats.org/officeDocument/2006/relationships/image" Target="../media/image265.jpeg"/><Relationship Id="rId9" Type="http://schemas.openxmlformats.org/officeDocument/2006/relationships/image" Target="../media/image270.jpeg"/><Relationship Id="rId14" Type="http://schemas.openxmlformats.org/officeDocument/2006/relationships/image" Target="../media/image275.jpe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6.jpeg"/><Relationship Id="rId3" Type="http://schemas.openxmlformats.org/officeDocument/2006/relationships/image" Target="../media/image281.jpeg"/><Relationship Id="rId7" Type="http://schemas.openxmlformats.org/officeDocument/2006/relationships/image" Target="../media/image285.jpg"/><Relationship Id="rId2" Type="http://schemas.openxmlformats.org/officeDocument/2006/relationships/image" Target="../media/image280.jpeg"/><Relationship Id="rId1" Type="http://schemas.openxmlformats.org/officeDocument/2006/relationships/slideLayout" Target="../slideLayouts/slideLayout144.xml"/><Relationship Id="rId6" Type="http://schemas.openxmlformats.org/officeDocument/2006/relationships/image" Target="../media/image284.jpeg"/><Relationship Id="rId5" Type="http://schemas.openxmlformats.org/officeDocument/2006/relationships/image" Target="../media/image283.jpeg"/><Relationship Id="rId4" Type="http://schemas.openxmlformats.org/officeDocument/2006/relationships/image" Target="../media/image28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8.jpeg"/><Relationship Id="rId7" Type="http://schemas.openxmlformats.org/officeDocument/2006/relationships/image" Target="../media/image291.JPG"/><Relationship Id="rId2" Type="http://schemas.openxmlformats.org/officeDocument/2006/relationships/image" Target="../media/image287.JPG"/><Relationship Id="rId1" Type="http://schemas.openxmlformats.org/officeDocument/2006/relationships/slideLayout" Target="../slideLayouts/slideLayout145.xml"/><Relationship Id="rId6" Type="http://schemas.openxmlformats.org/officeDocument/2006/relationships/image" Target="../media/image282.png"/><Relationship Id="rId5" Type="http://schemas.openxmlformats.org/officeDocument/2006/relationships/image" Target="../media/image290.png"/><Relationship Id="rId4" Type="http://schemas.openxmlformats.org/officeDocument/2006/relationships/image" Target="../media/image289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3.jpg"/><Relationship Id="rId7" Type="http://schemas.openxmlformats.org/officeDocument/2006/relationships/image" Target="../media/image297.jpeg"/><Relationship Id="rId2" Type="http://schemas.openxmlformats.org/officeDocument/2006/relationships/image" Target="../media/image292.png"/><Relationship Id="rId1" Type="http://schemas.openxmlformats.org/officeDocument/2006/relationships/slideLayout" Target="../slideLayouts/slideLayout144.xml"/><Relationship Id="rId6" Type="http://schemas.openxmlformats.org/officeDocument/2006/relationships/image" Target="../media/image296.jpeg"/><Relationship Id="rId5" Type="http://schemas.openxmlformats.org/officeDocument/2006/relationships/image" Target="../media/image295.jpeg"/><Relationship Id="rId4" Type="http://schemas.openxmlformats.org/officeDocument/2006/relationships/image" Target="../media/image294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5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0.png"/><Relationship Id="rId13" Type="http://schemas.openxmlformats.org/officeDocument/2006/relationships/image" Target="../media/image4.png"/><Relationship Id="rId3" Type="http://schemas.openxmlformats.org/officeDocument/2006/relationships/image" Target="../media/image298.jpeg"/><Relationship Id="rId7" Type="http://schemas.openxmlformats.org/officeDocument/2006/relationships/image" Target="../media/image156.jpg"/><Relationship Id="rId12" Type="http://schemas.openxmlformats.org/officeDocument/2006/relationships/image" Target="../media/image302.png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144.xml"/><Relationship Id="rId6" Type="http://schemas.openxmlformats.org/officeDocument/2006/relationships/hyperlink" Target="https://drive.google.com/file/d/1ABG8NllemjytiLwrlIgkaxrmGIjWnE5S/view" TargetMode="External"/><Relationship Id="rId11" Type="http://schemas.openxmlformats.org/officeDocument/2006/relationships/image" Target="../media/image301.png"/><Relationship Id="rId5" Type="http://schemas.openxmlformats.org/officeDocument/2006/relationships/image" Target="../media/image81.png"/><Relationship Id="rId15" Type="http://schemas.openxmlformats.org/officeDocument/2006/relationships/image" Target="../media/image304.png"/><Relationship Id="rId10" Type="http://schemas.openxmlformats.org/officeDocument/2006/relationships/image" Target="../media/image246.jpeg"/><Relationship Id="rId4" Type="http://schemas.openxmlformats.org/officeDocument/2006/relationships/image" Target="../media/image299.png"/><Relationship Id="rId9" Type="http://schemas.openxmlformats.org/officeDocument/2006/relationships/image" Target="../media/image84.png"/><Relationship Id="rId14" Type="http://schemas.openxmlformats.org/officeDocument/2006/relationships/image" Target="../media/image30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8.png"/><Relationship Id="rId7" Type="http://schemas.openxmlformats.org/officeDocument/2006/relationships/image" Target="../media/image31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45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44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jpe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Relationship Id="rId14" Type="http://schemas.openxmlformats.org/officeDocument/2006/relationships/image" Target="../media/image4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4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4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13" Type="http://schemas.openxmlformats.org/officeDocument/2006/relationships/image" Target="../media/image59.jpeg"/><Relationship Id="rId18" Type="http://schemas.openxmlformats.org/officeDocument/2006/relationships/image" Target="../media/image64.png"/><Relationship Id="rId3" Type="http://schemas.openxmlformats.org/officeDocument/2006/relationships/image" Target="../media/image49.png"/><Relationship Id="rId7" Type="http://schemas.openxmlformats.org/officeDocument/2006/relationships/image" Target="../media/image53.jpeg"/><Relationship Id="rId12" Type="http://schemas.openxmlformats.org/officeDocument/2006/relationships/image" Target="../media/image58.jpeg"/><Relationship Id="rId17" Type="http://schemas.openxmlformats.org/officeDocument/2006/relationships/image" Target="../media/image63.png"/><Relationship Id="rId2" Type="http://schemas.openxmlformats.org/officeDocument/2006/relationships/image" Target="../media/image48.JPG"/><Relationship Id="rId16" Type="http://schemas.openxmlformats.org/officeDocument/2006/relationships/image" Target="../media/image62.jpeg"/><Relationship Id="rId20" Type="http://schemas.openxmlformats.org/officeDocument/2006/relationships/image" Target="../media/image66.png"/><Relationship Id="rId1" Type="http://schemas.openxmlformats.org/officeDocument/2006/relationships/slideLayout" Target="../slideLayouts/slideLayout145.xml"/><Relationship Id="rId6" Type="http://schemas.openxmlformats.org/officeDocument/2006/relationships/image" Target="../media/image52.jpeg"/><Relationship Id="rId11" Type="http://schemas.openxmlformats.org/officeDocument/2006/relationships/image" Target="../media/image57.png"/><Relationship Id="rId5" Type="http://schemas.openxmlformats.org/officeDocument/2006/relationships/image" Target="../media/image51.jpeg"/><Relationship Id="rId15" Type="http://schemas.openxmlformats.org/officeDocument/2006/relationships/image" Target="../media/image61.jpeg"/><Relationship Id="rId10" Type="http://schemas.openxmlformats.org/officeDocument/2006/relationships/image" Target="../media/image56.png"/><Relationship Id="rId19" Type="http://schemas.openxmlformats.org/officeDocument/2006/relationships/image" Target="../media/image65.png"/><Relationship Id="rId4" Type="http://schemas.openxmlformats.org/officeDocument/2006/relationships/image" Target="../media/image50.jpeg"/><Relationship Id="rId9" Type="http://schemas.openxmlformats.org/officeDocument/2006/relationships/image" Target="../media/image55.png"/><Relationship Id="rId14" Type="http://schemas.openxmlformats.org/officeDocument/2006/relationships/image" Target="../media/image6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853691" cy="6890657"/>
          </a:xfrm>
          <a:prstGeom prst="rect">
            <a:avLst/>
          </a:prstGeom>
          <a:solidFill>
            <a:srgbClr val="0011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5" name="Picture 2" descr="Microids dévoile Marsupilami : Le Secret du Sarcophage ! - Microid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474" r="285" b="33199"/>
          <a:stretch/>
        </p:blipFill>
        <p:spPr bwMode="auto">
          <a:xfrm>
            <a:off x="-601580" y="1"/>
            <a:ext cx="1448871" cy="691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Microids dévoile Marsupilami : Le Secret du Sarcophage ! - Microid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76" b="31114"/>
          <a:stretch/>
        </p:blipFill>
        <p:spPr bwMode="auto">
          <a:xfrm>
            <a:off x="426845" y="-681780"/>
            <a:ext cx="12685151" cy="7609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Rectangle 33"/>
          <p:cNvSpPr/>
          <p:nvPr/>
        </p:nvSpPr>
        <p:spPr>
          <a:xfrm>
            <a:off x="-176278" y="-126101"/>
            <a:ext cx="2127669" cy="6890657"/>
          </a:xfrm>
          <a:prstGeom prst="rect">
            <a:avLst/>
          </a:prstGeom>
          <a:gradFill flip="none" rotWithShape="1">
            <a:gsLst>
              <a:gs pos="21000">
                <a:srgbClr val="000A14">
                  <a:alpha val="57647"/>
                </a:srgbClr>
              </a:gs>
              <a:gs pos="100000">
                <a:srgbClr val="001121"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ZoneTexte 2"/>
          <p:cNvSpPr txBox="1"/>
          <p:nvPr/>
        </p:nvSpPr>
        <p:spPr>
          <a:xfrm>
            <a:off x="754959" y="-347437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10" name="Ellipse 9"/>
          <p:cNvSpPr/>
          <p:nvPr/>
        </p:nvSpPr>
        <p:spPr>
          <a:xfrm>
            <a:off x="1065517" y="922482"/>
            <a:ext cx="4158183" cy="416437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1" name="Image 10" descr="MEDIAPARTICIPlogo noir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169" y="1598291"/>
            <a:ext cx="2066774" cy="852148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EC250C15-6207-5F4A-AB50-0D6E5197BF31}"/>
              </a:ext>
            </a:extLst>
          </p:cNvPr>
          <p:cNvSpPr txBox="1"/>
          <p:nvPr/>
        </p:nvSpPr>
        <p:spPr>
          <a:xfrm>
            <a:off x="1059117" y="2498763"/>
            <a:ext cx="415178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500" dirty="0" err="1">
                <a:latin typeface="Neutra Text Light" panose="02000000000000000000" pitchFamily="50" charset="0"/>
              </a:rPr>
              <a:t>Entertain</a:t>
            </a:r>
            <a:r>
              <a:rPr lang="fr-FR" sz="1500" dirty="0">
                <a:latin typeface="Neutra Text Light" panose="02000000000000000000" pitchFamily="50" charset="0"/>
              </a:rPr>
              <a:t>, inspire, </a:t>
            </a:r>
            <a:r>
              <a:rPr lang="fr-FR" sz="1500" dirty="0" err="1">
                <a:latin typeface="Neutra Text Light" panose="02000000000000000000" pitchFamily="50" charset="0"/>
              </a:rPr>
              <a:t>empower</a:t>
            </a:r>
            <a:endParaRPr lang="fr-FR" sz="1500" dirty="0">
              <a:latin typeface="Neutra Text Light" panose="02000000000000000000" pitchFamily="50" charset="0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5D4D6025-64E8-0048-87FE-EB45C47F4510}"/>
              </a:ext>
            </a:extLst>
          </p:cNvPr>
          <p:cNvSpPr txBox="1"/>
          <p:nvPr/>
        </p:nvSpPr>
        <p:spPr>
          <a:xfrm>
            <a:off x="175699" y="6395224"/>
            <a:ext cx="3348000" cy="369332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 anchor="t" anchorCtr="0">
            <a:spAutoFit/>
          </a:bodyPr>
          <a:lstStyle/>
          <a:p>
            <a:r>
              <a:rPr lang="fr-FR" sz="9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Marsupilami: </a:t>
            </a:r>
            <a:r>
              <a:rPr lang="fr-FR" sz="900" b="1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Hoobadventure</a:t>
            </a:r>
            <a:r>
              <a:rPr lang="fr-FR" sz="9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! </a:t>
            </a:r>
            <a:r>
              <a:rPr lang="fr-FR" sz="9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(2021)</a:t>
            </a:r>
          </a:p>
          <a:p>
            <a:r>
              <a:rPr lang="fr-FR" sz="900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Microids</a:t>
            </a:r>
            <a:endParaRPr lang="fr-FR" sz="9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9A6A5043-3045-EF41-9D89-192FBBE81528}"/>
              </a:ext>
            </a:extLst>
          </p:cNvPr>
          <p:cNvSpPr txBox="1"/>
          <p:nvPr/>
        </p:nvSpPr>
        <p:spPr>
          <a:xfrm>
            <a:off x="1156361" y="2964466"/>
            <a:ext cx="4008389" cy="1481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fr-FR" sz="3000" b="1" dirty="0">
                <a:latin typeface="Gilroy ExtraBold" panose="00000900000000000000" pitchFamily="50" charset="0"/>
              </a:rPr>
              <a:t>Creating</a:t>
            </a:r>
          </a:p>
          <a:p>
            <a:pPr algn="ctr">
              <a:lnSpc>
                <a:spcPct val="95000"/>
              </a:lnSpc>
            </a:pPr>
            <a:r>
              <a:rPr lang="fr-FR" sz="3500" b="1" dirty="0">
                <a:latin typeface="Gilroy ExtraBold" panose="00000900000000000000" pitchFamily="50" charset="0"/>
              </a:rPr>
              <a:t>quality content</a:t>
            </a:r>
          </a:p>
          <a:p>
            <a:pPr algn="ctr">
              <a:lnSpc>
                <a:spcPct val="95000"/>
              </a:lnSpc>
            </a:pPr>
            <a:r>
              <a:rPr lang="fr-FR" sz="3000" b="1" dirty="0">
                <a:latin typeface="Gilroy ExtraBold" panose="00000900000000000000" pitchFamily="50" charset="0"/>
              </a:rPr>
              <a:t>for all</a:t>
            </a:r>
          </a:p>
        </p:txBody>
      </p:sp>
    </p:spTree>
    <p:extLst>
      <p:ext uri="{BB962C8B-B14F-4D97-AF65-F5344CB8AC3E}">
        <p14:creationId xmlns:p14="http://schemas.microsoft.com/office/powerpoint/2010/main" val="5780488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70" r="33459" b="61168"/>
          <a:stretch/>
        </p:blipFill>
        <p:spPr>
          <a:xfrm>
            <a:off x="4241778" y="1821806"/>
            <a:ext cx="3889254" cy="3866901"/>
          </a:xfrm>
          <a:prstGeom prst="ellipse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8137">
            <a:off x="3908832" y="1370930"/>
            <a:ext cx="4723542" cy="5790386"/>
          </a:xfrm>
          <a:prstGeom prst="rect">
            <a:avLst/>
          </a:prstGeom>
        </p:spPr>
      </p:pic>
      <p:pic>
        <p:nvPicPr>
          <p:cNvPr id="2478" name="Image 33" descr="Image 3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2931" y="1965033"/>
            <a:ext cx="1092201" cy="917648"/>
          </a:xfrm>
          <a:prstGeom prst="rect">
            <a:avLst/>
          </a:prstGeom>
          <a:ln w="12700">
            <a:miter lim="400000"/>
          </a:ln>
        </p:spPr>
      </p:pic>
      <p:pic>
        <p:nvPicPr>
          <p:cNvPr id="2479" name="Image 36" descr="Image 3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14615" y="4404846"/>
            <a:ext cx="540077" cy="830885"/>
          </a:xfrm>
          <a:prstGeom prst="rect">
            <a:avLst/>
          </a:prstGeom>
          <a:ln w="12700">
            <a:miter lim="400000"/>
          </a:ln>
        </p:spPr>
      </p:pic>
      <p:pic>
        <p:nvPicPr>
          <p:cNvPr id="2483" name="Image 45" descr="Image 4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99870" y="1662212"/>
            <a:ext cx="724771" cy="1059978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484" name="Image 46" descr="Image 4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16465" y="4507789"/>
            <a:ext cx="613441" cy="1068874"/>
          </a:xfrm>
          <a:prstGeom prst="rect">
            <a:avLst/>
          </a:prstGeom>
          <a:ln w="12700">
            <a:miter lim="400000"/>
          </a:ln>
        </p:spPr>
      </p:pic>
      <p:pic>
        <p:nvPicPr>
          <p:cNvPr id="2493" name="Image 10" descr="Imag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9394" y="501078"/>
            <a:ext cx="1055370" cy="1055370"/>
          </a:xfrm>
          <a:prstGeom prst="rect">
            <a:avLst/>
          </a:prstGeom>
          <a:ln w="12700">
            <a:miter lim="400000"/>
          </a:ln>
        </p:spPr>
      </p:pic>
      <p:pic>
        <p:nvPicPr>
          <p:cNvPr id="2494" name="Image 12" descr="Imag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1768" y="985279"/>
            <a:ext cx="745241" cy="1127921"/>
          </a:xfrm>
          <a:prstGeom prst="rect">
            <a:avLst/>
          </a:prstGeom>
          <a:ln>
            <a:noFill/>
          </a:ln>
        </p:spPr>
      </p:pic>
      <p:pic>
        <p:nvPicPr>
          <p:cNvPr id="2495" name="Image 16" descr="Image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7062" y="2260554"/>
            <a:ext cx="771688" cy="1034991"/>
          </a:xfrm>
          <a:prstGeom prst="rect">
            <a:avLst/>
          </a:prstGeom>
          <a:ln>
            <a:noFill/>
          </a:ln>
        </p:spPr>
      </p:pic>
      <p:pic>
        <p:nvPicPr>
          <p:cNvPr id="2497" name="Image 39" descr="Image 39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9079"/>
          <a:stretch/>
        </p:blipFill>
        <p:spPr>
          <a:xfrm>
            <a:off x="1184027" y="1685341"/>
            <a:ext cx="1100768" cy="754249"/>
          </a:xfrm>
          <a:prstGeom prst="rect">
            <a:avLst/>
          </a:prstGeom>
          <a:ln>
            <a:solidFill>
              <a:srgbClr val="FFFFFF"/>
            </a:solidFill>
          </a:ln>
        </p:spPr>
      </p:pic>
      <p:pic>
        <p:nvPicPr>
          <p:cNvPr id="2499" name="Image 40" descr="Image 4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24853" y="2451620"/>
            <a:ext cx="266140" cy="674221"/>
          </a:xfrm>
          <a:prstGeom prst="rect">
            <a:avLst/>
          </a:prstGeom>
          <a:ln w="12700">
            <a:miter lim="400000"/>
          </a:ln>
        </p:spPr>
      </p:pic>
      <p:pic>
        <p:nvPicPr>
          <p:cNvPr id="2503" name="Image 50" descr="Image 5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878480" y="310176"/>
            <a:ext cx="1032571" cy="1136375"/>
          </a:xfrm>
          <a:prstGeom prst="rect">
            <a:avLst/>
          </a:prstGeom>
          <a:ln w="12700">
            <a:miter lim="400000"/>
          </a:ln>
        </p:spPr>
      </p:pic>
      <p:sp>
        <p:nvSpPr>
          <p:cNvPr id="70" name="Ellipse 69"/>
          <p:cNvSpPr/>
          <p:nvPr/>
        </p:nvSpPr>
        <p:spPr>
          <a:xfrm>
            <a:off x="4007822" y="-2854560"/>
            <a:ext cx="4158183" cy="4164375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1" name="ZoneTexte 70">
            <a:extLst>
              <a:ext uri="{FF2B5EF4-FFF2-40B4-BE49-F238E27FC236}">
                <a16:creationId xmlns:a16="http://schemas.microsoft.com/office/drawing/2014/main" id="{9A6A5043-3045-EF41-9D89-192FBBE81528}"/>
              </a:ext>
            </a:extLst>
          </p:cNvPr>
          <p:cNvSpPr txBox="1"/>
          <p:nvPr/>
        </p:nvSpPr>
        <p:spPr>
          <a:xfrm>
            <a:off x="4633971" y="172321"/>
            <a:ext cx="296355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500" b="1" dirty="0">
                <a:solidFill>
                  <a:schemeClr val="bg1"/>
                </a:solidFill>
                <a:latin typeface="Gilroy ExtraBold" panose="00000900000000000000" pitchFamily="50" charset="0"/>
              </a:rPr>
              <a:t>…as well as </a:t>
            </a:r>
            <a:r>
              <a:rPr lang="fr-FR" sz="2500" b="1" dirty="0" err="1">
                <a:solidFill>
                  <a:schemeClr val="bg1"/>
                </a:solidFill>
                <a:latin typeface="Gilroy ExtraBold" panose="00000900000000000000" pitchFamily="50" charset="0"/>
              </a:rPr>
              <a:t>external</a:t>
            </a:r>
            <a:r>
              <a:rPr lang="fr-FR" sz="2500" b="1" dirty="0">
                <a:solidFill>
                  <a:schemeClr val="bg1"/>
                </a:solidFill>
                <a:latin typeface="Gilroy ExtraBold" panose="00000900000000000000" pitchFamily="50" charset="0"/>
              </a:rPr>
              <a:t> </a:t>
            </a:r>
            <a:r>
              <a:rPr lang="fr-FR" sz="2500" b="1" dirty="0" err="1">
                <a:solidFill>
                  <a:schemeClr val="bg1"/>
                </a:solidFill>
                <a:latin typeface="Gilroy ExtraBold" panose="00000900000000000000" pitchFamily="50" charset="0"/>
              </a:rPr>
              <a:t>ones</a:t>
            </a:r>
            <a:endParaRPr lang="fr-FR" sz="2500" b="1" dirty="0">
              <a:solidFill>
                <a:schemeClr val="bg1"/>
              </a:solidFill>
              <a:latin typeface="Gilroy ExtraBold" panose="00000900000000000000" pitchFamily="50" charset="0"/>
            </a:endParaRPr>
          </a:p>
        </p:txBody>
      </p:sp>
      <p:sp>
        <p:nvSpPr>
          <p:cNvPr id="85" name="ZoneTexte 84"/>
          <p:cNvSpPr txBox="1"/>
          <p:nvPr/>
        </p:nvSpPr>
        <p:spPr>
          <a:xfrm>
            <a:off x="9821107" y="2804095"/>
            <a:ext cx="12944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err="1">
                <a:latin typeface="Neutra Text Light" panose="02000000000000000000" pitchFamily="50" charset="0"/>
              </a:rPr>
              <a:t>Licensed</a:t>
            </a:r>
            <a:endParaRPr lang="fr-FR" sz="1200" dirty="0">
              <a:latin typeface="Neutra Text Light" panose="02000000000000000000" pitchFamily="50" charset="0"/>
            </a:endParaRPr>
          </a:p>
          <a:p>
            <a:pPr algn="ctr"/>
            <a:r>
              <a:rPr lang="fr-FR" sz="1200" dirty="0" err="1">
                <a:latin typeface="Neutra Text Light" panose="02000000000000000000" pitchFamily="50" charset="0"/>
              </a:rPr>
              <a:t>publishing</a:t>
            </a:r>
            <a:endParaRPr lang="fr-FR" sz="1200" dirty="0">
              <a:latin typeface="Neutra Text Light" panose="02000000000000000000" pitchFamily="50" charset="0"/>
            </a:endParaRPr>
          </a:p>
        </p:txBody>
      </p:sp>
      <p:sp>
        <p:nvSpPr>
          <p:cNvPr id="86" name="ZoneTexte 85"/>
          <p:cNvSpPr txBox="1"/>
          <p:nvPr/>
        </p:nvSpPr>
        <p:spPr>
          <a:xfrm>
            <a:off x="7910760" y="2153910"/>
            <a:ext cx="12072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>
                <a:latin typeface="Neutra Text Light" panose="02000000000000000000" pitchFamily="50" charset="0"/>
              </a:rPr>
              <a:t>Manga</a:t>
            </a:r>
          </a:p>
        </p:txBody>
      </p:sp>
      <p:sp>
        <p:nvSpPr>
          <p:cNvPr id="87" name="ZoneTexte 86"/>
          <p:cNvSpPr txBox="1"/>
          <p:nvPr/>
        </p:nvSpPr>
        <p:spPr>
          <a:xfrm>
            <a:off x="10971767" y="3322050"/>
            <a:ext cx="9613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>
                <a:latin typeface="Neutra Text Light" panose="02000000000000000000" pitchFamily="50" charset="0"/>
              </a:rPr>
              <a:t>Magazines</a:t>
            </a:r>
          </a:p>
        </p:txBody>
      </p:sp>
      <p:sp>
        <p:nvSpPr>
          <p:cNvPr id="66" name="ZoneTexte 65"/>
          <p:cNvSpPr txBox="1"/>
          <p:nvPr/>
        </p:nvSpPr>
        <p:spPr>
          <a:xfrm>
            <a:off x="2586973" y="1536195"/>
            <a:ext cx="12072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err="1">
                <a:latin typeface="Neutra Text Light" panose="02000000000000000000" pitchFamily="50" charset="0"/>
              </a:rPr>
              <a:t>Fashion</a:t>
            </a:r>
            <a:endParaRPr lang="fr-FR" sz="1200" dirty="0">
              <a:latin typeface="Neutra Text Light" panose="02000000000000000000" pitchFamily="50" charset="0"/>
            </a:endParaRPr>
          </a:p>
        </p:txBody>
      </p:sp>
      <p:sp>
        <p:nvSpPr>
          <p:cNvPr id="67" name="ZoneTexte 66"/>
          <p:cNvSpPr txBox="1"/>
          <p:nvPr/>
        </p:nvSpPr>
        <p:spPr>
          <a:xfrm>
            <a:off x="1766556" y="5578650"/>
            <a:ext cx="14401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>
                <a:latin typeface="Neutra Text Light" panose="02000000000000000000" pitchFamily="50" charset="0"/>
              </a:rPr>
              <a:t>Merchandising</a:t>
            </a:r>
          </a:p>
        </p:txBody>
      </p:sp>
      <p:sp>
        <p:nvSpPr>
          <p:cNvPr id="68" name="ZoneTexte 67"/>
          <p:cNvSpPr txBox="1"/>
          <p:nvPr/>
        </p:nvSpPr>
        <p:spPr>
          <a:xfrm>
            <a:off x="3067661" y="2939867"/>
            <a:ext cx="8632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>
                <a:latin typeface="Neutra Text Light" panose="02000000000000000000" pitchFamily="50" charset="0"/>
              </a:rPr>
              <a:t>Games</a:t>
            </a:r>
          </a:p>
        </p:txBody>
      </p:sp>
      <p:sp>
        <p:nvSpPr>
          <p:cNvPr id="69" name="ZoneTexte 68"/>
          <p:cNvSpPr txBox="1"/>
          <p:nvPr/>
        </p:nvSpPr>
        <p:spPr>
          <a:xfrm>
            <a:off x="1141810" y="2458296"/>
            <a:ext cx="1207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>
                <a:latin typeface="Neutra Text Light" panose="02000000000000000000" pitchFamily="50" charset="0"/>
              </a:rPr>
              <a:t>Advertising </a:t>
            </a:r>
            <a:r>
              <a:rPr lang="fr-FR" sz="1200" dirty="0" err="1">
                <a:latin typeface="Neutra Text Light" panose="02000000000000000000" pitchFamily="50" charset="0"/>
              </a:rPr>
              <a:t>campaign</a:t>
            </a:r>
            <a:endParaRPr lang="fr-FR" sz="1200" dirty="0">
              <a:latin typeface="Neutra Text Light" panose="02000000000000000000" pitchFamily="50" charset="0"/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3172087" y="3513464"/>
            <a:ext cx="1475694" cy="326971"/>
          </a:xfrm>
          <a:prstGeom prst="rect">
            <a:avLst/>
          </a:prstGeom>
          <a:solidFill>
            <a:srgbClr val="1737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62" name="ZoneTexte 61"/>
          <p:cNvSpPr txBox="1"/>
          <p:nvPr/>
        </p:nvSpPr>
        <p:spPr>
          <a:xfrm>
            <a:off x="3172087" y="3543607"/>
            <a:ext cx="1475694" cy="2916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fr-FR" sz="1400" spc="200" dirty="0">
                <a:solidFill>
                  <a:schemeClr val="bg1"/>
                </a:solidFill>
                <a:latin typeface="Gilroy ExtraBold" panose="00000900000000000000" pitchFamily="50" charset="0"/>
                <a:ea typeface="Yu Gothic Light" panose="020B0300000000000000" pitchFamily="34" charset="-128"/>
              </a:rPr>
              <a:t>LICENSING</a:t>
            </a:r>
          </a:p>
        </p:txBody>
      </p:sp>
      <p:sp>
        <p:nvSpPr>
          <p:cNvPr id="65" name="Rectangle 64"/>
          <p:cNvSpPr/>
          <p:nvPr/>
        </p:nvSpPr>
        <p:spPr>
          <a:xfrm>
            <a:off x="7255666" y="4404846"/>
            <a:ext cx="1820678" cy="326971"/>
          </a:xfrm>
          <a:prstGeom prst="rect">
            <a:avLst/>
          </a:prstGeom>
          <a:solidFill>
            <a:srgbClr val="1737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74" name="Rectangle 73"/>
          <p:cNvSpPr/>
          <p:nvPr/>
        </p:nvSpPr>
        <p:spPr>
          <a:xfrm>
            <a:off x="7273950" y="2615927"/>
            <a:ext cx="1548000" cy="326971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83" name="ZoneTexte 82"/>
          <p:cNvSpPr txBox="1"/>
          <p:nvPr/>
        </p:nvSpPr>
        <p:spPr>
          <a:xfrm>
            <a:off x="7313207" y="4434989"/>
            <a:ext cx="1709808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fr-FR" sz="1400" spc="200" dirty="0">
                <a:solidFill>
                  <a:schemeClr val="bg1"/>
                </a:solidFill>
                <a:latin typeface="Gilroy ExtraBold" panose="00000900000000000000" pitchFamily="50" charset="0"/>
                <a:ea typeface="Yu Gothic Light" panose="020B0300000000000000" pitchFamily="34" charset="-128"/>
              </a:rPr>
              <a:t>AUDIOVISUAL</a:t>
            </a:r>
          </a:p>
        </p:txBody>
      </p:sp>
      <p:sp>
        <p:nvSpPr>
          <p:cNvPr id="88" name="ZoneTexte 87"/>
          <p:cNvSpPr txBox="1"/>
          <p:nvPr/>
        </p:nvSpPr>
        <p:spPr>
          <a:xfrm>
            <a:off x="7331219" y="2654094"/>
            <a:ext cx="1475694" cy="291618"/>
          </a:xfrm>
          <a:prstGeom prst="rect">
            <a:avLst/>
          </a:prstGeom>
          <a:solidFill>
            <a:srgbClr val="17375E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fr-FR" sz="1400" spc="200" dirty="0">
                <a:solidFill>
                  <a:schemeClr val="bg1"/>
                </a:solidFill>
                <a:latin typeface="Gilroy ExtraBold" panose="00000900000000000000" pitchFamily="50" charset="0"/>
                <a:ea typeface="Yu Gothic Light" panose="020B0300000000000000" pitchFamily="34" charset="-128"/>
              </a:rPr>
              <a:t>PUBLISHING</a:t>
            </a:r>
          </a:p>
        </p:txBody>
      </p:sp>
      <p:pic>
        <p:nvPicPr>
          <p:cNvPr id="2498" name="Image 13" descr="Image 1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5939" y="3112581"/>
            <a:ext cx="3320321" cy="1504791"/>
          </a:xfrm>
          <a:prstGeom prst="rect">
            <a:avLst/>
          </a:prstGeom>
          <a:ln w="12700">
            <a:miter lim="400000"/>
          </a:ln>
        </p:spPr>
      </p:pic>
      <p:sp>
        <p:nvSpPr>
          <p:cNvPr id="91" name="ZoneTexte 90"/>
          <p:cNvSpPr txBox="1"/>
          <p:nvPr/>
        </p:nvSpPr>
        <p:spPr>
          <a:xfrm>
            <a:off x="7331219" y="5902591"/>
            <a:ext cx="20663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>
                <a:latin typeface="Neutra Text Light" panose="02000000000000000000" pitchFamily="50" charset="0"/>
              </a:rPr>
              <a:t>TV + VOD platforms</a:t>
            </a:r>
          </a:p>
        </p:txBody>
      </p:sp>
      <p:sp>
        <p:nvSpPr>
          <p:cNvPr id="92" name="ZoneTexte 91"/>
          <p:cNvSpPr txBox="1"/>
          <p:nvPr/>
        </p:nvSpPr>
        <p:spPr>
          <a:xfrm>
            <a:off x="9802249" y="6106409"/>
            <a:ext cx="16145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>
                <a:latin typeface="Neutra Text Light" panose="02000000000000000000" pitchFamily="50" charset="0"/>
              </a:rPr>
              <a:t>DVD and Blu-ray</a:t>
            </a: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4857" y="5548023"/>
            <a:ext cx="741954" cy="27081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0318" y="6476920"/>
            <a:ext cx="141897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fr-FR" sz="800" dirty="0">
                <a:solidFill>
                  <a:schemeClr val="tx2">
                    <a:lumMod val="40000"/>
                    <a:lumOff val="6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© 2002 MASASHI KISHIMOTO</a:t>
            </a:r>
            <a:endParaRPr lang="fr-FR" sz="800" dirty="0">
              <a:solidFill>
                <a:schemeClr val="tx2">
                  <a:lumMod val="40000"/>
                  <a:lumOff val="6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49" name="Image 48"/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3" t="78306" r="8840" b="2526"/>
          <a:stretch/>
        </p:blipFill>
        <p:spPr>
          <a:xfrm>
            <a:off x="9245874" y="4418571"/>
            <a:ext cx="1425171" cy="319067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92" b="20652"/>
          <a:stretch/>
        </p:blipFill>
        <p:spPr>
          <a:xfrm>
            <a:off x="883871" y="4495880"/>
            <a:ext cx="1183509" cy="688284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73" t="3848" r="2251"/>
          <a:stretch/>
        </p:blipFill>
        <p:spPr>
          <a:xfrm>
            <a:off x="9104607" y="928228"/>
            <a:ext cx="767601" cy="1038521"/>
          </a:xfrm>
          <a:prstGeom prst="rect">
            <a:avLst/>
          </a:prstGeom>
        </p:spPr>
      </p:pic>
      <p:sp>
        <p:nvSpPr>
          <p:cNvPr id="55" name="ZoneTexte 54"/>
          <p:cNvSpPr txBox="1"/>
          <p:nvPr/>
        </p:nvSpPr>
        <p:spPr>
          <a:xfrm>
            <a:off x="9001493" y="2015865"/>
            <a:ext cx="9613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>
                <a:latin typeface="Neutra Text Light" panose="02000000000000000000" pitchFamily="50" charset="0"/>
              </a:rPr>
              <a:t>Digital</a:t>
            </a:r>
          </a:p>
        </p:txBody>
      </p:sp>
      <p:pic>
        <p:nvPicPr>
          <p:cNvPr id="56" name="Picture 2" descr="Amazon.fr: Plastoy">
            <a:extLst>
              <a:ext uri="{FF2B5EF4-FFF2-40B4-BE49-F238E27FC236}">
                <a16:creationId xmlns:a16="http://schemas.microsoft.com/office/drawing/2014/main" id="{BC0CB69D-A2CD-4646-BDC0-8308CCE68F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744" y="3784271"/>
            <a:ext cx="802926" cy="213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Image 56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8661" y="3787368"/>
            <a:ext cx="553998" cy="288172"/>
          </a:xfrm>
          <a:prstGeom prst="rect">
            <a:avLst/>
          </a:prstGeom>
        </p:spPr>
      </p:pic>
      <p:sp>
        <p:nvSpPr>
          <p:cNvPr id="58" name="ZoneTexte 57"/>
          <p:cNvSpPr txBox="1"/>
          <p:nvPr/>
        </p:nvSpPr>
        <p:spPr>
          <a:xfrm>
            <a:off x="755530" y="5231564"/>
            <a:ext cx="14401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>
                <a:latin typeface="Neutra Text Light" panose="02000000000000000000" pitchFamily="50" charset="0"/>
              </a:rPr>
              <a:t>Music</a:t>
            </a: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31" r="19143"/>
          <a:stretch/>
        </p:blipFill>
        <p:spPr>
          <a:xfrm>
            <a:off x="2605637" y="1953617"/>
            <a:ext cx="625269" cy="1027974"/>
          </a:xfrm>
          <a:prstGeom prst="rect">
            <a:avLst/>
          </a:prstGeom>
        </p:spPr>
      </p:pic>
      <p:sp>
        <p:nvSpPr>
          <p:cNvPr id="60" name="ZoneTexte 59"/>
          <p:cNvSpPr txBox="1"/>
          <p:nvPr/>
        </p:nvSpPr>
        <p:spPr>
          <a:xfrm>
            <a:off x="3042399" y="5273592"/>
            <a:ext cx="8632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>
                <a:latin typeface="Neutra Text Light" panose="02000000000000000000" pitchFamily="50" charset="0"/>
              </a:rPr>
              <a:t>Figurines</a:t>
            </a: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2256" y="4998614"/>
            <a:ext cx="1160151" cy="1055385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3333" y="4849769"/>
            <a:ext cx="866369" cy="1300931"/>
          </a:xfrm>
          <a:prstGeom prst="rect">
            <a:avLst/>
          </a:prstGeom>
        </p:spPr>
      </p:pic>
      <p:pic>
        <p:nvPicPr>
          <p:cNvPr id="72" name="Image 71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9162" y="5007294"/>
            <a:ext cx="863765" cy="431883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6839" y="3389604"/>
            <a:ext cx="250291" cy="547255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D1153698-AD6A-B476-CD41-6DCA0091593C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500" y="3363931"/>
            <a:ext cx="1599821" cy="326546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455AB3D8-204E-B0F5-42B3-DB745EED783D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0148" y="4132489"/>
            <a:ext cx="250291" cy="547255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E45383BF-83AF-7124-8233-F5D7747543DE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5873" y="6037311"/>
            <a:ext cx="1432143" cy="805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2874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3750105"/>
            <a:ext cx="12213266" cy="3108316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34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5D4D6025-64E8-0048-87FE-EB45C47F4510}"/>
              </a:ext>
            </a:extLst>
          </p:cNvPr>
          <p:cNvSpPr txBox="1"/>
          <p:nvPr/>
        </p:nvSpPr>
        <p:spPr>
          <a:xfrm>
            <a:off x="175699" y="371886"/>
            <a:ext cx="3348000" cy="369332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 anchor="t" anchorCtr="0">
            <a:spAutoFit/>
          </a:bodyPr>
          <a:lstStyle/>
          <a:p>
            <a:r>
              <a:rPr lang="fr-FR" sz="900" b="1" dirty="0">
                <a:solidFill>
                  <a:schemeClr val="bg1"/>
                </a:solidFill>
              </a:rPr>
              <a:t>Beyond a </a:t>
            </a:r>
            <a:r>
              <a:rPr lang="fr-FR" sz="900" b="1" dirty="0" err="1">
                <a:solidFill>
                  <a:schemeClr val="bg1"/>
                </a:solidFill>
              </a:rPr>
              <a:t>Steel</a:t>
            </a:r>
            <a:r>
              <a:rPr lang="fr-FR" sz="900" b="1" dirty="0">
                <a:solidFill>
                  <a:schemeClr val="bg1"/>
                </a:solidFill>
              </a:rPr>
              <a:t> </a:t>
            </a:r>
            <a:r>
              <a:rPr lang="fr-FR" sz="900" b="1" dirty="0" err="1">
                <a:solidFill>
                  <a:schemeClr val="bg1"/>
                </a:solidFill>
              </a:rPr>
              <a:t>Sky</a:t>
            </a:r>
            <a:r>
              <a:rPr lang="fr-FR" sz="900" b="1" dirty="0">
                <a:solidFill>
                  <a:schemeClr val="bg1"/>
                </a:solidFill>
              </a:rPr>
              <a:t> </a:t>
            </a:r>
            <a:r>
              <a:rPr lang="fr-FR" sz="900" dirty="0">
                <a:solidFill>
                  <a:schemeClr val="bg1"/>
                </a:solidFill>
              </a:rPr>
              <a:t>(2020)</a:t>
            </a:r>
          </a:p>
          <a:p>
            <a:r>
              <a:rPr lang="fr-FR" sz="900" dirty="0" err="1">
                <a:solidFill>
                  <a:schemeClr val="bg1"/>
                </a:solidFill>
              </a:rPr>
              <a:t>Microids</a:t>
            </a:r>
            <a:endParaRPr lang="fr-FR" sz="900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-21266" y="3850600"/>
            <a:ext cx="12213266" cy="3108316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34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10632" y="3787995"/>
            <a:ext cx="12213266" cy="3108316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34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/>
          <p:cNvSpPr/>
          <p:nvPr/>
        </p:nvSpPr>
        <p:spPr>
          <a:xfrm>
            <a:off x="0" y="3750105"/>
            <a:ext cx="12213266" cy="3108316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34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9A6A5043-3045-EF41-9D89-192FBBE81528}"/>
              </a:ext>
            </a:extLst>
          </p:cNvPr>
          <p:cNvSpPr txBox="1"/>
          <p:nvPr/>
        </p:nvSpPr>
        <p:spPr>
          <a:xfrm>
            <a:off x="0" y="5000636"/>
            <a:ext cx="12192000" cy="1700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fr-FR" sz="11000" b="1" dirty="0">
                <a:solidFill>
                  <a:schemeClr val="bg1"/>
                </a:solidFill>
                <a:latin typeface="Gilroy ExtraBold" panose="00000900000000000000" pitchFamily="50" charset="0"/>
              </a:rPr>
              <a:t>in Video games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9A6A5043-3045-EF41-9D89-192FBBE81528}"/>
              </a:ext>
            </a:extLst>
          </p:cNvPr>
          <p:cNvSpPr txBox="1"/>
          <p:nvPr/>
        </p:nvSpPr>
        <p:spPr>
          <a:xfrm>
            <a:off x="0" y="4695948"/>
            <a:ext cx="12192000" cy="457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fr-FR" sz="2500" dirty="0">
                <a:solidFill>
                  <a:schemeClr val="bg1"/>
                </a:solidFill>
                <a:latin typeface="Gilroy ExtraBold" panose="00000900000000000000" pitchFamily="50" charset="0"/>
              </a:rPr>
              <a:t>We are </a:t>
            </a:r>
            <a:r>
              <a:rPr lang="fr-FR" sz="2500" b="1" dirty="0">
                <a:solidFill>
                  <a:schemeClr val="bg1"/>
                </a:solidFill>
                <a:latin typeface="Gilroy ExtraBold" panose="00000900000000000000" pitchFamily="50" charset="0"/>
              </a:rPr>
              <a:t>Storytellers</a:t>
            </a:r>
          </a:p>
        </p:txBody>
      </p:sp>
    </p:spTree>
    <p:extLst>
      <p:ext uri="{BB962C8B-B14F-4D97-AF65-F5344CB8AC3E}">
        <p14:creationId xmlns:p14="http://schemas.microsoft.com/office/powerpoint/2010/main" val="32488237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15" descr="Une image contenant extérieur, nature, montagne, nuages&#10;&#10;Description générée automatiquement">
            <a:extLst>
              <a:ext uri="{FF2B5EF4-FFF2-40B4-BE49-F238E27FC236}">
                <a16:creationId xmlns:a16="http://schemas.microsoft.com/office/drawing/2014/main" id="{787F254D-75C8-BADE-C936-2B2D3F0FBF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8137" y="0"/>
            <a:ext cx="4377243" cy="6858000"/>
          </a:xfrm>
          <a:prstGeom prst="rect">
            <a:avLst/>
          </a:prstGeom>
        </p:spPr>
      </p:pic>
      <p:pic>
        <p:nvPicPr>
          <p:cNvPr id="24" name="Image 23" descr="Une image contenant extérieur, nature, montagne, nuages&#10;&#10;Description générée automatiquement">
            <a:extLst>
              <a:ext uri="{FF2B5EF4-FFF2-40B4-BE49-F238E27FC236}">
                <a16:creationId xmlns:a16="http://schemas.microsoft.com/office/drawing/2014/main" id="{F1756D13-DB0D-B2B0-7209-E987FEAC17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1459" y="-39336"/>
            <a:ext cx="4407198" cy="6904932"/>
          </a:xfrm>
          <a:prstGeom prst="rect">
            <a:avLst/>
          </a:prstGeom>
        </p:spPr>
      </p:pic>
      <p:pic>
        <p:nvPicPr>
          <p:cNvPr id="9" name="Image 8" descr="Une image contenant personne, foule&#10;&#10;Description générée automatiquement">
            <a:extLst>
              <a:ext uri="{FF2B5EF4-FFF2-40B4-BE49-F238E27FC236}">
                <a16:creationId xmlns:a16="http://schemas.microsoft.com/office/drawing/2014/main" id="{D1BD948E-A648-387F-D0F4-BFA202153E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13" y="-23828"/>
            <a:ext cx="5403350" cy="6914776"/>
          </a:xfrm>
          <a:prstGeom prst="rect">
            <a:avLst/>
          </a:prstGeom>
        </p:spPr>
      </p:pic>
      <p:sp>
        <p:nvSpPr>
          <p:cNvPr id="26" name="Ellipse 25"/>
          <p:cNvSpPr/>
          <p:nvPr/>
        </p:nvSpPr>
        <p:spPr>
          <a:xfrm>
            <a:off x="5947954" y="568151"/>
            <a:ext cx="5840347" cy="584904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/>
          <p:cNvSpPr/>
          <p:nvPr/>
        </p:nvSpPr>
        <p:spPr>
          <a:xfrm>
            <a:off x="4007822" y="-2854560"/>
            <a:ext cx="4158183" cy="4164375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9A6A5043-3045-EF41-9D89-192FBBE81528}"/>
              </a:ext>
            </a:extLst>
          </p:cNvPr>
          <p:cNvSpPr txBox="1"/>
          <p:nvPr/>
        </p:nvSpPr>
        <p:spPr>
          <a:xfrm>
            <a:off x="3524357" y="268018"/>
            <a:ext cx="512511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000" b="1" dirty="0">
                <a:solidFill>
                  <a:schemeClr val="bg1"/>
                </a:solidFill>
                <a:latin typeface="Gilroy ExtraBold" panose="00000900000000000000" pitchFamily="50" charset="0"/>
              </a:rPr>
              <a:t>Video games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7402" y="-41584"/>
            <a:ext cx="2137111" cy="2137111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5D4D6025-64E8-0048-87FE-EB45C47F4510}"/>
              </a:ext>
            </a:extLst>
          </p:cNvPr>
          <p:cNvSpPr txBox="1"/>
          <p:nvPr/>
        </p:nvSpPr>
        <p:spPr>
          <a:xfrm>
            <a:off x="100761" y="6417193"/>
            <a:ext cx="3348000" cy="369332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 anchor="t" anchorCtr="0">
            <a:spAutoFit/>
          </a:bodyPr>
          <a:lstStyle/>
          <a:p>
            <a:r>
              <a:rPr lang="fr-FR" sz="900" b="1" dirty="0" err="1">
                <a:solidFill>
                  <a:schemeClr val="bg1"/>
                </a:solidFill>
              </a:rPr>
              <a:t>Syberia</a:t>
            </a:r>
            <a:r>
              <a:rPr lang="fr-FR" sz="900" b="1" dirty="0">
                <a:solidFill>
                  <a:schemeClr val="bg1"/>
                </a:solidFill>
              </a:rPr>
              <a:t> </a:t>
            </a:r>
            <a:endParaRPr lang="fr-FR" sz="900" dirty="0">
              <a:solidFill>
                <a:schemeClr val="bg1"/>
              </a:solidFill>
            </a:endParaRPr>
          </a:p>
          <a:p>
            <a:r>
              <a:rPr lang="fr-FR" sz="900" dirty="0" err="1">
                <a:solidFill>
                  <a:schemeClr val="bg1"/>
                </a:solidFill>
              </a:rPr>
              <a:t>Microids</a:t>
            </a:r>
            <a:endParaRPr lang="fr-FR" sz="900" dirty="0">
              <a:solidFill>
                <a:schemeClr val="bg1"/>
              </a:solidFill>
            </a:endParaRPr>
          </a:p>
        </p:txBody>
      </p:sp>
      <p:sp>
        <p:nvSpPr>
          <p:cNvPr id="18" name="Text Box 18"/>
          <p:cNvSpPr txBox="1">
            <a:spLocks noChangeArrowheads="1"/>
          </p:cNvSpPr>
          <p:nvPr/>
        </p:nvSpPr>
        <p:spPr bwMode="auto">
          <a:xfrm>
            <a:off x="6209212" y="2850196"/>
            <a:ext cx="5495544" cy="1652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1300" dirty="0">
                <a:latin typeface="Neutra Text Light" panose="02000000000000000000" pitchFamily="50" charset="0"/>
              </a:rPr>
              <a:t>For PC, PS4/PS5, XSX and Switch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1300" b="1" dirty="0">
                <a:latin typeface="Neutra Text" panose="02000000000000000000" pitchFamily="50" charset="0"/>
              </a:rPr>
              <a:t>Partnerships with renowned studios and authors: </a:t>
            </a:r>
            <a:r>
              <a:rPr lang="en-US" sz="1300" dirty="0" err="1">
                <a:latin typeface="Neutra Text Light" panose="02000000000000000000" pitchFamily="50" charset="0"/>
              </a:rPr>
              <a:t>Pendulo</a:t>
            </a:r>
            <a:r>
              <a:rPr lang="en-US" sz="1300" dirty="0">
                <a:latin typeface="Neutra Text Light" panose="02000000000000000000" pitchFamily="50" charset="0"/>
              </a:rPr>
              <a:t> Studios, Eden Games, Benoît </a:t>
            </a:r>
            <a:r>
              <a:rPr lang="en-US" sz="1300" dirty="0" err="1">
                <a:latin typeface="Neutra Text Light" panose="02000000000000000000" pitchFamily="50" charset="0"/>
              </a:rPr>
              <a:t>Sokal</a:t>
            </a:r>
            <a:r>
              <a:rPr lang="en-US" sz="1300" dirty="0">
                <a:latin typeface="Neutra Text Light" panose="02000000000000000000" pitchFamily="50" charset="0"/>
              </a:rPr>
              <a:t>, Paul </a:t>
            </a:r>
            <a:r>
              <a:rPr lang="en-US" sz="1300" dirty="0" err="1">
                <a:latin typeface="Neutra Text Light" panose="02000000000000000000" pitchFamily="50" charset="0"/>
              </a:rPr>
              <a:t>Cuisset</a:t>
            </a:r>
            <a:r>
              <a:rPr lang="en-US" sz="1300" dirty="0">
                <a:latin typeface="Neutra Text Light" panose="02000000000000000000" pitchFamily="50" charset="0"/>
              </a:rPr>
              <a:t>, Charles Cecil, </a:t>
            </a:r>
            <a:r>
              <a:rPr lang="en-US" sz="1300" dirty="0" err="1">
                <a:latin typeface="Neutra Text Light" panose="02000000000000000000" pitchFamily="50" charset="0"/>
              </a:rPr>
              <a:t>Oddworld</a:t>
            </a:r>
            <a:r>
              <a:rPr lang="en-US" sz="1300" dirty="0">
                <a:latin typeface="Neutra Text Light" panose="02000000000000000000" pitchFamily="50" charset="0"/>
              </a:rPr>
              <a:t>, Inhabitants…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1300" b="1" dirty="0">
                <a:latin typeface="Neutra Text" panose="02000000000000000000" pitchFamily="50" charset="0"/>
              </a:rPr>
              <a:t>Partnership </a:t>
            </a:r>
            <a:r>
              <a:rPr lang="en-US" sz="1300" dirty="0">
                <a:latin typeface="Neutra Text Light" panose="02000000000000000000" pitchFamily="50" charset="0"/>
              </a:rPr>
              <a:t>with Taito, Dynamic Planning, </a:t>
            </a:r>
            <a:r>
              <a:rPr lang="en-US" sz="1300" dirty="0" err="1">
                <a:latin typeface="Neutra Text Light" panose="02000000000000000000" pitchFamily="50" charset="0"/>
              </a:rPr>
              <a:t>Gmode</a:t>
            </a:r>
            <a:r>
              <a:rPr lang="en-US" sz="1300" dirty="0">
                <a:latin typeface="Neutra Text Light" panose="02000000000000000000" pitchFamily="50" charset="0"/>
              </a:rPr>
              <a:t>…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1300" b="1" dirty="0">
                <a:latin typeface="Neutra Text" panose="02000000000000000000" pitchFamily="50" charset="0"/>
              </a:rPr>
              <a:t>Famous licenses: </a:t>
            </a:r>
            <a:r>
              <a:rPr lang="en-US" sz="1300" dirty="0">
                <a:latin typeface="Neutra Text Light" panose="02000000000000000000" pitchFamily="50" charset="0"/>
              </a:rPr>
              <a:t>Syberia, Garfield, Agatha Christie, The Smurfs, </a:t>
            </a:r>
            <a:r>
              <a:rPr lang="en-US" sz="1300" dirty="0" err="1">
                <a:latin typeface="Neutra Text Light" panose="02000000000000000000" pitchFamily="50" charset="0"/>
              </a:rPr>
              <a:t>Grendizer</a:t>
            </a:r>
            <a:endParaRPr lang="en-US" sz="1300" dirty="0">
              <a:latin typeface="Neutra Text Light" panose="02000000000000000000" pitchFamily="50" charset="0"/>
            </a:endParaRPr>
          </a:p>
        </p:txBody>
      </p:sp>
      <p:pic>
        <p:nvPicPr>
          <p:cNvPr id="19" name="Picture 6">
            <a:extLst>
              <a:ext uri="{FF2B5EF4-FFF2-40B4-BE49-F238E27FC236}">
                <a16:creationId xmlns:a16="http://schemas.microsoft.com/office/drawing/2014/main" id="{9AEF0019-7AAA-1648-B8BE-CE2D528E48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58"/>
          <a:stretch/>
        </p:blipFill>
        <p:spPr bwMode="auto">
          <a:xfrm>
            <a:off x="9125331" y="4688279"/>
            <a:ext cx="1509594" cy="1704133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23F5D780-5696-084A-BF83-75A2C0FF12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32245" y="4686867"/>
            <a:ext cx="1600450" cy="170554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4" descr="GEAR.CLUB UNLIMITED 2 – DEFINITIVE EDITION">
            <a:extLst>
              <a:ext uri="{FF2B5EF4-FFF2-40B4-BE49-F238E27FC236}">
                <a16:creationId xmlns:a16="http://schemas.microsoft.com/office/drawing/2014/main" id="{889C884B-0444-7D40-9860-C5007A7E13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7561" y="4688279"/>
            <a:ext cx="1192893" cy="1704133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Un Prologue gratuit avant la sortie de Syberia 4 en 2021 - News @JVL">
            <a:extLst>
              <a:ext uri="{FF2B5EF4-FFF2-40B4-BE49-F238E27FC236}">
                <a16:creationId xmlns:a16="http://schemas.microsoft.com/office/drawing/2014/main" id="{CF21B116-4412-434D-AB59-1788FE2BEB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2" r="7205"/>
          <a:stretch/>
        </p:blipFill>
        <p:spPr bwMode="auto">
          <a:xfrm>
            <a:off x="5871600" y="4686867"/>
            <a:ext cx="1449996" cy="1700412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ZoneTexte 22"/>
          <p:cNvSpPr txBox="1"/>
          <p:nvPr/>
        </p:nvSpPr>
        <p:spPr>
          <a:xfrm>
            <a:off x="5917999" y="1947122"/>
            <a:ext cx="5899018" cy="8083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4000"/>
              </a:lnSpc>
            </a:pPr>
            <a:r>
              <a:rPr lang="fr-FR" sz="2100" b="1" dirty="0" err="1">
                <a:solidFill>
                  <a:schemeClr val="tx2">
                    <a:lumMod val="50000"/>
                  </a:schemeClr>
                </a:solidFill>
                <a:latin typeface="Gilroy ExtraBold" panose="00000900000000000000" pitchFamily="50" charset="0"/>
              </a:rPr>
              <a:t>Development</a:t>
            </a:r>
            <a:r>
              <a:rPr lang="fr-FR" sz="2100" b="1" dirty="0">
                <a:solidFill>
                  <a:schemeClr val="tx2">
                    <a:lumMod val="50000"/>
                  </a:schemeClr>
                </a:solidFill>
                <a:latin typeface="Gilroy ExtraBold" panose="00000900000000000000" pitchFamily="50" charset="0"/>
              </a:rPr>
              <a:t> and </a:t>
            </a:r>
            <a:r>
              <a:rPr lang="fr-FR" sz="2100" b="1" dirty="0" err="1">
                <a:solidFill>
                  <a:schemeClr val="tx2">
                    <a:lumMod val="50000"/>
                  </a:schemeClr>
                </a:solidFill>
                <a:latin typeface="Gilroy ExtraBold" panose="00000900000000000000" pitchFamily="50" charset="0"/>
              </a:rPr>
              <a:t>publishing</a:t>
            </a:r>
            <a:endParaRPr lang="fr-FR" sz="2100" b="1" dirty="0">
              <a:solidFill>
                <a:schemeClr val="tx2">
                  <a:lumMod val="50000"/>
                </a:schemeClr>
              </a:solidFill>
              <a:latin typeface="Gilroy ExtraBold" panose="00000900000000000000" pitchFamily="50" charset="0"/>
            </a:endParaRPr>
          </a:p>
          <a:p>
            <a:pPr algn="ctr">
              <a:lnSpc>
                <a:spcPct val="114000"/>
              </a:lnSpc>
            </a:pPr>
            <a:r>
              <a:rPr lang="fr-FR" sz="2100" b="1" dirty="0">
                <a:solidFill>
                  <a:schemeClr val="tx2">
                    <a:lumMod val="50000"/>
                  </a:schemeClr>
                </a:solidFill>
                <a:latin typeface="Gilroy ExtraBold" panose="00000900000000000000" pitchFamily="50" charset="0"/>
              </a:rPr>
              <a:t>of Video games</a:t>
            </a:r>
          </a:p>
        </p:txBody>
      </p:sp>
    </p:spTree>
    <p:extLst>
      <p:ext uri="{BB962C8B-B14F-4D97-AF65-F5344CB8AC3E}">
        <p14:creationId xmlns:p14="http://schemas.microsoft.com/office/powerpoint/2010/main" val="35660955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D167CD78-E201-0D1D-1A84-F64714F4FDA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56"/>
          <a:stretch/>
        </p:blipFill>
        <p:spPr>
          <a:xfrm flipH="1">
            <a:off x="10725034" y="0"/>
            <a:ext cx="1505066" cy="685800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07958407-CD21-EDE0-179E-7B16381BBB3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03"/>
          <a:stretch/>
        </p:blipFill>
        <p:spPr>
          <a:xfrm>
            <a:off x="0" y="0"/>
            <a:ext cx="10777319" cy="6858000"/>
          </a:xfrm>
          <a:prstGeom prst="rect">
            <a:avLst/>
          </a:prstGeom>
        </p:spPr>
      </p:pic>
      <p:sp>
        <p:nvSpPr>
          <p:cNvPr id="26" name="Ellipse 25"/>
          <p:cNvSpPr/>
          <p:nvPr/>
        </p:nvSpPr>
        <p:spPr>
          <a:xfrm>
            <a:off x="6307931" y="1079581"/>
            <a:ext cx="6327462" cy="649645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1242" y="185627"/>
            <a:ext cx="1882804" cy="1882804"/>
          </a:xfrm>
          <a:prstGeom prst="rect">
            <a:avLst/>
          </a:prstGeom>
        </p:spPr>
      </p:pic>
      <p:sp>
        <p:nvSpPr>
          <p:cNvPr id="23" name="ZoneTexte 22"/>
          <p:cNvSpPr txBox="1"/>
          <p:nvPr/>
        </p:nvSpPr>
        <p:spPr>
          <a:xfrm>
            <a:off x="6503135" y="1955738"/>
            <a:ext cx="5899018" cy="439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4000"/>
              </a:lnSpc>
            </a:pPr>
            <a:r>
              <a:rPr lang="fr-FR" sz="2100" b="1" dirty="0">
                <a:solidFill>
                  <a:schemeClr val="tx2">
                    <a:lumMod val="50000"/>
                  </a:schemeClr>
                </a:solidFill>
                <a:latin typeface="Gilroy ExtraBold" panose="00000900000000000000" pitchFamily="50" charset="0"/>
              </a:rPr>
              <a:t>Worldwide distribution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9DFA450-F3B4-653E-6C70-2CB5D09C4BC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43" t="6868" b="1406"/>
          <a:stretch/>
        </p:blipFill>
        <p:spPr>
          <a:xfrm>
            <a:off x="7185573" y="2592438"/>
            <a:ext cx="4972863" cy="346812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35381B1E-155F-687B-0836-7E5D2D5875C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5" t="20697" r="71584" b="1406"/>
          <a:stretch/>
        </p:blipFill>
        <p:spPr>
          <a:xfrm>
            <a:off x="5536452" y="3115326"/>
            <a:ext cx="1796634" cy="294523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3F8E804-08BA-3627-A2EA-CCCCAB4F278F}"/>
              </a:ext>
            </a:extLst>
          </p:cNvPr>
          <p:cNvSpPr/>
          <p:nvPr/>
        </p:nvSpPr>
        <p:spPr>
          <a:xfrm>
            <a:off x="7185573" y="2509284"/>
            <a:ext cx="756945" cy="3276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835CACB8-0E26-2E21-9BFF-77E8ED45F919}"/>
              </a:ext>
            </a:extLst>
          </p:cNvPr>
          <p:cNvSpPr/>
          <p:nvPr/>
        </p:nvSpPr>
        <p:spPr>
          <a:xfrm>
            <a:off x="4007822" y="-2854560"/>
            <a:ext cx="4158183" cy="4164375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440C8B8A-858C-2ED1-AA2B-2E1E322AF5B9}"/>
              </a:ext>
            </a:extLst>
          </p:cNvPr>
          <p:cNvSpPr txBox="1"/>
          <p:nvPr/>
        </p:nvSpPr>
        <p:spPr>
          <a:xfrm>
            <a:off x="3524357" y="268018"/>
            <a:ext cx="512511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000" b="1" dirty="0">
                <a:solidFill>
                  <a:schemeClr val="bg1"/>
                </a:solidFill>
                <a:latin typeface="Gilroy ExtraBold" panose="00000900000000000000" pitchFamily="50" charset="0"/>
              </a:rPr>
              <a:t>Video games</a:t>
            </a: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751F0395-E54B-C390-2414-A74863E089EC}"/>
              </a:ext>
            </a:extLst>
          </p:cNvPr>
          <p:cNvSpPr/>
          <p:nvPr/>
        </p:nvSpPr>
        <p:spPr>
          <a:xfrm>
            <a:off x="0" y="-1735"/>
            <a:ext cx="2952750" cy="281161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10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FFEC3099-8276-8F0B-F05E-67732C2D1AA1}"/>
              </a:ext>
            </a:extLst>
          </p:cNvPr>
          <p:cNvSpPr txBox="1"/>
          <p:nvPr/>
        </p:nvSpPr>
        <p:spPr>
          <a:xfrm>
            <a:off x="578489" y="273980"/>
            <a:ext cx="1897519" cy="467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4000"/>
              </a:lnSpc>
            </a:pPr>
            <a:r>
              <a:rPr lang="fr-FR" sz="1100" b="1" dirty="0">
                <a:solidFill>
                  <a:schemeClr val="tx2">
                    <a:lumMod val="50000"/>
                  </a:schemeClr>
                </a:solidFill>
                <a:latin typeface="Gilroy ExtraBold" panose="00000900000000000000" pitchFamily="50" charset="0"/>
              </a:rPr>
              <a:t>Partnership and Distributed in MENA by 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C65C1BB4-800C-0446-F682-63A859A029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062" y="677736"/>
            <a:ext cx="2078946" cy="1686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4964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Une image contenant décoré&#10;&#10;Description générée automatiquement">
            <a:extLst>
              <a:ext uri="{FF2B5EF4-FFF2-40B4-BE49-F238E27FC236}">
                <a16:creationId xmlns:a16="http://schemas.microsoft.com/office/drawing/2014/main" id="{2E02F5AC-2776-79F3-58C5-2F80667E95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5D4D6025-64E8-0048-87FE-EB45C47F4510}"/>
              </a:ext>
            </a:extLst>
          </p:cNvPr>
          <p:cNvSpPr txBox="1"/>
          <p:nvPr/>
        </p:nvSpPr>
        <p:spPr>
          <a:xfrm>
            <a:off x="175699" y="223024"/>
            <a:ext cx="3348000" cy="369332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 anchor="t" anchorCtr="0">
            <a:spAutoFit/>
          </a:bodyPr>
          <a:lstStyle/>
          <a:p>
            <a:r>
              <a:rPr lang="fr-FR" sz="900" b="1" dirty="0">
                <a:solidFill>
                  <a:schemeClr val="bg1"/>
                </a:solidFill>
              </a:rPr>
              <a:t>The Smurfs </a:t>
            </a:r>
            <a:r>
              <a:rPr lang="fr-FR" sz="900" dirty="0">
                <a:solidFill>
                  <a:schemeClr val="bg1"/>
                </a:solidFill>
              </a:rPr>
              <a:t>(2021)</a:t>
            </a:r>
          </a:p>
          <a:p>
            <a:r>
              <a:rPr lang="fr-FR" sz="900" dirty="0">
                <a:solidFill>
                  <a:schemeClr val="bg1"/>
                </a:solidFill>
              </a:rPr>
              <a:t>Ellipse Animation (Dupuis Edition &amp; Audiovisuel)</a:t>
            </a:r>
          </a:p>
        </p:txBody>
      </p:sp>
      <p:sp>
        <p:nvSpPr>
          <p:cNvPr id="5" name="Rectangle 4"/>
          <p:cNvSpPr/>
          <p:nvPr/>
        </p:nvSpPr>
        <p:spPr>
          <a:xfrm>
            <a:off x="-21266" y="3850600"/>
            <a:ext cx="12213266" cy="3108316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34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/>
          <p:cNvSpPr/>
          <p:nvPr/>
        </p:nvSpPr>
        <p:spPr>
          <a:xfrm>
            <a:off x="10632" y="3787995"/>
            <a:ext cx="12213266" cy="3108316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34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0" y="3750105"/>
            <a:ext cx="12213266" cy="3108316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34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9A6A5043-3045-EF41-9D89-192FBBE81528}"/>
              </a:ext>
            </a:extLst>
          </p:cNvPr>
          <p:cNvSpPr txBox="1"/>
          <p:nvPr/>
        </p:nvSpPr>
        <p:spPr>
          <a:xfrm>
            <a:off x="0" y="5000636"/>
            <a:ext cx="12192000" cy="1700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fr-FR" sz="11000" b="1" dirty="0">
                <a:solidFill>
                  <a:schemeClr val="bg1"/>
                </a:solidFill>
                <a:latin typeface="Gilroy ExtraBold" panose="00000900000000000000" pitchFamily="50" charset="0"/>
              </a:rPr>
              <a:t>in </a:t>
            </a:r>
            <a:r>
              <a:rPr lang="fr-FR" sz="11000" b="1" dirty="0" err="1">
                <a:solidFill>
                  <a:schemeClr val="bg1"/>
                </a:solidFill>
                <a:latin typeface="Gilroy ExtraBold" panose="00000900000000000000" pitchFamily="50" charset="0"/>
              </a:rPr>
              <a:t>Audiovisual</a:t>
            </a:r>
            <a:endParaRPr lang="fr-FR" sz="11000" b="1" dirty="0">
              <a:solidFill>
                <a:schemeClr val="bg1"/>
              </a:solidFill>
              <a:latin typeface="Gilroy ExtraBold" panose="00000900000000000000" pitchFamily="50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9A6A5043-3045-EF41-9D89-192FBBE81528}"/>
              </a:ext>
            </a:extLst>
          </p:cNvPr>
          <p:cNvSpPr txBox="1"/>
          <p:nvPr/>
        </p:nvSpPr>
        <p:spPr>
          <a:xfrm>
            <a:off x="0" y="4695948"/>
            <a:ext cx="12192000" cy="457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fr-FR" sz="2500" dirty="0">
                <a:solidFill>
                  <a:schemeClr val="bg1"/>
                </a:solidFill>
                <a:latin typeface="Gilroy ExtraBold" panose="00000900000000000000" pitchFamily="50" charset="0"/>
              </a:rPr>
              <a:t>We are </a:t>
            </a:r>
            <a:r>
              <a:rPr lang="fr-FR" sz="2500" b="1" dirty="0">
                <a:solidFill>
                  <a:schemeClr val="bg1"/>
                </a:solidFill>
                <a:latin typeface="Gilroy ExtraBold" panose="00000900000000000000" pitchFamily="50" charset="0"/>
              </a:rPr>
              <a:t>Storytellers</a:t>
            </a:r>
          </a:p>
        </p:txBody>
      </p:sp>
    </p:spTree>
    <p:extLst>
      <p:ext uri="{BB962C8B-B14F-4D97-AF65-F5344CB8AC3E}">
        <p14:creationId xmlns:p14="http://schemas.microsoft.com/office/powerpoint/2010/main" val="4498725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posant&#10;&#10;Description générée automatiquement">
            <a:extLst>
              <a:ext uri="{FF2B5EF4-FFF2-40B4-BE49-F238E27FC236}">
                <a16:creationId xmlns:a16="http://schemas.microsoft.com/office/drawing/2014/main" id="{37355F27-728F-1248-11B5-145FF8B0E9D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338"/>
          <a:stretch/>
        </p:blipFill>
        <p:spPr>
          <a:xfrm>
            <a:off x="2357692" y="0"/>
            <a:ext cx="9834308" cy="6858000"/>
          </a:xfrm>
          <a:prstGeom prst="rect">
            <a:avLst/>
          </a:prstGeom>
        </p:spPr>
      </p:pic>
      <p:pic>
        <p:nvPicPr>
          <p:cNvPr id="6" name="Image 5" descr="Une image contenant texte, posant&#10;&#10;Description générée automatiquement">
            <a:extLst>
              <a:ext uri="{FF2B5EF4-FFF2-40B4-BE49-F238E27FC236}">
                <a16:creationId xmlns:a16="http://schemas.microsoft.com/office/drawing/2014/main" id="{D760C81A-D7F9-AB3E-D97F-1FFCE3B68FD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592"/>
          <a:stretch/>
        </p:blipFill>
        <p:spPr>
          <a:xfrm>
            <a:off x="0" y="0"/>
            <a:ext cx="5414211" cy="6858000"/>
          </a:xfrm>
          <a:prstGeom prst="rect">
            <a:avLst/>
          </a:prstGeom>
        </p:spPr>
      </p:pic>
      <p:sp>
        <p:nvSpPr>
          <p:cNvPr id="26" name="Ellipse 25"/>
          <p:cNvSpPr/>
          <p:nvPr/>
        </p:nvSpPr>
        <p:spPr>
          <a:xfrm>
            <a:off x="551160" y="563981"/>
            <a:ext cx="6620190" cy="6630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 rotWithShape="1">
          <a:blip r:embed="rId3"/>
          <a:srcRect l="550" t="994" r="1099" b="1369"/>
          <a:stretch/>
        </p:blipFill>
        <p:spPr>
          <a:xfrm>
            <a:off x="1132788" y="2977214"/>
            <a:ext cx="5532706" cy="3316805"/>
          </a:xfrm>
          <a:prstGeom prst="rect">
            <a:avLst/>
          </a:prstGeom>
        </p:spPr>
      </p:pic>
      <p:sp>
        <p:nvSpPr>
          <p:cNvPr id="10" name="Ellipse 9"/>
          <p:cNvSpPr/>
          <p:nvPr/>
        </p:nvSpPr>
        <p:spPr>
          <a:xfrm>
            <a:off x="4007822" y="-2854560"/>
            <a:ext cx="4158183" cy="4164375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3" t="76988" r="8339" b="4478"/>
          <a:stretch/>
        </p:blipFill>
        <p:spPr>
          <a:xfrm>
            <a:off x="2707105" y="1290988"/>
            <a:ext cx="2413119" cy="52676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08BF87C-8B84-E1B1-F58D-CC6CBFF4B5C7}"/>
              </a:ext>
            </a:extLst>
          </p:cNvPr>
          <p:cNvSpPr/>
          <p:nvPr/>
        </p:nvSpPr>
        <p:spPr>
          <a:xfrm>
            <a:off x="10792326" y="5125453"/>
            <a:ext cx="1399674" cy="10482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D8EEC5BE-E9E5-4927-4622-42E3B4483953}"/>
              </a:ext>
            </a:extLst>
          </p:cNvPr>
          <p:cNvSpPr txBox="1"/>
          <p:nvPr/>
        </p:nvSpPr>
        <p:spPr>
          <a:xfrm>
            <a:off x="3524357" y="268018"/>
            <a:ext cx="512511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500" b="1" dirty="0" err="1">
                <a:solidFill>
                  <a:schemeClr val="bg1"/>
                </a:solidFill>
                <a:latin typeface="Gilroy ExtraBold" panose="00000900000000000000" pitchFamily="50" charset="0"/>
              </a:rPr>
              <a:t>Movies</a:t>
            </a:r>
            <a:r>
              <a:rPr lang="fr-FR" sz="2500" b="1" dirty="0">
                <a:solidFill>
                  <a:schemeClr val="bg1"/>
                </a:solidFill>
                <a:latin typeface="Gilroy ExtraBold" panose="00000900000000000000" pitchFamily="50" charset="0"/>
              </a:rPr>
              <a:t> &amp; Series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ABDABC93-C418-CE78-FF24-18C788719F63}"/>
              </a:ext>
            </a:extLst>
          </p:cNvPr>
          <p:cNvSpPr txBox="1"/>
          <p:nvPr/>
        </p:nvSpPr>
        <p:spPr>
          <a:xfrm>
            <a:off x="698329" y="2020326"/>
            <a:ext cx="6473021" cy="754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fr-FR" sz="2200" b="1" dirty="0">
                <a:solidFill>
                  <a:srgbClr val="002060"/>
                </a:solidFill>
                <a:latin typeface="Gilroy ExtraBold" panose="00000900000000000000" pitchFamily="50" charset="0"/>
              </a:rPr>
              <a:t>Worldwide adaptations of our books</a:t>
            </a:r>
          </a:p>
          <a:p>
            <a:pPr algn="ctr">
              <a:lnSpc>
                <a:spcPct val="110000"/>
              </a:lnSpc>
            </a:pPr>
            <a:r>
              <a:rPr lang="fr-FR" b="1" dirty="0">
                <a:solidFill>
                  <a:srgbClr val="002060"/>
                </a:solidFill>
                <a:latin typeface="Gilroy ExtraBold" panose="00000900000000000000" pitchFamily="50" charset="0"/>
              </a:rPr>
              <a:t>by </a:t>
            </a:r>
            <a:r>
              <a:rPr lang="fr-FR" b="1" dirty="0" err="1">
                <a:solidFill>
                  <a:srgbClr val="002060"/>
                </a:solidFill>
                <a:latin typeface="Gilroy ExtraBold" panose="00000900000000000000" pitchFamily="50" charset="0"/>
              </a:rPr>
              <a:t>external</a:t>
            </a:r>
            <a:r>
              <a:rPr lang="fr-FR" b="1" dirty="0">
                <a:solidFill>
                  <a:srgbClr val="002060"/>
                </a:solidFill>
                <a:latin typeface="Gilroy ExtraBold" panose="00000900000000000000" pitchFamily="50" charset="0"/>
              </a:rPr>
              <a:t> producers</a:t>
            </a:r>
          </a:p>
        </p:txBody>
      </p:sp>
    </p:spTree>
    <p:extLst>
      <p:ext uri="{BB962C8B-B14F-4D97-AF65-F5344CB8AC3E}">
        <p14:creationId xmlns:p14="http://schemas.microsoft.com/office/powerpoint/2010/main" val="42935384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21264"/>
            <a:ext cx="1567047" cy="6879264"/>
          </a:xfrm>
          <a:prstGeom prst="rect">
            <a:avLst/>
          </a:prstGeom>
          <a:gradFill flip="none" rotWithShape="1">
            <a:gsLst>
              <a:gs pos="30000">
                <a:srgbClr val="0071AB"/>
              </a:gs>
              <a:gs pos="100000">
                <a:srgbClr val="2EBBFF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04" r="17519" b="1831"/>
          <a:stretch/>
        </p:blipFill>
        <p:spPr>
          <a:xfrm>
            <a:off x="1350149" y="-21264"/>
            <a:ext cx="10841851" cy="6903328"/>
          </a:xfrm>
          <a:prstGeom prst="rect">
            <a:avLst/>
          </a:prstGeom>
        </p:spPr>
      </p:pic>
      <p:sp>
        <p:nvSpPr>
          <p:cNvPr id="29" name="Ellipse 28"/>
          <p:cNvSpPr/>
          <p:nvPr/>
        </p:nvSpPr>
        <p:spPr>
          <a:xfrm>
            <a:off x="510430" y="369707"/>
            <a:ext cx="5796355" cy="580498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ZoneTexte 31"/>
          <p:cNvSpPr txBox="1"/>
          <p:nvPr/>
        </p:nvSpPr>
        <p:spPr>
          <a:xfrm>
            <a:off x="674240" y="1297841"/>
            <a:ext cx="549040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300" b="1" dirty="0">
                <a:solidFill>
                  <a:schemeClr val="tx2">
                    <a:lumMod val="50000"/>
                  </a:schemeClr>
                </a:solidFill>
                <a:latin typeface="Gilroy ExtraBold" panose="00000900000000000000" pitchFamily="50" charset="0"/>
              </a:rPr>
              <a:t>2 leading animation producers</a:t>
            </a:r>
          </a:p>
          <a:p>
            <a:pPr algn="ctr"/>
            <a:r>
              <a:rPr lang="fr-FR" sz="2300" b="1" dirty="0">
                <a:solidFill>
                  <a:schemeClr val="tx2">
                    <a:lumMod val="50000"/>
                  </a:schemeClr>
                </a:solidFill>
                <a:latin typeface="Gilroy ExtraBold" panose="00000900000000000000" pitchFamily="50" charset="0"/>
              </a:rPr>
              <a:t>in Europe</a:t>
            </a:r>
          </a:p>
        </p:txBody>
      </p:sp>
      <p:sp>
        <p:nvSpPr>
          <p:cNvPr id="36" name="Text Box 18"/>
          <p:cNvSpPr txBox="1">
            <a:spLocks noChangeArrowheads="1"/>
          </p:cNvSpPr>
          <p:nvPr/>
        </p:nvSpPr>
        <p:spPr bwMode="auto">
          <a:xfrm>
            <a:off x="840275" y="2047189"/>
            <a:ext cx="5324368" cy="2870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latin typeface="Neutra Text Light" panose="02000000000000000000" pitchFamily="50" charset="0"/>
              </a:rPr>
              <a:t>4 to 6 series and one Feature Film per year </a:t>
            </a:r>
            <a:endParaRPr lang="fr-FR" sz="1400" dirty="0">
              <a:latin typeface="Neutra Text Light" panose="02000000000000000000" pitchFamily="50" charset="0"/>
            </a:endParaRPr>
          </a:p>
          <a:p>
            <a:pPr marL="285750" lvl="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latin typeface="Neutra Text Light" panose="02000000000000000000" pitchFamily="50" charset="0"/>
              </a:rPr>
              <a:t>29 hours of animation delivered in 2022, to international Networks (TF1, Paramount, M6, </a:t>
            </a:r>
            <a:r>
              <a:rPr lang="en-US" sz="1400" dirty="0" err="1">
                <a:latin typeface="Neutra Text Light" panose="02000000000000000000" pitchFamily="50" charset="0"/>
              </a:rPr>
              <a:t>Kika</a:t>
            </a:r>
            <a:r>
              <a:rPr lang="en-US" sz="1400" dirty="0">
                <a:latin typeface="Neutra Text Light" panose="02000000000000000000" pitchFamily="50" charset="0"/>
              </a:rPr>
              <a:t>, FTV, Warner Media..)</a:t>
            </a:r>
            <a:endParaRPr lang="fr-FR" sz="1400" dirty="0">
              <a:latin typeface="Neutra Text Light" panose="02000000000000000000" pitchFamily="50" charset="0"/>
            </a:endParaRP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latin typeface="Neutra Text Light" panose="02000000000000000000" pitchFamily="50" charset="0"/>
              </a:rPr>
              <a:t>3 In-house 2D &amp; 3D Studios in France and Belgium with 380 seats</a:t>
            </a:r>
            <a:endParaRPr lang="fr-FR" sz="1400" dirty="0">
              <a:latin typeface="Neutra Text Light" panose="02000000000000000000" pitchFamily="50" charset="0"/>
            </a:endParaRPr>
          </a:p>
          <a:p>
            <a:pPr marL="285750" lvl="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latin typeface="Neutra Text Light" panose="02000000000000000000" pitchFamily="50" charset="0"/>
              </a:rPr>
              <a:t>Producers of the Smurfs &amp; Garfield series, distributed in 140 countries with a top kids audience ratings all over the world, including US.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latin typeface="Neutra Text Light" panose="02000000000000000000" pitchFamily="50" charset="0"/>
              </a:rPr>
              <a:t>#1 animation catalog in Europe with more than 4,000 hours of iconic series  distributed by </a:t>
            </a:r>
          </a:p>
          <a:p>
            <a:pPr marL="285750" lvl="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endParaRPr lang="fr-FR" sz="1400" dirty="0">
              <a:latin typeface="Neutra Text Light" panose="02000000000000000000" pitchFamily="50" charset="0"/>
            </a:endParaRPr>
          </a:p>
        </p:txBody>
      </p:sp>
      <p:sp>
        <p:nvSpPr>
          <p:cNvPr id="22" name="Ellipse 21"/>
          <p:cNvSpPr/>
          <p:nvPr/>
        </p:nvSpPr>
        <p:spPr>
          <a:xfrm>
            <a:off x="4007822" y="-2854560"/>
            <a:ext cx="4158183" cy="4164375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9A6A5043-3045-EF41-9D89-192FBBE81528}"/>
              </a:ext>
            </a:extLst>
          </p:cNvPr>
          <p:cNvSpPr txBox="1"/>
          <p:nvPr/>
        </p:nvSpPr>
        <p:spPr>
          <a:xfrm>
            <a:off x="3524357" y="268018"/>
            <a:ext cx="512511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000" b="1" dirty="0">
                <a:solidFill>
                  <a:schemeClr val="bg1"/>
                </a:solidFill>
                <a:latin typeface="Gilroy ExtraBold" panose="00000900000000000000" pitchFamily="50" charset="0"/>
              </a:rPr>
              <a:t>Production</a:t>
            </a: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450" y="4688848"/>
            <a:ext cx="1294941" cy="176500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0734" y="4688848"/>
            <a:ext cx="1323754" cy="176500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9534" y="4691244"/>
            <a:ext cx="1393084" cy="175444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8739" y="767916"/>
            <a:ext cx="1111494" cy="592796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5D4D6025-64E8-0048-87FE-EB45C47F4510}"/>
              </a:ext>
            </a:extLst>
          </p:cNvPr>
          <p:cNvSpPr txBox="1"/>
          <p:nvPr/>
        </p:nvSpPr>
        <p:spPr>
          <a:xfrm>
            <a:off x="8663827" y="175685"/>
            <a:ext cx="3348000" cy="369332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 anchor="t" anchorCtr="0">
            <a:spAutoFit/>
          </a:bodyPr>
          <a:lstStyle/>
          <a:p>
            <a:pPr algn="r"/>
            <a:r>
              <a:rPr lang="fr-FR" sz="900" b="1" dirty="0">
                <a:solidFill>
                  <a:schemeClr val="bg1"/>
                </a:solidFill>
              </a:rPr>
              <a:t>The Smurfs </a:t>
            </a:r>
            <a:r>
              <a:rPr lang="fr-FR" sz="900" dirty="0">
                <a:solidFill>
                  <a:schemeClr val="bg1"/>
                </a:solidFill>
              </a:rPr>
              <a:t>(2021)</a:t>
            </a:r>
          </a:p>
          <a:p>
            <a:pPr algn="r"/>
            <a:r>
              <a:rPr lang="fr-FR" sz="900" dirty="0">
                <a:solidFill>
                  <a:schemeClr val="bg1"/>
                </a:solidFill>
              </a:rPr>
              <a:t>Ellipse Animation (Dupuis Edition &amp; Audiovisuel)</a:t>
            </a:r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0720" y="707115"/>
            <a:ext cx="1377992" cy="688997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2604" y="4688848"/>
            <a:ext cx="1340632" cy="178961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7EAF5328-1135-B32F-A775-DEF108FB408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458"/>
          <a:stretch/>
        </p:blipFill>
        <p:spPr>
          <a:xfrm>
            <a:off x="3408607" y="4385082"/>
            <a:ext cx="1224179" cy="270438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30E03E63-C6A3-C565-B63F-DDE39BC446A7}"/>
              </a:ext>
            </a:extLst>
          </p:cNvPr>
          <p:cNvSpPr txBox="1"/>
          <p:nvPr/>
        </p:nvSpPr>
        <p:spPr>
          <a:xfrm>
            <a:off x="6399360" y="5398987"/>
            <a:ext cx="1842171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dirty="0"/>
              <a:t>Visuel de Garfield</a:t>
            </a:r>
          </a:p>
        </p:txBody>
      </p:sp>
    </p:spTree>
    <p:extLst>
      <p:ext uri="{BB962C8B-B14F-4D97-AF65-F5344CB8AC3E}">
        <p14:creationId xmlns:p14="http://schemas.microsoft.com/office/powerpoint/2010/main" val="34457334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Une image contenant texte, livre&#10;&#10;Description générée automatiquement">
            <a:extLst>
              <a:ext uri="{FF2B5EF4-FFF2-40B4-BE49-F238E27FC236}">
                <a16:creationId xmlns:a16="http://schemas.microsoft.com/office/drawing/2014/main" id="{9EA1F56C-6071-B31E-779D-0063896CCBF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8" t="59087" r="7460" b="5771"/>
          <a:stretch/>
        </p:blipFill>
        <p:spPr>
          <a:xfrm>
            <a:off x="6316252" y="4892616"/>
            <a:ext cx="2674265" cy="1422231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600" y="4892616"/>
            <a:ext cx="2814074" cy="1577969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6" t="4370" b="-616"/>
          <a:stretch/>
        </p:blipFill>
        <p:spPr>
          <a:xfrm>
            <a:off x="489181" y="2942661"/>
            <a:ext cx="2813816" cy="1505393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" t="3224" r="4342" b="9264"/>
          <a:stretch/>
        </p:blipFill>
        <p:spPr>
          <a:xfrm>
            <a:off x="9052858" y="1138488"/>
            <a:ext cx="2795736" cy="1463568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047" b="25889"/>
          <a:stretch/>
        </p:blipFill>
        <p:spPr>
          <a:xfrm>
            <a:off x="3411302" y="3009725"/>
            <a:ext cx="2795592" cy="1456099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40" t="1950" r="340" b="-1950"/>
          <a:stretch/>
        </p:blipFill>
        <p:spPr>
          <a:xfrm>
            <a:off x="529874" y="1145859"/>
            <a:ext cx="2800037" cy="1465353"/>
          </a:xfrm>
          <a:prstGeom prst="rect">
            <a:avLst/>
          </a:prstGeom>
        </p:spPr>
      </p:pic>
      <p:pic>
        <p:nvPicPr>
          <p:cNvPr id="24" name="Image 2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" t="13190" r="2254" b="49880"/>
          <a:stretch/>
        </p:blipFill>
        <p:spPr>
          <a:xfrm>
            <a:off x="9052859" y="3003375"/>
            <a:ext cx="2796242" cy="1575301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48" t="40620" b="22637"/>
          <a:stretch/>
        </p:blipFill>
        <p:spPr>
          <a:xfrm>
            <a:off x="529874" y="4906086"/>
            <a:ext cx="2800037" cy="1439889"/>
          </a:xfrm>
          <a:prstGeom prst="rect">
            <a:avLst/>
          </a:prstGeom>
        </p:spPr>
      </p:pic>
      <p:sp>
        <p:nvSpPr>
          <p:cNvPr id="35" name="Text Box 18"/>
          <p:cNvSpPr txBox="1">
            <a:spLocks noChangeArrowheads="1"/>
          </p:cNvSpPr>
          <p:nvPr/>
        </p:nvSpPr>
        <p:spPr bwMode="auto">
          <a:xfrm>
            <a:off x="529874" y="4459341"/>
            <a:ext cx="2800037" cy="31239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fr-FR" sz="1100" dirty="0">
                <a:latin typeface="Neutra Text Light" panose="02000000000000000000" pitchFamily="50" charset="0"/>
              </a:rPr>
              <a:t>Versailles </a:t>
            </a:r>
            <a:r>
              <a:rPr lang="fr-FR" sz="1100" dirty="0" err="1">
                <a:latin typeface="Neutra Text Light" panose="02000000000000000000" pitchFamily="50" charset="0"/>
              </a:rPr>
              <a:t>Unleashed</a:t>
            </a:r>
            <a:endParaRPr lang="fr-FR" sz="1100" dirty="0">
              <a:latin typeface="Neutra Text Light" panose="02000000000000000000" pitchFamily="50" charset="0"/>
            </a:endParaRPr>
          </a:p>
        </p:txBody>
      </p:sp>
      <p:sp>
        <p:nvSpPr>
          <p:cNvPr id="48" name="Ellipse 47"/>
          <p:cNvSpPr/>
          <p:nvPr/>
        </p:nvSpPr>
        <p:spPr>
          <a:xfrm>
            <a:off x="4007822" y="-2854560"/>
            <a:ext cx="4158183" cy="4164375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9" name="ZoneTexte 48">
            <a:extLst>
              <a:ext uri="{FF2B5EF4-FFF2-40B4-BE49-F238E27FC236}">
                <a16:creationId xmlns:a16="http://schemas.microsoft.com/office/drawing/2014/main" id="{9A6A5043-3045-EF41-9D89-192FBBE81528}"/>
              </a:ext>
            </a:extLst>
          </p:cNvPr>
          <p:cNvSpPr txBox="1"/>
          <p:nvPr/>
        </p:nvSpPr>
        <p:spPr>
          <a:xfrm>
            <a:off x="3524357" y="268018"/>
            <a:ext cx="512511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500" b="1" dirty="0">
                <a:solidFill>
                  <a:schemeClr val="bg1"/>
                </a:solidFill>
                <a:latin typeface="Gilroy ExtraBold" panose="00000900000000000000" pitchFamily="50" charset="0"/>
              </a:rPr>
              <a:t>Current projects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29" b="4852"/>
          <a:stretch/>
        </p:blipFill>
        <p:spPr>
          <a:xfrm>
            <a:off x="6159254" y="1192331"/>
            <a:ext cx="2785725" cy="1437758"/>
          </a:xfrm>
          <a:prstGeom prst="rect">
            <a:avLst/>
          </a:prstGeom>
        </p:spPr>
      </p:pic>
      <p:sp>
        <p:nvSpPr>
          <p:cNvPr id="50" name="Text Box 18"/>
          <p:cNvSpPr txBox="1">
            <a:spLocks noChangeArrowheads="1"/>
          </p:cNvSpPr>
          <p:nvPr/>
        </p:nvSpPr>
        <p:spPr bwMode="auto">
          <a:xfrm>
            <a:off x="537927" y="2571595"/>
            <a:ext cx="2787976" cy="2946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fr-FR" sz="1100" dirty="0">
                <a:latin typeface="Neutra Text Light" panose="02000000000000000000" pitchFamily="50" charset="0"/>
              </a:rPr>
              <a:t>The Smurfs (3rd </a:t>
            </a:r>
            <a:r>
              <a:rPr lang="fr-FR" sz="1100" dirty="0" err="1">
                <a:latin typeface="Neutra Text Light" panose="02000000000000000000" pitchFamily="50" charset="0"/>
              </a:rPr>
              <a:t>season</a:t>
            </a:r>
            <a:r>
              <a:rPr lang="fr-FR" sz="1100" dirty="0">
                <a:latin typeface="Neutra Text Light" panose="02000000000000000000" pitchFamily="50" charset="0"/>
              </a:rPr>
              <a:t>)</a:t>
            </a:r>
          </a:p>
        </p:txBody>
      </p:sp>
      <p:sp>
        <p:nvSpPr>
          <p:cNvPr id="51" name="Text Box 18"/>
          <p:cNvSpPr txBox="1">
            <a:spLocks noChangeArrowheads="1"/>
          </p:cNvSpPr>
          <p:nvPr/>
        </p:nvSpPr>
        <p:spPr bwMode="auto">
          <a:xfrm>
            <a:off x="3410101" y="2570788"/>
            <a:ext cx="2817817" cy="313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fr-FR" sz="1100" dirty="0">
                <a:latin typeface="Neutra Text Light" panose="02000000000000000000" pitchFamily="50" charset="0"/>
              </a:rPr>
              <a:t>The Marsupilamis</a:t>
            </a:r>
          </a:p>
        </p:txBody>
      </p:sp>
      <p:sp>
        <p:nvSpPr>
          <p:cNvPr id="54" name="Text Box 18"/>
          <p:cNvSpPr txBox="1">
            <a:spLocks noChangeArrowheads="1"/>
          </p:cNvSpPr>
          <p:nvPr/>
        </p:nvSpPr>
        <p:spPr bwMode="auto">
          <a:xfrm>
            <a:off x="6301620" y="6314861"/>
            <a:ext cx="2680303" cy="29014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fr-FR" sz="1100" dirty="0">
                <a:latin typeface="Neutra Text Light" panose="02000000000000000000" pitchFamily="50" charset="0"/>
              </a:rPr>
              <a:t>Vaillant</a:t>
            </a:r>
          </a:p>
        </p:txBody>
      </p:sp>
      <p:sp>
        <p:nvSpPr>
          <p:cNvPr id="55" name="Text Box 18"/>
          <p:cNvSpPr txBox="1">
            <a:spLocks noChangeArrowheads="1"/>
          </p:cNvSpPr>
          <p:nvPr/>
        </p:nvSpPr>
        <p:spPr bwMode="auto">
          <a:xfrm>
            <a:off x="9052858" y="2570686"/>
            <a:ext cx="2795735" cy="2946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fr-FR" sz="1100" dirty="0">
                <a:latin typeface="Neutra Text Light" panose="02000000000000000000" pitchFamily="50" charset="0"/>
              </a:rPr>
              <a:t>The Fox-Badger Family</a:t>
            </a:r>
          </a:p>
        </p:txBody>
      </p:sp>
      <p:sp>
        <p:nvSpPr>
          <p:cNvPr id="56" name="Text Box 18"/>
          <p:cNvSpPr txBox="1">
            <a:spLocks noChangeArrowheads="1"/>
          </p:cNvSpPr>
          <p:nvPr/>
        </p:nvSpPr>
        <p:spPr bwMode="auto">
          <a:xfrm>
            <a:off x="9115413" y="6172810"/>
            <a:ext cx="2795735" cy="31239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fr-FR" sz="1100" dirty="0" err="1">
                <a:latin typeface="Neutra Text Light" panose="02000000000000000000" pitchFamily="50" charset="0"/>
              </a:rPr>
              <a:t>Yakari</a:t>
            </a:r>
            <a:r>
              <a:rPr lang="fr-FR" sz="1100" dirty="0">
                <a:latin typeface="Neutra Text Light" panose="02000000000000000000" pitchFamily="50" charset="0"/>
              </a:rPr>
              <a:t> 2</a:t>
            </a:r>
          </a:p>
        </p:txBody>
      </p:sp>
      <p:sp>
        <p:nvSpPr>
          <p:cNvPr id="57" name="Text Box 18"/>
          <p:cNvSpPr txBox="1">
            <a:spLocks noChangeArrowheads="1"/>
          </p:cNvSpPr>
          <p:nvPr/>
        </p:nvSpPr>
        <p:spPr bwMode="auto">
          <a:xfrm>
            <a:off x="6392845" y="2580490"/>
            <a:ext cx="2785725" cy="31239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fr-FR" sz="1100" dirty="0">
                <a:latin typeface="Neutra Text Light" panose="02000000000000000000" pitchFamily="50" charset="0"/>
              </a:rPr>
              <a:t>Louca</a:t>
            </a:r>
          </a:p>
        </p:txBody>
      </p:sp>
      <p:sp>
        <p:nvSpPr>
          <p:cNvPr id="59" name="Text Box 18"/>
          <p:cNvSpPr txBox="1">
            <a:spLocks noChangeArrowheads="1"/>
          </p:cNvSpPr>
          <p:nvPr/>
        </p:nvSpPr>
        <p:spPr bwMode="auto">
          <a:xfrm>
            <a:off x="3405181" y="4462638"/>
            <a:ext cx="2800294" cy="31239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fr-FR" sz="1100" dirty="0">
                <a:latin typeface="Neutra Text Light" panose="02000000000000000000" pitchFamily="50" charset="0"/>
              </a:rPr>
              <a:t>Living with Dad</a:t>
            </a:r>
          </a:p>
        </p:txBody>
      </p:sp>
      <p:sp>
        <p:nvSpPr>
          <p:cNvPr id="60" name="Text Box 18"/>
          <p:cNvSpPr txBox="1">
            <a:spLocks noChangeArrowheads="1"/>
          </p:cNvSpPr>
          <p:nvPr/>
        </p:nvSpPr>
        <p:spPr bwMode="auto">
          <a:xfrm>
            <a:off x="3402857" y="6314861"/>
            <a:ext cx="2817817" cy="31239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fr-FR" sz="1100" dirty="0">
                <a:latin typeface="Neutra Text Light" panose="02000000000000000000" pitchFamily="50" charset="0"/>
              </a:rPr>
              <a:t>Thorgal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8" t="14926" r="2195" b="14349"/>
          <a:stretch/>
        </p:blipFill>
        <p:spPr>
          <a:xfrm>
            <a:off x="529874" y="4884822"/>
            <a:ext cx="2800037" cy="1538759"/>
          </a:xfrm>
          <a:prstGeom prst="rect">
            <a:avLst/>
          </a:prstGeom>
        </p:spPr>
      </p:pic>
      <p:sp>
        <p:nvSpPr>
          <p:cNvPr id="61" name="Text Box 18"/>
          <p:cNvSpPr txBox="1">
            <a:spLocks noChangeArrowheads="1"/>
          </p:cNvSpPr>
          <p:nvPr/>
        </p:nvSpPr>
        <p:spPr bwMode="auto">
          <a:xfrm>
            <a:off x="531873" y="6314847"/>
            <a:ext cx="2796038" cy="31239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fr-FR" sz="1100" dirty="0" err="1">
                <a:latin typeface="Neutra Text Light" panose="02000000000000000000" pitchFamily="50" charset="0"/>
              </a:rPr>
              <a:t>Dreamland</a:t>
            </a:r>
            <a:endParaRPr lang="fr-FR" sz="1100" dirty="0">
              <a:latin typeface="Neutra Text Light" panose="02000000000000000000" pitchFamily="50" charset="0"/>
            </a:endParaRPr>
          </a:p>
        </p:txBody>
      </p:sp>
      <p:pic>
        <p:nvPicPr>
          <p:cNvPr id="32" name="Image 31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7" t="9281" r="14772" b="14426"/>
          <a:stretch/>
        </p:blipFill>
        <p:spPr>
          <a:xfrm>
            <a:off x="6307658" y="3012301"/>
            <a:ext cx="2674265" cy="1481957"/>
          </a:xfrm>
          <a:prstGeom prst="rect">
            <a:avLst/>
          </a:prstGeom>
        </p:spPr>
      </p:pic>
      <p:sp>
        <p:nvSpPr>
          <p:cNvPr id="36" name="Text Box 18"/>
          <p:cNvSpPr txBox="1">
            <a:spLocks noChangeArrowheads="1"/>
          </p:cNvSpPr>
          <p:nvPr/>
        </p:nvSpPr>
        <p:spPr bwMode="auto">
          <a:xfrm>
            <a:off x="6308918" y="4459341"/>
            <a:ext cx="2681894" cy="313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fr-FR" sz="1100" dirty="0" err="1">
                <a:latin typeface="Neutra Text Light" panose="02000000000000000000" pitchFamily="50" charset="0"/>
              </a:rPr>
              <a:t>Trotro</a:t>
            </a:r>
            <a:r>
              <a:rPr lang="fr-FR" sz="1100" dirty="0">
                <a:latin typeface="Neutra Text Light" panose="02000000000000000000" pitchFamily="50" charset="0"/>
              </a:rPr>
              <a:t> &amp; </a:t>
            </a:r>
            <a:r>
              <a:rPr lang="fr-FR" sz="1100" dirty="0" err="1">
                <a:latin typeface="Neutra Text Light" panose="02000000000000000000" pitchFamily="50" charset="0"/>
              </a:rPr>
              <a:t>Zaza</a:t>
            </a:r>
            <a:endParaRPr lang="fr-FR" sz="1100" dirty="0">
              <a:latin typeface="Neutra Text Light" panose="02000000000000000000" pitchFamily="50" charset="0"/>
            </a:endParaRPr>
          </a:p>
        </p:txBody>
      </p:sp>
      <p:pic>
        <p:nvPicPr>
          <p:cNvPr id="11" name="Image 10" descr="Une image contenant chien&#10;&#10;Description générée automatiquement">
            <a:extLst>
              <a:ext uri="{FF2B5EF4-FFF2-40B4-BE49-F238E27FC236}">
                <a16:creationId xmlns:a16="http://schemas.microsoft.com/office/drawing/2014/main" id="{B1A302C9-A6BA-9384-7EF2-A5DEB0034987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8" t="4901" r="2278" b="12231"/>
          <a:stretch/>
        </p:blipFill>
        <p:spPr>
          <a:xfrm>
            <a:off x="3423610" y="1212070"/>
            <a:ext cx="2812821" cy="1456463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38CFF6AB-0E96-9363-1CB6-BE2A0E8E6B3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" t="13190" r="2254" b="49880"/>
          <a:stretch/>
        </p:blipFill>
        <p:spPr>
          <a:xfrm>
            <a:off x="9114906" y="4574044"/>
            <a:ext cx="2796242" cy="1575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0390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3D404D39-03C8-ECF1-F14D-BD1CE0DA6934}"/>
              </a:ext>
            </a:extLst>
          </p:cNvPr>
          <p:cNvSpPr txBox="1"/>
          <p:nvPr/>
        </p:nvSpPr>
        <p:spPr>
          <a:xfrm>
            <a:off x="336957" y="1490007"/>
            <a:ext cx="11518085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/>
            <a:r>
              <a:rPr lang="en-US" sz="1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  <a:endParaRPr lang="fr-FR" sz="1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28600"/>
            <a:r>
              <a:rPr lang="en-US" sz="1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  <a:endParaRPr lang="fr-FR" sz="1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US" sz="1400" b="1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Collaboration opportunities :</a:t>
            </a:r>
            <a:endParaRPr lang="fr-FR" sz="1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US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  <a:endParaRPr lang="fr-FR" sz="1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buFont typeface="Wingdings" panose="05000000000000000000" pitchFamily="2" charset="2"/>
              <a:buChar char=""/>
            </a:pPr>
            <a:r>
              <a:rPr lang="fr-FR" sz="1800" dirty="0">
                <a:latin typeface="Calibri" panose="020F0502020204030204" pitchFamily="34" charset="0"/>
                <a:cs typeface="Calibri" panose="020F0502020204030204" pitchFamily="34" charset="0"/>
              </a:rPr>
              <a:t>Média Participations has a </a:t>
            </a:r>
            <a:r>
              <a:rPr lang="fr-FR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proven</a:t>
            </a:r>
            <a:r>
              <a:rPr lang="fr-FR" sz="1800" dirty="0">
                <a:latin typeface="Calibri" panose="020F0502020204030204" pitchFamily="34" charset="0"/>
                <a:cs typeface="Calibri" panose="020F0502020204030204" pitchFamily="34" charset="0"/>
              </a:rPr>
              <a:t> expertise in </a:t>
            </a:r>
            <a:r>
              <a:rPr lang="fr-FR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creating</a:t>
            </a:r>
            <a:r>
              <a:rPr lang="fr-FR" sz="1800" dirty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fr-FR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diversifying</a:t>
            </a:r>
            <a:r>
              <a:rPr lang="fr-FR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IPs</a:t>
            </a:r>
            <a:r>
              <a:rPr lang="fr-FR" sz="1800" dirty="0">
                <a:latin typeface="Calibri" panose="020F0502020204030204" pitchFamily="34" charset="0"/>
                <a:cs typeface="Calibri" panose="020F0502020204030204" pitchFamily="34" charset="0"/>
              </a:rPr>
              <a:t>, and </a:t>
            </a:r>
            <a:r>
              <a:rPr lang="fr-FR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we</a:t>
            </a:r>
            <a:r>
              <a:rPr lang="fr-FR" sz="1800" dirty="0">
                <a:latin typeface="Calibri" panose="020F0502020204030204" pitchFamily="34" charset="0"/>
                <a:cs typeface="Calibri" panose="020F0502020204030204" pitchFamily="34" charset="0"/>
              </a:rPr>
              <a:t> are </a:t>
            </a:r>
            <a:r>
              <a:rPr lang="fr-FR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looking</a:t>
            </a:r>
            <a:r>
              <a:rPr lang="fr-FR" sz="1800" dirty="0">
                <a:latin typeface="Calibri" panose="020F0502020204030204" pitchFamily="34" charset="0"/>
                <a:cs typeface="Calibri" panose="020F0502020204030204" pitchFamily="34" charset="0"/>
              </a:rPr>
              <a:t> for business </a:t>
            </a:r>
            <a:r>
              <a:rPr lang="fr-FR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partners</a:t>
            </a:r>
            <a:r>
              <a:rPr lang="fr-FR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interested</a:t>
            </a:r>
            <a:r>
              <a:rPr lang="fr-FR" sz="1800" dirty="0"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fr-FR" sz="1800" b="1" dirty="0">
                <a:latin typeface="Calibri" panose="020F0502020204030204" pitchFamily="34" charset="0"/>
                <a:cs typeface="Calibri" panose="020F0502020204030204" pitchFamily="34" charset="0"/>
              </a:rPr>
              <a:t>content co-production and </a:t>
            </a:r>
            <a:r>
              <a:rPr lang="fr-FR" sz="1800" b="1" dirty="0" err="1">
                <a:latin typeface="Calibri" panose="020F0502020204030204" pitchFamily="34" charset="0"/>
                <a:cs typeface="Calibri" panose="020F0502020204030204" pitchFamily="34" charset="0"/>
              </a:rPr>
              <a:t>IPs</a:t>
            </a:r>
            <a:r>
              <a:rPr lang="fr-FR" sz="1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800" b="1" dirty="0" err="1">
                <a:latin typeface="Calibri" panose="020F0502020204030204" pitchFamily="34" charset="0"/>
                <a:cs typeface="Calibri" panose="020F0502020204030204" pitchFamily="34" charset="0"/>
              </a:rPr>
              <a:t>developement</a:t>
            </a:r>
            <a:r>
              <a:rPr lang="fr-FR" sz="1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800" dirty="0">
                <a:latin typeface="Calibri" panose="020F0502020204030204" pitchFamily="34" charset="0"/>
                <a:cs typeface="Calibri" panose="020F0502020204030204" pitchFamily="34" charset="0"/>
              </a:rPr>
              <a:t>in Europe and </a:t>
            </a:r>
            <a:r>
              <a:rPr lang="fr-FR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beyond</a:t>
            </a:r>
            <a:r>
              <a:rPr lang="fr-FR" sz="18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fr-FR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We</a:t>
            </a:r>
            <a:r>
              <a:rPr lang="fr-FR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want</a:t>
            </a:r>
            <a:r>
              <a:rPr lang="fr-FR" sz="1800" dirty="0">
                <a:latin typeface="Calibri" panose="020F0502020204030204" pitchFamily="34" charset="0"/>
                <a:cs typeface="Calibri" panose="020F0502020204030204" pitchFamily="34" charset="0"/>
              </a:rPr>
              <a:t> to set up a </a:t>
            </a:r>
            <a:r>
              <a:rPr lang="fr-FR" sz="1800" b="1" dirty="0">
                <a:latin typeface="Calibri" panose="020F0502020204030204" pitchFamily="34" charset="0"/>
                <a:cs typeface="Calibri" panose="020F0502020204030204" pitchFamily="34" charset="0"/>
              </a:rPr>
              <a:t>duplicable model for production and distribution </a:t>
            </a:r>
            <a:r>
              <a:rPr lang="fr-FR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that</a:t>
            </a:r>
            <a:r>
              <a:rPr lang="fr-FR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could</a:t>
            </a:r>
            <a:r>
              <a:rPr lang="fr-FR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be</a:t>
            </a:r>
            <a:r>
              <a:rPr lang="fr-FR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expanded</a:t>
            </a:r>
            <a:r>
              <a:rPr lang="fr-FR" sz="1800" dirty="0">
                <a:latin typeface="Calibri" panose="020F0502020204030204" pitchFamily="34" charset="0"/>
                <a:cs typeface="Calibri" panose="020F0502020204030204" pitchFamily="34" charset="0"/>
              </a:rPr>
              <a:t> in the Middle East, by </a:t>
            </a:r>
            <a:r>
              <a:rPr lang="fr-FR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onboarding</a:t>
            </a:r>
            <a:r>
              <a:rPr lang="fr-FR" sz="1800" dirty="0">
                <a:latin typeface="Calibri" panose="020F0502020204030204" pitchFamily="34" charset="0"/>
                <a:cs typeface="Calibri" panose="020F0502020204030204" pitchFamily="34" charset="0"/>
              </a:rPr>
              <a:t> and training local </a:t>
            </a:r>
            <a:r>
              <a:rPr lang="fr-FR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artists</a:t>
            </a:r>
            <a:r>
              <a:rPr lang="fr-FR" sz="1800" dirty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fr-FR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storytellers</a:t>
            </a:r>
            <a:r>
              <a:rPr lang="fr-FR" sz="1800" dirty="0">
                <a:latin typeface="Calibri" panose="020F0502020204030204" pitchFamily="34" charset="0"/>
                <a:cs typeface="Calibri" panose="020F0502020204030204" pitchFamily="34" charset="0"/>
              </a:rPr>
              <a:t>, and </a:t>
            </a:r>
            <a:r>
              <a:rPr lang="fr-FR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streamlining</a:t>
            </a:r>
            <a:r>
              <a:rPr lang="fr-FR" sz="1800" dirty="0">
                <a:latin typeface="Calibri" panose="020F0502020204030204" pitchFamily="34" charset="0"/>
                <a:cs typeface="Calibri" panose="020F0502020204030204" pitchFamily="34" charset="0"/>
              </a:rPr>
              <a:t> the production process.</a:t>
            </a:r>
            <a:endParaRPr lang="fr-FR" sz="18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Wingdings" panose="05000000000000000000" pitchFamily="2" charset="2"/>
              <a:buChar char=""/>
            </a:pP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Coproduction &amp; </a:t>
            </a:r>
            <a:r>
              <a:rPr lang="en-US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worksplit</a:t>
            </a: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possibilities between the 2 countries with an opportunity of sharing French </a:t>
            </a:r>
            <a:r>
              <a:rPr lang="en-US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expertises</a:t>
            </a: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fr-FR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Wingdings" panose="05000000000000000000" pitchFamily="2" charset="2"/>
              <a:buChar char=""/>
            </a:pP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Audiovisual distribution </a:t>
            </a:r>
            <a:r>
              <a:rPr lang="en-US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Mandat</a:t>
            </a: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for MENA territories &amp; possibilities to extend the right with Asian territories.</a:t>
            </a:r>
          </a:p>
          <a:p>
            <a:pPr marL="342900" lvl="0" indent="-342900">
              <a:buFont typeface="Wingdings" panose="05000000000000000000" pitchFamily="2" charset="2"/>
              <a:buChar char=""/>
            </a:pPr>
            <a:endParaRPr lang="fr-F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Wingdings" panose="05000000000000000000" pitchFamily="2" charset="2"/>
              <a:buChar char=""/>
            </a:pPr>
            <a:endParaRPr lang="fr-F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24747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ciel, décoré, manège&#10;&#10;Description générée automatiquement">
            <a:extLst>
              <a:ext uri="{FF2B5EF4-FFF2-40B4-BE49-F238E27FC236}">
                <a16:creationId xmlns:a16="http://schemas.microsoft.com/office/drawing/2014/main" id="{E7EA67AA-97D9-AED9-0D0F-F24D62CF4F6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6" t="20352" r="1149" b="26121"/>
          <a:stretch/>
        </p:blipFill>
        <p:spPr>
          <a:xfrm>
            <a:off x="-31899" y="-644767"/>
            <a:ext cx="12235474" cy="775976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D9FCFCC-23ED-7B49-578B-655FBC24A36A}"/>
              </a:ext>
            </a:extLst>
          </p:cNvPr>
          <p:cNvSpPr/>
          <p:nvPr/>
        </p:nvSpPr>
        <p:spPr>
          <a:xfrm>
            <a:off x="-20324" y="3865830"/>
            <a:ext cx="12213266" cy="3196082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79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9A6A5043-3045-EF41-9D89-192FBBE81528}"/>
              </a:ext>
            </a:extLst>
          </p:cNvPr>
          <p:cNvSpPr txBox="1"/>
          <p:nvPr/>
        </p:nvSpPr>
        <p:spPr>
          <a:xfrm>
            <a:off x="0" y="5000636"/>
            <a:ext cx="12192000" cy="1700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fr-FR" sz="11000" b="1" dirty="0">
                <a:solidFill>
                  <a:schemeClr val="bg1"/>
                </a:solidFill>
                <a:latin typeface="Gilroy ExtraBold" panose="00000900000000000000" pitchFamily="50" charset="0"/>
              </a:rPr>
              <a:t>in Parks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9A6A5043-3045-EF41-9D89-192FBBE81528}"/>
              </a:ext>
            </a:extLst>
          </p:cNvPr>
          <p:cNvSpPr txBox="1"/>
          <p:nvPr/>
        </p:nvSpPr>
        <p:spPr>
          <a:xfrm>
            <a:off x="0" y="4695948"/>
            <a:ext cx="12192000" cy="457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fr-FR" sz="2500" dirty="0">
                <a:solidFill>
                  <a:schemeClr val="bg1"/>
                </a:solidFill>
                <a:latin typeface="Gilroy ExtraBold" panose="00000900000000000000" pitchFamily="50" charset="0"/>
              </a:rPr>
              <a:t>We are </a:t>
            </a:r>
            <a:r>
              <a:rPr lang="fr-FR" sz="2500" b="1" dirty="0">
                <a:solidFill>
                  <a:schemeClr val="bg1"/>
                </a:solidFill>
                <a:latin typeface="Gilroy ExtraBold" panose="00000900000000000000" pitchFamily="50" charset="0"/>
              </a:rPr>
              <a:t>Storytellers</a:t>
            </a:r>
          </a:p>
        </p:txBody>
      </p:sp>
    </p:spTree>
    <p:extLst>
      <p:ext uri="{BB962C8B-B14F-4D97-AF65-F5344CB8AC3E}">
        <p14:creationId xmlns:p14="http://schemas.microsoft.com/office/powerpoint/2010/main" val="30737684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Média-Participations - Paris - Kardham">
            <a:extLst>
              <a:ext uri="{FF2B5EF4-FFF2-40B4-BE49-F238E27FC236}">
                <a16:creationId xmlns:a16="http://schemas.microsoft.com/office/drawing/2014/main" id="{BA8B04F3-692B-5B71-7112-19E0D5A902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80162"/>
            <a:ext cx="12192000" cy="8138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0" y="3312695"/>
            <a:ext cx="12213266" cy="3545726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34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/>
          <p:cNvSpPr/>
          <p:nvPr/>
        </p:nvSpPr>
        <p:spPr>
          <a:xfrm>
            <a:off x="0" y="2831433"/>
            <a:ext cx="12192000" cy="4031372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34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9A6A5043-3045-EF41-9D89-192FBBE81528}"/>
              </a:ext>
            </a:extLst>
          </p:cNvPr>
          <p:cNvSpPr txBox="1"/>
          <p:nvPr/>
        </p:nvSpPr>
        <p:spPr>
          <a:xfrm>
            <a:off x="0" y="3846617"/>
            <a:ext cx="12192000" cy="1700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fr-FR" sz="11000" b="1" dirty="0" err="1">
                <a:solidFill>
                  <a:schemeClr val="bg1"/>
                </a:solidFill>
                <a:latin typeface="Gilroy ExtraBold" panose="00000900000000000000" pitchFamily="50" charset="0"/>
              </a:rPr>
              <a:t>Let’s</a:t>
            </a:r>
            <a:r>
              <a:rPr lang="fr-FR" sz="11000" b="1" dirty="0">
                <a:solidFill>
                  <a:schemeClr val="bg1"/>
                </a:solidFill>
                <a:latin typeface="Gilroy ExtraBold" panose="00000900000000000000" pitchFamily="50" charset="0"/>
              </a:rPr>
              <a:t> </a:t>
            </a:r>
            <a:r>
              <a:rPr lang="fr-FR" sz="11000" b="1" dirty="0" err="1">
                <a:solidFill>
                  <a:schemeClr val="bg1"/>
                </a:solidFill>
                <a:latin typeface="Gilroy ExtraBold" panose="00000900000000000000" pitchFamily="50" charset="0"/>
              </a:rPr>
              <a:t>introduce</a:t>
            </a:r>
            <a:endParaRPr lang="fr-FR" sz="11000" b="1" dirty="0">
              <a:solidFill>
                <a:schemeClr val="bg1"/>
              </a:solidFill>
              <a:latin typeface="Gilroy ExtraBold" panose="00000900000000000000" pitchFamily="50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9A6A5043-3045-EF41-9D89-192FBBE81528}"/>
              </a:ext>
            </a:extLst>
          </p:cNvPr>
          <p:cNvSpPr txBox="1"/>
          <p:nvPr/>
        </p:nvSpPr>
        <p:spPr>
          <a:xfrm>
            <a:off x="0" y="5161920"/>
            <a:ext cx="121920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fr-FR" sz="8000" b="1" dirty="0">
                <a:solidFill>
                  <a:schemeClr val="bg1"/>
                </a:solidFill>
                <a:latin typeface="Gilroy ExtraBold" panose="00000900000000000000" pitchFamily="50" charset="0"/>
              </a:rPr>
              <a:t>ourselves…</a:t>
            </a:r>
          </a:p>
        </p:txBody>
      </p:sp>
    </p:spTree>
    <p:extLst>
      <p:ext uri="{BB962C8B-B14F-4D97-AF65-F5344CB8AC3E}">
        <p14:creationId xmlns:p14="http://schemas.microsoft.com/office/powerpoint/2010/main" val="41115005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38"/>
          <a:stretch/>
        </p:blipFill>
        <p:spPr>
          <a:xfrm>
            <a:off x="6023221" y="-109194"/>
            <a:ext cx="6911148" cy="3481446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449" y="3436047"/>
            <a:ext cx="5494245" cy="3662549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76" t="36347"/>
          <a:stretch/>
        </p:blipFill>
        <p:spPr>
          <a:xfrm>
            <a:off x="-860250" y="3511509"/>
            <a:ext cx="6220740" cy="3511627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65" r="796" b="8165"/>
          <a:stretch/>
        </p:blipFill>
        <p:spPr>
          <a:xfrm>
            <a:off x="1" y="-60099"/>
            <a:ext cx="5929982" cy="3501138"/>
          </a:xfrm>
          <a:prstGeom prst="rect">
            <a:avLst/>
          </a:prstGeom>
        </p:spPr>
      </p:pic>
      <p:sp>
        <p:nvSpPr>
          <p:cNvPr id="8" name="Ellipse 7"/>
          <p:cNvSpPr/>
          <p:nvPr/>
        </p:nvSpPr>
        <p:spPr>
          <a:xfrm>
            <a:off x="2627363" y="2032000"/>
            <a:ext cx="7099821" cy="711039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/>
          <p:cNvSpPr/>
          <p:nvPr/>
        </p:nvSpPr>
        <p:spPr>
          <a:xfrm>
            <a:off x="4007822" y="-2854560"/>
            <a:ext cx="4158183" cy="4164375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9A6A5043-3045-EF41-9D89-192FBBE81528}"/>
              </a:ext>
            </a:extLst>
          </p:cNvPr>
          <p:cNvSpPr txBox="1"/>
          <p:nvPr/>
        </p:nvSpPr>
        <p:spPr>
          <a:xfrm>
            <a:off x="3524357" y="268018"/>
            <a:ext cx="512511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000" b="1" dirty="0">
                <a:solidFill>
                  <a:schemeClr val="bg1"/>
                </a:solidFill>
                <a:latin typeface="Gilroy ExtraBold" panose="00000900000000000000" pitchFamily="50" charset="0"/>
              </a:rPr>
              <a:t>Parks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6751" y="2977455"/>
            <a:ext cx="6240321" cy="3880545"/>
          </a:xfrm>
          <a:prstGeom prst="rect">
            <a:avLst/>
          </a:prstGeom>
        </p:spPr>
      </p:pic>
      <p:sp>
        <p:nvSpPr>
          <p:cNvPr id="17" name="Text Box 18"/>
          <p:cNvSpPr txBox="1">
            <a:spLocks noChangeArrowheads="1"/>
          </p:cNvSpPr>
          <p:nvPr/>
        </p:nvSpPr>
        <p:spPr bwMode="auto">
          <a:xfrm>
            <a:off x="6490783" y="5365540"/>
            <a:ext cx="3210710" cy="812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fr-FR" b="1" noProof="1">
                <a:latin typeface="Gilroy ExtraBold" panose="00000900000000000000" pitchFamily="50" charset="0"/>
              </a:rPr>
              <a:t>From comics</a:t>
            </a:r>
          </a:p>
          <a:p>
            <a:pPr algn="ctr">
              <a:lnSpc>
                <a:spcPct val="130000"/>
              </a:lnSpc>
            </a:pPr>
            <a:r>
              <a:rPr lang="fr-FR" b="1" noProof="1">
                <a:latin typeface="Gilroy ExtraBold" panose="00000900000000000000" pitchFamily="50" charset="0"/>
              </a:rPr>
              <a:t>to themed entertainment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6366888" y="6178070"/>
            <a:ext cx="34584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latin typeface="Neutra Text Light" panose="02000000000000000000" pitchFamily="50" charset="0"/>
              </a:rPr>
              <a:t>Watch the </a:t>
            </a:r>
            <a:r>
              <a:rPr lang="fr-FR" sz="1400" dirty="0" err="1">
                <a:latin typeface="Neutra Text Light" panose="02000000000000000000" pitchFamily="50" charset="0"/>
              </a:rPr>
              <a:t>demo</a:t>
            </a:r>
            <a:r>
              <a:rPr lang="fr-FR" sz="1400" dirty="0">
                <a:latin typeface="Neutra Text Light" panose="02000000000000000000" pitchFamily="50" charset="0"/>
              </a:rPr>
              <a:t> </a:t>
            </a:r>
            <a:r>
              <a:rPr lang="fr-FR" sz="1400" dirty="0">
                <a:latin typeface="Neutra Text Light" panose="02000000000000000000" pitchFamily="50" charset="0"/>
                <a:hlinkClick r:id="rId7"/>
              </a:rPr>
              <a:t>here</a:t>
            </a:r>
            <a:endParaRPr lang="fr-FR" sz="1400" dirty="0">
              <a:latin typeface="Neutra Text Light" panose="02000000000000000000" pitchFamily="50" charset="0"/>
            </a:endParaRPr>
          </a:p>
        </p:txBody>
      </p:sp>
      <p:pic>
        <p:nvPicPr>
          <p:cNvPr id="18" name="Image 17" descr="LOGO SPIROU PARC_2019.ai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2136" y="2420219"/>
            <a:ext cx="1760986" cy="1576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6194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551" y="-721750"/>
            <a:ext cx="6244737" cy="4162789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3737"/>
          <a:stretch/>
        </p:blipFill>
        <p:spPr>
          <a:xfrm>
            <a:off x="-36200" y="0"/>
            <a:ext cx="5983463" cy="3441039"/>
          </a:xfrm>
          <a:prstGeom prst="rect">
            <a:avLst/>
          </a:prstGeom>
        </p:spPr>
      </p:pic>
      <p:sp>
        <p:nvSpPr>
          <p:cNvPr id="21" name="Ellipse 20"/>
          <p:cNvSpPr/>
          <p:nvPr/>
        </p:nvSpPr>
        <p:spPr>
          <a:xfrm>
            <a:off x="4007822" y="-2854560"/>
            <a:ext cx="4158183" cy="4164375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9A6A5043-3045-EF41-9D89-192FBBE81528}"/>
              </a:ext>
            </a:extLst>
          </p:cNvPr>
          <p:cNvSpPr txBox="1"/>
          <p:nvPr/>
        </p:nvSpPr>
        <p:spPr>
          <a:xfrm>
            <a:off x="3524357" y="268018"/>
            <a:ext cx="512511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000" b="1" dirty="0">
                <a:solidFill>
                  <a:schemeClr val="bg1"/>
                </a:solidFill>
                <a:latin typeface="Gilroy ExtraBold" panose="00000900000000000000" pitchFamily="50" charset="0"/>
              </a:rPr>
              <a:t>Parks</a:t>
            </a: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24448"/>
            <a:ext cx="5947263" cy="3961939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08"/>
          <a:stretch/>
        </p:blipFill>
        <p:spPr>
          <a:xfrm>
            <a:off x="6035552" y="3519675"/>
            <a:ext cx="6244737" cy="359663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-860602"/>
            <a:ext cx="3416968" cy="30391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500" dirty="0">
                <a:solidFill>
                  <a:schemeClr val="tx1"/>
                </a:solidFill>
              </a:rPr>
              <a:t>Complément « Pour des sensations »</a:t>
            </a: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181892A1-4DF4-5747-56C3-72F07F91A7AE}"/>
              </a:ext>
            </a:extLst>
          </p:cNvPr>
          <p:cNvSpPr>
            <a:spLocks noChangeAspect="1"/>
          </p:cNvSpPr>
          <p:nvPr/>
        </p:nvSpPr>
        <p:spPr>
          <a:xfrm>
            <a:off x="3876042" y="1127326"/>
            <a:ext cx="4439916" cy="444652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Text Box 18">
            <a:extLst>
              <a:ext uri="{FF2B5EF4-FFF2-40B4-BE49-F238E27FC236}">
                <a16:creationId xmlns:a16="http://schemas.microsoft.com/office/drawing/2014/main" id="{1F6C45EE-840B-500A-95F3-924CA5700B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71300" y="1678277"/>
            <a:ext cx="4063833" cy="783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fr-FR" b="1" noProof="1">
                <a:latin typeface="Gilroy ExtraBold" panose="00000900000000000000" pitchFamily="50" charset="0"/>
              </a:rPr>
              <a:t>The perfect location for a parc</a:t>
            </a:r>
          </a:p>
          <a:p>
            <a:pPr algn="ctr">
              <a:lnSpc>
                <a:spcPct val="130000"/>
              </a:lnSpc>
            </a:pPr>
            <a:r>
              <a:rPr lang="en-US" b="1" noProof="1">
                <a:latin typeface="Gilroy ExtraBold" panose="00000900000000000000" pitchFamily="50" charset="0"/>
              </a:rPr>
              <a:t>1 million visitors including 300K in 2022</a:t>
            </a:r>
            <a:endParaRPr lang="fr-FR" b="1" noProof="1">
              <a:latin typeface="Gilroy ExtraBold" panose="00000900000000000000" pitchFamily="50" charset="0"/>
            </a:endParaRPr>
          </a:p>
        </p:txBody>
      </p:sp>
      <p:pic>
        <p:nvPicPr>
          <p:cNvPr id="4" name="Image 3" descr="Une image contenant carte&#10;&#10;Description générée automatiquement">
            <a:extLst>
              <a:ext uri="{FF2B5EF4-FFF2-40B4-BE49-F238E27FC236}">
                <a16:creationId xmlns:a16="http://schemas.microsoft.com/office/drawing/2014/main" id="{E981AA2F-BF5F-760E-B9C2-FFAEEC9DA2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9929" y="2677390"/>
            <a:ext cx="3012142" cy="205558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8667140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653ED892-BDF6-CF0F-AC3F-8A30F2771C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6187" y="3328266"/>
            <a:ext cx="6615462" cy="3732326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14"/>
          <a:stretch/>
        </p:blipFill>
        <p:spPr>
          <a:xfrm>
            <a:off x="0" y="-220003"/>
            <a:ext cx="5941989" cy="3659688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2" t="18442" b="978"/>
          <a:stretch/>
        </p:blipFill>
        <p:spPr>
          <a:xfrm>
            <a:off x="6037524" y="-182974"/>
            <a:ext cx="6439682" cy="3622659"/>
          </a:xfrm>
          <a:prstGeom prst="rect">
            <a:avLst/>
          </a:prstGeom>
        </p:spPr>
      </p:pic>
      <p:sp>
        <p:nvSpPr>
          <p:cNvPr id="21" name="Ellipse 20"/>
          <p:cNvSpPr/>
          <p:nvPr/>
        </p:nvSpPr>
        <p:spPr>
          <a:xfrm>
            <a:off x="4007822" y="-2854560"/>
            <a:ext cx="4158183" cy="4164375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9A6A5043-3045-EF41-9D89-192FBBE81528}"/>
              </a:ext>
            </a:extLst>
          </p:cNvPr>
          <p:cNvSpPr txBox="1"/>
          <p:nvPr/>
        </p:nvSpPr>
        <p:spPr>
          <a:xfrm>
            <a:off x="3524357" y="268018"/>
            <a:ext cx="512511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000" b="1" dirty="0">
                <a:solidFill>
                  <a:schemeClr val="bg1"/>
                </a:solidFill>
                <a:latin typeface="Gilroy ExtraBold" panose="00000900000000000000" pitchFamily="50" charset="0"/>
              </a:rPr>
              <a:t>Parks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-860602"/>
            <a:ext cx="3416968" cy="30391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500" dirty="0">
                <a:solidFill>
                  <a:schemeClr val="tx1"/>
                </a:solidFill>
              </a:rPr>
              <a:t>Complément « Pour les familles »</a:t>
            </a:r>
          </a:p>
        </p:txBody>
      </p:sp>
      <p:sp>
        <p:nvSpPr>
          <p:cNvPr id="11" name="Rectangle à coins arrondis 9">
            <a:extLst>
              <a:ext uri="{FF2B5EF4-FFF2-40B4-BE49-F238E27FC236}">
                <a16:creationId xmlns:a16="http://schemas.microsoft.com/office/drawing/2014/main" id="{8C07FC05-2DD8-D85A-F30C-DDF2A2F6293D}"/>
              </a:ext>
            </a:extLst>
          </p:cNvPr>
          <p:cNvSpPr/>
          <p:nvPr/>
        </p:nvSpPr>
        <p:spPr>
          <a:xfrm>
            <a:off x="38502" y="3471985"/>
            <a:ext cx="5922334" cy="3328265"/>
          </a:xfrm>
          <a:prstGeom prst="roundRect">
            <a:avLst>
              <a:gd name="adj" fmla="val 8104"/>
            </a:avLst>
          </a:prstGeom>
          <a:blipFill>
            <a:blip r:embed="rId6"/>
            <a:srcRect/>
            <a:stretch>
              <a:fillRect l="-5594" t="-19418" r="-7962" b="-15686"/>
            </a:stretch>
          </a:blipFill>
          <a:ln w="57150">
            <a:solidFill>
              <a:srgbClr val="E315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00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78313285-D7EC-74CB-C20B-28D93154D9EA}"/>
              </a:ext>
            </a:extLst>
          </p:cNvPr>
          <p:cNvSpPr txBox="1"/>
          <p:nvPr/>
        </p:nvSpPr>
        <p:spPr>
          <a:xfrm>
            <a:off x="382313" y="5094036"/>
            <a:ext cx="171971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b="1" i="1" dirty="0"/>
              <a:t>Investment Phase 1 : 45M€</a:t>
            </a:r>
          </a:p>
          <a:p>
            <a:r>
              <a:rPr lang="fr-FR" sz="1000" b="1" i="1" dirty="0"/>
              <a:t>12 attractions of </a:t>
            </a:r>
            <a:r>
              <a:rPr lang="fr-FR" sz="1000" b="1" i="1" dirty="0" err="1"/>
              <a:t>which</a:t>
            </a:r>
            <a:r>
              <a:rPr lang="fr-FR" sz="1000" b="1" i="1" dirty="0"/>
              <a:t> 3 </a:t>
            </a:r>
            <a:r>
              <a:rPr lang="fr-FR" sz="1000" b="1" i="1" dirty="0" err="1"/>
              <a:t>Coasters</a:t>
            </a:r>
            <a:r>
              <a:rPr lang="fr-FR" sz="1000" b="1" i="1" dirty="0"/>
              <a:t>, 1 Dynamic 5D Theater…</a:t>
            </a:r>
          </a:p>
          <a:p>
            <a:r>
              <a:rPr lang="fr-FR" sz="1000" b="1" i="1" dirty="0"/>
              <a:t>2 restaurants,</a:t>
            </a:r>
          </a:p>
          <a:p>
            <a:r>
              <a:rPr lang="fr-FR" sz="1000" b="1" i="1" dirty="0"/>
              <a:t>2 Boutiques,</a:t>
            </a:r>
          </a:p>
          <a:p>
            <a:r>
              <a:rPr lang="fr-FR" sz="1000" b="1" i="1" dirty="0"/>
              <a:t>A </a:t>
            </a:r>
            <a:r>
              <a:rPr lang="fr-FR" sz="1000" b="1" i="1" dirty="0" err="1"/>
              <a:t>museum</a:t>
            </a:r>
            <a:r>
              <a:rPr lang="fr-FR" sz="1000" b="1" i="1" dirty="0"/>
              <a:t>,</a:t>
            </a:r>
          </a:p>
          <a:p>
            <a:r>
              <a:rPr lang="fr-FR" sz="1000" b="1" i="1" dirty="0"/>
              <a:t>Our Animation Studio</a:t>
            </a:r>
          </a:p>
          <a:p>
            <a:r>
              <a:rPr lang="fr-FR" sz="1000" b="1" i="1" dirty="0"/>
              <a:t>A </a:t>
            </a:r>
            <a:r>
              <a:rPr lang="fr-FR" sz="1000" b="1" i="1" dirty="0" err="1"/>
              <a:t>school</a:t>
            </a:r>
            <a:r>
              <a:rPr lang="fr-FR" sz="1000" b="1" i="1" dirty="0"/>
              <a:t> </a:t>
            </a:r>
            <a:r>
              <a:rPr lang="fr-FR" sz="1000" b="1" i="1" dirty="0" err="1"/>
              <a:t>linked</a:t>
            </a:r>
            <a:r>
              <a:rPr lang="fr-FR" sz="1000" b="1" i="1" dirty="0"/>
              <a:t> to the Studio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2BF480BC-86D4-6E25-4B6B-5364DE5DF7D0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70000"/>
          </a:blip>
          <a:stretch>
            <a:fillRect/>
          </a:stretch>
        </p:blipFill>
        <p:spPr>
          <a:xfrm>
            <a:off x="2345257" y="4108780"/>
            <a:ext cx="1720022" cy="1259101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4A16E905-85BD-DC2B-2FCD-F445C82FBA9B}"/>
              </a:ext>
            </a:extLst>
          </p:cNvPr>
          <p:cNvSpPr txBox="1"/>
          <p:nvPr/>
        </p:nvSpPr>
        <p:spPr>
          <a:xfrm rot="19936791">
            <a:off x="2127031" y="4654826"/>
            <a:ext cx="199394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>
                <a:solidFill>
                  <a:schemeClr val="accent4">
                    <a:lumMod val="50000"/>
                  </a:schemeClr>
                </a:solidFill>
                <a:latin typeface="Gilroy ExtraBold" panose="00000900000000000000" pitchFamily="50" charset="0"/>
              </a:rPr>
              <a:t>THEME PARK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CC6A4BA4-EA91-B4B9-BFCB-F8ED9A32F2F7}"/>
              </a:ext>
            </a:extLst>
          </p:cNvPr>
          <p:cNvSpPr txBox="1"/>
          <p:nvPr/>
        </p:nvSpPr>
        <p:spPr>
          <a:xfrm rot="2745878">
            <a:off x="1943682" y="5445956"/>
            <a:ext cx="199394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>
                <a:solidFill>
                  <a:schemeClr val="accent2">
                    <a:lumMod val="50000"/>
                  </a:schemeClr>
                </a:solidFill>
                <a:latin typeface="Gilroy ExtraBold" panose="00000900000000000000" pitchFamily="50" charset="0"/>
              </a:rPr>
              <a:t>SCHOOL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4A2B92D5-5DBE-855E-CFCF-D603F8F6FE34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70000"/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549128" y="5254538"/>
            <a:ext cx="803417" cy="629058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0DF295EA-EFAB-0A15-716F-AC3B6E66C736}"/>
              </a:ext>
            </a:extLst>
          </p:cNvPr>
          <p:cNvSpPr txBox="1"/>
          <p:nvPr/>
        </p:nvSpPr>
        <p:spPr>
          <a:xfrm rot="20313774">
            <a:off x="1365839" y="4664025"/>
            <a:ext cx="199394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>
                <a:solidFill>
                  <a:srgbClr val="461E64"/>
                </a:solidFill>
                <a:latin typeface="Gilroy ExtraBold" panose="00000900000000000000" pitchFamily="50" charset="0"/>
              </a:rPr>
              <a:t>MUSEUM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2CD829E7-A883-B469-127E-8C7D6BABB0D5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50000"/>
          </a:blip>
          <a:stretch>
            <a:fillRect/>
          </a:stretch>
        </p:blipFill>
        <p:spPr>
          <a:xfrm rot="21153317">
            <a:off x="1936187" y="4535857"/>
            <a:ext cx="802253" cy="502561"/>
          </a:xfrm>
          <a:prstGeom prst="rect">
            <a:avLst/>
          </a:prstGeom>
        </p:spPr>
      </p:pic>
      <p:sp>
        <p:nvSpPr>
          <p:cNvPr id="2" name="Ellipse 1">
            <a:extLst>
              <a:ext uri="{FF2B5EF4-FFF2-40B4-BE49-F238E27FC236}">
                <a16:creationId xmlns:a16="http://schemas.microsoft.com/office/drawing/2014/main" id="{4327B761-6DEB-EF10-58B1-00C3D7475D36}"/>
              </a:ext>
            </a:extLst>
          </p:cNvPr>
          <p:cNvSpPr>
            <a:spLocks noChangeAspect="1"/>
          </p:cNvSpPr>
          <p:nvPr/>
        </p:nvSpPr>
        <p:spPr>
          <a:xfrm>
            <a:off x="3991460" y="1447548"/>
            <a:ext cx="4361394" cy="436788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F2CD3F39-4163-2E97-9A17-DA60B72C9DD4}"/>
              </a:ext>
            </a:extLst>
          </p:cNvPr>
          <p:cNvSpPr txBox="1"/>
          <p:nvPr/>
        </p:nvSpPr>
        <p:spPr>
          <a:xfrm>
            <a:off x="4311969" y="1596668"/>
            <a:ext cx="39116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>
                <a:solidFill>
                  <a:srgbClr val="E31519"/>
                </a:solidFill>
              </a:rPr>
              <a:t>Next </a:t>
            </a:r>
            <a:r>
              <a:rPr lang="fr-FR" sz="3200" b="1" dirty="0" err="1">
                <a:solidFill>
                  <a:srgbClr val="E31519"/>
                </a:solidFill>
              </a:rPr>
              <a:t>Step</a:t>
            </a:r>
            <a:r>
              <a:rPr lang="fr-FR" sz="3200" b="1" dirty="0">
                <a:solidFill>
                  <a:srgbClr val="E31519"/>
                </a:solidFill>
              </a:rPr>
              <a:t>:</a:t>
            </a:r>
          </a:p>
          <a:p>
            <a:pPr algn="ctr"/>
            <a:endParaRPr lang="fr-FR" sz="1400" b="1" dirty="0">
              <a:solidFill>
                <a:srgbClr val="E31519"/>
              </a:solidFill>
            </a:endParaRPr>
          </a:p>
          <a:p>
            <a:r>
              <a:rPr lang="en-US" sz="1700" dirty="0">
                <a:latin typeface="Neutra Text Light" panose="02000000000000000000" pitchFamily="50" charset="0"/>
              </a:rPr>
              <a:t>We are looking for investors for our new park in </a:t>
            </a:r>
            <a:r>
              <a:rPr lang="en-US" sz="1700" dirty="0" err="1">
                <a:latin typeface="Neutra Text Light" panose="02000000000000000000" pitchFamily="50" charset="0"/>
              </a:rPr>
              <a:t>Angoulême</a:t>
            </a:r>
            <a:r>
              <a:rPr lang="en-US" sz="1700" dirty="0">
                <a:latin typeface="Neutra Text Light" panose="02000000000000000000" pitchFamily="50" charset="0"/>
              </a:rPr>
              <a:t>, supported by the French sovereign fund (CDC).</a:t>
            </a:r>
          </a:p>
          <a:p>
            <a:endParaRPr lang="en-US" sz="1700" dirty="0">
              <a:latin typeface="Neutra Text Light" panose="02000000000000000000" pitchFamily="50" charset="0"/>
            </a:endParaRPr>
          </a:p>
          <a:p>
            <a:pPr algn="ctr"/>
            <a:r>
              <a:rPr lang="en-US" sz="1700" dirty="0">
                <a:latin typeface="Neutra Text Light" panose="02000000000000000000" pitchFamily="50" charset="0"/>
              </a:rPr>
              <a:t>We propose the same turnkey concept of Park in Saudi Arabia. </a:t>
            </a:r>
          </a:p>
          <a:p>
            <a:pPr algn="ctr"/>
            <a:endParaRPr lang="fr-FR" sz="3200" b="1" dirty="0">
              <a:solidFill>
                <a:srgbClr val="E31519"/>
              </a:solidFill>
            </a:endParaRP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74BCBF2B-0826-7D31-E39C-6518078FDE35}"/>
              </a:ext>
            </a:extLst>
          </p:cNvPr>
          <p:cNvGrpSpPr/>
          <p:nvPr/>
        </p:nvGrpSpPr>
        <p:grpSpPr>
          <a:xfrm>
            <a:off x="5063433" y="3777413"/>
            <a:ext cx="2345553" cy="1905168"/>
            <a:chOff x="2598542" y="373662"/>
            <a:chExt cx="2933055" cy="2489200"/>
          </a:xfrm>
        </p:grpSpPr>
        <p:pic>
          <p:nvPicPr>
            <p:cNvPr id="20" name="Image 19">
              <a:extLst>
                <a:ext uri="{FF2B5EF4-FFF2-40B4-BE49-F238E27FC236}">
                  <a16:creationId xmlns:a16="http://schemas.microsoft.com/office/drawing/2014/main" id="{41B36B33-FAE6-C01F-F530-D27F307097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98542" y="373662"/>
              <a:ext cx="2786176" cy="2489200"/>
            </a:xfrm>
            <a:prstGeom prst="rect">
              <a:avLst/>
            </a:prstGeom>
          </p:spPr>
        </p:pic>
        <p:sp>
          <p:nvSpPr>
            <p:cNvPr id="23" name="ZoneTexte 22">
              <a:extLst>
                <a:ext uri="{FF2B5EF4-FFF2-40B4-BE49-F238E27FC236}">
                  <a16:creationId xmlns:a16="http://schemas.microsoft.com/office/drawing/2014/main" id="{61F9430F-D547-3876-32FA-7FD52783EFA0}"/>
                </a:ext>
              </a:extLst>
            </p:cNvPr>
            <p:cNvSpPr txBox="1"/>
            <p:nvPr/>
          </p:nvSpPr>
          <p:spPr>
            <a:xfrm>
              <a:off x="2952228" y="2151099"/>
              <a:ext cx="2579369" cy="5478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>
                  <a:latin typeface="Britannic Bold" panose="020B0903060703020204" pitchFamily="34" charset="0"/>
                </a:rPr>
                <a:t>SAUDI ARABIA</a:t>
              </a:r>
            </a:p>
          </p:txBody>
        </p:sp>
      </p:grpSp>
      <p:pic>
        <p:nvPicPr>
          <p:cNvPr id="25" name="Image 24">
            <a:extLst>
              <a:ext uri="{FF2B5EF4-FFF2-40B4-BE49-F238E27FC236}">
                <a16:creationId xmlns:a16="http://schemas.microsoft.com/office/drawing/2014/main" id="{4EFE6924-4B02-E47F-4A82-8DB1A31516EA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803"/>
          <a:stretch/>
        </p:blipFill>
        <p:spPr>
          <a:xfrm>
            <a:off x="11026496" y="4594124"/>
            <a:ext cx="1699351" cy="2477152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23222C8A-BA07-7936-EBFC-6ABD21ECE9A7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59"/>
          <a:stretch/>
        </p:blipFill>
        <p:spPr>
          <a:xfrm>
            <a:off x="8131221" y="4931626"/>
            <a:ext cx="1045078" cy="2128966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FF5A317C-3C93-C1E9-DC12-3935BA830A3A}"/>
              </a:ext>
            </a:extLst>
          </p:cNvPr>
          <p:cNvSpPr txBox="1"/>
          <p:nvPr/>
        </p:nvSpPr>
        <p:spPr>
          <a:xfrm>
            <a:off x="-1303506" y="2470826"/>
            <a:ext cx="4012124" cy="9233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dirty="0"/>
              <a:t>Remettre la partie</a:t>
            </a:r>
          </a:p>
          <a:p>
            <a:r>
              <a:rPr lang="fr-FR" dirty="0" err="1"/>
              <a:t>Become</a:t>
            </a:r>
            <a:r>
              <a:rPr lang="fr-FR" dirty="0"/>
              <a:t> </a:t>
            </a:r>
            <a:r>
              <a:rPr lang="fr-FR" dirty="0" err="1"/>
              <a:t>eyc</a:t>
            </a:r>
            <a:r>
              <a:rPr lang="fr-FR" dirty="0"/>
              <a:t>…</a:t>
            </a:r>
          </a:p>
          <a:p>
            <a:r>
              <a:rPr lang="fr-FR" dirty="0"/>
              <a:t>Et mettre cette partie dans les </a:t>
            </a:r>
            <a:r>
              <a:rPr lang="fr-FR" dirty="0" err="1"/>
              <a:t>next</a:t>
            </a:r>
            <a:r>
              <a:rPr lang="fr-FR" dirty="0"/>
              <a:t> </a:t>
            </a:r>
            <a:r>
              <a:rPr lang="fr-FR" dirty="0" err="1"/>
              <a:t>steps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198818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AA49FE27-B7CA-AF51-4088-C550CD4CB3D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sz="3600" b="1" dirty="0">
                <a:solidFill>
                  <a:srgbClr val="E31519"/>
                </a:solidFill>
                <a:latin typeface="Gilroy ExtraBold" panose="00000900000000000000" pitchFamily="50" charset="0"/>
              </a:rPr>
              <a:t>A place of entertainment and culture around the world of comics &amp; </a:t>
            </a:r>
            <a:r>
              <a:rPr lang="en-US" sz="3600" b="1" dirty="0" err="1">
                <a:solidFill>
                  <a:srgbClr val="E31519"/>
                </a:solidFill>
                <a:latin typeface="Gilroy ExtraBold" panose="00000900000000000000" pitchFamily="50" charset="0"/>
              </a:rPr>
              <a:t>mangas</a:t>
            </a:r>
            <a:endParaRPr lang="fr-FR" sz="3600" b="1" dirty="0">
              <a:solidFill>
                <a:srgbClr val="E31519"/>
              </a:solidFill>
              <a:latin typeface="Gilroy ExtraBold" panose="00000900000000000000" pitchFamily="50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059B707-3CBA-0CBA-15A0-7AB93C9178F4}"/>
              </a:ext>
            </a:extLst>
          </p:cNvPr>
          <p:cNvSpPr/>
          <p:nvPr/>
        </p:nvSpPr>
        <p:spPr>
          <a:xfrm>
            <a:off x="10878532" y="113122"/>
            <a:ext cx="1188135" cy="6972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618F4F28-5974-1059-7EEE-40C6713F1243}"/>
              </a:ext>
            </a:extLst>
          </p:cNvPr>
          <p:cNvGrpSpPr/>
          <p:nvPr/>
        </p:nvGrpSpPr>
        <p:grpSpPr>
          <a:xfrm>
            <a:off x="10326624" y="45947"/>
            <a:ext cx="1775722" cy="1678127"/>
            <a:chOff x="2598542" y="373662"/>
            <a:chExt cx="2786176" cy="2489200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4C05EA7E-3013-396E-6E63-81C58D317C0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98542" y="373662"/>
              <a:ext cx="2786176" cy="2489200"/>
            </a:xfrm>
            <a:prstGeom prst="rect">
              <a:avLst/>
            </a:prstGeom>
          </p:spPr>
        </p:pic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595AC5D9-3AA8-9FE4-6689-C88B5A1D7CB6}"/>
                </a:ext>
              </a:extLst>
            </p:cNvPr>
            <p:cNvSpPr txBox="1"/>
            <p:nvPr/>
          </p:nvSpPr>
          <p:spPr>
            <a:xfrm>
              <a:off x="2710162" y="2099694"/>
              <a:ext cx="2579369" cy="5478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>
                  <a:latin typeface="Britannic Bold" panose="020B0903060703020204" pitchFamily="34" charset="0"/>
                </a:rPr>
                <a:t>SAUDI ARABIA</a:t>
              </a:r>
            </a:p>
          </p:txBody>
        </p:sp>
      </p:grpSp>
      <p:pic>
        <p:nvPicPr>
          <p:cNvPr id="5" name="Image 4">
            <a:extLst>
              <a:ext uri="{FF2B5EF4-FFF2-40B4-BE49-F238E27FC236}">
                <a16:creationId xmlns:a16="http://schemas.microsoft.com/office/drawing/2014/main" id="{29BB8770-B191-2A2C-2277-1360E16BD3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007" y="2036190"/>
            <a:ext cx="9286991" cy="4070661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F323554C-BF5F-9FBB-7BF6-9FB36EDF10A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181"/>
          <a:stretch/>
        </p:blipFill>
        <p:spPr>
          <a:xfrm>
            <a:off x="9822659" y="2970906"/>
            <a:ext cx="2369341" cy="3751437"/>
          </a:xfrm>
          <a:prstGeom prst="rect">
            <a:avLst/>
          </a:prstGeom>
          <a:effectLst>
            <a:outerShdw blurRad="50800" dist="76200" dir="2700000" sx="102000" sy="102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F6A2763D-E205-F883-1FDB-1D1EF9E65B58}"/>
              </a:ext>
            </a:extLst>
          </p:cNvPr>
          <p:cNvSpPr txBox="1"/>
          <p:nvPr/>
        </p:nvSpPr>
        <p:spPr>
          <a:xfrm>
            <a:off x="630007" y="1209574"/>
            <a:ext cx="52805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Business Plan</a:t>
            </a:r>
          </a:p>
        </p:txBody>
      </p:sp>
    </p:spTree>
    <p:extLst>
      <p:ext uri="{BB962C8B-B14F-4D97-AF65-F5344CB8AC3E}">
        <p14:creationId xmlns:p14="http://schemas.microsoft.com/office/powerpoint/2010/main" val="732357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3750563"/>
            <a:ext cx="12192000" cy="3107435"/>
          </a:xfrm>
          <a:prstGeom prst="rect">
            <a:avLst/>
          </a:prstGeom>
          <a:noFill/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254609" y="164338"/>
            <a:ext cx="125539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900" b="1" spc="-60" dirty="0">
                <a:solidFill>
                  <a:srgbClr val="FFFFFF"/>
                </a:solidFill>
                <a:latin typeface="Arial"/>
                <a:cs typeface="Arial"/>
              </a:rPr>
              <a:t>Dreamland </a:t>
            </a:r>
            <a:r>
              <a:rPr sz="900" spc="-55" dirty="0">
                <a:solidFill>
                  <a:srgbClr val="FFFFFF"/>
                </a:solidFill>
                <a:latin typeface="Arial"/>
                <a:cs typeface="Arial"/>
              </a:rPr>
              <a:t>(Coming </a:t>
            </a:r>
            <a:r>
              <a:rPr sz="900" spc="-45" dirty="0">
                <a:solidFill>
                  <a:srgbClr val="FFFFFF"/>
                </a:solidFill>
                <a:latin typeface="Arial"/>
                <a:cs typeface="Arial"/>
              </a:rPr>
              <a:t>soon)  </a:t>
            </a:r>
            <a:r>
              <a:rPr sz="900" spc="-50" dirty="0">
                <a:solidFill>
                  <a:srgbClr val="FFFFFF"/>
                </a:solidFill>
                <a:latin typeface="Arial"/>
                <a:cs typeface="Arial"/>
              </a:rPr>
              <a:t>Ellipse </a:t>
            </a:r>
            <a:r>
              <a:rPr sz="900" spc="-25" dirty="0">
                <a:solidFill>
                  <a:srgbClr val="FFFFFF"/>
                </a:solidFill>
                <a:latin typeface="Arial"/>
                <a:cs typeface="Arial"/>
              </a:rPr>
              <a:t>Animation </a:t>
            </a:r>
            <a:r>
              <a:rPr sz="900" spc="-65" dirty="0">
                <a:solidFill>
                  <a:srgbClr val="FFFFFF"/>
                </a:solidFill>
                <a:latin typeface="Arial"/>
                <a:cs typeface="Arial"/>
              </a:rPr>
              <a:t>x </a:t>
            </a:r>
            <a:r>
              <a:rPr sz="900" spc="-90" dirty="0">
                <a:solidFill>
                  <a:srgbClr val="FFFFFF"/>
                </a:solidFill>
                <a:latin typeface="Arial"/>
                <a:cs typeface="Arial"/>
              </a:rPr>
              <a:t>ADN</a:t>
            </a:r>
            <a:endParaRPr sz="900">
              <a:latin typeface="Arial"/>
              <a:cs typeface="Arial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45365909-AC3C-475E-DE36-488D83514622}"/>
              </a:ext>
            </a:extLst>
          </p:cNvPr>
          <p:cNvSpPr txBox="1"/>
          <p:nvPr/>
        </p:nvSpPr>
        <p:spPr>
          <a:xfrm>
            <a:off x="0" y="5000636"/>
            <a:ext cx="12192000" cy="1700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fr-FR" sz="11000" b="1" dirty="0">
                <a:solidFill>
                  <a:schemeClr val="bg1"/>
                </a:solidFill>
                <a:latin typeface="Gilroy ExtraBold" panose="00000900000000000000" pitchFamily="50" charset="0"/>
              </a:rPr>
              <a:t>in digital platforms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816D4CB-D20D-8973-D5A8-09D32EA67DDB}"/>
              </a:ext>
            </a:extLst>
          </p:cNvPr>
          <p:cNvSpPr txBox="1"/>
          <p:nvPr/>
        </p:nvSpPr>
        <p:spPr>
          <a:xfrm>
            <a:off x="0" y="4695948"/>
            <a:ext cx="12192000" cy="457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fr-FR" sz="2500" dirty="0">
                <a:solidFill>
                  <a:schemeClr val="bg1"/>
                </a:solidFill>
                <a:latin typeface="Gilroy ExtraBold" panose="00000900000000000000" pitchFamily="50" charset="0"/>
              </a:rPr>
              <a:t>We are </a:t>
            </a:r>
            <a:r>
              <a:rPr lang="fr-FR" sz="2500" b="1" dirty="0">
                <a:solidFill>
                  <a:schemeClr val="bg1"/>
                </a:solidFill>
                <a:latin typeface="Gilroy ExtraBold" panose="00000900000000000000" pitchFamily="50" charset="0"/>
              </a:rPr>
              <a:t>Storytellers</a:t>
            </a:r>
          </a:p>
        </p:txBody>
      </p:sp>
    </p:spTree>
    <p:extLst>
      <p:ext uri="{BB962C8B-B14F-4D97-AF65-F5344CB8AC3E}">
        <p14:creationId xmlns:p14="http://schemas.microsoft.com/office/powerpoint/2010/main" val="29869555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23" t="17209" b="18640"/>
          <a:stretch/>
        </p:blipFill>
        <p:spPr>
          <a:xfrm>
            <a:off x="-27296" y="0"/>
            <a:ext cx="9176363" cy="6919415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10" t="17209" r="12986" b="18640"/>
          <a:stretch/>
        </p:blipFill>
        <p:spPr>
          <a:xfrm>
            <a:off x="4758447" y="0"/>
            <a:ext cx="7442674" cy="6919415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9" b="740"/>
          <a:stretch/>
        </p:blipFill>
        <p:spPr>
          <a:xfrm rot="21025878">
            <a:off x="7639076" y="379894"/>
            <a:ext cx="4085749" cy="530390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0" name="Ellipse 9"/>
          <p:cNvSpPr/>
          <p:nvPr/>
        </p:nvSpPr>
        <p:spPr>
          <a:xfrm>
            <a:off x="4007822" y="-2854560"/>
            <a:ext cx="4158183" cy="4164375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9A6A5043-3045-EF41-9D89-192FBBE81528}"/>
              </a:ext>
            </a:extLst>
          </p:cNvPr>
          <p:cNvSpPr txBox="1"/>
          <p:nvPr/>
        </p:nvSpPr>
        <p:spPr>
          <a:xfrm>
            <a:off x="3524357" y="268018"/>
            <a:ext cx="512511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000" b="1" dirty="0">
                <a:solidFill>
                  <a:schemeClr val="bg1"/>
                </a:solidFill>
                <a:latin typeface="Gilroy ExtraBold" panose="00000900000000000000" pitchFamily="50" charset="0"/>
              </a:rPr>
              <a:t>Streaming</a:t>
            </a:r>
          </a:p>
        </p:txBody>
      </p:sp>
      <p:sp>
        <p:nvSpPr>
          <p:cNvPr id="26" name="Ellipse 25"/>
          <p:cNvSpPr/>
          <p:nvPr/>
        </p:nvSpPr>
        <p:spPr>
          <a:xfrm>
            <a:off x="3311290" y="1090034"/>
            <a:ext cx="5942410" cy="595125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5" name="Image 14">
            <a:hlinkClick r:id="rId4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9077" y="2565935"/>
            <a:ext cx="2055556" cy="734519"/>
          </a:xfrm>
          <a:prstGeom prst="rect">
            <a:avLst/>
          </a:prstGeom>
        </p:spPr>
      </p:pic>
      <p:sp>
        <p:nvSpPr>
          <p:cNvPr id="17" name="Google Shape;72;p14"/>
          <p:cNvSpPr txBox="1"/>
          <p:nvPr/>
        </p:nvSpPr>
        <p:spPr>
          <a:xfrm>
            <a:off x="4101407" y="3540607"/>
            <a:ext cx="4888437" cy="2772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fr" sz="1700" dirty="0">
                <a:latin typeface="Neutra Text Light" panose="02000000000000000000" pitchFamily="50" charset="0"/>
                <a:ea typeface="Oswald"/>
                <a:cs typeface="Oswald"/>
                <a:sym typeface="Oswald"/>
              </a:rPr>
              <a:t>SVOD/AVOD platform </a:t>
            </a:r>
            <a:r>
              <a:rPr lang="fr-FR" sz="1700" noProof="1">
                <a:latin typeface="Neutra Text Light" panose="02000000000000000000" pitchFamily="50" charset="0"/>
              </a:rPr>
              <a:t>dedicated to animation</a:t>
            </a:r>
            <a:endParaRPr lang="fr" sz="1700" dirty="0">
              <a:latin typeface="Neutra Text Light" panose="02000000000000000000" pitchFamily="50" charset="0"/>
              <a:ea typeface="Oswald"/>
              <a:cs typeface="Oswald"/>
              <a:sym typeface="Oswald"/>
            </a:endParaRPr>
          </a:p>
          <a:p>
            <a:pPr marL="342900" lvl="0" indent="-3429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700" b="1" dirty="0">
                <a:latin typeface="Neutra Text" panose="02000000000000000000" pitchFamily="50" charset="0"/>
                <a:ea typeface="Oswald"/>
                <a:cs typeface="Oswald"/>
                <a:sym typeface="Oswald"/>
              </a:rPr>
              <a:t>335,000+ subscribers </a:t>
            </a:r>
            <a:r>
              <a:rPr lang="en-US" sz="1700" dirty="0">
                <a:latin typeface="Neutra Text Light" panose="02000000000000000000" pitchFamily="50" charset="0"/>
                <a:ea typeface="Oswald"/>
                <a:cs typeface="Oswald"/>
                <a:sym typeface="Oswald"/>
              </a:rPr>
              <a:t>(x3 in 2 years)</a:t>
            </a:r>
          </a:p>
          <a:p>
            <a:pPr marL="342900" lvl="0" indent="-3429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700" dirty="0">
                <a:latin typeface="Neutra Text Light" panose="02000000000000000000" pitchFamily="50" charset="0"/>
                <a:ea typeface="Oswald"/>
                <a:cs typeface="Oswald"/>
                <a:sym typeface="Oswald"/>
              </a:rPr>
              <a:t>2.8 million registered accounts</a:t>
            </a:r>
          </a:p>
          <a:p>
            <a:pPr marL="342900" lvl="0" indent="-3429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" sz="1700" b="1" dirty="0">
                <a:latin typeface="Neutra Text" panose="02000000000000000000" pitchFamily="50" charset="0"/>
                <a:ea typeface="Oswald"/>
                <a:cs typeface="Oswald"/>
                <a:sym typeface="Oswald"/>
              </a:rPr>
              <a:t>Large catalogue of </a:t>
            </a:r>
            <a:r>
              <a:rPr lang="fr" sz="1700" b="1" dirty="0" err="1">
                <a:latin typeface="Neutra Text" panose="02000000000000000000" pitchFamily="50" charset="0"/>
                <a:ea typeface="Oswald"/>
                <a:cs typeface="Oswald"/>
                <a:sym typeface="Oswald"/>
              </a:rPr>
              <a:t>Japanese</a:t>
            </a:r>
            <a:r>
              <a:rPr lang="fr" sz="1700" b="1" dirty="0">
                <a:latin typeface="Neutra Text" panose="02000000000000000000" pitchFamily="50" charset="0"/>
                <a:ea typeface="Oswald"/>
                <a:cs typeface="Oswald"/>
                <a:sym typeface="Oswald"/>
              </a:rPr>
              <a:t> anime</a:t>
            </a:r>
          </a:p>
          <a:p>
            <a:pPr marL="342900" lvl="0" indent="-3429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" sz="1700" dirty="0">
                <a:latin typeface="Neutra Text Light" panose="02000000000000000000" pitchFamily="50" charset="0"/>
                <a:ea typeface="Oswald"/>
                <a:cs typeface="Oswald"/>
                <a:sym typeface="Oswald"/>
              </a:rPr>
              <a:t>12,0</a:t>
            </a:r>
            <a:r>
              <a:rPr lang="fr" sz="1700" dirty="0">
                <a:solidFill>
                  <a:schemeClr val="tx1"/>
                </a:solidFill>
                <a:latin typeface="Neutra Text Light" panose="02000000000000000000" pitchFamily="50" charset="0"/>
                <a:ea typeface="Oswald"/>
                <a:cs typeface="Oswald"/>
                <a:sym typeface="Oswald"/>
              </a:rPr>
              <a:t>00+ episodes, </a:t>
            </a:r>
            <a:r>
              <a:rPr lang="fr" sz="1700" dirty="0">
                <a:latin typeface="Neutra Text Light" panose="02000000000000000000" pitchFamily="50" charset="0"/>
                <a:ea typeface="Oswald"/>
                <a:cs typeface="Oswald"/>
                <a:sym typeface="Oswald"/>
              </a:rPr>
              <a:t>360+ series, 7</a:t>
            </a:r>
            <a:r>
              <a:rPr lang="fr" sz="1700" dirty="0">
                <a:solidFill>
                  <a:schemeClr val="tx1"/>
                </a:solidFill>
                <a:latin typeface="Neutra Text Light" panose="02000000000000000000" pitchFamily="50" charset="0"/>
                <a:ea typeface="Oswald"/>
                <a:cs typeface="Oswald"/>
                <a:sym typeface="Oswald"/>
              </a:rPr>
              <a:t>0+ films</a:t>
            </a:r>
          </a:p>
          <a:p>
            <a:pPr marL="342900" lvl="0" indent="-3429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" sz="1700" dirty="0" err="1">
                <a:latin typeface="Neutra Text Light" panose="02000000000000000000" pitchFamily="50" charset="0"/>
                <a:ea typeface="Oswald"/>
                <a:cs typeface="Oswald"/>
                <a:sym typeface="Oswald"/>
              </a:rPr>
              <a:t>Simulcast</a:t>
            </a:r>
            <a:r>
              <a:rPr lang="fr" sz="1700" dirty="0">
                <a:latin typeface="Neutra Text Light" panose="02000000000000000000" pitchFamily="50" charset="0"/>
                <a:ea typeface="Oswald"/>
                <a:cs typeface="Oswald"/>
                <a:sym typeface="Oswald"/>
              </a:rPr>
              <a:t> + back </a:t>
            </a:r>
            <a:r>
              <a:rPr lang="fr" sz="1700" dirty="0" err="1">
                <a:latin typeface="Neutra Text Light" panose="02000000000000000000" pitchFamily="50" charset="0"/>
                <a:ea typeface="Oswald"/>
                <a:cs typeface="Oswald"/>
                <a:sym typeface="Oswald"/>
              </a:rPr>
              <a:t>catalog</a:t>
            </a:r>
            <a:endParaRPr lang="fr" sz="1700" dirty="0">
              <a:latin typeface="Neutra Text Light" panose="02000000000000000000" pitchFamily="50" charset="0"/>
              <a:ea typeface="Oswald"/>
              <a:cs typeface="Oswald"/>
              <a:sym typeface="Oswald"/>
            </a:endParaRPr>
          </a:p>
          <a:p>
            <a:pPr marL="342900" lvl="0" indent="-3429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" sz="1700" dirty="0">
                <a:solidFill>
                  <a:schemeClr val="tx1"/>
                </a:solidFill>
                <a:latin typeface="Neutra Text" panose="02000000000000000000" pitchFamily="50" charset="0"/>
                <a:ea typeface="Oswald"/>
                <a:cs typeface="Oswald"/>
                <a:sym typeface="Oswald"/>
              </a:rPr>
              <a:t>EMEA </a:t>
            </a:r>
            <a:r>
              <a:rPr lang="fr" sz="1700" dirty="0">
                <a:latin typeface="Neutra Text" panose="02000000000000000000" pitchFamily="50" charset="0"/>
                <a:ea typeface="Oswald"/>
                <a:cs typeface="Oswald"/>
                <a:sym typeface="Oswald"/>
              </a:rPr>
              <a:t>expansion</a:t>
            </a:r>
            <a:r>
              <a:rPr lang="fr" sz="1700" dirty="0">
                <a:solidFill>
                  <a:schemeClr val="tx1"/>
                </a:solidFill>
                <a:latin typeface="Neutra Text" panose="02000000000000000000" pitchFamily="50" charset="0"/>
                <a:ea typeface="Oswald"/>
                <a:cs typeface="Oswald"/>
                <a:sym typeface="Oswald"/>
              </a:rPr>
              <a:t> in 202</a:t>
            </a:r>
            <a:r>
              <a:rPr lang="fr" sz="1700" dirty="0">
                <a:latin typeface="Neutra Text" panose="02000000000000000000" pitchFamily="50" charset="0"/>
                <a:ea typeface="Oswald"/>
                <a:cs typeface="Oswald"/>
                <a:sym typeface="Oswald"/>
              </a:rPr>
              <a:t>3</a:t>
            </a:r>
            <a:endParaRPr lang="fr" sz="1700" dirty="0">
              <a:solidFill>
                <a:schemeClr val="tx1"/>
              </a:solidFill>
              <a:latin typeface="Neutra Text" panose="02000000000000000000" pitchFamily="50" charset="0"/>
              <a:ea typeface="Oswald"/>
              <a:cs typeface="Oswald"/>
              <a:sym typeface="Oswald"/>
            </a:endParaRPr>
          </a:p>
        </p:txBody>
      </p:sp>
      <p:sp>
        <p:nvSpPr>
          <p:cNvPr id="22" name="Text Box 18"/>
          <p:cNvSpPr txBox="1">
            <a:spLocks noChangeArrowheads="1"/>
          </p:cNvSpPr>
          <p:nvPr/>
        </p:nvSpPr>
        <p:spPr bwMode="auto">
          <a:xfrm>
            <a:off x="3543734" y="1526298"/>
            <a:ext cx="5616820" cy="860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fr-FR" sz="2000" b="1" noProof="1">
                <a:latin typeface="Neutra Text" panose="02000000000000000000"/>
              </a:rPr>
              <a:t>A 10-year expertise</a:t>
            </a:r>
          </a:p>
          <a:p>
            <a:pPr algn="ctr">
              <a:lnSpc>
                <a:spcPct val="130000"/>
              </a:lnSpc>
            </a:pPr>
            <a:r>
              <a:rPr lang="fr-FR" sz="2000" b="1" noProof="1">
                <a:latin typeface="Neutra Text" panose="02000000000000000000"/>
              </a:rPr>
              <a:t>In managing content platforms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76736B52-4BD6-230E-10AA-3BDF2E3760C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025" y="2318837"/>
            <a:ext cx="1973906" cy="1317109"/>
          </a:xfrm>
          <a:prstGeom prst="rect">
            <a:avLst/>
          </a:prstGeom>
        </p:spPr>
      </p:pic>
      <p:pic>
        <p:nvPicPr>
          <p:cNvPr id="14" name="Image 13" descr="Une image contenant danseur, sport, très coloré, plusieurs&#10;&#10;Description générée automatiquement">
            <a:extLst>
              <a:ext uri="{FF2B5EF4-FFF2-40B4-BE49-F238E27FC236}">
                <a16:creationId xmlns:a16="http://schemas.microsoft.com/office/drawing/2014/main" id="{2ED8BB92-9A17-9471-F224-48DEAF7C365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045" y="11761"/>
            <a:ext cx="4268094" cy="6064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3409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23" t="17209" b="18640"/>
          <a:stretch/>
        </p:blipFill>
        <p:spPr>
          <a:xfrm>
            <a:off x="-96946" y="0"/>
            <a:ext cx="9176363" cy="6919415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10" t="17209" r="12986" b="18640"/>
          <a:stretch/>
        </p:blipFill>
        <p:spPr>
          <a:xfrm>
            <a:off x="4749421" y="0"/>
            <a:ext cx="7442674" cy="6919415"/>
          </a:xfrm>
          <a:prstGeom prst="rect">
            <a:avLst/>
          </a:prstGeom>
        </p:spPr>
      </p:pic>
      <p:sp>
        <p:nvSpPr>
          <p:cNvPr id="10" name="Ellipse 9"/>
          <p:cNvSpPr/>
          <p:nvPr/>
        </p:nvSpPr>
        <p:spPr>
          <a:xfrm>
            <a:off x="4007822" y="-2854560"/>
            <a:ext cx="4158183" cy="4164375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9A6A5043-3045-EF41-9D89-192FBBE81528}"/>
              </a:ext>
            </a:extLst>
          </p:cNvPr>
          <p:cNvSpPr txBox="1"/>
          <p:nvPr/>
        </p:nvSpPr>
        <p:spPr>
          <a:xfrm>
            <a:off x="3524357" y="268018"/>
            <a:ext cx="512511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000" b="1" dirty="0">
                <a:solidFill>
                  <a:schemeClr val="bg1"/>
                </a:solidFill>
                <a:latin typeface="Gilroy ExtraBold" panose="00000900000000000000" pitchFamily="50" charset="0"/>
              </a:rPr>
              <a:t>Streaming</a:t>
            </a:r>
          </a:p>
        </p:txBody>
      </p:sp>
      <p:pic>
        <p:nvPicPr>
          <p:cNvPr id="15" name="Image 14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9245" y="1594706"/>
            <a:ext cx="2055556" cy="734519"/>
          </a:xfrm>
          <a:prstGeom prst="rect">
            <a:avLst/>
          </a:prstGeom>
        </p:spPr>
      </p:pic>
      <p:sp>
        <p:nvSpPr>
          <p:cNvPr id="22" name="Text Box 18"/>
          <p:cNvSpPr txBox="1">
            <a:spLocks noChangeArrowheads="1"/>
          </p:cNvSpPr>
          <p:nvPr/>
        </p:nvSpPr>
        <p:spPr bwMode="auto">
          <a:xfrm>
            <a:off x="828613" y="1061435"/>
            <a:ext cx="5616820" cy="460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fr-FR" sz="2000" b="1" noProof="1">
                <a:latin typeface="Gilroy ExtraBold" panose="00000900000000000000" pitchFamily="50" charset="0"/>
              </a:rPr>
              <a:t>Two main objectives</a:t>
            </a:r>
          </a:p>
        </p:txBody>
      </p:sp>
      <p:pic>
        <p:nvPicPr>
          <p:cNvPr id="4" name="Image 3" descr="Une image contenant carte&#10;&#10;Description générée automatiquement">
            <a:extLst>
              <a:ext uri="{FF2B5EF4-FFF2-40B4-BE49-F238E27FC236}">
                <a16:creationId xmlns:a16="http://schemas.microsoft.com/office/drawing/2014/main" id="{ABC5A589-7881-8A24-7288-BFD5A068EF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6435" y="1228147"/>
            <a:ext cx="6388100" cy="4432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6" name="Ellipse 25"/>
          <p:cNvSpPr/>
          <p:nvPr/>
        </p:nvSpPr>
        <p:spPr>
          <a:xfrm>
            <a:off x="434809" y="929037"/>
            <a:ext cx="6276710" cy="611983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Google Shape;72;p14"/>
          <p:cNvSpPr txBox="1"/>
          <p:nvPr/>
        </p:nvSpPr>
        <p:spPr>
          <a:xfrm>
            <a:off x="564378" y="2308737"/>
            <a:ext cx="6017571" cy="38235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-US" sz="1600" dirty="0">
                <a:effectLst/>
                <a:latin typeface="Neutra Text"/>
                <a:ea typeface="Calibri" panose="020F0502020204030204" pitchFamily="34" charset="0"/>
              </a:rPr>
              <a:t>1) Existing in the MENA zone as a platform</a:t>
            </a:r>
            <a:endParaRPr lang="fr-FR" sz="1600" dirty="0">
              <a:effectLst/>
              <a:latin typeface="Neutra Text"/>
              <a:ea typeface="Calibri" panose="020F0502020204030204" pitchFamily="34" charset="0"/>
            </a:endParaRPr>
          </a:p>
          <a:p>
            <a:pPr algn="ctr"/>
            <a:r>
              <a:rPr lang="en-US" sz="1600" dirty="0">
                <a:effectLst/>
                <a:latin typeface="Neutra Text"/>
                <a:ea typeface="Calibri" panose="020F0502020204030204" pitchFamily="34" charset="0"/>
              </a:rPr>
              <a:t> </a:t>
            </a:r>
            <a:endParaRPr lang="fr-FR" sz="1600" dirty="0">
              <a:effectLst/>
              <a:latin typeface="Neutra Text"/>
              <a:ea typeface="Calibri" panose="020F0502020204030204" pitchFamily="34" charset="0"/>
            </a:endParaRPr>
          </a:p>
          <a:p>
            <a:pPr algn="ctr"/>
            <a:r>
              <a:rPr lang="en-US" sz="1600" dirty="0">
                <a:effectLst/>
                <a:latin typeface="Neutra Text"/>
                <a:ea typeface="Calibri" panose="020F0502020204030204" pitchFamily="34" charset="0"/>
              </a:rPr>
              <a:t>Directly OTT or distribution deals with telco operators</a:t>
            </a:r>
            <a:endParaRPr lang="fr-FR" sz="1600" dirty="0">
              <a:effectLst/>
              <a:latin typeface="Neutra Text"/>
              <a:ea typeface="Calibri" panose="020F0502020204030204" pitchFamily="34" charset="0"/>
            </a:endParaRPr>
          </a:p>
          <a:p>
            <a:pPr algn="ctr"/>
            <a:r>
              <a:rPr lang="en-US" sz="1600" dirty="0">
                <a:effectLst/>
                <a:latin typeface="Neutra Text"/>
                <a:ea typeface="Calibri" panose="020F0502020204030204" pitchFamily="34" charset="0"/>
              </a:rPr>
              <a:t>JV with a local partner</a:t>
            </a:r>
          </a:p>
          <a:p>
            <a:pPr algn="ctr"/>
            <a:endParaRPr lang="en-US" sz="1600" dirty="0">
              <a:latin typeface="Neutra Text"/>
              <a:ea typeface="Calibri" panose="020F0502020204030204" pitchFamily="34" charset="0"/>
            </a:endParaRPr>
          </a:p>
          <a:p>
            <a:pPr algn="ctr"/>
            <a:r>
              <a:rPr lang="en-US" sz="1600" dirty="0">
                <a:effectLst/>
                <a:latin typeface="Neutra Text"/>
                <a:ea typeface="Calibri" panose="020F0502020204030204" pitchFamily="34" charset="0"/>
              </a:rPr>
              <a:t>2) Securing content on a worldwide or EMEA basis</a:t>
            </a:r>
            <a:endParaRPr lang="fr-FR" sz="1600" dirty="0">
              <a:effectLst/>
              <a:latin typeface="Neutra Text"/>
              <a:ea typeface="Calibri" panose="020F0502020204030204" pitchFamily="34" charset="0"/>
            </a:endParaRPr>
          </a:p>
          <a:p>
            <a:pPr algn="ctr"/>
            <a:r>
              <a:rPr lang="en-US" sz="1600" dirty="0">
                <a:effectLst/>
                <a:latin typeface="Neutra Text"/>
                <a:ea typeface="Calibri" panose="020F0502020204030204" pitchFamily="34" charset="0"/>
              </a:rPr>
              <a:t>Co-buying then sharing the exploitation</a:t>
            </a:r>
            <a:endParaRPr lang="fr-FR" sz="1600" dirty="0">
              <a:effectLst/>
              <a:latin typeface="Neutra Text"/>
              <a:ea typeface="Calibri" panose="020F0502020204030204" pitchFamily="34" charset="0"/>
            </a:endParaRPr>
          </a:p>
          <a:p>
            <a:pPr algn="ctr"/>
            <a:r>
              <a:rPr lang="en-US" sz="1600" dirty="0">
                <a:effectLst/>
                <a:latin typeface="Neutra Text"/>
                <a:ea typeface="Calibri" panose="020F0502020204030204" pitchFamily="34" charset="0"/>
              </a:rPr>
              <a:t> </a:t>
            </a:r>
            <a:endParaRPr lang="fr-FR" sz="1600" dirty="0">
              <a:effectLst/>
              <a:latin typeface="Neutra Text"/>
              <a:ea typeface="Calibri" panose="020F0502020204030204" pitchFamily="34" charset="0"/>
            </a:endParaRPr>
          </a:p>
          <a:p>
            <a:pPr algn="ctr"/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We provide a direct access and good track record to most of Japanese Licensors</a:t>
            </a:r>
          </a:p>
          <a:p>
            <a:pPr algn="ctr"/>
            <a:endParaRPr lang="fr-FR" sz="16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ctr"/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We need local expertise for local exploitation</a:t>
            </a:r>
            <a:endParaRPr lang="fr-FR" sz="16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ctr"/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Investors who could get revenues from the 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</a:rPr>
              <a:t>w</a:t>
            </a: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orld wild exploitation</a:t>
            </a:r>
            <a:endParaRPr lang="fr-FR" sz="16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ctr"/>
            <a:endParaRPr lang="fr-FR" sz="1600" dirty="0">
              <a:effectLst/>
              <a:latin typeface="Neutra Text"/>
              <a:ea typeface="Calibri" panose="020F0502020204030204" pitchFamily="34" charset="0"/>
            </a:endParaRPr>
          </a:p>
          <a:p>
            <a:pPr algn="ctr"/>
            <a:r>
              <a:rPr lang="en-US" sz="1600" dirty="0">
                <a:effectLst/>
                <a:latin typeface="Neutra Text"/>
                <a:ea typeface="Calibri" panose="020F0502020204030204" pitchFamily="34" charset="0"/>
              </a:rPr>
              <a:t> </a:t>
            </a:r>
            <a:endParaRPr lang="fr" sz="1700" dirty="0">
              <a:solidFill>
                <a:schemeClr val="tx1"/>
              </a:solidFill>
              <a:latin typeface="Neutra Text"/>
              <a:ea typeface="Oswald"/>
              <a:cs typeface="Oswald"/>
              <a:sym typeface="Oswald"/>
            </a:endParaRPr>
          </a:p>
        </p:txBody>
      </p:sp>
      <p:pic>
        <p:nvPicPr>
          <p:cNvPr id="3" name="Image 2" descr="Une image contenant texte&#10;&#10;Description générée automatiquement">
            <a:extLst>
              <a:ext uri="{FF2B5EF4-FFF2-40B4-BE49-F238E27FC236}">
                <a16:creationId xmlns:a16="http://schemas.microsoft.com/office/drawing/2014/main" id="{4B590876-1686-BEF1-8D90-67FE93F9C1A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74547">
            <a:off x="8052035" y="2595426"/>
            <a:ext cx="2799542" cy="4418944"/>
          </a:xfrm>
          <a:prstGeom prst="rect">
            <a:avLst/>
          </a:prstGeom>
        </p:spPr>
      </p:pic>
      <p:sp>
        <p:nvSpPr>
          <p:cNvPr id="6" name="Text Box 18">
            <a:extLst>
              <a:ext uri="{FF2B5EF4-FFF2-40B4-BE49-F238E27FC236}">
                <a16:creationId xmlns:a16="http://schemas.microsoft.com/office/drawing/2014/main" id="{D6C3232C-C1A6-6497-38E6-59F9C41B37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3359" y="1328071"/>
            <a:ext cx="5616820" cy="460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fr-FR" sz="2000" b="1" noProof="1">
                <a:latin typeface="Neutra Text" panose="02000000000000000000"/>
              </a:rPr>
              <a:t>Our Objectifs</a:t>
            </a:r>
          </a:p>
        </p:txBody>
      </p:sp>
    </p:spTree>
    <p:extLst>
      <p:ext uri="{BB962C8B-B14F-4D97-AF65-F5344CB8AC3E}">
        <p14:creationId xmlns:p14="http://schemas.microsoft.com/office/powerpoint/2010/main" val="25023137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DD7509A1-585B-31C8-BA86-8DBB3BC90B83}"/>
              </a:ext>
            </a:extLst>
          </p:cNvPr>
          <p:cNvSpPr/>
          <p:nvPr/>
        </p:nvSpPr>
        <p:spPr>
          <a:xfrm>
            <a:off x="0" y="4969611"/>
            <a:ext cx="12213266" cy="1877206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object 2"/>
          <p:cNvSpPr/>
          <p:nvPr/>
        </p:nvSpPr>
        <p:spPr>
          <a:xfrm>
            <a:off x="0" y="0"/>
            <a:ext cx="9148572" cy="68579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748785" y="-16259"/>
            <a:ext cx="7443215" cy="68579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761744" y="1223771"/>
            <a:ext cx="1371600" cy="17145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741932" y="4930140"/>
            <a:ext cx="1371600" cy="17145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195059" y="4902708"/>
            <a:ext cx="1371599" cy="17145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685531" y="4937759"/>
            <a:ext cx="1371600" cy="17145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713732" y="4937759"/>
            <a:ext cx="1371600" cy="171450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256788" y="4930140"/>
            <a:ext cx="1371600" cy="171450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0613135" y="4930140"/>
            <a:ext cx="1368552" cy="171450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9140952" y="4937759"/>
            <a:ext cx="1374648" cy="1717548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0" y="4981955"/>
            <a:ext cx="12192000" cy="187604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685885" y="3096615"/>
            <a:ext cx="1371600" cy="171450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6176179" y="3090036"/>
            <a:ext cx="1371599" cy="171450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297179" y="4902708"/>
            <a:ext cx="1324356" cy="1516978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7662671" y="1234439"/>
            <a:ext cx="1371600" cy="171450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713732" y="1234439"/>
            <a:ext cx="1362456" cy="1703831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208143" y="1234439"/>
            <a:ext cx="1371600" cy="1714500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3235451" y="3083051"/>
            <a:ext cx="1371600" cy="1714500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7662671" y="3080004"/>
            <a:ext cx="1371600" cy="1717548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277368" y="3096767"/>
            <a:ext cx="1371600" cy="1714499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758695" y="3083051"/>
            <a:ext cx="1368552" cy="1714500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6227062" y="1281052"/>
            <a:ext cx="1339596" cy="1674876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0610088" y="3096767"/>
            <a:ext cx="1371600" cy="1714499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4156071" y="0"/>
            <a:ext cx="3862070" cy="1309370"/>
          </a:xfrm>
          <a:custGeom>
            <a:avLst/>
            <a:gdLst/>
            <a:ahLst/>
            <a:cxnLst/>
            <a:rect l="l" t="t" r="r" b="b"/>
            <a:pathLst>
              <a:path w="3862070" h="1309370">
                <a:moveTo>
                  <a:pt x="3861569" y="0"/>
                </a:moveTo>
                <a:lnTo>
                  <a:pt x="0" y="0"/>
                </a:lnTo>
                <a:lnTo>
                  <a:pt x="2321" y="5950"/>
                </a:lnTo>
                <a:lnTo>
                  <a:pt x="19875" y="48162"/>
                </a:lnTo>
                <a:lnTo>
                  <a:pt x="38320" y="89899"/>
                </a:lnTo>
                <a:lnTo>
                  <a:pt x="57647" y="131150"/>
                </a:lnTo>
                <a:lnTo>
                  <a:pt x="77842" y="171902"/>
                </a:lnTo>
                <a:lnTo>
                  <a:pt x="98894" y="212143"/>
                </a:lnTo>
                <a:lnTo>
                  <a:pt x="120790" y="251862"/>
                </a:lnTo>
                <a:lnTo>
                  <a:pt x="143519" y="291046"/>
                </a:lnTo>
                <a:lnTo>
                  <a:pt x="167069" y="329684"/>
                </a:lnTo>
                <a:lnTo>
                  <a:pt x="191427" y="367763"/>
                </a:lnTo>
                <a:lnTo>
                  <a:pt x="216583" y="405272"/>
                </a:lnTo>
                <a:lnTo>
                  <a:pt x="242523" y="442198"/>
                </a:lnTo>
                <a:lnTo>
                  <a:pt x="269236" y="478530"/>
                </a:lnTo>
                <a:lnTo>
                  <a:pt x="296710" y="514256"/>
                </a:lnTo>
                <a:lnTo>
                  <a:pt x="324934" y="549363"/>
                </a:lnTo>
                <a:lnTo>
                  <a:pt x="353894" y="583840"/>
                </a:lnTo>
                <a:lnTo>
                  <a:pt x="383579" y="617675"/>
                </a:lnTo>
                <a:lnTo>
                  <a:pt x="413978" y="650855"/>
                </a:lnTo>
                <a:lnTo>
                  <a:pt x="445077" y="683369"/>
                </a:lnTo>
                <a:lnTo>
                  <a:pt x="476866" y="715205"/>
                </a:lnTo>
                <a:lnTo>
                  <a:pt x="509332" y="746351"/>
                </a:lnTo>
                <a:lnTo>
                  <a:pt x="542464" y="776794"/>
                </a:lnTo>
                <a:lnTo>
                  <a:pt x="576248" y="806523"/>
                </a:lnTo>
                <a:lnTo>
                  <a:pt x="610675" y="835526"/>
                </a:lnTo>
                <a:lnTo>
                  <a:pt x="645730" y="863791"/>
                </a:lnTo>
                <a:lnTo>
                  <a:pt x="681403" y="891306"/>
                </a:lnTo>
                <a:lnTo>
                  <a:pt x="717682" y="918059"/>
                </a:lnTo>
                <a:lnTo>
                  <a:pt x="754554" y="944038"/>
                </a:lnTo>
                <a:lnTo>
                  <a:pt x="792008" y="969230"/>
                </a:lnTo>
                <a:lnTo>
                  <a:pt x="830032" y="993625"/>
                </a:lnTo>
                <a:lnTo>
                  <a:pt x="868613" y="1017210"/>
                </a:lnTo>
                <a:lnTo>
                  <a:pt x="907740" y="1039973"/>
                </a:lnTo>
                <a:lnTo>
                  <a:pt x="947400" y="1061902"/>
                </a:lnTo>
                <a:lnTo>
                  <a:pt x="987583" y="1082985"/>
                </a:lnTo>
                <a:lnTo>
                  <a:pt x="1028275" y="1103210"/>
                </a:lnTo>
                <a:lnTo>
                  <a:pt x="1069466" y="1122565"/>
                </a:lnTo>
                <a:lnTo>
                  <a:pt x="1111142" y="1141039"/>
                </a:lnTo>
                <a:lnTo>
                  <a:pt x="1153292" y="1158618"/>
                </a:lnTo>
                <a:lnTo>
                  <a:pt x="1195905" y="1175292"/>
                </a:lnTo>
                <a:lnTo>
                  <a:pt x="1238967" y="1191048"/>
                </a:lnTo>
                <a:lnTo>
                  <a:pt x="1282468" y="1205874"/>
                </a:lnTo>
                <a:lnTo>
                  <a:pt x="1326394" y="1219759"/>
                </a:lnTo>
                <a:lnTo>
                  <a:pt x="1370735" y="1232690"/>
                </a:lnTo>
                <a:lnTo>
                  <a:pt x="1415479" y="1244655"/>
                </a:lnTo>
                <a:lnTo>
                  <a:pt x="1460612" y="1255643"/>
                </a:lnTo>
                <a:lnTo>
                  <a:pt x="1506124" y="1265641"/>
                </a:lnTo>
                <a:lnTo>
                  <a:pt x="1552002" y="1274638"/>
                </a:lnTo>
                <a:lnTo>
                  <a:pt x="1598235" y="1282621"/>
                </a:lnTo>
                <a:lnTo>
                  <a:pt x="1644810" y="1289578"/>
                </a:lnTo>
                <a:lnTo>
                  <a:pt x="1691716" y="1295498"/>
                </a:lnTo>
                <a:lnTo>
                  <a:pt x="1738940" y="1300368"/>
                </a:lnTo>
                <a:lnTo>
                  <a:pt x="1786471" y="1304177"/>
                </a:lnTo>
                <a:lnTo>
                  <a:pt x="1834297" y="1306913"/>
                </a:lnTo>
                <a:lnTo>
                  <a:pt x="1882405" y="1308563"/>
                </a:lnTo>
                <a:lnTo>
                  <a:pt x="1930784" y="1309115"/>
                </a:lnTo>
                <a:lnTo>
                  <a:pt x="1979163" y="1308563"/>
                </a:lnTo>
                <a:lnTo>
                  <a:pt x="2027272" y="1306913"/>
                </a:lnTo>
                <a:lnTo>
                  <a:pt x="2075097" y="1304177"/>
                </a:lnTo>
                <a:lnTo>
                  <a:pt x="2122628" y="1300368"/>
                </a:lnTo>
                <a:lnTo>
                  <a:pt x="2169852" y="1295498"/>
                </a:lnTo>
                <a:lnTo>
                  <a:pt x="2216758" y="1289578"/>
                </a:lnTo>
                <a:lnTo>
                  <a:pt x="2263333" y="1282621"/>
                </a:lnTo>
                <a:lnTo>
                  <a:pt x="2309566" y="1274638"/>
                </a:lnTo>
                <a:lnTo>
                  <a:pt x="2355444" y="1265641"/>
                </a:lnTo>
                <a:lnTo>
                  <a:pt x="2400956" y="1255643"/>
                </a:lnTo>
                <a:lnTo>
                  <a:pt x="2446090" y="1244655"/>
                </a:lnTo>
                <a:lnTo>
                  <a:pt x="2490833" y="1232690"/>
                </a:lnTo>
                <a:lnTo>
                  <a:pt x="2535174" y="1219759"/>
                </a:lnTo>
                <a:lnTo>
                  <a:pt x="2579101" y="1205874"/>
                </a:lnTo>
                <a:lnTo>
                  <a:pt x="2622602" y="1191048"/>
                </a:lnTo>
                <a:lnTo>
                  <a:pt x="2665664" y="1175292"/>
                </a:lnTo>
                <a:lnTo>
                  <a:pt x="2708276" y="1158618"/>
                </a:lnTo>
                <a:lnTo>
                  <a:pt x="2750427" y="1141039"/>
                </a:lnTo>
                <a:lnTo>
                  <a:pt x="2792103" y="1122565"/>
                </a:lnTo>
                <a:lnTo>
                  <a:pt x="2833293" y="1103210"/>
                </a:lnTo>
                <a:lnTo>
                  <a:pt x="2873986" y="1082985"/>
                </a:lnTo>
                <a:lnTo>
                  <a:pt x="2914168" y="1061902"/>
                </a:lnTo>
                <a:lnTo>
                  <a:pt x="2953829" y="1039973"/>
                </a:lnTo>
                <a:lnTo>
                  <a:pt x="2992956" y="1017210"/>
                </a:lnTo>
                <a:lnTo>
                  <a:pt x="3031537" y="993625"/>
                </a:lnTo>
                <a:lnTo>
                  <a:pt x="3069561" y="969230"/>
                </a:lnTo>
                <a:lnTo>
                  <a:pt x="3107014" y="944038"/>
                </a:lnTo>
                <a:lnTo>
                  <a:pt x="3143887" y="918059"/>
                </a:lnTo>
                <a:lnTo>
                  <a:pt x="3180165" y="891306"/>
                </a:lnTo>
                <a:lnTo>
                  <a:pt x="3215838" y="863791"/>
                </a:lnTo>
                <a:lnTo>
                  <a:pt x="3250894" y="835526"/>
                </a:lnTo>
                <a:lnTo>
                  <a:pt x="3285320" y="806523"/>
                </a:lnTo>
                <a:lnTo>
                  <a:pt x="3319105" y="776794"/>
                </a:lnTo>
                <a:lnTo>
                  <a:pt x="3352236" y="746351"/>
                </a:lnTo>
                <a:lnTo>
                  <a:pt x="3384702" y="715205"/>
                </a:lnTo>
                <a:lnTo>
                  <a:pt x="3416491" y="683369"/>
                </a:lnTo>
                <a:lnTo>
                  <a:pt x="3447591" y="650855"/>
                </a:lnTo>
                <a:lnTo>
                  <a:pt x="3477989" y="617675"/>
                </a:lnTo>
                <a:lnTo>
                  <a:pt x="3507675" y="583840"/>
                </a:lnTo>
                <a:lnTo>
                  <a:pt x="3536635" y="549363"/>
                </a:lnTo>
                <a:lnTo>
                  <a:pt x="3564858" y="514256"/>
                </a:lnTo>
                <a:lnTo>
                  <a:pt x="3592332" y="478530"/>
                </a:lnTo>
                <a:lnTo>
                  <a:pt x="3619045" y="442198"/>
                </a:lnTo>
                <a:lnTo>
                  <a:pt x="3644986" y="405272"/>
                </a:lnTo>
                <a:lnTo>
                  <a:pt x="3670141" y="367763"/>
                </a:lnTo>
                <a:lnTo>
                  <a:pt x="3694500" y="329684"/>
                </a:lnTo>
                <a:lnTo>
                  <a:pt x="3718049" y="291046"/>
                </a:lnTo>
                <a:lnTo>
                  <a:pt x="3740779" y="251862"/>
                </a:lnTo>
                <a:lnTo>
                  <a:pt x="3762675" y="212143"/>
                </a:lnTo>
                <a:lnTo>
                  <a:pt x="3783727" y="171902"/>
                </a:lnTo>
                <a:lnTo>
                  <a:pt x="3803922" y="131150"/>
                </a:lnTo>
                <a:lnTo>
                  <a:pt x="3823248" y="89899"/>
                </a:lnTo>
                <a:lnTo>
                  <a:pt x="3841694" y="48162"/>
                </a:lnTo>
                <a:lnTo>
                  <a:pt x="3859247" y="5950"/>
                </a:lnTo>
                <a:lnTo>
                  <a:pt x="3861569" y="0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5420042" y="451866"/>
            <a:ext cx="1589658" cy="466343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>
              <a:latin typeface="Neutra Text" panose="0200000000000000000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3D49D0B8-E3F4-54DC-9D66-E49043962430}"/>
              </a:ext>
            </a:extLst>
          </p:cNvPr>
          <p:cNvSpPr/>
          <p:nvPr/>
        </p:nvSpPr>
        <p:spPr>
          <a:xfrm>
            <a:off x="-28609" y="5911855"/>
            <a:ext cx="12270486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fr-FR" sz="2700" noProof="1">
                <a:solidFill>
                  <a:schemeClr val="bg1"/>
                </a:solidFill>
                <a:latin typeface="Gilroy ExtraBold" panose="00000900000000000000" pitchFamily="50" charset="0"/>
              </a:rPr>
              <a:t>One of the largest Japanese IP catalogue in EMEA</a:t>
            </a:r>
          </a:p>
        </p:txBody>
      </p:sp>
      <p:pic>
        <p:nvPicPr>
          <p:cNvPr id="30" name="Image 29" descr="Une image contenant texte, très coloré&#10;&#10;Description générée automatiquement">
            <a:extLst>
              <a:ext uri="{FF2B5EF4-FFF2-40B4-BE49-F238E27FC236}">
                <a16:creationId xmlns:a16="http://schemas.microsoft.com/office/drawing/2014/main" id="{97D808B0-10E1-B320-9B05-AC45716FE880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8968" y="3041904"/>
            <a:ext cx="1217678" cy="1739540"/>
          </a:xfrm>
          <a:prstGeom prst="rect">
            <a:avLst/>
          </a:prstGeom>
        </p:spPr>
      </p:pic>
      <p:pic>
        <p:nvPicPr>
          <p:cNvPr id="33" name="Image 32" descr="Une image contenant texte, livre&#10;&#10;Description générée automatiquement">
            <a:extLst>
              <a:ext uri="{FF2B5EF4-FFF2-40B4-BE49-F238E27FC236}">
                <a16:creationId xmlns:a16="http://schemas.microsoft.com/office/drawing/2014/main" id="{30B04B70-F037-E64E-0FB8-A74A6CECAF99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154" y="1223771"/>
            <a:ext cx="1200150" cy="1714501"/>
          </a:xfrm>
          <a:prstGeom prst="rect">
            <a:avLst/>
          </a:prstGeom>
        </p:spPr>
      </p:pic>
      <p:pic>
        <p:nvPicPr>
          <p:cNvPr id="39" name="Image 38" descr="Une image contenant texte, très coloré&#10;&#10;Description générée automatiquement">
            <a:extLst>
              <a:ext uri="{FF2B5EF4-FFF2-40B4-BE49-F238E27FC236}">
                <a16:creationId xmlns:a16="http://schemas.microsoft.com/office/drawing/2014/main" id="{D0A2B673-70E9-789C-2ED4-6D1DC8F46A6E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1621" y="1211764"/>
            <a:ext cx="1340065" cy="1713314"/>
          </a:xfrm>
          <a:prstGeom prst="rect">
            <a:avLst/>
          </a:prstGeom>
        </p:spPr>
      </p:pic>
      <p:pic>
        <p:nvPicPr>
          <p:cNvPr id="43" name="Image 42" descr="Une image contenant texte&#10;&#10;Description générée automatiquement">
            <a:extLst>
              <a:ext uri="{FF2B5EF4-FFF2-40B4-BE49-F238E27FC236}">
                <a16:creationId xmlns:a16="http://schemas.microsoft.com/office/drawing/2014/main" id="{239EAC0C-A5C9-A924-3E9A-737C42AAD48B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4902" y="1209399"/>
            <a:ext cx="1217678" cy="1739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4136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13;p38">
            <a:extLst>
              <a:ext uri="{FF2B5EF4-FFF2-40B4-BE49-F238E27FC236}">
                <a16:creationId xmlns:a16="http://schemas.microsoft.com/office/drawing/2014/main" id="{7964BA75-9F1E-7207-AA6F-A134C7AE64EB}"/>
              </a:ext>
            </a:extLst>
          </p:cNvPr>
          <p:cNvSpPr txBox="1"/>
          <p:nvPr/>
        </p:nvSpPr>
        <p:spPr>
          <a:xfrm>
            <a:off x="216901" y="210368"/>
            <a:ext cx="8689600" cy="5528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>
              <a:lnSpc>
                <a:spcPct val="115000"/>
              </a:lnSpc>
            </a:pPr>
            <a:r>
              <a:rPr lang="fr" sz="1733" dirty="0">
                <a:solidFill>
                  <a:srgbClr val="04121A"/>
                </a:solidFill>
                <a:latin typeface="Neutra Text"/>
                <a:ea typeface="Inter Black"/>
                <a:cs typeface="Inter Black"/>
                <a:sym typeface="Inter Black"/>
              </a:rPr>
              <a:t>ADN – Key </a:t>
            </a:r>
            <a:r>
              <a:rPr lang="fr" sz="1733" dirty="0" err="1">
                <a:solidFill>
                  <a:srgbClr val="04121A"/>
                </a:solidFill>
                <a:latin typeface="Neutra Text"/>
                <a:ea typeface="Inter Black"/>
                <a:cs typeface="Inter Black"/>
                <a:sym typeface="Inter Black"/>
              </a:rPr>
              <a:t>partner</a:t>
            </a:r>
            <a:r>
              <a:rPr lang="fr" sz="1733" dirty="0">
                <a:solidFill>
                  <a:srgbClr val="04121A"/>
                </a:solidFill>
                <a:latin typeface="Neutra Text"/>
                <a:ea typeface="Inter Black"/>
                <a:cs typeface="Inter Black"/>
                <a:sym typeface="Inter Black"/>
              </a:rPr>
              <a:t> for distribution in Europe</a:t>
            </a:r>
            <a:endParaRPr sz="1733" dirty="0">
              <a:solidFill>
                <a:srgbClr val="050F14"/>
              </a:solidFill>
              <a:latin typeface="Neutra Text"/>
              <a:ea typeface="Inter Black"/>
              <a:cs typeface="Inter Black"/>
              <a:sym typeface="Inter Black"/>
            </a:endParaRP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0BBAEF7D-9DAE-4BCA-673C-7F7C484EF0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67949" y="415621"/>
            <a:ext cx="6442380" cy="6442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79522980-6859-A52A-54AC-AC5DB41D8A71}"/>
              </a:ext>
            </a:extLst>
          </p:cNvPr>
          <p:cNvCxnSpPr/>
          <p:nvPr/>
        </p:nvCxnSpPr>
        <p:spPr>
          <a:xfrm flipV="1">
            <a:off x="8215870" y="4173837"/>
            <a:ext cx="505255" cy="3295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3163864B-5F10-9D71-1F97-A04EDE11736A}"/>
              </a:ext>
            </a:extLst>
          </p:cNvPr>
          <p:cNvCxnSpPr>
            <a:cxnSpLocks/>
          </p:cNvCxnSpPr>
          <p:nvPr/>
        </p:nvCxnSpPr>
        <p:spPr>
          <a:xfrm flipH="1">
            <a:off x="7710616" y="4503353"/>
            <a:ext cx="505253" cy="84231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9BC05D3E-EFDA-0540-384E-AAACAABC22FF}"/>
              </a:ext>
            </a:extLst>
          </p:cNvPr>
          <p:cNvCxnSpPr>
            <a:cxnSpLocks/>
          </p:cNvCxnSpPr>
          <p:nvPr/>
        </p:nvCxnSpPr>
        <p:spPr>
          <a:xfrm flipH="1">
            <a:off x="7029621" y="4503352"/>
            <a:ext cx="1186248" cy="7688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FE1C6166-E797-3F09-532D-5AF0B62FFF18}"/>
              </a:ext>
            </a:extLst>
          </p:cNvPr>
          <p:cNvCxnSpPr/>
          <p:nvPr/>
        </p:nvCxnSpPr>
        <p:spPr>
          <a:xfrm>
            <a:off x="8215870" y="4503352"/>
            <a:ext cx="779849" cy="5162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1D904742-FA54-1461-6E85-7B04754518E9}"/>
              </a:ext>
            </a:extLst>
          </p:cNvPr>
          <p:cNvCxnSpPr/>
          <p:nvPr/>
        </p:nvCxnSpPr>
        <p:spPr>
          <a:xfrm flipH="1" flipV="1">
            <a:off x="7963243" y="3921211"/>
            <a:ext cx="252627" cy="58214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24EBC0A5-2F09-E04F-2A1D-A3C5CD031282}"/>
              </a:ext>
            </a:extLst>
          </p:cNvPr>
          <p:cNvCxnSpPr/>
          <p:nvPr/>
        </p:nvCxnSpPr>
        <p:spPr>
          <a:xfrm flipV="1">
            <a:off x="8215870" y="3921211"/>
            <a:ext cx="1383957" cy="58214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0754D69E-7033-D224-AC79-FEAC0CF234FF}"/>
              </a:ext>
            </a:extLst>
          </p:cNvPr>
          <p:cNvCxnSpPr/>
          <p:nvPr/>
        </p:nvCxnSpPr>
        <p:spPr>
          <a:xfrm>
            <a:off x="8215870" y="4503352"/>
            <a:ext cx="97326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D8F3FCC6-4EDC-557F-5138-6106A15A90BA}"/>
              </a:ext>
            </a:extLst>
          </p:cNvPr>
          <p:cNvCxnSpPr/>
          <p:nvPr/>
        </p:nvCxnSpPr>
        <p:spPr>
          <a:xfrm flipV="1">
            <a:off x="8215870" y="4173837"/>
            <a:ext cx="164757" cy="3295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id="{C0A20FAA-C278-3777-3981-0A45BBFB5323}"/>
              </a:ext>
            </a:extLst>
          </p:cNvPr>
          <p:cNvCxnSpPr/>
          <p:nvPr/>
        </p:nvCxnSpPr>
        <p:spPr>
          <a:xfrm flipV="1">
            <a:off x="8215869" y="3921211"/>
            <a:ext cx="252627" cy="58214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A637C830-8BF8-53D9-5EC1-5C017E6568B3}"/>
              </a:ext>
            </a:extLst>
          </p:cNvPr>
          <p:cNvCxnSpPr/>
          <p:nvPr/>
        </p:nvCxnSpPr>
        <p:spPr>
          <a:xfrm flipV="1">
            <a:off x="8215870" y="2855784"/>
            <a:ext cx="973268" cy="16475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Image 28">
            <a:extLst>
              <a:ext uri="{FF2B5EF4-FFF2-40B4-BE49-F238E27FC236}">
                <a16:creationId xmlns:a16="http://schemas.microsoft.com/office/drawing/2014/main" id="{BBCB0D32-FFA6-BA39-D4AC-27D80CAD0D2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4935" y="5345671"/>
            <a:ext cx="681120" cy="740719"/>
          </a:xfrm>
          <a:prstGeom prst="rect">
            <a:avLst/>
          </a:prstGeom>
        </p:spPr>
      </p:pic>
      <p:pic>
        <p:nvPicPr>
          <p:cNvPr id="31" name="Image 30" descr="Une image contenant texte&#10;&#10;Description générée automatiquement">
            <a:extLst>
              <a:ext uri="{FF2B5EF4-FFF2-40B4-BE49-F238E27FC236}">
                <a16:creationId xmlns:a16="http://schemas.microsoft.com/office/drawing/2014/main" id="{BA91EDA6-FE45-3689-CD93-F58A3978807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976" y="5587814"/>
            <a:ext cx="2116411" cy="724209"/>
          </a:xfrm>
          <a:prstGeom prst="rect">
            <a:avLst/>
          </a:prstGeom>
        </p:spPr>
      </p:pic>
      <p:pic>
        <p:nvPicPr>
          <p:cNvPr id="33" name="Image 32" descr="Une image contenant texte&#10;&#10;Description générée automatiquement">
            <a:extLst>
              <a:ext uri="{FF2B5EF4-FFF2-40B4-BE49-F238E27FC236}">
                <a16:creationId xmlns:a16="http://schemas.microsoft.com/office/drawing/2014/main" id="{65EF152F-736E-4401-9D56-4C3161A18C1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9028" y="3528064"/>
            <a:ext cx="1162173" cy="1162173"/>
          </a:xfrm>
          <a:prstGeom prst="rect">
            <a:avLst/>
          </a:prstGeom>
        </p:spPr>
      </p:pic>
      <p:pic>
        <p:nvPicPr>
          <p:cNvPr id="35" name="Image 34" descr="Une image contenant texte&#10;&#10;Description générée automatiquement">
            <a:extLst>
              <a:ext uri="{FF2B5EF4-FFF2-40B4-BE49-F238E27FC236}">
                <a16:creationId xmlns:a16="http://schemas.microsoft.com/office/drawing/2014/main" id="{10B6FD76-0865-062C-F46D-309A0481860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43795" y="4690238"/>
            <a:ext cx="1961343" cy="552932"/>
          </a:xfrm>
          <a:prstGeom prst="rect">
            <a:avLst/>
          </a:prstGeom>
        </p:spPr>
      </p:pic>
      <p:pic>
        <p:nvPicPr>
          <p:cNvPr id="37" name="Image 36">
            <a:extLst>
              <a:ext uri="{FF2B5EF4-FFF2-40B4-BE49-F238E27FC236}">
                <a16:creationId xmlns:a16="http://schemas.microsoft.com/office/drawing/2014/main" id="{35F98185-80ED-136E-AE01-C69948D59CBE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9134" y="4761472"/>
            <a:ext cx="1162173" cy="689289"/>
          </a:xfrm>
          <a:prstGeom prst="rect">
            <a:avLst/>
          </a:prstGeom>
        </p:spPr>
      </p:pic>
      <p:pic>
        <p:nvPicPr>
          <p:cNvPr id="39" name="Image 38">
            <a:extLst>
              <a:ext uri="{FF2B5EF4-FFF2-40B4-BE49-F238E27FC236}">
                <a16:creationId xmlns:a16="http://schemas.microsoft.com/office/drawing/2014/main" id="{413AE814-2A2D-23DC-29D9-B4891D454C44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1387" y="5243170"/>
            <a:ext cx="1642077" cy="689289"/>
          </a:xfrm>
          <a:prstGeom prst="rect">
            <a:avLst/>
          </a:prstGeom>
        </p:spPr>
      </p:pic>
      <p:pic>
        <p:nvPicPr>
          <p:cNvPr id="41" name="Image 40">
            <a:extLst>
              <a:ext uri="{FF2B5EF4-FFF2-40B4-BE49-F238E27FC236}">
                <a16:creationId xmlns:a16="http://schemas.microsoft.com/office/drawing/2014/main" id="{583676F5-25A9-4C52-B79D-7A43878CE131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391" y="4890760"/>
            <a:ext cx="1402263" cy="614169"/>
          </a:xfrm>
          <a:prstGeom prst="rect">
            <a:avLst/>
          </a:prstGeom>
        </p:spPr>
      </p:pic>
      <p:pic>
        <p:nvPicPr>
          <p:cNvPr id="43" name="Image 42">
            <a:extLst>
              <a:ext uri="{FF2B5EF4-FFF2-40B4-BE49-F238E27FC236}">
                <a16:creationId xmlns:a16="http://schemas.microsoft.com/office/drawing/2014/main" id="{C65FDBFC-711A-6511-1987-14BD1B86FEBB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0284" y="4076863"/>
            <a:ext cx="2082800" cy="431800"/>
          </a:xfrm>
          <a:prstGeom prst="rect">
            <a:avLst/>
          </a:prstGeom>
        </p:spPr>
      </p:pic>
      <p:sp>
        <p:nvSpPr>
          <p:cNvPr id="44" name="ZoneTexte 43">
            <a:extLst>
              <a:ext uri="{FF2B5EF4-FFF2-40B4-BE49-F238E27FC236}">
                <a16:creationId xmlns:a16="http://schemas.microsoft.com/office/drawing/2014/main" id="{4E94D812-8A7D-A23E-FCD0-3DBF52F8AD21}"/>
              </a:ext>
            </a:extLst>
          </p:cNvPr>
          <p:cNvSpPr txBox="1"/>
          <p:nvPr/>
        </p:nvSpPr>
        <p:spPr>
          <a:xfrm>
            <a:off x="304019" y="1288017"/>
            <a:ext cx="5764405" cy="7052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1400" dirty="0" err="1"/>
              <a:t>We</a:t>
            </a:r>
            <a:r>
              <a:rPr lang="fr-FR" sz="1400" dirty="0"/>
              <a:t> </a:t>
            </a:r>
            <a:r>
              <a:rPr lang="fr-FR" sz="1400" dirty="0" err="1"/>
              <a:t>partner</a:t>
            </a:r>
            <a:r>
              <a:rPr lang="fr-FR" sz="1400" dirty="0"/>
              <a:t> </a:t>
            </a:r>
            <a:r>
              <a:rPr lang="fr-FR" sz="1400" dirty="0" err="1"/>
              <a:t>with</a:t>
            </a:r>
            <a:r>
              <a:rPr lang="fr-FR" sz="1400" dirty="0"/>
              <a:t> all relevant </a:t>
            </a:r>
            <a:r>
              <a:rPr lang="fr-FR" sz="1400" dirty="0" err="1">
                <a:latin typeface="Neutra Text Light"/>
              </a:rPr>
              <a:t>companies</a:t>
            </a:r>
            <a:r>
              <a:rPr lang="fr-FR" sz="1400" dirty="0"/>
              <a:t> to </a:t>
            </a:r>
            <a:r>
              <a:rPr lang="fr-FR" sz="1400" dirty="0" err="1"/>
              <a:t>maximize</a:t>
            </a:r>
            <a:r>
              <a:rPr lang="fr-FR" sz="1400" dirty="0"/>
              <a:t> </a:t>
            </a:r>
            <a:r>
              <a:rPr lang="fr-FR" sz="1400" dirty="0" err="1"/>
              <a:t>exposure</a:t>
            </a:r>
            <a:r>
              <a:rPr lang="fr-FR" sz="1400" dirty="0"/>
              <a:t> and exploit all </a:t>
            </a:r>
            <a:r>
              <a:rPr lang="fr-FR" sz="1400" dirty="0" err="1"/>
              <a:t>rights</a:t>
            </a:r>
            <a:r>
              <a:rPr lang="fr-FR" sz="1400" dirty="0"/>
              <a:t> </a:t>
            </a:r>
            <a:r>
              <a:rPr lang="fr-FR" sz="1400" dirty="0" err="1"/>
              <a:t>available</a:t>
            </a:r>
            <a:r>
              <a:rPr lang="fr-FR" sz="1400" dirty="0"/>
              <a:t> </a:t>
            </a:r>
            <a:r>
              <a:rPr lang="fr-FR" sz="1400" dirty="0" err="1"/>
              <a:t>from</a:t>
            </a:r>
            <a:r>
              <a:rPr lang="fr-FR" sz="1400" dirty="0"/>
              <a:t> TV to Home </a:t>
            </a:r>
            <a:r>
              <a:rPr lang="fr-FR" sz="1400" dirty="0" err="1"/>
              <a:t>video</a:t>
            </a:r>
            <a:r>
              <a:rPr lang="fr-FR" sz="1400" dirty="0"/>
              <a:t> or merchandising. </a:t>
            </a:r>
          </a:p>
        </p:txBody>
      </p:sp>
      <p:pic>
        <p:nvPicPr>
          <p:cNvPr id="46" name="Image 45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9BA43ADA-BF35-923D-1A7C-AC34F80FF50D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339" y="4233254"/>
            <a:ext cx="1730572" cy="397013"/>
          </a:xfrm>
          <a:prstGeom prst="rect">
            <a:avLst/>
          </a:prstGeom>
        </p:spPr>
      </p:pic>
      <p:pic>
        <p:nvPicPr>
          <p:cNvPr id="48" name="Image 47">
            <a:extLst>
              <a:ext uri="{FF2B5EF4-FFF2-40B4-BE49-F238E27FC236}">
                <a16:creationId xmlns:a16="http://schemas.microsoft.com/office/drawing/2014/main" id="{CC316B10-4F6B-B284-9363-9A8B46A4D68C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7067" y="2400642"/>
            <a:ext cx="1290352" cy="447591"/>
          </a:xfrm>
          <a:prstGeom prst="rect">
            <a:avLst/>
          </a:prstGeom>
        </p:spPr>
      </p:pic>
      <p:pic>
        <p:nvPicPr>
          <p:cNvPr id="50" name="Image 49">
            <a:extLst>
              <a:ext uri="{FF2B5EF4-FFF2-40B4-BE49-F238E27FC236}">
                <a16:creationId xmlns:a16="http://schemas.microsoft.com/office/drawing/2014/main" id="{FD194DC5-C924-042E-0A13-45DA7ED3E8DB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799" y="2518226"/>
            <a:ext cx="1218895" cy="552932"/>
          </a:xfrm>
          <a:prstGeom prst="rect">
            <a:avLst/>
          </a:prstGeom>
        </p:spPr>
      </p:pic>
      <p:pic>
        <p:nvPicPr>
          <p:cNvPr id="52" name="Image 51">
            <a:extLst>
              <a:ext uri="{FF2B5EF4-FFF2-40B4-BE49-F238E27FC236}">
                <a16:creationId xmlns:a16="http://schemas.microsoft.com/office/drawing/2014/main" id="{E13E5BD3-F027-F94A-D412-5C0D78046B83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7891" y="2900127"/>
            <a:ext cx="1127160" cy="689291"/>
          </a:xfrm>
          <a:prstGeom prst="rect">
            <a:avLst/>
          </a:prstGeom>
        </p:spPr>
      </p:pic>
      <p:pic>
        <p:nvPicPr>
          <p:cNvPr id="54" name="Image 53">
            <a:extLst>
              <a:ext uri="{FF2B5EF4-FFF2-40B4-BE49-F238E27FC236}">
                <a16:creationId xmlns:a16="http://schemas.microsoft.com/office/drawing/2014/main" id="{1CE0EE3C-DB0A-346C-7EBA-EB250C481D29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3547" y="3131250"/>
            <a:ext cx="1708125" cy="651935"/>
          </a:xfrm>
          <a:prstGeom prst="rect">
            <a:avLst/>
          </a:prstGeom>
        </p:spPr>
      </p:pic>
      <p:pic>
        <p:nvPicPr>
          <p:cNvPr id="56" name="Image 55">
            <a:extLst>
              <a:ext uri="{FF2B5EF4-FFF2-40B4-BE49-F238E27FC236}">
                <a16:creationId xmlns:a16="http://schemas.microsoft.com/office/drawing/2014/main" id="{33D20B1A-F1EC-1A15-5E74-C3C0F0DDDC4B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1732" y="2349019"/>
            <a:ext cx="1527601" cy="859276"/>
          </a:xfrm>
          <a:prstGeom prst="rect">
            <a:avLst/>
          </a:prstGeom>
        </p:spPr>
      </p:pic>
      <p:pic>
        <p:nvPicPr>
          <p:cNvPr id="58" name="Image 57">
            <a:extLst>
              <a:ext uri="{FF2B5EF4-FFF2-40B4-BE49-F238E27FC236}">
                <a16:creationId xmlns:a16="http://schemas.microsoft.com/office/drawing/2014/main" id="{E5E2FB7D-E773-EB15-B464-BF56FF368721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019" y="2968844"/>
            <a:ext cx="1162173" cy="1162173"/>
          </a:xfrm>
          <a:prstGeom prst="rect">
            <a:avLst/>
          </a:prstGeom>
        </p:spPr>
      </p:pic>
      <p:pic>
        <p:nvPicPr>
          <p:cNvPr id="60" name="Image 59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D71FD9B4-B6AC-011E-4697-F7A90597C416}"/>
              </a:ext>
            </a:extLst>
          </p:cNvPr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74052" y="5607195"/>
            <a:ext cx="1430557" cy="325264"/>
          </a:xfrm>
          <a:prstGeom prst="rect">
            <a:avLst/>
          </a:prstGeom>
        </p:spPr>
      </p:pic>
      <p:pic>
        <p:nvPicPr>
          <p:cNvPr id="62" name="Image 61">
            <a:extLst>
              <a:ext uri="{FF2B5EF4-FFF2-40B4-BE49-F238E27FC236}">
                <a16:creationId xmlns:a16="http://schemas.microsoft.com/office/drawing/2014/main" id="{DC2FA9A5-7032-5C76-FBD4-172490D9AD86}"/>
              </a:ext>
            </a:extLst>
          </p:cNvPr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1013" y="5977677"/>
            <a:ext cx="1035195" cy="640527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24E09478-BDDB-B841-CA1A-5532707E26F6}"/>
              </a:ext>
            </a:extLst>
          </p:cNvPr>
          <p:cNvSpPr txBox="1"/>
          <p:nvPr/>
        </p:nvSpPr>
        <p:spPr>
          <a:xfrm>
            <a:off x="8280284" y="2040635"/>
            <a:ext cx="4040786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dirty="0"/>
              <a:t>Mettre en </a:t>
            </a:r>
            <a:r>
              <a:rPr lang="fr-FR" dirty="0" err="1"/>
              <a:t>avnt</a:t>
            </a:r>
            <a:r>
              <a:rPr lang="fr-FR" dirty="0"/>
              <a:t> la non exclusivité</a:t>
            </a:r>
          </a:p>
          <a:p>
            <a:r>
              <a:rPr lang="fr-FR" dirty="0"/>
              <a:t>Le </a:t>
            </a:r>
            <a:r>
              <a:rPr lang="fr-FR" dirty="0" err="1"/>
              <a:t>windowing</a:t>
            </a:r>
            <a:r>
              <a:rPr lang="fr-FR" dirty="0"/>
              <a:t> pour maximiser la visibilité</a:t>
            </a:r>
          </a:p>
        </p:txBody>
      </p:sp>
    </p:spTree>
    <p:extLst>
      <p:ext uri="{BB962C8B-B14F-4D97-AF65-F5344CB8AC3E}">
        <p14:creationId xmlns:p14="http://schemas.microsoft.com/office/powerpoint/2010/main" val="71882940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8572" cy="68579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748784" y="0"/>
            <a:ext cx="7443215" cy="68579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156071" y="0"/>
            <a:ext cx="3862070" cy="1309370"/>
          </a:xfrm>
          <a:custGeom>
            <a:avLst/>
            <a:gdLst/>
            <a:ahLst/>
            <a:cxnLst/>
            <a:rect l="l" t="t" r="r" b="b"/>
            <a:pathLst>
              <a:path w="3862070" h="1309370">
                <a:moveTo>
                  <a:pt x="3861569" y="0"/>
                </a:moveTo>
                <a:lnTo>
                  <a:pt x="0" y="0"/>
                </a:lnTo>
                <a:lnTo>
                  <a:pt x="2321" y="5950"/>
                </a:lnTo>
                <a:lnTo>
                  <a:pt x="19875" y="48162"/>
                </a:lnTo>
                <a:lnTo>
                  <a:pt x="38320" y="89899"/>
                </a:lnTo>
                <a:lnTo>
                  <a:pt x="57647" y="131150"/>
                </a:lnTo>
                <a:lnTo>
                  <a:pt x="77842" y="171902"/>
                </a:lnTo>
                <a:lnTo>
                  <a:pt x="98894" y="212143"/>
                </a:lnTo>
                <a:lnTo>
                  <a:pt x="120790" y="251862"/>
                </a:lnTo>
                <a:lnTo>
                  <a:pt x="143519" y="291046"/>
                </a:lnTo>
                <a:lnTo>
                  <a:pt x="167069" y="329684"/>
                </a:lnTo>
                <a:lnTo>
                  <a:pt x="191427" y="367763"/>
                </a:lnTo>
                <a:lnTo>
                  <a:pt x="216583" y="405272"/>
                </a:lnTo>
                <a:lnTo>
                  <a:pt x="242523" y="442198"/>
                </a:lnTo>
                <a:lnTo>
                  <a:pt x="269236" y="478530"/>
                </a:lnTo>
                <a:lnTo>
                  <a:pt x="296710" y="514256"/>
                </a:lnTo>
                <a:lnTo>
                  <a:pt x="324934" y="549363"/>
                </a:lnTo>
                <a:lnTo>
                  <a:pt x="353894" y="583840"/>
                </a:lnTo>
                <a:lnTo>
                  <a:pt x="383579" y="617675"/>
                </a:lnTo>
                <a:lnTo>
                  <a:pt x="413978" y="650855"/>
                </a:lnTo>
                <a:lnTo>
                  <a:pt x="445077" y="683369"/>
                </a:lnTo>
                <a:lnTo>
                  <a:pt x="476866" y="715205"/>
                </a:lnTo>
                <a:lnTo>
                  <a:pt x="509332" y="746351"/>
                </a:lnTo>
                <a:lnTo>
                  <a:pt x="542464" y="776794"/>
                </a:lnTo>
                <a:lnTo>
                  <a:pt x="576248" y="806523"/>
                </a:lnTo>
                <a:lnTo>
                  <a:pt x="610675" y="835526"/>
                </a:lnTo>
                <a:lnTo>
                  <a:pt x="645730" y="863791"/>
                </a:lnTo>
                <a:lnTo>
                  <a:pt x="681403" y="891306"/>
                </a:lnTo>
                <a:lnTo>
                  <a:pt x="717682" y="918059"/>
                </a:lnTo>
                <a:lnTo>
                  <a:pt x="754554" y="944038"/>
                </a:lnTo>
                <a:lnTo>
                  <a:pt x="792008" y="969230"/>
                </a:lnTo>
                <a:lnTo>
                  <a:pt x="830032" y="993625"/>
                </a:lnTo>
                <a:lnTo>
                  <a:pt x="868613" y="1017210"/>
                </a:lnTo>
                <a:lnTo>
                  <a:pt x="907740" y="1039973"/>
                </a:lnTo>
                <a:lnTo>
                  <a:pt x="947400" y="1061902"/>
                </a:lnTo>
                <a:lnTo>
                  <a:pt x="987583" y="1082985"/>
                </a:lnTo>
                <a:lnTo>
                  <a:pt x="1028275" y="1103210"/>
                </a:lnTo>
                <a:lnTo>
                  <a:pt x="1069466" y="1122565"/>
                </a:lnTo>
                <a:lnTo>
                  <a:pt x="1111142" y="1141039"/>
                </a:lnTo>
                <a:lnTo>
                  <a:pt x="1153292" y="1158618"/>
                </a:lnTo>
                <a:lnTo>
                  <a:pt x="1195905" y="1175292"/>
                </a:lnTo>
                <a:lnTo>
                  <a:pt x="1238967" y="1191048"/>
                </a:lnTo>
                <a:lnTo>
                  <a:pt x="1282468" y="1205874"/>
                </a:lnTo>
                <a:lnTo>
                  <a:pt x="1326394" y="1219759"/>
                </a:lnTo>
                <a:lnTo>
                  <a:pt x="1370735" y="1232690"/>
                </a:lnTo>
                <a:lnTo>
                  <a:pt x="1415479" y="1244655"/>
                </a:lnTo>
                <a:lnTo>
                  <a:pt x="1460612" y="1255643"/>
                </a:lnTo>
                <a:lnTo>
                  <a:pt x="1506124" y="1265641"/>
                </a:lnTo>
                <a:lnTo>
                  <a:pt x="1552002" y="1274638"/>
                </a:lnTo>
                <a:lnTo>
                  <a:pt x="1598235" y="1282621"/>
                </a:lnTo>
                <a:lnTo>
                  <a:pt x="1644810" y="1289578"/>
                </a:lnTo>
                <a:lnTo>
                  <a:pt x="1691716" y="1295498"/>
                </a:lnTo>
                <a:lnTo>
                  <a:pt x="1738940" y="1300368"/>
                </a:lnTo>
                <a:lnTo>
                  <a:pt x="1786471" y="1304177"/>
                </a:lnTo>
                <a:lnTo>
                  <a:pt x="1834297" y="1306913"/>
                </a:lnTo>
                <a:lnTo>
                  <a:pt x="1882405" y="1308563"/>
                </a:lnTo>
                <a:lnTo>
                  <a:pt x="1930784" y="1309115"/>
                </a:lnTo>
                <a:lnTo>
                  <a:pt x="1979163" y="1308563"/>
                </a:lnTo>
                <a:lnTo>
                  <a:pt x="2027272" y="1306913"/>
                </a:lnTo>
                <a:lnTo>
                  <a:pt x="2075097" y="1304177"/>
                </a:lnTo>
                <a:lnTo>
                  <a:pt x="2122628" y="1300368"/>
                </a:lnTo>
                <a:lnTo>
                  <a:pt x="2169852" y="1295498"/>
                </a:lnTo>
                <a:lnTo>
                  <a:pt x="2216758" y="1289578"/>
                </a:lnTo>
                <a:lnTo>
                  <a:pt x="2263333" y="1282621"/>
                </a:lnTo>
                <a:lnTo>
                  <a:pt x="2309566" y="1274638"/>
                </a:lnTo>
                <a:lnTo>
                  <a:pt x="2355444" y="1265641"/>
                </a:lnTo>
                <a:lnTo>
                  <a:pt x="2400956" y="1255643"/>
                </a:lnTo>
                <a:lnTo>
                  <a:pt x="2446090" y="1244655"/>
                </a:lnTo>
                <a:lnTo>
                  <a:pt x="2490833" y="1232690"/>
                </a:lnTo>
                <a:lnTo>
                  <a:pt x="2535174" y="1219759"/>
                </a:lnTo>
                <a:lnTo>
                  <a:pt x="2579101" y="1205874"/>
                </a:lnTo>
                <a:lnTo>
                  <a:pt x="2622602" y="1191048"/>
                </a:lnTo>
                <a:lnTo>
                  <a:pt x="2665664" y="1175292"/>
                </a:lnTo>
                <a:lnTo>
                  <a:pt x="2708276" y="1158618"/>
                </a:lnTo>
                <a:lnTo>
                  <a:pt x="2750427" y="1141039"/>
                </a:lnTo>
                <a:lnTo>
                  <a:pt x="2792103" y="1122565"/>
                </a:lnTo>
                <a:lnTo>
                  <a:pt x="2833293" y="1103210"/>
                </a:lnTo>
                <a:lnTo>
                  <a:pt x="2873986" y="1082985"/>
                </a:lnTo>
                <a:lnTo>
                  <a:pt x="2914168" y="1061902"/>
                </a:lnTo>
                <a:lnTo>
                  <a:pt x="2953829" y="1039973"/>
                </a:lnTo>
                <a:lnTo>
                  <a:pt x="2992956" y="1017210"/>
                </a:lnTo>
                <a:lnTo>
                  <a:pt x="3031537" y="993625"/>
                </a:lnTo>
                <a:lnTo>
                  <a:pt x="3069561" y="969230"/>
                </a:lnTo>
                <a:lnTo>
                  <a:pt x="3107014" y="944038"/>
                </a:lnTo>
                <a:lnTo>
                  <a:pt x="3143887" y="918059"/>
                </a:lnTo>
                <a:lnTo>
                  <a:pt x="3180165" y="891306"/>
                </a:lnTo>
                <a:lnTo>
                  <a:pt x="3215838" y="863791"/>
                </a:lnTo>
                <a:lnTo>
                  <a:pt x="3250894" y="835526"/>
                </a:lnTo>
                <a:lnTo>
                  <a:pt x="3285320" y="806523"/>
                </a:lnTo>
                <a:lnTo>
                  <a:pt x="3319105" y="776794"/>
                </a:lnTo>
                <a:lnTo>
                  <a:pt x="3352236" y="746351"/>
                </a:lnTo>
                <a:lnTo>
                  <a:pt x="3384702" y="715205"/>
                </a:lnTo>
                <a:lnTo>
                  <a:pt x="3416491" y="683369"/>
                </a:lnTo>
                <a:lnTo>
                  <a:pt x="3447591" y="650855"/>
                </a:lnTo>
                <a:lnTo>
                  <a:pt x="3477989" y="617675"/>
                </a:lnTo>
                <a:lnTo>
                  <a:pt x="3507675" y="583840"/>
                </a:lnTo>
                <a:lnTo>
                  <a:pt x="3536635" y="549363"/>
                </a:lnTo>
                <a:lnTo>
                  <a:pt x="3564858" y="514256"/>
                </a:lnTo>
                <a:lnTo>
                  <a:pt x="3592332" y="478530"/>
                </a:lnTo>
                <a:lnTo>
                  <a:pt x="3619045" y="442198"/>
                </a:lnTo>
                <a:lnTo>
                  <a:pt x="3644986" y="405272"/>
                </a:lnTo>
                <a:lnTo>
                  <a:pt x="3670141" y="367763"/>
                </a:lnTo>
                <a:lnTo>
                  <a:pt x="3694500" y="329684"/>
                </a:lnTo>
                <a:lnTo>
                  <a:pt x="3718049" y="291046"/>
                </a:lnTo>
                <a:lnTo>
                  <a:pt x="3740779" y="251862"/>
                </a:lnTo>
                <a:lnTo>
                  <a:pt x="3762675" y="212143"/>
                </a:lnTo>
                <a:lnTo>
                  <a:pt x="3783727" y="171902"/>
                </a:lnTo>
                <a:lnTo>
                  <a:pt x="3803922" y="131150"/>
                </a:lnTo>
                <a:lnTo>
                  <a:pt x="3823248" y="89899"/>
                </a:lnTo>
                <a:lnTo>
                  <a:pt x="3841694" y="48162"/>
                </a:lnTo>
                <a:lnTo>
                  <a:pt x="3859247" y="5950"/>
                </a:lnTo>
                <a:lnTo>
                  <a:pt x="3861569" y="0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167884" y="307847"/>
            <a:ext cx="2005330" cy="3581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325109" y="658368"/>
            <a:ext cx="457200" cy="35813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668009" y="658368"/>
            <a:ext cx="1314068" cy="35813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830311" y="1853183"/>
            <a:ext cx="3276600" cy="373989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402835" y="1853183"/>
            <a:ext cx="3272027" cy="373989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992124" y="1853183"/>
            <a:ext cx="3270503" cy="373989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993647" y="5593079"/>
            <a:ext cx="3255645" cy="571500"/>
          </a:xfrm>
          <a:custGeom>
            <a:avLst/>
            <a:gdLst/>
            <a:ahLst/>
            <a:cxnLst/>
            <a:rect l="l" t="t" r="r" b="b"/>
            <a:pathLst>
              <a:path w="3255645" h="571500">
                <a:moveTo>
                  <a:pt x="0" y="571500"/>
                </a:moveTo>
                <a:lnTo>
                  <a:pt x="3255264" y="571500"/>
                </a:lnTo>
                <a:lnTo>
                  <a:pt x="3255264" y="0"/>
                </a:lnTo>
                <a:lnTo>
                  <a:pt x="0" y="0"/>
                </a:lnTo>
                <a:lnTo>
                  <a:pt x="0" y="5715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107945" y="5677814"/>
            <a:ext cx="1095654" cy="19354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031745" y="5927750"/>
            <a:ext cx="1238554" cy="164591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418076" y="5593079"/>
            <a:ext cx="3256915" cy="571500"/>
          </a:xfrm>
          <a:custGeom>
            <a:avLst/>
            <a:gdLst/>
            <a:ahLst/>
            <a:cxnLst/>
            <a:rect l="l" t="t" r="r" b="b"/>
            <a:pathLst>
              <a:path w="3256915" h="571500">
                <a:moveTo>
                  <a:pt x="0" y="571500"/>
                </a:moveTo>
                <a:lnTo>
                  <a:pt x="3256787" y="571500"/>
                </a:lnTo>
                <a:lnTo>
                  <a:pt x="3256787" y="0"/>
                </a:lnTo>
                <a:lnTo>
                  <a:pt x="0" y="0"/>
                </a:lnTo>
                <a:lnTo>
                  <a:pt x="0" y="5715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679313" y="5677814"/>
            <a:ext cx="816190" cy="193547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993513" y="5927750"/>
            <a:ext cx="850163" cy="164591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782945" y="5927750"/>
            <a:ext cx="1374266" cy="164591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7839456" y="5593079"/>
            <a:ext cx="3258820" cy="571500"/>
          </a:xfrm>
          <a:custGeom>
            <a:avLst/>
            <a:gdLst/>
            <a:ahLst/>
            <a:cxnLst/>
            <a:rect l="l" t="t" r="r" b="b"/>
            <a:pathLst>
              <a:path w="3258820" h="571500">
                <a:moveTo>
                  <a:pt x="0" y="571500"/>
                </a:moveTo>
                <a:lnTo>
                  <a:pt x="3258311" y="571500"/>
                </a:lnTo>
                <a:lnTo>
                  <a:pt x="3258311" y="0"/>
                </a:lnTo>
                <a:lnTo>
                  <a:pt x="0" y="0"/>
                </a:lnTo>
                <a:lnTo>
                  <a:pt x="0" y="5715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8039354" y="5677814"/>
            <a:ext cx="2636901" cy="19354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0603103" y="5677814"/>
            <a:ext cx="91440" cy="193547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0648822" y="5677814"/>
            <a:ext cx="333248" cy="193547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8868409" y="5927750"/>
            <a:ext cx="573887" cy="164591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9397618" y="5927750"/>
            <a:ext cx="734847" cy="164591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0653" y="-175458"/>
            <a:ext cx="13202653" cy="7655337"/>
          </a:xfrm>
          <a:prstGeom prst="rect">
            <a:avLst/>
          </a:prstGeom>
        </p:spPr>
      </p:pic>
      <p:sp>
        <p:nvSpPr>
          <p:cNvPr id="16" name="Ellipse 15"/>
          <p:cNvSpPr/>
          <p:nvPr/>
        </p:nvSpPr>
        <p:spPr>
          <a:xfrm>
            <a:off x="5069499" y="649170"/>
            <a:ext cx="6906126" cy="691641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9A6A5043-3045-EF41-9D89-192FBBE81528}"/>
              </a:ext>
            </a:extLst>
          </p:cNvPr>
          <p:cNvSpPr txBox="1"/>
          <p:nvPr/>
        </p:nvSpPr>
        <p:spPr>
          <a:xfrm>
            <a:off x="-287704" y="649170"/>
            <a:ext cx="727422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500" b="1" dirty="0">
                <a:solidFill>
                  <a:schemeClr val="bg1"/>
                </a:solidFill>
                <a:latin typeface="Gilroy ExtraBold" panose="00000900000000000000" pitchFamily="50" charset="0"/>
              </a:rPr>
              <a:t>A European leader</a:t>
            </a:r>
          </a:p>
        </p:txBody>
      </p:sp>
      <p:pic>
        <p:nvPicPr>
          <p:cNvPr id="7" name="Image 6" descr="MEDIAPARTICIPlogo noir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8292" y="1530987"/>
            <a:ext cx="2368537" cy="976567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5814872" y="2671020"/>
            <a:ext cx="5415379" cy="36575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fr-FR" sz="2100" b="1" dirty="0">
                <a:latin typeface="Neutra Text" panose="02000000000000000000" pitchFamily="50" charset="0"/>
                <a:cs typeface="Calibri Light" panose="020F0302020204030204" pitchFamily="34" charset="0"/>
              </a:rPr>
              <a:t>85 </a:t>
            </a:r>
            <a:r>
              <a:rPr lang="en-US" sz="2100" b="1" dirty="0">
                <a:latin typeface="Neutra Text" panose="02000000000000000000" pitchFamily="50" charset="0"/>
                <a:cs typeface="Calibri Light" panose="020F0302020204030204" pitchFamily="34" charset="0"/>
              </a:rPr>
              <a:t>companies</a:t>
            </a:r>
            <a:r>
              <a:rPr lang="fr-FR" sz="2100" b="1" dirty="0">
                <a:latin typeface="Neutra Text" panose="02000000000000000000" pitchFamily="50" charset="0"/>
                <a:cs typeface="Calibri Light" panose="020F0302020204030204" pitchFamily="34" charset="0"/>
              </a:rPr>
              <a:t> </a:t>
            </a:r>
            <a:r>
              <a:rPr lang="fr-FR" sz="2100" dirty="0">
                <a:latin typeface="Neutra Text Light" panose="02000000000000000000" pitchFamily="50" charset="0"/>
                <a:cs typeface="Calibri Light" panose="020F0302020204030204" pitchFamily="34" charset="0"/>
              </a:rPr>
              <a:t>worldwide, </a:t>
            </a:r>
            <a:r>
              <a:rPr lang="fr-FR" sz="2100" b="1" dirty="0">
                <a:latin typeface="Neutra Text" panose="02000000000000000000" pitchFamily="50" charset="0"/>
                <a:cs typeface="Calibri Light" panose="020F0302020204030204" pitchFamily="34" charset="0"/>
              </a:rPr>
              <a:t>1,800+ </a:t>
            </a:r>
            <a:r>
              <a:rPr lang="fr-FR" sz="2100" dirty="0" err="1">
                <a:latin typeface="Neutra Text Light" panose="02000000000000000000" pitchFamily="50" charset="0"/>
                <a:cs typeface="Calibri Light" panose="020F0302020204030204" pitchFamily="34" charset="0"/>
              </a:rPr>
              <a:t>employees</a:t>
            </a:r>
            <a:endParaRPr lang="fr-FR" sz="2100" dirty="0">
              <a:latin typeface="Neutra Text Light" panose="02000000000000000000" pitchFamily="50" charset="0"/>
              <a:cs typeface="Calibri Light" panose="020F0302020204030204" pitchFamily="34" charset="0"/>
            </a:endParaRPr>
          </a:p>
          <a:p>
            <a:pPr marL="342900" indent="-342900">
              <a:lnSpc>
                <a:spcPct val="150000"/>
              </a:lnSpc>
              <a:buFont typeface="Calibri" panose="020F0502020204030204" pitchFamily="34" charset="0"/>
              <a:buChar char="→"/>
            </a:pPr>
            <a:r>
              <a:rPr lang="fr-FR" sz="1500" b="1" dirty="0">
                <a:latin typeface="Neutra Text" panose="02000000000000000000" pitchFamily="50" charset="0"/>
                <a:cs typeface="Calibri Light" panose="020F0302020204030204" pitchFamily="34" charset="0"/>
              </a:rPr>
              <a:t>#1 Independent </a:t>
            </a:r>
            <a:r>
              <a:rPr lang="fr-FR" sz="1500" b="1" dirty="0" err="1">
                <a:latin typeface="Neutra Text" panose="02000000000000000000" pitchFamily="50" charset="0"/>
                <a:cs typeface="Calibri Light" panose="020F0302020204030204" pitchFamily="34" charset="0"/>
              </a:rPr>
              <a:t>Publishing</a:t>
            </a:r>
            <a:r>
              <a:rPr lang="fr-FR" sz="1500" b="1" dirty="0">
                <a:latin typeface="Neutra Text" panose="02000000000000000000" pitchFamily="50" charset="0"/>
                <a:cs typeface="Calibri Light" panose="020F0302020204030204" pitchFamily="34" charset="0"/>
              </a:rPr>
              <a:t>, Media &amp; Family Entertainment </a:t>
            </a:r>
            <a:r>
              <a:rPr lang="fr-FR" sz="1500" b="1" dirty="0" err="1">
                <a:latin typeface="Neutra Text" panose="02000000000000000000" pitchFamily="50" charset="0"/>
                <a:cs typeface="Calibri Light" panose="020F0302020204030204" pitchFamily="34" charset="0"/>
              </a:rPr>
              <a:t>Company</a:t>
            </a:r>
            <a:r>
              <a:rPr lang="fr-FR" sz="1500" b="1" dirty="0">
                <a:latin typeface="Neutra Text" panose="02000000000000000000" pitchFamily="50" charset="0"/>
                <a:cs typeface="Calibri Light" panose="020F0302020204030204" pitchFamily="34" charset="0"/>
              </a:rPr>
              <a:t> </a:t>
            </a:r>
            <a:r>
              <a:rPr lang="fr-FR" sz="1500" dirty="0">
                <a:latin typeface="Neutra Text Light" panose="02000000000000000000" pitchFamily="50" charset="0"/>
                <a:cs typeface="Calibri Light" panose="020F0302020204030204" pitchFamily="34" charset="0"/>
              </a:rPr>
              <a:t>in Europe</a:t>
            </a:r>
          </a:p>
          <a:p>
            <a:pPr marL="342900" indent="-342900">
              <a:lnSpc>
                <a:spcPct val="150000"/>
              </a:lnSpc>
              <a:buFont typeface="Calibri" panose="020F0502020204030204" pitchFamily="34" charset="0"/>
              <a:buChar char="→"/>
            </a:pPr>
            <a:r>
              <a:rPr lang="fr-FR" sz="1500" b="1" dirty="0">
                <a:latin typeface="Neutra Text" panose="02000000000000000000" pitchFamily="50" charset="0"/>
                <a:cs typeface="Calibri Light" panose="020F0302020204030204" pitchFamily="34" charset="0"/>
              </a:rPr>
              <a:t>$780 million </a:t>
            </a:r>
            <a:r>
              <a:rPr lang="fr-FR" sz="1500" dirty="0">
                <a:latin typeface="Neutra Text Light" panose="02000000000000000000" pitchFamily="50" charset="0"/>
                <a:cs typeface="Calibri Light" panose="020F0302020204030204" pitchFamily="34" charset="0"/>
              </a:rPr>
              <a:t>turnover</a:t>
            </a:r>
          </a:p>
          <a:p>
            <a:pPr marL="342900" indent="-342900">
              <a:lnSpc>
                <a:spcPct val="150000"/>
              </a:lnSpc>
              <a:buFont typeface="Calibri" panose="020F0502020204030204" pitchFamily="34" charset="0"/>
              <a:buChar char="→"/>
            </a:pPr>
            <a:r>
              <a:rPr lang="fr-FR" sz="1500" b="1" dirty="0">
                <a:latin typeface="Neutra Text" panose="02000000000000000000" pitchFamily="50" charset="0"/>
                <a:cs typeface="Calibri Light" panose="020F0302020204030204" pitchFamily="34" charset="0"/>
              </a:rPr>
              <a:t>4,000+ brands</a:t>
            </a:r>
          </a:p>
          <a:p>
            <a:pPr marL="342900" indent="-342900">
              <a:lnSpc>
                <a:spcPct val="150000"/>
              </a:lnSpc>
              <a:buFont typeface="Calibri" panose="020F0502020204030204" pitchFamily="34" charset="0"/>
              <a:buChar char="→"/>
            </a:pPr>
            <a:r>
              <a:rPr lang="fr-FR" sz="1500" b="1" dirty="0">
                <a:latin typeface="Neutra Text" panose="02000000000000000000" pitchFamily="50" charset="0"/>
                <a:cs typeface="Calibri Light" panose="020F0302020204030204" pitchFamily="34" charset="0"/>
              </a:rPr>
              <a:t>#1 Comic and Graphic Novel publisher </a:t>
            </a:r>
            <a:r>
              <a:rPr lang="fr-FR" sz="1500" dirty="0">
                <a:latin typeface="Neutra Text Light" panose="02000000000000000000" pitchFamily="50" charset="0"/>
                <a:cs typeface="Calibri Light" panose="020F0302020204030204" pitchFamily="34" charset="0"/>
              </a:rPr>
              <a:t>in Europe</a:t>
            </a:r>
          </a:p>
          <a:p>
            <a:pPr marL="342900" indent="-342900">
              <a:lnSpc>
                <a:spcPct val="150000"/>
              </a:lnSpc>
              <a:buFont typeface="Calibri" panose="020F0502020204030204" pitchFamily="34" charset="0"/>
              <a:buChar char="→"/>
            </a:pPr>
            <a:r>
              <a:rPr lang="fr-FR" sz="1500" b="1" dirty="0">
                <a:latin typeface="Neutra Text" panose="02000000000000000000" pitchFamily="50" charset="0"/>
                <a:cs typeface="Calibri Light" panose="020F0302020204030204" pitchFamily="34" charset="0"/>
              </a:rPr>
              <a:t>#3 Book publisher </a:t>
            </a:r>
            <a:r>
              <a:rPr lang="fr-FR" sz="1500" dirty="0">
                <a:latin typeface="Neutra Text Light" panose="02000000000000000000" pitchFamily="50" charset="0"/>
                <a:cs typeface="Calibri Light" panose="020F0302020204030204" pitchFamily="34" charset="0"/>
              </a:rPr>
              <a:t>in France</a:t>
            </a:r>
          </a:p>
          <a:p>
            <a:pPr marL="342900" indent="-342900">
              <a:lnSpc>
                <a:spcPct val="150000"/>
              </a:lnSpc>
              <a:buFont typeface="Calibri" panose="020F0502020204030204" pitchFamily="34" charset="0"/>
              <a:buChar char="→"/>
            </a:pPr>
            <a:r>
              <a:rPr lang="fr-FR" sz="1500" b="1" dirty="0">
                <a:latin typeface="Neutra Text" panose="02000000000000000000" pitchFamily="50" charset="0"/>
                <a:cs typeface="Calibri Light" panose="020F0302020204030204" pitchFamily="34" charset="0"/>
              </a:rPr>
              <a:t>#1 Animation Catalogue </a:t>
            </a:r>
            <a:r>
              <a:rPr lang="fr-FR" sz="1500" dirty="0">
                <a:latin typeface="Neutra Text Light" panose="02000000000000000000" pitchFamily="50" charset="0"/>
                <a:cs typeface="Calibri Light" panose="020F0302020204030204" pitchFamily="34" charset="0"/>
              </a:rPr>
              <a:t>in Europe, 3 animation studios</a:t>
            </a:r>
          </a:p>
          <a:p>
            <a:pPr marL="342900" indent="-342900">
              <a:lnSpc>
                <a:spcPct val="150000"/>
              </a:lnSpc>
              <a:buFont typeface="Calibri" panose="020F0502020204030204" pitchFamily="34" charset="0"/>
              <a:buChar char="→"/>
            </a:pPr>
            <a:r>
              <a:rPr lang="fr-FR" sz="1500" dirty="0">
                <a:latin typeface="Neutra Text" panose="02000000000000000000" pitchFamily="50" charset="0"/>
                <a:cs typeface="Calibri Light" panose="020F0302020204030204" pitchFamily="34" charset="0"/>
              </a:rPr>
              <a:t>1 Video games publisher</a:t>
            </a:r>
            <a:r>
              <a:rPr lang="fr-FR" sz="1500" dirty="0">
                <a:latin typeface="Neutra Text Light" panose="02000000000000000000" pitchFamily="50" charset="0"/>
                <a:cs typeface="Calibri Light" panose="020F0302020204030204" pitchFamily="34" charset="0"/>
              </a:rPr>
              <a:t>, 2 </a:t>
            </a:r>
            <a:r>
              <a:rPr lang="fr-FR" sz="1500" dirty="0" err="1">
                <a:latin typeface="Neutra Text Light" panose="02000000000000000000" pitchFamily="50" charset="0"/>
                <a:cs typeface="Calibri Light" panose="020F0302020204030204" pitchFamily="34" charset="0"/>
              </a:rPr>
              <a:t>development</a:t>
            </a:r>
            <a:r>
              <a:rPr lang="fr-FR" sz="1500" dirty="0">
                <a:latin typeface="Neutra Text Light" panose="02000000000000000000" pitchFamily="50" charset="0"/>
                <a:cs typeface="Calibri Light" panose="020F0302020204030204" pitchFamily="34" charset="0"/>
              </a:rPr>
              <a:t> studios</a:t>
            </a:r>
          </a:p>
          <a:p>
            <a:pPr marL="342900" indent="-342900">
              <a:lnSpc>
                <a:spcPct val="150000"/>
              </a:lnSpc>
              <a:buFont typeface="Calibri" panose="020F0502020204030204" pitchFamily="34" charset="0"/>
              <a:buChar char="→"/>
            </a:pPr>
            <a:r>
              <a:rPr lang="fr-FR" sz="1500" b="1" dirty="0">
                <a:latin typeface="Neutra Text" panose="02000000000000000000" pitchFamily="50" charset="0"/>
                <a:cs typeface="Calibri Light" panose="020F0302020204030204" pitchFamily="34" charset="0"/>
              </a:rPr>
              <a:t>1 </a:t>
            </a:r>
            <a:r>
              <a:rPr lang="fr-FR" sz="1500" b="1" dirty="0" err="1">
                <a:latin typeface="Neutra Text" panose="02000000000000000000" pitchFamily="50" charset="0"/>
                <a:cs typeface="Calibri Light" panose="020F0302020204030204" pitchFamily="34" charset="0"/>
              </a:rPr>
              <a:t>Theme</a:t>
            </a:r>
            <a:r>
              <a:rPr lang="fr-FR" sz="1500" b="1" dirty="0">
                <a:latin typeface="Neutra Text" panose="02000000000000000000" pitchFamily="50" charset="0"/>
                <a:cs typeface="Calibri Light" panose="020F0302020204030204" pitchFamily="34" charset="0"/>
              </a:rPr>
              <a:t> </a:t>
            </a:r>
            <a:r>
              <a:rPr lang="fr-FR" sz="1500" b="1" dirty="0" err="1">
                <a:latin typeface="Neutra Text" panose="02000000000000000000" pitchFamily="50" charset="0"/>
                <a:cs typeface="Calibri Light" panose="020F0302020204030204" pitchFamily="34" charset="0"/>
              </a:rPr>
              <a:t>park</a:t>
            </a:r>
            <a:endParaRPr lang="fr-FR" sz="1500" b="1" dirty="0">
              <a:latin typeface="Neutra Text" panose="02000000000000000000" pitchFamily="50" charset="0"/>
              <a:cs typeface="Calibri Light" panose="020F0302020204030204" pitchFamily="34" charset="0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9A6A5043-3045-EF41-9D89-192FBBE81528}"/>
              </a:ext>
            </a:extLst>
          </p:cNvPr>
          <p:cNvSpPr txBox="1"/>
          <p:nvPr/>
        </p:nvSpPr>
        <p:spPr>
          <a:xfrm>
            <a:off x="-287704" y="1355223"/>
            <a:ext cx="7016096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300" b="1" dirty="0">
                <a:solidFill>
                  <a:schemeClr val="bg1"/>
                </a:solidFill>
                <a:latin typeface="Gilroy ExtraBold" panose="00000900000000000000" pitchFamily="50" charset="0"/>
              </a:rPr>
              <a:t>in </a:t>
            </a:r>
            <a:r>
              <a:rPr lang="fr-FR" sz="2300" b="1" dirty="0" err="1">
                <a:solidFill>
                  <a:schemeClr val="bg1"/>
                </a:solidFill>
                <a:latin typeface="Gilroy ExtraBold" panose="00000900000000000000" pitchFamily="50" charset="0"/>
              </a:rPr>
              <a:t>publishing</a:t>
            </a:r>
            <a:r>
              <a:rPr lang="fr-FR" sz="2300" b="1" dirty="0">
                <a:solidFill>
                  <a:schemeClr val="bg1"/>
                </a:solidFill>
                <a:latin typeface="Gilroy ExtraBold" panose="00000900000000000000" pitchFamily="50" charset="0"/>
              </a:rPr>
              <a:t>, media &amp; entertainment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5D4D6025-64E8-0048-87FE-EB45C47F4510}"/>
              </a:ext>
            </a:extLst>
          </p:cNvPr>
          <p:cNvSpPr txBox="1"/>
          <p:nvPr/>
        </p:nvSpPr>
        <p:spPr>
          <a:xfrm>
            <a:off x="-1010653" y="7089868"/>
            <a:ext cx="3348000" cy="369332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 anchor="t" anchorCtr="0">
            <a:spAutoFit/>
          </a:bodyPr>
          <a:lstStyle/>
          <a:p>
            <a:r>
              <a:rPr lang="fr-FR" sz="900" b="1" dirty="0" err="1">
                <a:solidFill>
                  <a:schemeClr val="bg1"/>
                </a:solidFill>
              </a:rPr>
              <a:t>Yakari</a:t>
            </a:r>
            <a:r>
              <a:rPr lang="fr-FR" sz="900" b="1" dirty="0">
                <a:solidFill>
                  <a:schemeClr val="bg1"/>
                </a:solidFill>
              </a:rPr>
              <a:t>, A </a:t>
            </a:r>
            <a:r>
              <a:rPr lang="fr-FR" sz="900" b="1" dirty="0" err="1">
                <a:solidFill>
                  <a:schemeClr val="bg1"/>
                </a:solidFill>
              </a:rPr>
              <a:t>Spectacular</a:t>
            </a:r>
            <a:r>
              <a:rPr lang="fr-FR" sz="900" b="1" dirty="0">
                <a:solidFill>
                  <a:schemeClr val="bg1"/>
                </a:solidFill>
              </a:rPr>
              <a:t> Journey </a:t>
            </a:r>
            <a:r>
              <a:rPr lang="fr-FR" sz="900" dirty="0">
                <a:solidFill>
                  <a:schemeClr val="bg1"/>
                </a:solidFill>
              </a:rPr>
              <a:t>(2019)</a:t>
            </a:r>
          </a:p>
          <a:p>
            <a:r>
              <a:rPr lang="fr-FR" sz="900" dirty="0">
                <a:solidFill>
                  <a:schemeClr val="bg1"/>
                </a:solidFill>
              </a:rPr>
              <a:t>Ellipse Animation (Dargaud Media) - </a:t>
            </a:r>
            <a:r>
              <a:rPr lang="fr-FR" sz="900" dirty="0" err="1">
                <a:solidFill>
                  <a:schemeClr val="bg1"/>
                </a:solidFill>
              </a:rPr>
              <a:t>Belvision</a:t>
            </a:r>
            <a:endParaRPr lang="fr-FR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552085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652211" y="822016"/>
            <a:ext cx="3117212" cy="6035985"/>
          </a:xfrm>
          <a:prstGeom prst="rect">
            <a:avLst/>
          </a:prstGeom>
          <a:solidFill>
            <a:srgbClr val="D92F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" r="2727" b="40899"/>
          <a:stretch/>
        </p:blipFill>
        <p:spPr>
          <a:xfrm>
            <a:off x="7109742" y="-100144"/>
            <a:ext cx="7592781" cy="6958144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05" r="-2481"/>
          <a:stretch/>
        </p:blipFill>
        <p:spPr>
          <a:xfrm>
            <a:off x="-1877119" y="0"/>
            <a:ext cx="9312352" cy="6862989"/>
          </a:xfrm>
          <a:prstGeom prst="parallelogram">
            <a:avLst/>
          </a:prstGeom>
        </p:spPr>
      </p:pic>
      <p:sp>
        <p:nvSpPr>
          <p:cNvPr id="26" name="Ellipse 25"/>
          <p:cNvSpPr/>
          <p:nvPr/>
        </p:nvSpPr>
        <p:spPr>
          <a:xfrm>
            <a:off x="3481888" y="1440288"/>
            <a:ext cx="5494870" cy="550305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/>
          <p:cNvSpPr/>
          <p:nvPr/>
        </p:nvSpPr>
        <p:spPr>
          <a:xfrm>
            <a:off x="4007822" y="-2854560"/>
            <a:ext cx="4158183" cy="4164375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9A6A5043-3045-EF41-9D89-192FBBE81528}"/>
              </a:ext>
            </a:extLst>
          </p:cNvPr>
          <p:cNvSpPr txBox="1"/>
          <p:nvPr/>
        </p:nvSpPr>
        <p:spPr>
          <a:xfrm>
            <a:off x="3524357" y="268018"/>
            <a:ext cx="512511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500" b="1" dirty="0">
                <a:solidFill>
                  <a:schemeClr val="bg1"/>
                </a:solidFill>
                <a:latin typeface="Gilroy ExtraBold" panose="00000900000000000000" pitchFamily="50" charset="0"/>
              </a:rPr>
              <a:t>Digital </a:t>
            </a:r>
            <a:r>
              <a:rPr lang="fr-FR" sz="2500" b="1" dirty="0" err="1">
                <a:solidFill>
                  <a:schemeClr val="bg1"/>
                </a:solidFill>
                <a:latin typeface="Gilroy ExtraBold" panose="00000900000000000000" pitchFamily="50" charset="0"/>
              </a:rPr>
              <a:t>reading</a:t>
            </a:r>
            <a:endParaRPr lang="fr-FR" sz="2500" b="1" dirty="0">
              <a:solidFill>
                <a:schemeClr val="bg1"/>
              </a:solidFill>
              <a:latin typeface="Gilroy ExtraBold" panose="00000900000000000000" pitchFamily="50" charset="0"/>
            </a:endParaRPr>
          </a:p>
        </p:txBody>
      </p:sp>
      <p:sp>
        <p:nvSpPr>
          <p:cNvPr id="17" name="Google Shape;72;p14"/>
          <p:cNvSpPr txBox="1"/>
          <p:nvPr/>
        </p:nvSpPr>
        <p:spPr>
          <a:xfrm>
            <a:off x="3416969" y="3551363"/>
            <a:ext cx="5559790" cy="180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3" algn="just"/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Our ambition </a:t>
            </a:r>
            <a:r>
              <a:rPr lang="fr-FR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is</a:t>
            </a:r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 to </a:t>
            </a:r>
            <a:r>
              <a:rPr lang="fr-FR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become</a:t>
            </a:r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 the </a:t>
            </a:r>
            <a:r>
              <a:rPr lang="fr-FR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reference</a:t>
            </a:r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 platform and production </a:t>
            </a:r>
            <a:r>
              <a:rPr lang="fr-FR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entity</a:t>
            </a:r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 in Europe, </a:t>
            </a:r>
            <a:r>
              <a:rPr lang="fr-FR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achieving</a:t>
            </a:r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 the </a:t>
            </a:r>
            <a:r>
              <a:rPr lang="fr-FR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following</a:t>
            </a:r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milestones</a:t>
            </a:r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457189" lvl="3" indent="-457189" algn="just">
              <a:buFont typeface="Arial" panose="020B0604020202020204" pitchFamily="34" charset="0"/>
              <a:buChar char="•"/>
            </a:pPr>
            <a:r>
              <a:rPr lang="fr-FR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January</a:t>
            </a:r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 2023: French launch </a:t>
            </a:r>
            <a:r>
              <a:rPr lang="fr-FR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 100+ </a:t>
            </a:r>
            <a:r>
              <a:rPr lang="fr-FR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webtoon</a:t>
            </a:r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series</a:t>
            </a:r>
            <a:endParaRPr lang="fr-FR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189" lvl="3" indent="-457189" algn="just">
              <a:buFont typeface="Arial" panose="020B0604020202020204" pitchFamily="34" charset="0"/>
              <a:buChar char="•"/>
            </a:pPr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Q2 2023: inclusion of Manga catalogue (France </a:t>
            </a:r>
            <a:r>
              <a:rPr lang="fr-FR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is</a:t>
            </a:r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 the 2</a:t>
            </a:r>
            <a:r>
              <a:rPr lang="fr-FR" sz="16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nd</a:t>
            </a:r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largest</a:t>
            </a:r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market</a:t>
            </a:r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 for manga)</a:t>
            </a:r>
          </a:p>
          <a:p>
            <a:pPr marL="457189" lvl="3" indent="-457189" algn="just">
              <a:buFont typeface="Arial" panose="020B0604020202020204" pitchFamily="34" charset="0"/>
              <a:buChar char="•"/>
            </a:pPr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Q4 2023: </a:t>
            </a:r>
            <a:r>
              <a:rPr lang="fr-FR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European</a:t>
            </a:r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 expansion </a:t>
            </a:r>
            <a:r>
              <a:rPr lang="fr-FR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starting</a:t>
            </a:r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 Germany</a:t>
            </a:r>
          </a:p>
          <a:p>
            <a:pPr marL="457189" lvl="3" indent="-457189" algn="just">
              <a:buFont typeface="Arial" panose="020B0604020202020204" pitchFamily="34" charset="0"/>
              <a:buChar char="•"/>
            </a:pPr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2024: set up of a local production </a:t>
            </a:r>
            <a:r>
              <a:rPr lang="fr-FR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entity</a:t>
            </a:r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 to </a:t>
            </a:r>
            <a:r>
              <a:rPr lang="fr-FR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create</a:t>
            </a:r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fr-FR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produce</a:t>
            </a:r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European</a:t>
            </a:r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series</a:t>
            </a:r>
            <a:endParaRPr lang="fr-FR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endParaRPr lang="fr" sz="1600" dirty="0">
              <a:latin typeface="Neutra Text Light" panose="02000000000000000000" pitchFamily="50" charset="0"/>
              <a:ea typeface="Oswald"/>
              <a:cs typeface="Oswald"/>
              <a:sym typeface="Oswald"/>
            </a:endParaRPr>
          </a:p>
        </p:txBody>
      </p:sp>
      <p:sp>
        <p:nvSpPr>
          <p:cNvPr id="22" name="Text Box 18"/>
          <p:cNvSpPr txBox="1">
            <a:spLocks noChangeArrowheads="1"/>
          </p:cNvSpPr>
          <p:nvPr/>
        </p:nvSpPr>
        <p:spPr bwMode="auto">
          <a:xfrm>
            <a:off x="3402407" y="2769793"/>
            <a:ext cx="5616820" cy="552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fr-FR" sz="2500" b="1" noProof="1">
                <a:latin typeface="Gilroy ExtraBold" panose="00000900000000000000" pitchFamily="50" charset="0"/>
              </a:rPr>
              <a:t>Our digital reading platform</a:t>
            </a:r>
          </a:p>
        </p:txBody>
      </p:sp>
      <p:sp>
        <p:nvSpPr>
          <p:cNvPr id="13" name="Rectangle 12"/>
          <p:cNvSpPr/>
          <p:nvPr/>
        </p:nvSpPr>
        <p:spPr>
          <a:xfrm>
            <a:off x="0" y="-436265"/>
            <a:ext cx="3416968" cy="30391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500" dirty="0">
                <a:solidFill>
                  <a:schemeClr val="tx1"/>
                </a:solidFill>
              </a:rPr>
              <a:t>Slide de référence</a:t>
            </a:r>
          </a:p>
        </p:txBody>
      </p:sp>
      <p:pic>
        <p:nvPicPr>
          <p:cNvPr id="12" name="Image 11" descr="Une image contenant texte, silhouette&#10;&#10;Description générée automatiquement">
            <a:extLst>
              <a:ext uri="{FF2B5EF4-FFF2-40B4-BE49-F238E27FC236}">
                <a16:creationId xmlns:a16="http://schemas.microsoft.com/office/drawing/2014/main" id="{B8CB3C2C-D5BE-EA5A-F969-340F99C47CB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8231" y="1486888"/>
            <a:ext cx="2027499" cy="2027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73442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AFB0685-3A4D-E03D-E0E4-E5B2D7229B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160539" y="600416"/>
            <a:ext cx="2759388" cy="5441169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EBE6FB2A-FF0F-E0AD-C5A2-F335DA4C18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03973" y="781644"/>
            <a:ext cx="2478211" cy="5078712"/>
          </a:xfrm>
          <a:prstGeom prst="round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B19BC4F4-A989-27C4-6F28-351D0EEA57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48310" y="600416"/>
            <a:ext cx="2759388" cy="5441169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895BAF3A-812E-C6C9-0B0B-E96A65715B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199403" y="600416"/>
            <a:ext cx="2759388" cy="5441169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9AD2C9B7-C92F-8730-85E1-ACEA55629B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181233" y="600416"/>
            <a:ext cx="2759388" cy="5441169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4D98586E-2D85-13E8-5FCE-4F271577EA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67435" y="781644"/>
            <a:ext cx="2382119" cy="5078712"/>
          </a:xfrm>
          <a:prstGeom prst="round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AE07B022-1525-C233-5ACE-D234D36F4CA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48942" y="781644"/>
            <a:ext cx="2460308" cy="5078712"/>
          </a:xfrm>
          <a:prstGeom prst="round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B181CD5A-00A7-104C-FBD3-E2E098DCEF5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9815" y="781644"/>
            <a:ext cx="2438399" cy="5078712"/>
          </a:xfrm>
          <a:prstGeom prst="round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Ellipse 32"/>
          <p:cNvSpPr/>
          <p:nvPr/>
        </p:nvSpPr>
        <p:spPr>
          <a:xfrm>
            <a:off x="2547584" y="109947"/>
            <a:ext cx="7058976" cy="7069487"/>
          </a:xfrm>
          <a:prstGeom prst="ellipse">
            <a:avLst/>
          </a:prstGeom>
          <a:solidFill>
            <a:srgbClr val="0CDE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C1012B10-1ED5-E130-93A6-DAAC00E84E1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001" y="2443352"/>
            <a:ext cx="2435730" cy="3960000"/>
          </a:xfrm>
          <a:prstGeom prst="rect">
            <a:avLst/>
          </a:prstGeom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0D5D32E6-0C02-DABF-3677-523587811965}"/>
              </a:ext>
            </a:extLst>
          </p:cNvPr>
          <p:cNvSpPr txBox="1"/>
          <p:nvPr/>
        </p:nvSpPr>
        <p:spPr>
          <a:xfrm>
            <a:off x="1799011" y="1983794"/>
            <a:ext cx="163771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fr-FR" sz="1200" dirty="0">
                <a:latin typeface="Neutra Text Light" panose="02000000000000000000" pitchFamily="50" charset="0"/>
              </a:rPr>
              <a:t>A </a:t>
            </a:r>
            <a:r>
              <a:rPr lang="fr-FR" sz="1200" dirty="0" err="1">
                <a:latin typeface="Neutra Text Light" panose="02000000000000000000" pitchFamily="50" charset="0"/>
              </a:rPr>
              <a:t>rich</a:t>
            </a:r>
            <a:r>
              <a:rPr lang="fr-FR" sz="1200" dirty="0">
                <a:latin typeface="Neutra Text Light" panose="02000000000000000000" pitchFamily="50" charset="0"/>
              </a:rPr>
              <a:t> catalogue </a:t>
            </a:r>
          </a:p>
          <a:p>
            <a:pPr marL="0" indent="0" algn="ctr">
              <a:buNone/>
            </a:pPr>
            <a:r>
              <a:rPr lang="fr-FR" sz="1200" dirty="0">
                <a:latin typeface="Neutra Text Light" panose="02000000000000000000" pitchFamily="50" charset="0"/>
              </a:rPr>
              <a:t>of Asian and European </a:t>
            </a:r>
            <a:r>
              <a:rPr lang="fr-FR" sz="1200" dirty="0" err="1">
                <a:latin typeface="Neutra Text" panose="02000000000000000000" pitchFamily="50" charset="0"/>
              </a:rPr>
              <a:t>webtoons</a:t>
            </a:r>
            <a:endParaRPr lang="fr-FR" sz="1200" dirty="0">
              <a:latin typeface="Neutra Text" panose="02000000000000000000" pitchFamily="50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DCA64BE7-E860-07C6-552E-4B5ED68AD83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604" y="2443352"/>
            <a:ext cx="2435730" cy="3960000"/>
          </a:xfrm>
          <a:prstGeom prst="rect">
            <a:avLst/>
          </a:prstGeom>
        </p:spPr>
      </p:pic>
      <p:sp>
        <p:nvSpPr>
          <p:cNvPr id="24" name="ZoneTexte 23">
            <a:extLst>
              <a:ext uri="{FF2B5EF4-FFF2-40B4-BE49-F238E27FC236}">
                <a16:creationId xmlns:a16="http://schemas.microsoft.com/office/drawing/2014/main" id="{9BC62065-12CE-4E52-3F00-27F685A006CA}"/>
              </a:ext>
            </a:extLst>
          </p:cNvPr>
          <p:cNvSpPr txBox="1"/>
          <p:nvPr/>
        </p:nvSpPr>
        <p:spPr>
          <a:xfrm>
            <a:off x="3529579" y="1983794"/>
            <a:ext cx="1635781" cy="646331"/>
          </a:xfrm>
          <a:prstGeom prst="rect">
            <a:avLst/>
          </a:prstGeom>
          <a:noFill/>
        </p:spPr>
        <p:txBody>
          <a:bodyPr wrap="square" lIns="36000" rIns="36000">
            <a:spAutoFit/>
          </a:bodyPr>
          <a:lstStyle/>
          <a:p>
            <a:pPr marL="0" indent="0" algn="ctr">
              <a:buNone/>
            </a:pPr>
            <a:r>
              <a:rPr lang="fr-FR" sz="1200" dirty="0" err="1">
                <a:latin typeface="Neutra Text" panose="02000000000000000000" pitchFamily="50" charset="0"/>
              </a:rPr>
              <a:t>Thousands</a:t>
            </a:r>
            <a:r>
              <a:rPr lang="fr-FR" sz="1200" dirty="0">
                <a:latin typeface="Neutra Text" panose="02000000000000000000" pitchFamily="50" charset="0"/>
              </a:rPr>
              <a:t> of episodes: </a:t>
            </a:r>
            <a:r>
              <a:rPr lang="fr-FR" sz="1200" dirty="0">
                <a:latin typeface="Neutra Text Light" panose="02000000000000000000" pitchFamily="50" charset="0"/>
              </a:rPr>
              <a:t>Romance, Action, Fantasy, Drama</a:t>
            </a:r>
          </a:p>
        </p:txBody>
      </p:sp>
      <p:pic>
        <p:nvPicPr>
          <p:cNvPr id="19" name="Image 18" descr="Une image contenant texte&#10;&#10;Description générée automatiquement">
            <a:extLst>
              <a:ext uri="{FF2B5EF4-FFF2-40B4-BE49-F238E27FC236}">
                <a16:creationId xmlns:a16="http://schemas.microsoft.com/office/drawing/2014/main" id="{A13595CA-B507-B464-9EB1-3484322E80F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9207" y="2443352"/>
            <a:ext cx="2435730" cy="3960000"/>
          </a:xfrm>
          <a:prstGeom prst="rect">
            <a:avLst/>
          </a:prstGeom>
        </p:spPr>
      </p:pic>
      <p:sp>
        <p:nvSpPr>
          <p:cNvPr id="25" name="ZoneTexte 24">
            <a:extLst>
              <a:ext uri="{FF2B5EF4-FFF2-40B4-BE49-F238E27FC236}">
                <a16:creationId xmlns:a16="http://schemas.microsoft.com/office/drawing/2014/main" id="{D2DBE6E5-96A6-56E9-749F-3CC83C4EED4F}"/>
              </a:ext>
            </a:extLst>
          </p:cNvPr>
          <p:cNvSpPr txBox="1"/>
          <p:nvPr/>
        </p:nvSpPr>
        <p:spPr>
          <a:xfrm>
            <a:off x="5339739" y="1983794"/>
            <a:ext cx="147466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fr-FR" sz="1200" dirty="0">
                <a:latin typeface="Neutra Text Light" panose="02000000000000000000" pitchFamily="50" charset="0"/>
              </a:rPr>
              <a:t>A </a:t>
            </a:r>
            <a:r>
              <a:rPr lang="fr-FR" sz="1200" dirty="0">
                <a:latin typeface="Neutra Text" panose="02000000000000000000" pitchFamily="50" charset="0"/>
              </a:rPr>
              <a:t>free advertising </a:t>
            </a:r>
            <a:r>
              <a:rPr lang="fr-FR" sz="1200" dirty="0">
                <a:latin typeface="Neutra Text Light" panose="02000000000000000000" pitchFamily="50" charset="0"/>
              </a:rPr>
              <a:t>digital </a:t>
            </a:r>
            <a:r>
              <a:rPr lang="fr-FR" sz="1200" dirty="0" err="1">
                <a:latin typeface="Neutra Text Light" panose="02000000000000000000" pitchFamily="50" charset="0"/>
              </a:rPr>
              <a:t>reading</a:t>
            </a:r>
            <a:r>
              <a:rPr lang="fr-FR" sz="1200" dirty="0">
                <a:latin typeface="Neutra Text Light" panose="02000000000000000000" pitchFamily="50" charset="0"/>
              </a:rPr>
              <a:t> </a:t>
            </a:r>
            <a:r>
              <a:rPr lang="fr-FR" sz="1200" dirty="0" err="1">
                <a:latin typeface="Neutra Text Light" panose="02000000000000000000" pitchFamily="50" charset="0"/>
              </a:rPr>
              <a:t>experience</a:t>
            </a:r>
            <a:endParaRPr lang="fr-FR" sz="1200" dirty="0">
              <a:latin typeface="Neutra Text" panose="02000000000000000000" pitchFamily="50" charset="0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17639333-8D04-FD6A-70AE-1FBA8EB68CA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015" y="2443352"/>
            <a:ext cx="2435730" cy="396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F714C729-1750-1BE4-BF9D-632A83032E61}"/>
              </a:ext>
            </a:extLst>
          </p:cNvPr>
          <p:cNvSpPr txBox="1"/>
          <p:nvPr/>
        </p:nvSpPr>
        <p:spPr>
          <a:xfrm>
            <a:off x="10311880" y="1983794"/>
            <a:ext cx="1908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fr-FR" sz="1200" dirty="0">
                <a:latin typeface="Neutra Text" panose="02000000000000000000" pitchFamily="50" charset="0"/>
              </a:rPr>
              <a:t>Exclusive original series</a:t>
            </a:r>
          </a:p>
          <a:p>
            <a:pPr marL="0" indent="0" algn="ctr">
              <a:buNone/>
            </a:pPr>
            <a:r>
              <a:rPr lang="fr-FR" sz="1200" dirty="0">
                <a:latin typeface="Neutra Text Light" panose="02000000000000000000" pitchFamily="50" charset="0"/>
              </a:rPr>
              <a:t>only available on </a:t>
            </a:r>
            <a:r>
              <a:rPr lang="fr-FR" sz="1200" dirty="0">
                <a:latin typeface="Neutra Text" panose="02000000000000000000" pitchFamily="50" charset="0"/>
              </a:rPr>
              <a:t>ONO</a:t>
            </a:r>
          </a:p>
        </p:txBody>
      </p:sp>
      <p:pic>
        <p:nvPicPr>
          <p:cNvPr id="15" name="Image 14" descr="Une image contenant texte, téléphone, téléphone mobile&#10;&#10;Description générée automatiquement">
            <a:extLst>
              <a:ext uri="{FF2B5EF4-FFF2-40B4-BE49-F238E27FC236}">
                <a16:creationId xmlns:a16="http://schemas.microsoft.com/office/drawing/2014/main" id="{E27C5987-37ED-48F3-CB1A-3B3C2336AF7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810" y="2443352"/>
            <a:ext cx="2435730" cy="3960000"/>
          </a:xfrm>
          <a:prstGeom prst="rect">
            <a:avLst/>
          </a:prstGeom>
        </p:spPr>
      </p:pic>
      <p:sp>
        <p:nvSpPr>
          <p:cNvPr id="27" name="ZoneTexte 26">
            <a:extLst>
              <a:ext uri="{FF2B5EF4-FFF2-40B4-BE49-F238E27FC236}">
                <a16:creationId xmlns:a16="http://schemas.microsoft.com/office/drawing/2014/main" id="{573277E8-1448-7A9B-46B0-C7D2862A72D0}"/>
              </a:ext>
            </a:extLst>
          </p:cNvPr>
          <p:cNvSpPr txBox="1"/>
          <p:nvPr/>
        </p:nvSpPr>
        <p:spPr>
          <a:xfrm>
            <a:off x="7078380" y="1983794"/>
            <a:ext cx="145659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fr-FR" sz="1200" dirty="0">
                <a:latin typeface="Neutra Text Light" panose="02000000000000000000" pitchFamily="50" charset="0"/>
              </a:rPr>
              <a:t>A </a:t>
            </a:r>
            <a:r>
              <a:rPr lang="fr-FR" sz="1200" dirty="0" err="1">
                <a:latin typeface="Neutra Text" panose="02000000000000000000" pitchFamily="50" charset="0"/>
              </a:rPr>
              <a:t>freemium</a:t>
            </a:r>
            <a:r>
              <a:rPr lang="fr-FR" sz="1200" dirty="0">
                <a:latin typeface="Neutra Text" panose="02000000000000000000" pitchFamily="50" charset="0"/>
              </a:rPr>
              <a:t> mode </a:t>
            </a:r>
            <a:r>
              <a:rPr lang="fr-FR" sz="1200" dirty="0">
                <a:latin typeface="Neutra Text Light" panose="02000000000000000000" pitchFamily="50" charset="0"/>
              </a:rPr>
              <a:t>to </a:t>
            </a:r>
            <a:r>
              <a:rPr lang="fr-FR" sz="1200" dirty="0" err="1">
                <a:latin typeface="Neutra Text Light" panose="02000000000000000000" pitchFamily="50" charset="0"/>
              </a:rPr>
              <a:t>discover</a:t>
            </a:r>
            <a:endParaRPr lang="fr-FR" sz="1200" dirty="0">
              <a:latin typeface="Neutra Text" panose="02000000000000000000" pitchFamily="50" charset="0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EB8DA8D3-395F-9C38-642A-E056D399083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8413" y="2443352"/>
            <a:ext cx="2435730" cy="3960000"/>
          </a:xfrm>
          <a:prstGeom prst="rect">
            <a:avLst/>
          </a:prstGeom>
        </p:spPr>
      </p:pic>
      <p:sp>
        <p:nvSpPr>
          <p:cNvPr id="28" name="ZoneTexte 27">
            <a:extLst>
              <a:ext uri="{FF2B5EF4-FFF2-40B4-BE49-F238E27FC236}">
                <a16:creationId xmlns:a16="http://schemas.microsoft.com/office/drawing/2014/main" id="{5F762D4B-66BD-1DAD-A89F-728AB38F2FF7}"/>
              </a:ext>
            </a:extLst>
          </p:cNvPr>
          <p:cNvSpPr txBox="1"/>
          <p:nvPr/>
        </p:nvSpPr>
        <p:spPr>
          <a:xfrm>
            <a:off x="8582278" y="1983794"/>
            <a:ext cx="1908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fr-FR" sz="1200" dirty="0">
                <a:latin typeface="Neutra Text Light" panose="02000000000000000000" pitchFamily="50" charset="0"/>
              </a:rPr>
              <a:t>Pay-as-you-</a:t>
            </a:r>
            <a:r>
              <a:rPr lang="fr-FR" sz="1200" dirty="0" err="1">
                <a:latin typeface="Neutra Text Light" panose="02000000000000000000" pitchFamily="50" charset="0"/>
              </a:rPr>
              <a:t>read</a:t>
            </a:r>
            <a:r>
              <a:rPr lang="fr-FR" sz="1200" dirty="0">
                <a:latin typeface="Neutra Text Light" panose="02000000000000000000" pitchFamily="50" charset="0"/>
              </a:rPr>
              <a:t> system through </a:t>
            </a:r>
            <a:r>
              <a:rPr lang="fr-FR" sz="1200" dirty="0" err="1">
                <a:latin typeface="Neutra Text" panose="02000000000000000000" pitchFamily="50" charset="0"/>
              </a:rPr>
              <a:t>micropayments</a:t>
            </a:r>
            <a:r>
              <a:rPr lang="fr-FR" sz="1200" dirty="0">
                <a:latin typeface="Neutra Text" panose="02000000000000000000" pitchFamily="50" charset="0"/>
              </a:rPr>
              <a:t> (coins)</a:t>
            </a:r>
            <a:r>
              <a:rPr lang="fr-FR" sz="1200" dirty="0">
                <a:latin typeface="Neutra Text Light" panose="02000000000000000000" pitchFamily="50" charset="0"/>
              </a:rPr>
              <a:t>, no </a:t>
            </a:r>
            <a:r>
              <a:rPr lang="fr-FR" sz="1200" dirty="0" err="1">
                <a:latin typeface="Neutra Text Light" panose="02000000000000000000" pitchFamily="50" charset="0"/>
              </a:rPr>
              <a:t>subscription</a:t>
            </a:r>
            <a:endParaRPr lang="fr-FR" sz="1200" dirty="0">
              <a:latin typeface="Neutra Text" panose="02000000000000000000" pitchFamily="50" charset="0"/>
            </a:endParaRPr>
          </a:p>
        </p:txBody>
      </p:sp>
      <p:pic>
        <p:nvPicPr>
          <p:cNvPr id="29" name="Image 28">
            <a:extLst>
              <a:ext uri="{FF2B5EF4-FFF2-40B4-BE49-F238E27FC236}">
                <a16:creationId xmlns:a16="http://schemas.microsoft.com/office/drawing/2014/main" id="{D2822261-92DE-B792-238B-94DAA7706FB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9602" y="2443352"/>
            <a:ext cx="2435730" cy="3960000"/>
          </a:xfrm>
          <a:prstGeom prst="rect">
            <a:avLst/>
          </a:prstGeom>
        </p:spPr>
      </p:pic>
      <p:sp>
        <p:nvSpPr>
          <p:cNvPr id="30" name="ZoneTexte 29">
            <a:extLst>
              <a:ext uri="{FF2B5EF4-FFF2-40B4-BE49-F238E27FC236}">
                <a16:creationId xmlns:a16="http://schemas.microsoft.com/office/drawing/2014/main" id="{CCC19804-8E68-C755-3C2D-7DCFC2BFED6C}"/>
              </a:ext>
            </a:extLst>
          </p:cNvPr>
          <p:cNvSpPr txBox="1"/>
          <p:nvPr/>
        </p:nvSpPr>
        <p:spPr>
          <a:xfrm>
            <a:off x="166431" y="1983794"/>
            <a:ext cx="1443664" cy="461665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/>
          <a:p>
            <a:pPr marL="0" indent="0" algn="ctr">
              <a:buNone/>
            </a:pPr>
            <a:r>
              <a:rPr lang="fr-FR" sz="1200" dirty="0">
                <a:latin typeface="Neutra Text Light" panose="02000000000000000000" pitchFamily="50" charset="0"/>
              </a:rPr>
              <a:t>A </a:t>
            </a:r>
            <a:r>
              <a:rPr lang="fr-FR" sz="1200" dirty="0" err="1">
                <a:latin typeface="Neutra Text Light" panose="02000000000000000000" pitchFamily="50" charset="0"/>
              </a:rPr>
              <a:t>dedicated</a:t>
            </a:r>
            <a:r>
              <a:rPr lang="fr-FR" sz="1200" dirty="0">
                <a:latin typeface="Neutra Text Light" panose="02000000000000000000" pitchFamily="50" charset="0"/>
              </a:rPr>
              <a:t> </a:t>
            </a:r>
            <a:r>
              <a:rPr lang="fr-FR" sz="1200" dirty="0" err="1">
                <a:latin typeface="Neutra Text Light" panose="02000000000000000000" pitchFamily="50" charset="0"/>
              </a:rPr>
              <a:t>app</a:t>
            </a:r>
            <a:r>
              <a:rPr lang="fr-FR" sz="1200" dirty="0">
                <a:latin typeface="Neutra Text Light" panose="02000000000000000000" pitchFamily="50" charset="0"/>
              </a:rPr>
              <a:t>: </a:t>
            </a:r>
            <a:r>
              <a:rPr lang="fr-FR" sz="1200" dirty="0">
                <a:latin typeface="Neutra Text" panose="02000000000000000000" pitchFamily="50" charset="0"/>
              </a:rPr>
              <a:t>ONO</a:t>
            </a:r>
            <a:endParaRPr lang="fr-FR" sz="1200" dirty="0">
              <a:latin typeface="Neutra Text Light" panose="02000000000000000000" pitchFamily="50" charset="0"/>
            </a:endParaRPr>
          </a:p>
        </p:txBody>
      </p:sp>
      <p:pic>
        <p:nvPicPr>
          <p:cNvPr id="46" name="Image 45" descr="Une image contenant texte, silhouette&#10;&#10;Description générée automatiquement">
            <a:extLst>
              <a:ext uri="{FF2B5EF4-FFF2-40B4-BE49-F238E27FC236}">
                <a16:creationId xmlns:a16="http://schemas.microsoft.com/office/drawing/2014/main" id="{B8CB3C2C-D5BE-EA5A-F969-340F99C47CB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24" t="34124" r="19618" b="32185"/>
          <a:stretch/>
        </p:blipFill>
        <p:spPr>
          <a:xfrm>
            <a:off x="967536" y="1027386"/>
            <a:ext cx="1285117" cy="757513"/>
          </a:xfrm>
          <a:prstGeom prst="rect">
            <a:avLst/>
          </a:prstGeom>
        </p:spPr>
      </p:pic>
      <p:sp>
        <p:nvSpPr>
          <p:cNvPr id="31" name="Ellipse 30"/>
          <p:cNvSpPr/>
          <p:nvPr/>
        </p:nvSpPr>
        <p:spPr>
          <a:xfrm>
            <a:off x="4007822" y="-2854560"/>
            <a:ext cx="4158183" cy="4164375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9A6A5043-3045-EF41-9D89-192FBBE81528}"/>
              </a:ext>
            </a:extLst>
          </p:cNvPr>
          <p:cNvSpPr txBox="1"/>
          <p:nvPr/>
        </p:nvSpPr>
        <p:spPr>
          <a:xfrm>
            <a:off x="3524357" y="268018"/>
            <a:ext cx="512511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500" b="1" dirty="0">
                <a:solidFill>
                  <a:schemeClr val="bg1"/>
                </a:solidFill>
                <a:latin typeface="Gilroy ExtraBold" panose="00000900000000000000" pitchFamily="50" charset="0"/>
              </a:rPr>
              <a:t>Digital </a:t>
            </a:r>
            <a:r>
              <a:rPr lang="fr-FR" sz="2500" b="1" dirty="0" err="1">
                <a:solidFill>
                  <a:schemeClr val="bg1"/>
                </a:solidFill>
                <a:latin typeface="Gilroy ExtraBold" panose="00000900000000000000" pitchFamily="50" charset="0"/>
              </a:rPr>
              <a:t>reading</a:t>
            </a:r>
            <a:endParaRPr lang="fr-FR" sz="2500" b="1" dirty="0">
              <a:solidFill>
                <a:schemeClr val="bg1"/>
              </a:solidFill>
              <a:latin typeface="Gilroy ExtraBold" panose="000009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223545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5803CC45-3B62-0020-8620-B02C121720BE}"/>
              </a:ext>
            </a:extLst>
          </p:cNvPr>
          <p:cNvGrpSpPr/>
          <p:nvPr/>
        </p:nvGrpSpPr>
        <p:grpSpPr>
          <a:xfrm>
            <a:off x="560151" y="403765"/>
            <a:ext cx="11071700" cy="5989000"/>
            <a:chOff x="0" y="0"/>
            <a:chExt cx="5617862" cy="3038863"/>
          </a:xfrm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249C4D2B-CBBB-920D-E03A-7A6BC1DF29F6}"/>
                </a:ext>
              </a:extLst>
            </p:cNvPr>
            <p:cNvSpPr/>
            <p:nvPr/>
          </p:nvSpPr>
          <p:spPr>
            <a:xfrm>
              <a:off x="0" y="0"/>
              <a:ext cx="5617863" cy="3038863"/>
            </a:xfrm>
            <a:custGeom>
              <a:avLst/>
              <a:gdLst/>
              <a:ahLst/>
              <a:cxnLst/>
              <a:rect l="l" t="t" r="r" b="b"/>
              <a:pathLst>
                <a:path w="5617863" h="3038863">
                  <a:moveTo>
                    <a:pt x="5493402" y="3038863"/>
                  </a:moveTo>
                  <a:lnTo>
                    <a:pt x="124460" y="3038863"/>
                  </a:lnTo>
                  <a:cubicBezTo>
                    <a:pt x="55880" y="3038863"/>
                    <a:pt x="0" y="2982983"/>
                    <a:pt x="0" y="291440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493403" y="0"/>
                  </a:lnTo>
                  <a:cubicBezTo>
                    <a:pt x="5561983" y="0"/>
                    <a:pt x="5617863" y="55880"/>
                    <a:pt x="5617863" y="124460"/>
                  </a:cubicBezTo>
                  <a:lnTo>
                    <a:pt x="5617863" y="2914403"/>
                  </a:lnTo>
                  <a:cubicBezTo>
                    <a:pt x="5617863" y="2982983"/>
                    <a:pt x="5561983" y="3038863"/>
                    <a:pt x="5493403" y="3038863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7" name="ZoneTexte 6">
            <a:extLst>
              <a:ext uri="{FF2B5EF4-FFF2-40B4-BE49-F238E27FC236}">
                <a16:creationId xmlns:a16="http://schemas.microsoft.com/office/drawing/2014/main" id="{A7238A5D-287C-3F93-0571-3E1441CAD31E}"/>
              </a:ext>
            </a:extLst>
          </p:cNvPr>
          <p:cNvSpPr txBox="1"/>
          <p:nvPr/>
        </p:nvSpPr>
        <p:spPr>
          <a:xfrm>
            <a:off x="952821" y="957570"/>
            <a:ext cx="10501513" cy="58783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endParaRPr lang="fr-FR" sz="2133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/>
            <a:endParaRPr lang="fr-FR" sz="2133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/>
            <a:r>
              <a:rPr lang="fr-FR" sz="2133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The new </a:t>
            </a:r>
            <a:r>
              <a:rPr lang="fr-FR" sz="2133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Mobile </a:t>
            </a:r>
            <a:r>
              <a:rPr lang="fr-FR" sz="2133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App</a:t>
            </a:r>
            <a:r>
              <a:rPr lang="fr-FR" sz="2133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fr-FR" sz="2133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for </a:t>
            </a:r>
            <a:r>
              <a:rPr lang="fr-FR" sz="2133" b="1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Webtoons</a:t>
            </a:r>
            <a:r>
              <a:rPr lang="fr-FR" sz="2133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and </a:t>
            </a:r>
            <a:r>
              <a:rPr lang="fr-FR" sz="2133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Mangas</a:t>
            </a:r>
          </a:p>
          <a:p>
            <a:pPr lvl="3" algn="just"/>
            <a:endParaRPr lang="fr-FR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3" algn="just"/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France </a:t>
            </a:r>
            <a:r>
              <a:rPr lang="fr-FR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is</a:t>
            </a:r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the </a:t>
            </a:r>
            <a:r>
              <a:rPr lang="fr-FR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most</a:t>
            </a:r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advanced</a:t>
            </a:r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fr-FR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fastest</a:t>
            </a:r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growing</a:t>
            </a:r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European</a:t>
            </a:r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country in the </a:t>
            </a:r>
            <a:r>
              <a:rPr lang="fr-FR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webtoon</a:t>
            </a:r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market</a:t>
            </a:r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fr-FR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reaching</a:t>
            </a:r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€80M in 2022, and #3 international </a:t>
            </a:r>
            <a:r>
              <a:rPr lang="fr-FR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market</a:t>
            </a:r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after</a:t>
            </a:r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US and JP. The </a:t>
            </a:r>
            <a:r>
              <a:rPr lang="fr-FR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webtoon</a:t>
            </a:r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market</a:t>
            </a:r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is</a:t>
            </a:r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expected</a:t>
            </a:r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to </a:t>
            </a:r>
            <a:r>
              <a:rPr lang="fr-FR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grow</a:t>
            </a:r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by x20 by 2030 to </a:t>
            </a:r>
            <a:r>
              <a:rPr lang="fr-FR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reach</a:t>
            </a:r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$</a:t>
            </a:r>
            <a:r>
              <a:rPr lang="fr-FR" sz="1600" dirty="0">
                <a:latin typeface="Calibri" panose="020F0502020204030204" pitchFamily="34" charset="0"/>
                <a:cs typeface="Times New Roman" panose="02020603050405020304" pitchFamily="18" charset="0"/>
              </a:rPr>
              <a:t>56MM </a:t>
            </a:r>
            <a:r>
              <a:rPr lang="fr-FR" sz="16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globally</a:t>
            </a:r>
            <a:r>
              <a:rPr lang="fr-FR" sz="1600" dirty="0">
                <a:latin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lvl="3" algn="just"/>
            <a:endParaRPr lang="fr-FR" sz="16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lvl="3" algn="just"/>
            <a:r>
              <a:rPr lang="fr-FR" sz="1600" dirty="0">
                <a:latin typeface="Calibri" panose="020F0502020204030204" pitchFamily="34" charset="0"/>
                <a:cs typeface="Times New Roman" panose="02020603050405020304" pitchFamily="18" charset="0"/>
              </a:rPr>
              <a:t>Our ambition </a:t>
            </a:r>
            <a:r>
              <a:rPr lang="fr-FR" sz="16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is</a:t>
            </a:r>
            <a:r>
              <a:rPr lang="fr-FR" sz="1600" dirty="0">
                <a:latin typeface="Calibri" panose="020F0502020204030204" pitchFamily="34" charset="0"/>
                <a:cs typeface="Times New Roman" panose="02020603050405020304" pitchFamily="18" charset="0"/>
              </a:rPr>
              <a:t> to </a:t>
            </a:r>
            <a:r>
              <a:rPr lang="fr-FR" sz="16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become</a:t>
            </a:r>
            <a:r>
              <a:rPr lang="fr-FR" sz="1600" dirty="0">
                <a:latin typeface="Calibri" panose="020F0502020204030204" pitchFamily="34" charset="0"/>
                <a:cs typeface="Times New Roman" panose="02020603050405020304" pitchFamily="18" charset="0"/>
              </a:rPr>
              <a:t> the </a:t>
            </a:r>
            <a:r>
              <a:rPr lang="fr-FR" sz="1600" b="1" dirty="0" err="1">
                <a:latin typeface="Calibri" panose="020F0502020204030204" pitchFamily="34" charset="0"/>
                <a:cs typeface="Times New Roman" panose="02020603050405020304" pitchFamily="18" charset="0"/>
              </a:rPr>
              <a:t>reference</a:t>
            </a:r>
            <a:r>
              <a:rPr lang="fr-FR" sz="1600" b="1" dirty="0">
                <a:latin typeface="Calibri" panose="020F0502020204030204" pitchFamily="34" charset="0"/>
                <a:cs typeface="Times New Roman" panose="02020603050405020304" pitchFamily="18" charset="0"/>
              </a:rPr>
              <a:t> platform and production </a:t>
            </a:r>
            <a:r>
              <a:rPr lang="fr-FR" sz="1600" b="1" dirty="0" err="1">
                <a:latin typeface="Calibri" panose="020F0502020204030204" pitchFamily="34" charset="0"/>
                <a:cs typeface="Times New Roman" panose="02020603050405020304" pitchFamily="18" charset="0"/>
              </a:rPr>
              <a:t>entity</a:t>
            </a:r>
            <a:r>
              <a:rPr lang="fr-FR" sz="1600" b="1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>
                <a:latin typeface="Calibri" panose="020F0502020204030204" pitchFamily="34" charset="0"/>
                <a:cs typeface="Times New Roman" panose="02020603050405020304" pitchFamily="18" charset="0"/>
              </a:rPr>
              <a:t>in Europe, </a:t>
            </a:r>
            <a:r>
              <a:rPr lang="fr-FR" sz="16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achieving</a:t>
            </a:r>
            <a:r>
              <a:rPr lang="fr-FR" sz="1600" dirty="0">
                <a:latin typeface="Calibri" panose="020F0502020204030204" pitchFamily="34" charset="0"/>
                <a:cs typeface="Times New Roman" panose="02020603050405020304" pitchFamily="18" charset="0"/>
              </a:rPr>
              <a:t> the </a:t>
            </a:r>
            <a:r>
              <a:rPr lang="fr-FR" sz="16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following</a:t>
            </a:r>
            <a:r>
              <a:rPr lang="fr-FR" sz="1600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milestones</a:t>
            </a:r>
            <a:r>
              <a:rPr lang="fr-FR" sz="1600" dirty="0">
                <a:latin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marL="457189" lvl="3" indent="-457189" algn="just">
              <a:buFont typeface="Arial" panose="020B0604020202020204" pitchFamily="34" charset="0"/>
              <a:buChar char="•"/>
            </a:pPr>
            <a:r>
              <a:rPr lang="fr-FR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January</a:t>
            </a:r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 2023: French launch </a:t>
            </a:r>
            <a:r>
              <a:rPr lang="fr-FR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 100+ </a:t>
            </a:r>
            <a:r>
              <a:rPr lang="fr-FR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webtoon</a:t>
            </a:r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series</a:t>
            </a:r>
            <a:endParaRPr lang="fr-FR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189" lvl="3" indent="-457189" algn="just">
              <a:buFont typeface="Arial" panose="020B0604020202020204" pitchFamily="34" charset="0"/>
              <a:buChar char="•"/>
            </a:pPr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Q2 2023: inclusion of Manga catalogue (France </a:t>
            </a:r>
            <a:r>
              <a:rPr lang="fr-FR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is</a:t>
            </a:r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 the 2</a:t>
            </a:r>
            <a:r>
              <a:rPr lang="fr-FR" sz="16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nd</a:t>
            </a:r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largest</a:t>
            </a:r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market</a:t>
            </a:r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 for manga)</a:t>
            </a:r>
          </a:p>
          <a:p>
            <a:pPr marL="457189" lvl="3" indent="-457189" algn="just">
              <a:buFont typeface="Arial" panose="020B0604020202020204" pitchFamily="34" charset="0"/>
              <a:buChar char="•"/>
            </a:pPr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Q4 2023: </a:t>
            </a:r>
            <a:r>
              <a:rPr lang="fr-FR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European</a:t>
            </a:r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 expansion </a:t>
            </a:r>
            <a:r>
              <a:rPr lang="fr-FR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starting</a:t>
            </a:r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 Germany</a:t>
            </a:r>
          </a:p>
          <a:p>
            <a:pPr marL="457189" lvl="3" indent="-457189" algn="just">
              <a:buFont typeface="Arial" panose="020B0604020202020204" pitchFamily="34" charset="0"/>
              <a:buChar char="•"/>
            </a:pPr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2024: set up of a local production </a:t>
            </a:r>
            <a:r>
              <a:rPr lang="fr-FR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entity</a:t>
            </a:r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 to </a:t>
            </a:r>
            <a:r>
              <a:rPr lang="fr-FR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create</a:t>
            </a:r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fr-FR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produce</a:t>
            </a:r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European</a:t>
            </a:r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series</a:t>
            </a:r>
            <a:endParaRPr lang="fr-FR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189" lvl="3" indent="-457189" algn="just">
              <a:buFont typeface="Arial" panose="020B0604020202020204" pitchFamily="34" charset="0"/>
              <a:buChar char="•"/>
            </a:pPr>
            <a:endParaRPr lang="fr-FR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3" algn="just"/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In </a:t>
            </a:r>
            <a:r>
              <a:rPr lang="fr-FR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order</a:t>
            </a:r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 to </a:t>
            </a:r>
            <a:r>
              <a:rPr lang="fr-FR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reach</a:t>
            </a:r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this</a:t>
            </a:r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 goal and </a:t>
            </a:r>
            <a:r>
              <a:rPr lang="fr-FR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compete</a:t>
            </a:r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Korean</a:t>
            </a:r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conglomerates</a:t>
            </a:r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fr-FR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we</a:t>
            </a:r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need</a:t>
            </a:r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 to </a:t>
            </a:r>
            <a:r>
              <a:rPr lang="fr-FR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leverage</a:t>
            </a:r>
            <a:r>
              <a:rPr lang="fr-FR" sz="1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funds</a:t>
            </a:r>
            <a:r>
              <a:rPr lang="fr-FR" sz="1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to </a:t>
            </a:r>
            <a:r>
              <a:rPr lang="fr-FR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produce</a:t>
            </a:r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lvl="3" algn="just"/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content at </a:t>
            </a:r>
            <a:r>
              <a:rPr lang="fr-FR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scale</a:t>
            </a:r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, and </a:t>
            </a:r>
            <a:r>
              <a:rPr lang="fr-FR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offer</a:t>
            </a:r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fr-FR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strong</a:t>
            </a:r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European</a:t>
            </a:r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 alternative.</a:t>
            </a:r>
          </a:p>
          <a:p>
            <a:pPr lvl="3" algn="just"/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Média Participations has a </a:t>
            </a:r>
            <a:r>
              <a:rPr lang="fr-FR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proven</a:t>
            </a:r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 expertise in </a:t>
            </a:r>
            <a:r>
              <a:rPr lang="fr-FR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creating</a:t>
            </a:r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fr-FR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diversifying</a:t>
            </a:r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IPs</a:t>
            </a:r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, and </a:t>
            </a:r>
            <a:r>
              <a:rPr lang="fr-FR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we</a:t>
            </a:r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 are </a:t>
            </a:r>
            <a:r>
              <a:rPr lang="fr-FR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looking</a:t>
            </a:r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 for </a:t>
            </a:r>
          </a:p>
          <a:p>
            <a:pPr lvl="3" algn="just"/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business </a:t>
            </a:r>
            <a:r>
              <a:rPr lang="fr-FR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partners</a:t>
            </a:r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interested</a:t>
            </a:r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fr-FR" sz="1600" b="1" dirty="0">
                <a:latin typeface="Calibri" panose="020F0502020204030204" pitchFamily="34" charset="0"/>
                <a:cs typeface="Calibri" panose="020F0502020204030204" pitchFamily="34" charset="0"/>
              </a:rPr>
              <a:t>content co-production and </a:t>
            </a:r>
            <a:r>
              <a:rPr lang="fr-FR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IPs</a:t>
            </a:r>
            <a:r>
              <a:rPr lang="fr-FR" sz="1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developement</a:t>
            </a:r>
            <a:r>
              <a:rPr lang="fr-FR" sz="1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in Europe and </a:t>
            </a:r>
            <a:r>
              <a:rPr lang="fr-FR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beyond</a:t>
            </a:r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 lvl="3" algn="just"/>
            <a:r>
              <a:rPr lang="fr-FR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We</a:t>
            </a:r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want</a:t>
            </a:r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 to set up a </a:t>
            </a:r>
            <a:r>
              <a:rPr lang="fr-FR" sz="1600" b="1" dirty="0">
                <a:latin typeface="Calibri" panose="020F0502020204030204" pitchFamily="34" charset="0"/>
                <a:cs typeface="Calibri" panose="020F0502020204030204" pitchFamily="34" charset="0"/>
              </a:rPr>
              <a:t>duplicable model for production and distribution </a:t>
            </a:r>
            <a:r>
              <a:rPr lang="fr-FR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that</a:t>
            </a:r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could</a:t>
            </a:r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be</a:t>
            </a:r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expanded</a:t>
            </a:r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 in the </a:t>
            </a:r>
          </a:p>
          <a:p>
            <a:pPr lvl="3" algn="just"/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Middle East, by </a:t>
            </a:r>
            <a:r>
              <a:rPr lang="fr-FR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onboarding</a:t>
            </a:r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 and training local </a:t>
            </a:r>
            <a:r>
              <a:rPr lang="fr-FR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artists</a:t>
            </a:r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fr-FR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storytellers</a:t>
            </a:r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, and </a:t>
            </a:r>
            <a:r>
              <a:rPr lang="fr-FR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streamlining</a:t>
            </a:r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 the production process.</a:t>
            </a:r>
            <a:endParaRPr lang="fr-FR" sz="1600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F0D4D2C5-BB76-0B59-257F-A14D7040007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0707" y="465236"/>
            <a:ext cx="2560023" cy="1120009"/>
          </a:xfrm>
          <a:prstGeom prst="rect">
            <a:avLst/>
          </a:prstGeom>
        </p:spPr>
      </p:pic>
      <p:pic>
        <p:nvPicPr>
          <p:cNvPr id="9" name="Picture 2" descr="de style coréen de dessin personnalisé Anime Portrait à - Etsy France">
            <a:extLst>
              <a:ext uri="{FF2B5EF4-FFF2-40B4-BE49-F238E27FC236}">
                <a16:creationId xmlns:a16="http://schemas.microsoft.com/office/drawing/2014/main" id="{6139FD97-A4EC-B63D-050C-B83F6F6162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426480"/>
              </a:clrFrom>
              <a:clrTo>
                <a:srgbClr val="42648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634"/>
          <a:stretch/>
        </p:blipFill>
        <p:spPr bwMode="auto">
          <a:xfrm>
            <a:off x="9713864" y="3288766"/>
            <a:ext cx="2478136" cy="3570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786293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2">
            <a:extLst>
              <a:ext uri="{FF2B5EF4-FFF2-40B4-BE49-F238E27FC236}">
                <a16:creationId xmlns:a16="http://schemas.microsoft.com/office/drawing/2014/main" id="{0265E53C-184E-B07B-FD67-237030EEE772}"/>
              </a:ext>
            </a:extLst>
          </p:cNvPr>
          <p:cNvGrpSpPr/>
          <p:nvPr/>
        </p:nvGrpSpPr>
        <p:grpSpPr>
          <a:xfrm>
            <a:off x="560151" y="434501"/>
            <a:ext cx="11071700" cy="5989000"/>
            <a:chOff x="0" y="0"/>
            <a:chExt cx="5617862" cy="3038863"/>
          </a:xfrm>
        </p:grpSpPr>
        <p:sp>
          <p:nvSpPr>
            <p:cNvPr id="8" name="Freeform 3">
              <a:extLst>
                <a:ext uri="{FF2B5EF4-FFF2-40B4-BE49-F238E27FC236}">
                  <a16:creationId xmlns:a16="http://schemas.microsoft.com/office/drawing/2014/main" id="{81085B81-DED0-D568-55A2-7131216C5706}"/>
                </a:ext>
              </a:extLst>
            </p:cNvPr>
            <p:cNvSpPr/>
            <p:nvPr/>
          </p:nvSpPr>
          <p:spPr>
            <a:xfrm>
              <a:off x="0" y="0"/>
              <a:ext cx="5617863" cy="3038863"/>
            </a:xfrm>
            <a:custGeom>
              <a:avLst/>
              <a:gdLst/>
              <a:ahLst/>
              <a:cxnLst/>
              <a:rect l="l" t="t" r="r" b="b"/>
              <a:pathLst>
                <a:path w="5617863" h="3038863">
                  <a:moveTo>
                    <a:pt x="5493402" y="3038863"/>
                  </a:moveTo>
                  <a:lnTo>
                    <a:pt x="124460" y="3038863"/>
                  </a:lnTo>
                  <a:cubicBezTo>
                    <a:pt x="55880" y="3038863"/>
                    <a:pt x="0" y="2982983"/>
                    <a:pt x="0" y="291440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493403" y="0"/>
                  </a:lnTo>
                  <a:cubicBezTo>
                    <a:pt x="5561983" y="0"/>
                    <a:pt x="5617863" y="55880"/>
                    <a:pt x="5617863" y="124460"/>
                  </a:cubicBezTo>
                  <a:lnTo>
                    <a:pt x="5617863" y="2914403"/>
                  </a:lnTo>
                  <a:cubicBezTo>
                    <a:pt x="5617863" y="2982983"/>
                    <a:pt x="5561983" y="3038863"/>
                    <a:pt x="5493403" y="3038863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7" name="ZoneTexte 6">
            <a:extLst>
              <a:ext uri="{FF2B5EF4-FFF2-40B4-BE49-F238E27FC236}">
                <a16:creationId xmlns:a16="http://schemas.microsoft.com/office/drawing/2014/main" id="{6AE8BF4E-EADA-A821-FA66-8A5B1CF48AC3}"/>
              </a:ext>
            </a:extLst>
          </p:cNvPr>
          <p:cNvSpPr txBox="1"/>
          <p:nvPr/>
        </p:nvSpPr>
        <p:spPr>
          <a:xfrm>
            <a:off x="754961" y="-3474373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sz="1400" dirty="0">
              <a:latin typeface="Montserrat" panose="00000500000000000000" pitchFamily="2" charset="0"/>
              <a:cs typeface="Calibri" panose="020F0502020204030204" pitchFamily="34" charset="0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E5AD21AA-F0C6-FF72-0B6C-7729C68CF5EB}"/>
              </a:ext>
            </a:extLst>
          </p:cNvPr>
          <p:cNvSpPr txBox="1"/>
          <p:nvPr/>
        </p:nvSpPr>
        <p:spPr>
          <a:xfrm>
            <a:off x="8303428" y="1073142"/>
            <a:ext cx="655538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80990" indent="-380990" algn="just">
              <a:buFontTx/>
              <a:buChar char="-"/>
            </a:pPr>
            <a:endParaRPr lang="fr-FR" sz="2400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/>
            <a:endParaRPr lang="fr-FR" sz="2400" b="1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/>
            <a:endParaRPr lang="fr-FR" sz="2400" b="1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34" name="Picture 13">
            <a:extLst>
              <a:ext uri="{FF2B5EF4-FFF2-40B4-BE49-F238E27FC236}">
                <a16:creationId xmlns:a16="http://schemas.microsoft.com/office/drawing/2014/main" id="{8DA0D7C9-7F6C-8CC4-108F-EFC41A083E1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b="5637"/>
          <a:stretch/>
        </p:blipFill>
        <p:spPr>
          <a:xfrm>
            <a:off x="9303739" y="2786742"/>
            <a:ext cx="2578669" cy="3636756"/>
          </a:xfrm>
          <a:prstGeom prst="rect">
            <a:avLst/>
          </a:prstGeom>
        </p:spPr>
      </p:pic>
      <p:sp>
        <p:nvSpPr>
          <p:cNvPr id="35" name="ZoneTexte 34">
            <a:extLst>
              <a:ext uri="{FF2B5EF4-FFF2-40B4-BE49-F238E27FC236}">
                <a16:creationId xmlns:a16="http://schemas.microsoft.com/office/drawing/2014/main" id="{EC1F1E98-6ABC-0A8B-A464-7B9627DADF44}"/>
              </a:ext>
            </a:extLst>
          </p:cNvPr>
          <p:cNvSpPr txBox="1"/>
          <p:nvPr/>
        </p:nvSpPr>
        <p:spPr>
          <a:xfrm>
            <a:off x="952821" y="957569"/>
            <a:ext cx="9702372" cy="51396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endParaRPr lang="fr-FR" sz="2133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/>
            <a:endParaRPr lang="fr-FR" sz="2133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/>
            <a:r>
              <a:rPr lang="fr-FR" sz="2133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The new </a:t>
            </a:r>
            <a:r>
              <a:rPr lang="fr-FR" sz="2133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Mobile </a:t>
            </a:r>
            <a:r>
              <a:rPr lang="fr-FR" sz="2133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App</a:t>
            </a:r>
            <a:r>
              <a:rPr lang="fr-FR" sz="2133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fr-FR" sz="2133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for </a:t>
            </a:r>
            <a:r>
              <a:rPr lang="fr-FR" sz="2133" b="1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Webtoons</a:t>
            </a:r>
            <a:r>
              <a:rPr lang="fr-FR" sz="2133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and </a:t>
            </a:r>
            <a:r>
              <a:rPr lang="fr-FR" sz="2133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Mangas</a:t>
            </a:r>
          </a:p>
          <a:p>
            <a:pPr lvl="3" algn="just"/>
            <a:endParaRPr lang="fr-FR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fr-FR" sz="16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ONO platform </a:t>
            </a:r>
            <a:r>
              <a:rPr lang="fr-FR" sz="1600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is</a:t>
            </a:r>
            <a:r>
              <a:rPr lang="fr-FR" sz="16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fr-FR" sz="1600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available</a:t>
            </a:r>
            <a:r>
              <a:rPr lang="fr-FR" sz="16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on IOS and Android. </a:t>
            </a:r>
          </a:p>
          <a:p>
            <a:pPr algn="just"/>
            <a:r>
              <a:rPr lang="fr-FR" sz="16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It </a:t>
            </a:r>
            <a:r>
              <a:rPr lang="fr-FR" sz="1600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leverages</a:t>
            </a:r>
            <a:r>
              <a:rPr lang="fr-FR" sz="16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the </a:t>
            </a:r>
            <a:r>
              <a:rPr lang="fr-FR" sz="1600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existing</a:t>
            </a:r>
            <a:r>
              <a:rPr lang="fr-FR" sz="16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standards of </a:t>
            </a:r>
            <a:r>
              <a:rPr lang="fr-FR" sz="1600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successful</a:t>
            </a:r>
            <a:r>
              <a:rPr lang="fr-FR" sz="16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fr-FR" sz="1600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Webtoon</a:t>
            </a:r>
            <a:r>
              <a:rPr lang="fr-FR" sz="16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platforms for the best </a:t>
            </a:r>
            <a:r>
              <a:rPr lang="fr-FR" sz="1600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users</a:t>
            </a:r>
            <a:r>
              <a:rPr lang="fr-FR" sz="16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’ </a:t>
            </a:r>
            <a:r>
              <a:rPr lang="fr-FR" sz="1600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experience</a:t>
            </a:r>
            <a:r>
              <a:rPr lang="fr-FR" sz="16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fr-FR" sz="1600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without</a:t>
            </a:r>
            <a:r>
              <a:rPr lang="fr-FR" sz="16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fr-FR" sz="1600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ads</a:t>
            </a:r>
            <a:r>
              <a:rPr lang="fr-FR" sz="16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:</a:t>
            </a:r>
          </a:p>
          <a:p>
            <a:pPr marL="380990" indent="-380990" algn="just">
              <a:buFontTx/>
              <a:buChar char="-"/>
            </a:pPr>
            <a:r>
              <a:rPr lang="fr-FR" sz="1600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Monetization</a:t>
            </a:r>
            <a:r>
              <a:rPr lang="fr-FR" sz="16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fr-FR" sz="1600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through</a:t>
            </a:r>
            <a:r>
              <a:rPr lang="fr-FR" sz="16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coins (50 coins = €0.5)</a:t>
            </a:r>
          </a:p>
          <a:p>
            <a:pPr marL="380990" indent="-380990" algn="just">
              <a:buFontTx/>
              <a:buChar char="-"/>
            </a:pPr>
            <a:r>
              <a:rPr lang="fr-FR" sz="16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 </a:t>
            </a:r>
            <a:r>
              <a:rPr lang="fr-FR" sz="1600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dynamic</a:t>
            </a:r>
            <a:r>
              <a:rPr lang="fr-FR" sz="16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fr-FR" sz="1600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calendar</a:t>
            </a:r>
            <a:r>
              <a:rPr lang="fr-FR" sz="16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: 7+ new </a:t>
            </a:r>
            <a:r>
              <a:rPr lang="fr-FR" sz="1600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episodes</a:t>
            </a:r>
            <a:r>
              <a:rPr lang="fr-FR" sz="16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fr-FR" sz="1600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available</a:t>
            </a:r>
            <a:r>
              <a:rPr lang="fr-FR" sz="16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on a </a:t>
            </a:r>
            <a:r>
              <a:rPr lang="fr-FR" sz="1600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daily</a:t>
            </a:r>
            <a:r>
              <a:rPr lang="fr-FR" sz="16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basis</a:t>
            </a:r>
          </a:p>
          <a:p>
            <a:pPr marL="380990" indent="-380990" algn="just">
              <a:buFontTx/>
              <a:buChar char="-"/>
            </a:pPr>
            <a:r>
              <a:rPr lang="fr-FR" sz="16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Freemium model: 3 first </a:t>
            </a:r>
            <a:r>
              <a:rPr lang="fr-FR" sz="1600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episodes</a:t>
            </a:r>
            <a:r>
              <a:rPr lang="fr-FR" sz="16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for free + « </a:t>
            </a:r>
            <a:r>
              <a:rPr lang="fr-FR" sz="1600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Wait</a:t>
            </a:r>
            <a:r>
              <a:rPr lang="fr-FR" sz="16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fr-FR" sz="1600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until</a:t>
            </a:r>
            <a:r>
              <a:rPr lang="fr-FR" sz="16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fr-FR" sz="1600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read</a:t>
            </a:r>
            <a:r>
              <a:rPr lang="fr-FR" sz="16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» </a:t>
            </a:r>
            <a:r>
              <a:rPr lang="fr-FR" sz="1600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covering</a:t>
            </a:r>
            <a:r>
              <a:rPr lang="fr-FR" sz="16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1/3 of the full </a:t>
            </a:r>
            <a:r>
              <a:rPr lang="fr-FR" sz="1600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series</a:t>
            </a:r>
            <a:endParaRPr lang="fr-FR" sz="1600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380990" indent="-380990" algn="just">
              <a:buFontTx/>
              <a:buChar char="-"/>
            </a:pPr>
            <a:r>
              <a:rPr lang="fr-FR" sz="16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 gamification </a:t>
            </a:r>
            <a:r>
              <a:rPr lang="fr-FR" sz="1600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strategy</a:t>
            </a:r>
            <a:r>
              <a:rPr lang="fr-FR" sz="16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to </a:t>
            </a:r>
            <a:r>
              <a:rPr lang="fr-FR" sz="1600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acquire</a:t>
            </a:r>
            <a:r>
              <a:rPr lang="fr-FR" sz="16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and engage new </a:t>
            </a:r>
            <a:r>
              <a:rPr lang="fr-FR" sz="1600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users</a:t>
            </a:r>
            <a:endParaRPr lang="fr-FR" sz="1600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380990" indent="-380990" algn="just">
              <a:buFontTx/>
              <a:buChar char="-"/>
            </a:pPr>
            <a:endParaRPr lang="fr-FR" sz="1600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/>
            <a:r>
              <a:rPr lang="fr-FR" sz="1600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We</a:t>
            </a:r>
            <a:r>
              <a:rPr lang="fr-FR" sz="16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fr-FR" sz="1600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aim</a:t>
            </a:r>
            <a:r>
              <a:rPr lang="fr-FR" sz="16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at </a:t>
            </a:r>
            <a:r>
              <a:rPr lang="fr-FR" sz="1600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acquiring</a:t>
            </a:r>
            <a:r>
              <a:rPr lang="fr-FR" sz="16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+1.5M </a:t>
            </a:r>
            <a:r>
              <a:rPr lang="fr-FR" sz="1600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users</a:t>
            </a:r>
            <a:r>
              <a:rPr lang="fr-FR" sz="16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by 2025, and </a:t>
            </a:r>
            <a:r>
              <a:rPr lang="fr-FR" sz="1600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reaching</a:t>
            </a:r>
            <a:r>
              <a:rPr lang="fr-FR" sz="16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the French podium, </a:t>
            </a:r>
            <a:r>
              <a:rPr lang="fr-FR" sz="1600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alongside</a:t>
            </a:r>
            <a:r>
              <a:rPr lang="fr-FR" sz="16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fr-FR" sz="1600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Naver</a:t>
            </a:r>
            <a:r>
              <a:rPr lang="fr-FR" sz="16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and </a:t>
            </a:r>
            <a:r>
              <a:rPr lang="fr-FR" sz="1600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Kakao</a:t>
            </a:r>
            <a:r>
              <a:rPr lang="fr-FR" sz="16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</a:p>
          <a:p>
            <a:pPr algn="just"/>
            <a:r>
              <a:rPr lang="fr-FR" sz="16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by leveraging and </a:t>
            </a:r>
            <a:r>
              <a:rPr lang="fr-FR" sz="1600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strenghtening</a:t>
            </a:r>
            <a:r>
              <a:rPr lang="fr-FR" sz="16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fr-FR" sz="1600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our</a:t>
            </a:r>
            <a:r>
              <a:rPr lang="fr-FR" sz="16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fr-FR" sz="1600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existing</a:t>
            </a:r>
            <a:r>
              <a:rPr lang="fr-FR" sz="16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assets:</a:t>
            </a:r>
          </a:p>
          <a:p>
            <a:pPr marL="228594" indent="-228594" algn="just">
              <a:buFontTx/>
              <a:buChar char="-"/>
            </a:pPr>
            <a:r>
              <a:rPr lang="fr-FR" sz="16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Deep </a:t>
            </a:r>
            <a:r>
              <a:rPr lang="fr-FR" sz="1600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knowledge</a:t>
            </a:r>
            <a:r>
              <a:rPr lang="fr-FR" sz="16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of local </a:t>
            </a:r>
            <a:r>
              <a:rPr lang="fr-FR" sz="1600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readers</a:t>
            </a:r>
            <a:r>
              <a:rPr lang="fr-FR" sz="16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’ profiles and expectations</a:t>
            </a:r>
          </a:p>
          <a:p>
            <a:pPr marL="228594" indent="-228594" algn="just">
              <a:buFontTx/>
              <a:buChar char="-"/>
            </a:pPr>
            <a:r>
              <a:rPr lang="fr-FR" sz="1600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Highly</a:t>
            </a:r>
            <a:r>
              <a:rPr lang="fr-FR" sz="16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fr-FR" sz="1600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skilled</a:t>
            </a:r>
            <a:r>
              <a:rPr lang="fr-FR" sz="16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digital team to monitor </a:t>
            </a:r>
            <a:r>
              <a:rPr lang="fr-FR" sz="1600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users</a:t>
            </a:r>
            <a:r>
              <a:rPr lang="fr-FR" sz="16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’ acquisition and </a:t>
            </a:r>
            <a:r>
              <a:rPr lang="fr-FR" sz="1600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retention</a:t>
            </a:r>
            <a:endParaRPr lang="fr-FR" sz="1600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228594" indent="-228594" algn="just">
              <a:buFontTx/>
              <a:buChar char="-"/>
            </a:pPr>
            <a:r>
              <a:rPr lang="fr-FR" sz="16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Direct </a:t>
            </a:r>
            <a:r>
              <a:rPr lang="fr-FR" sz="1600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access</a:t>
            </a:r>
            <a:r>
              <a:rPr lang="fr-FR" sz="16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to local </a:t>
            </a:r>
            <a:r>
              <a:rPr lang="fr-FR" sz="1600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influencers</a:t>
            </a:r>
            <a:r>
              <a:rPr lang="fr-FR" sz="16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to </a:t>
            </a:r>
            <a:r>
              <a:rPr lang="fr-FR" sz="1600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make</a:t>
            </a:r>
            <a:r>
              <a:rPr lang="fr-FR" sz="16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fr-FR" sz="1600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our</a:t>
            </a:r>
            <a:r>
              <a:rPr lang="fr-FR" sz="16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content viral</a:t>
            </a:r>
          </a:p>
          <a:p>
            <a:pPr marL="228594" indent="-228594" algn="just">
              <a:buFontTx/>
              <a:buChar char="-"/>
            </a:pPr>
            <a:r>
              <a:rPr lang="fr-FR" sz="16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Strong network of </a:t>
            </a:r>
            <a:r>
              <a:rPr lang="fr-FR" sz="1600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strategic</a:t>
            </a:r>
            <a:r>
              <a:rPr lang="fr-FR" sz="16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fr-FR" sz="1600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partners</a:t>
            </a:r>
            <a:r>
              <a:rPr lang="fr-FR" sz="16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fr-FR" sz="1600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across</a:t>
            </a:r>
            <a:r>
              <a:rPr lang="fr-FR" sz="16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Europe</a:t>
            </a:r>
          </a:p>
          <a:p>
            <a:pPr marL="228594" indent="-228594" algn="just">
              <a:buFontTx/>
              <a:buChar char="-"/>
            </a:pPr>
            <a:r>
              <a:rPr lang="fr-FR" sz="16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Large set of in-house </a:t>
            </a:r>
            <a:r>
              <a:rPr lang="fr-FR" sz="1600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activities</a:t>
            </a:r>
            <a:r>
              <a:rPr lang="fr-FR" sz="16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for content diversification (animation, </a:t>
            </a:r>
            <a:r>
              <a:rPr lang="fr-FR" sz="1600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video</a:t>
            </a:r>
            <a:r>
              <a:rPr lang="fr-FR" sz="16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fr-FR" sz="1600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games</a:t>
            </a:r>
            <a:r>
              <a:rPr lang="fr-FR" sz="16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fr-FR" sz="1600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print</a:t>
            </a:r>
            <a:r>
              <a:rPr lang="fr-FR" sz="16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books)</a:t>
            </a:r>
          </a:p>
          <a:p>
            <a:pPr marL="228594" indent="-228594" algn="just">
              <a:buFontTx/>
              <a:buChar char="-"/>
            </a:pPr>
            <a:endParaRPr lang="fr-FR" sz="1600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37" name="Picture 4">
            <a:extLst>
              <a:ext uri="{FF2B5EF4-FFF2-40B4-BE49-F238E27FC236}">
                <a16:creationId xmlns:a16="http://schemas.microsoft.com/office/drawing/2014/main" id="{60AAE6C4-E469-B880-AB5D-E63919DA3ED7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0707" y="465236"/>
            <a:ext cx="2560023" cy="1120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20727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DCD5FC5F-E17F-AA16-7806-35BE30B34324}"/>
              </a:ext>
            </a:extLst>
          </p:cNvPr>
          <p:cNvGrpSpPr/>
          <p:nvPr/>
        </p:nvGrpSpPr>
        <p:grpSpPr>
          <a:xfrm>
            <a:off x="560151" y="434501"/>
            <a:ext cx="11071700" cy="5989000"/>
            <a:chOff x="0" y="0"/>
            <a:chExt cx="5617862" cy="3038863"/>
          </a:xfrm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F9CD126A-5F1C-B533-835B-A6FDA7B55859}"/>
                </a:ext>
              </a:extLst>
            </p:cNvPr>
            <p:cNvSpPr/>
            <p:nvPr/>
          </p:nvSpPr>
          <p:spPr>
            <a:xfrm>
              <a:off x="0" y="0"/>
              <a:ext cx="5617863" cy="3038863"/>
            </a:xfrm>
            <a:custGeom>
              <a:avLst/>
              <a:gdLst/>
              <a:ahLst/>
              <a:cxnLst/>
              <a:rect l="l" t="t" r="r" b="b"/>
              <a:pathLst>
                <a:path w="5617863" h="3038863">
                  <a:moveTo>
                    <a:pt x="5493402" y="3038863"/>
                  </a:moveTo>
                  <a:lnTo>
                    <a:pt x="124460" y="3038863"/>
                  </a:lnTo>
                  <a:cubicBezTo>
                    <a:pt x="55880" y="3038863"/>
                    <a:pt x="0" y="2982983"/>
                    <a:pt x="0" y="291440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493403" y="0"/>
                  </a:lnTo>
                  <a:cubicBezTo>
                    <a:pt x="5561983" y="0"/>
                    <a:pt x="5617863" y="55880"/>
                    <a:pt x="5617863" y="124460"/>
                  </a:cubicBezTo>
                  <a:lnTo>
                    <a:pt x="5617863" y="2914403"/>
                  </a:lnTo>
                  <a:cubicBezTo>
                    <a:pt x="5617863" y="2982983"/>
                    <a:pt x="5561983" y="3038863"/>
                    <a:pt x="5493403" y="3038863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87937A06-6174-146D-8751-63F8C422FB9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1774" y="788987"/>
            <a:ext cx="1512589" cy="661757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35B040FA-8D81-4E99-7107-1E224F6FE9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2412" y="861312"/>
            <a:ext cx="8763000" cy="5325533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0F675A20-914A-BDD4-ABA1-177D2D71D369}"/>
              </a:ext>
            </a:extLst>
          </p:cNvPr>
          <p:cNvSpPr txBox="1"/>
          <p:nvPr/>
        </p:nvSpPr>
        <p:spPr>
          <a:xfrm>
            <a:off x="2359959" y="753117"/>
            <a:ext cx="9056915" cy="6667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fr-FR" sz="2133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Business Plan 2023 - 2026</a:t>
            </a:r>
            <a:endParaRPr lang="fr-FR" sz="1600" b="1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228594" indent="-228594" algn="just">
              <a:buFontTx/>
              <a:buChar char="-"/>
            </a:pPr>
            <a:endParaRPr lang="fr-FR" sz="1600" b="1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709654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31" b="15067"/>
          <a:stretch/>
        </p:blipFill>
        <p:spPr>
          <a:xfrm>
            <a:off x="-21266" y="-272955"/>
            <a:ext cx="12213266" cy="7226648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5D4D6025-64E8-0048-87FE-EB45C47F4510}"/>
              </a:ext>
            </a:extLst>
          </p:cNvPr>
          <p:cNvSpPr txBox="1"/>
          <p:nvPr/>
        </p:nvSpPr>
        <p:spPr>
          <a:xfrm>
            <a:off x="175699" y="-1152736"/>
            <a:ext cx="3348000" cy="369332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 anchor="t" anchorCtr="0">
            <a:spAutoFit/>
          </a:bodyPr>
          <a:lstStyle/>
          <a:p>
            <a:r>
              <a:rPr lang="fr-FR" sz="900" b="1" dirty="0">
                <a:solidFill>
                  <a:schemeClr val="bg1"/>
                </a:solidFill>
              </a:rPr>
              <a:t>Beyond a </a:t>
            </a:r>
            <a:r>
              <a:rPr lang="fr-FR" sz="900" b="1" dirty="0" err="1">
                <a:solidFill>
                  <a:schemeClr val="bg1"/>
                </a:solidFill>
              </a:rPr>
              <a:t>Steel</a:t>
            </a:r>
            <a:r>
              <a:rPr lang="fr-FR" sz="900" b="1" dirty="0">
                <a:solidFill>
                  <a:schemeClr val="bg1"/>
                </a:solidFill>
              </a:rPr>
              <a:t> </a:t>
            </a:r>
            <a:r>
              <a:rPr lang="fr-FR" sz="900" b="1" dirty="0" err="1">
                <a:solidFill>
                  <a:schemeClr val="bg1"/>
                </a:solidFill>
              </a:rPr>
              <a:t>Sky</a:t>
            </a:r>
            <a:r>
              <a:rPr lang="fr-FR" sz="900" b="1" dirty="0">
                <a:solidFill>
                  <a:schemeClr val="bg1"/>
                </a:solidFill>
              </a:rPr>
              <a:t> </a:t>
            </a:r>
            <a:r>
              <a:rPr lang="fr-FR" sz="900" dirty="0">
                <a:solidFill>
                  <a:schemeClr val="bg1"/>
                </a:solidFill>
              </a:rPr>
              <a:t>(2020)</a:t>
            </a:r>
          </a:p>
          <a:p>
            <a:r>
              <a:rPr lang="fr-FR" sz="900" dirty="0" err="1">
                <a:solidFill>
                  <a:schemeClr val="bg1"/>
                </a:solidFill>
              </a:rPr>
              <a:t>Microids</a:t>
            </a:r>
            <a:endParaRPr lang="fr-FR" sz="900" dirty="0">
              <a:solidFill>
                <a:schemeClr val="bg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-21266" y="3850600"/>
            <a:ext cx="12213266" cy="3108316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34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/>
          <p:cNvSpPr/>
          <p:nvPr/>
        </p:nvSpPr>
        <p:spPr>
          <a:xfrm>
            <a:off x="10632" y="3787995"/>
            <a:ext cx="12213266" cy="3108316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34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/>
          <p:cNvSpPr/>
          <p:nvPr/>
        </p:nvSpPr>
        <p:spPr>
          <a:xfrm>
            <a:off x="0" y="3750105"/>
            <a:ext cx="12213266" cy="3108316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34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9A6A5043-3045-EF41-9D89-192FBBE81528}"/>
              </a:ext>
            </a:extLst>
          </p:cNvPr>
          <p:cNvSpPr txBox="1"/>
          <p:nvPr/>
        </p:nvSpPr>
        <p:spPr>
          <a:xfrm>
            <a:off x="0" y="5000636"/>
            <a:ext cx="12192000" cy="1334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fr-FR" sz="8500" b="1" dirty="0">
                <a:solidFill>
                  <a:schemeClr val="bg1"/>
                </a:solidFill>
                <a:latin typeface="Gilroy ExtraBold" panose="00000900000000000000" pitchFamily="50" charset="0"/>
              </a:rPr>
              <a:t>in Consumer </a:t>
            </a:r>
            <a:r>
              <a:rPr lang="fr-FR" sz="8500" b="1" dirty="0" err="1">
                <a:solidFill>
                  <a:schemeClr val="bg1"/>
                </a:solidFill>
                <a:latin typeface="Gilroy ExtraBold" panose="00000900000000000000" pitchFamily="50" charset="0"/>
              </a:rPr>
              <a:t>products</a:t>
            </a:r>
            <a:endParaRPr lang="fr-FR" sz="8500" b="1" dirty="0">
              <a:solidFill>
                <a:schemeClr val="bg1"/>
              </a:solidFill>
              <a:latin typeface="Gilroy ExtraBold" panose="00000900000000000000" pitchFamily="50" charset="0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9A6A5043-3045-EF41-9D89-192FBBE81528}"/>
              </a:ext>
            </a:extLst>
          </p:cNvPr>
          <p:cNvSpPr txBox="1"/>
          <p:nvPr/>
        </p:nvSpPr>
        <p:spPr>
          <a:xfrm>
            <a:off x="0" y="4695948"/>
            <a:ext cx="12192000" cy="457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fr-FR" sz="2500" dirty="0">
                <a:solidFill>
                  <a:schemeClr val="bg1"/>
                </a:solidFill>
                <a:latin typeface="Gilroy ExtraBold" panose="00000900000000000000" pitchFamily="50" charset="0"/>
              </a:rPr>
              <a:t>We are </a:t>
            </a:r>
            <a:r>
              <a:rPr lang="fr-FR" sz="2500" b="1" dirty="0">
                <a:solidFill>
                  <a:schemeClr val="bg1"/>
                </a:solidFill>
                <a:latin typeface="Gilroy ExtraBold" panose="00000900000000000000" pitchFamily="50" charset="0"/>
              </a:rPr>
              <a:t>Storytellers</a:t>
            </a:r>
          </a:p>
        </p:txBody>
      </p:sp>
    </p:spTree>
    <p:extLst>
      <p:ext uri="{BB962C8B-B14F-4D97-AF65-F5344CB8AC3E}">
        <p14:creationId xmlns:p14="http://schemas.microsoft.com/office/powerpoint/2010/main" val="283584227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76" b="9833"/>
          <a:stretch/>
        </p:blipFill>
        <p:spPr>
          <a:xfrm>
            <a:off x="-25515" y="-125505"/>
            <a:ext cx="12274363" cy="7012868"/>
          </a:xfrm>
          <a:prstGeom prst="rect">
            <a:avLst/>
          </a:prstGeom>
        </p:spPr>
      </p:pic>
      <p:sp>
        <p:nvSpPr>
          <p:cNvPr id="19" name="Ellipse 18"/>
          <p:cNvSpPr/>
          <p:nvPr/>
        </p:nvSpPr>
        <p:spPr>
          <a:xfrm>
            <a:off x="6141215" y="473924"/>
            <a:ext cx="5894102" cy="590287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026" name="Picture 2" descr="Amazon.fr: Plastoy">
            <a:extLst>
              <a:ext uri="{FF2B5EF4-FFF2-40B4-BE49-F238E27FC236}">
                <a16:creationId xmlns:a16="http://schemas.microsoft.com/office/drawing/2014/main" id="{BC0CB69D-A2CD-4646-BDC0-8308CCE68F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2762" y="877143"/>
            <a:ext cx="1232034" cy="327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Vidéos de Kana-Home-Video - Dailymotion">
            <a:extLst>
              <a:ext uri="{FF2B5EF4-FFF2-40B4-BE49-F238E27FC236}">
                <a16:creationId xmlns:a16="http://schemas.microsoft.com/office/drawing/2014/main" id="{A2974F78-E698-E641-BC22-6DFBCCC198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20" r="21806"/>
          <a:stretch/>
        </p:blipFill>
        <p:spPr bwMode="auto">
          <a:xfrm>
            <a:off x="9509189" y="844844"/>
            <a:ext cx="505326" cy="937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itel (éditeur video) — Wikipédia">
            <a:extLst>
              <a:ext uri="{FF2B5EF4-FFF2-40B4-BE49-F238E27FC236}">
                <a16:creationId xmlns:a16="http://schemas.microsoft.com/office/drawing/2014/main" id="{ECBF3AD4-BC96-E241-B5D8-4451525B66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2890" y="1337921"/>
            <a:ext cx="817442" cy="444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59D4B56C-FD64-5A49-B708-CF4F10FF7F90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2219644" y="855843"/>
            <a:ext cx="1743044" cy="5418966"/>
          </a:xfrm>
          <a:prstGeom prst="rect">
            <a:avLst/>
          </a:prstGeom>
        </p:spPr>
      </p:pic>
      <p:sp>
        <p:nvSpPr>
          <p:cNvPr id="20" name="Ellipse 19"/>
          <p:cNvSpPr/>
          <p:nvPr/>
        </p:nvSpPr>
        <p:spPr>
          <a:xfrm>
            <a:off x="4007822" y="-2854560"/>
            <a:ext cx="4158183" cy="4164375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9A6A5043-3045-EF41-9D89-192FBBE81528}"/>
              </a:ext>
            </a:extLst>
          </p:cNvPr>
          <p:cNvSpPr txBox="1"/>
          <p:nvPr/>
        </p:nvSpPr>
        <p:spPr>
          <a:xfrm>
            <a:off x="3524357" y="268018"/>
            <a:ext cx="5125111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300" b="1" dirty="0">
                <a:solidFill>
                  <a:schemeClr val="bg1"/>
                </a:solidFill>
                <a:latin typeface="Gilroy ExtraBold" panose="00000900000000000000" pitchFamily="50" charset="0"/>
              </a:rPr>
              <a:t>Consumer </a:t>
            </a:r>
            <a:r>
              <a:rPr lang="fr-FR" sz="2300" b="1" dirty="0" err="1">
                <a:solidFill>
                  <a:schemeClr val="bg1"/>
                </a:solidFill>
                <a:latin typeface="Gilroy ExtraBold" panose="00000900000000000000" pitchFamily="50" charset="0"/>
              </a:rPr>
              <a:t>Products</a:t>
            </a:r>
            <a:endParaRPr lang="fr-FR" sz="2300" b="1" dirty="0">
              <a:solidFill>
                <a:schemeClr val="bg1"/>
              </a:solidFill>
              <a:latin typeface="Gilroy ExtraBold" panose="00000900000000000000" pitchFamily="50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4725" y="1340645"/>
            <a:ext cx="850071" cy="442179"/>
          </a:xfrm>
          <a:prstGeom prst="rect">
            <a:avLst/>
          </a:prstGeom>
        </p:spPr>
      </p:pic>
      <p:sp>
        <p:nvSpPr>
          <p:cNvPr id="23" name="ZoneTexte 22"/>
          <p:cNvSpPr txBox="1"/>
          <p:nvPr/>
        </p:nvSpPr>
        <p:spPr>
          <a:xfrm>
            <a:off x="6141215" y="2032398"/>
            <a:ext cx="56575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solidFill>
                  <a:schemeClr val="tx2">
                    <a:lumMod val="50000"/>
                  </a:schemeClr>
                </a:solidFill>
                <a:latin typeface="Gilroy ExtraBold" panose="00000900000000000000" pitchFamily="50" charset="0"/>
              </a:rPr>
              <a:t>In-house creation of merchandising 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6630" y="4222978"/>
            <a:ext cx="2464526" cy="148723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C2380B32-6C03-1043-A430-C87D4672C6E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0974" y="4587868"/>
            <a:ext cx="1570643" cy="2290882"/>
          </a:xfrm>
          <a:prstGeom prst="rect">
            <a:avLst/>
          </a:prstGeom>
        </p:spPr>
      </p:pic>
      <p:sp>
        <p:nvSpPr>
          <p:cNvPr id="24" name="Text Box 18"/>
          <p:cNvSpPr txBox="1">
            <a:spLocks noChangeArrowheads="1"/>
          </p:cNvSpPr>
          <p:nvPr/>
        </p:nvSpPr>
        <p:spPr bwMode="auto">
          <a:xfrm>
            <a:off x="6518207" y="2594307"/>
            <a:ext cx="5272949" cy="1772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1400" b="1" dirty="0">
                <a:latin typeface="Neutra Text" panose="02000000000000000000" pitchFamily="50" charset="0"/>
              </a:rPr>
              <a:t>Creation of a wide range of products</a:t>
            </a:r>
            <a:r>
              <a:rPr lang="en-US" sz="1400" dirty="0">
                <a:latin typeface="Neutra Text Light" panose="02000000000000000000" pitchFamily="50" charset="0"/>
              </a:rPr>
              <a:t>, including figurines, toys, games, DVD, Blu-ray, </a:t>
            </a:r>
            <a:r>
              <a:rPr lang="en-US" sz="1400" dirty="0" err="1">
                <a:latin typeface="Neutra Text Light" panose="02000000000000000000" pitchFamily="50" charset="0"/>
              </a:rPr>
              <a:t>vinyles</a:t>
            </a:r>
            <a:r>
              <a:rPr lang="en-US" sz="1400" dirty="0">
                <a:latin typeface="Neutra Text Light" panose="02000000000000000000" pitchFamily="50" charset="0"/>
              </a:rPr>
              <a:t> for internal and external brands (DC Comics, </a:t>
            </a:r>
            <a:r>
              <a:rPr lang="en-US" sz="1400" dirty="0" err="1">
                <a:latin typeface="Neutra Text Light" panose="02000000000000000000" pitchFamily="50" charset="0"/>
              </a:rPr>
              <a:t>Playmobil</a:t>
            </a:r>
            <a:r>
              <a:rPr lang="en-US" sz="1400" dirty="0">
                <a:latin typeface="Neutra Text Light" panose="02000000000000000000" pitchFamily="50" charset="0"/>
              </a:rPr>
              <a:t>, One Piece, Dragon Ball Z…)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latin typeface="Neutra Text Light" panose="02000000000000000000" pitchFamily="50" charset="0"/>
              </a:rPr>
              <a:t>Targeting mainstream audiences as well as collectors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1400" b="1" dirty="0">
                <a:latin typeface="Neutra Text" panose="02000000000000000000" pitchFamily="50" charset="0"/>
              </a:rPr>
              <a:t>Creation of merchandising for our theme park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latin typeface="Neutra Text" panose="02000000000000000000" pitchFamily="50" charset="0"/>
              </a:rPr>
              <a:t>We are also an e-retailer </a:t>
            </a:r>
            <a:r>
              <a:rPr lang="en-US" sz="1400" dirty="0">
                <a:latin typeface="Neutra Text Light" panose="02000000000000000000" pitchFamily="50" charset="0"/>
              </a:rPr>
              <a:t>through </a:t>
            </a:r>
            <a:r>
              <a:rPr lang="en-US" sz="1400" dirty="0">
                <a:latin typeface="Neutra Text Light" panose="02000000000000000000" pitchFamily="50" charset="0"/>
                <a:hlinkClick r:id="rId11"/>
              </a:rPr>
              <a:t>9e-store.fr</a:t>
            </a:r>
            <a:r>
              <a:rPr lang="en-US" sz="1400" dirty="0">
                <a:latin typeface="Neutra Text Light" panose="02000000000000000000" pitchFamily="50" charset="0"/>
              </a:rPr>
              <a:t> and </a:t>
            </a:r>
            <a:r>
              <a:rPr lang="en-US" sz="1400" dirty="0">
                <a:latin typeface="Neutra Text Light" panose="02000000000000000000" pitchFamily="50" charset="0"/>
                <a:hlinkClick r:id="rId12"/>
              </a:rPr>
              <a:t>collectorbd.com</a:t>
            </a:r>
            <a:r>
              <a:rPr lang="en-US" sz="1400" dirty="0">
                <a:latin typeface="Neutra Text Light" panose="02000000000000000000" pitchFamily="50" charset="0"/>
              </a:rPr>
              <a:t> </a:t>
            </a:r>
          </a:p>
        </p:txBody>
      </p:sp>
      <p:pic>
        <p:nvPicPr>
          <p:cNvPr id="8" name="Image 7" descr="Une image contenant texte, couvert, différent, botte&#10;&#10;Description générée automatiquement">
            <a:extLst>
              <a:ext uri="{FF2B5EF4-FFF2-40B4-BE49-F238E27FC236}">
                <a16:creationId xmlns:a16="http://schemas.microsoft.com/office/drawing/2014/main" id="{61B0743E-2697-5F0E-630A-3F2EA64CD7D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9195" y="4302081"/>
            <a:ext cx="3705543" cy="2671693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83FA375A-B84D-75CE-8738-30E50EB3CA3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7134" y="4814276"/>
            <a:ext cx="1778626" cy="2207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26200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 descr="Une image contenant intérieur, plusieurs&#10;&#10;Description générée automatiquement">
            <a:extLst>
              <a:ext uri="{FF2B5EF4-FFF2-40B4-BE49-F238E27FC236}">
                <a16:creationId xmlns:a16="http://schemas.microsoft.com/office/drawing/2014/main" id="{951F2EBE-9545-5E98-D97D-FDC81F0BAA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" name="Ellipse 18"/>
          <p:cNvSpPr/>
          <p:nvPr/>
        </p:nvSpPr>
        <p:spPr>
          <a:xfrm>
            <a:off x="6738096" y="-393700"/>
            <a:ext cx="5827059" cy="600710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0" name="Ellipse 19"/>
          <p:cNvSpPr/>
          <p:nvPr/>
        </p:nvSpPr>
        <p:spPr>
          <a:xfrm>
            <a:off x="4007822" y="-2854560"/>
            <a:ext cx="4158183" cy="4164375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9A6A5043-3045-EF41-9D89-192FBBE81528}"/>
              </a:ext>
            </a:extLst>
          </p:cNvPr>
          <p:cNvSpPr txBox="1"/>
          <p:nvPr/>
        </p:nvSpPr>
        <p:spPr>
          <a:xfrm>
            <a:off x="3524357" y="268018"/>
            <a:ext cx="5125111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300" b="1" dirty="0">
                <a:solidFill>
                  <a:schemeClr val="bg1"/>
                </a:solidFill>
                <a:latin typeface="Gilroy ExtraBold" panose="00000900000000000000" pitchFamily="50" charset="0"/>
              </a:rPr>
              <a:t>Consumer </a:t>
            </a:r>
            <a:r>
              <a:rPr lang="fr-FR" sz="2300" b="1" dirty="0" err="1">
                <a:solidFill>
                  <a:schemeClr val="bg1"/>
                </a:solidFill>
                <a:latin typeface="Gilroy ExtraBold" panose="00000900000000000000" pitchFamily="50" charset="0"/>
              </a:rPr>
              <a:t>Products</a:t>
            </a:r>
            <a:endParaRPr lang="fr-FR" sz="2300" b="1" dirty="0">
              <a:solidFill>
                <a:schemeClr val="bg1"/>
              </a:solidFill>
              <a:latin typeface="Gilroy ExtraBold" panose="00000900000000000000" pitchFamily="50" charset="0"/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6818689" y="714294"/>
            <a:ext cx="56575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solidFill>
                  <a:schemeClr val="tx2">
                    <a:lumMod val="50000"/>
                  </a:schemeClr>
                </a:solidFill>
                <a:latin typeface="Gilroy ExtraBold" panose="00000900000000000000" pitchFamily="50" charset="0"/>
              </a:rPr>
              <a:t>In-house creation of merchandising</a:t>
            </a:r>
          </a:p>
          <a:p>
            <a:pPr algn="ctr"/>
            <a:endParaRPr lang="fr-FR" sz="2000" b="1" dirty="0">
              <a:solidFill>
                <a:schemeClr val="tx2">
                  <a:lumMod val="50000"/>
                </a:schemeClr>
              </a:solidFill>
              <a:latin typeface="Gilroy ExtraBold" panose="00000900000000000000" pitchFamily="50" charset="0"/>
            </a:endParaRPr>
          </a:p>
        </p:txBody>
      </p:sp>
      <p:sp>
        <p:nvSpPr>
          <p:cNvPr id="24" name="Text Box 18"/>
          <p:cNvSpPr txBox="1">
            <a:spLocks noChangeArrowheads="1"/>
          </p:cNvSpPr>
          <p:nvPr/>
        </p:nvSpPr>
        <p:spPr bwMode="auto">
          <a:xfrm>
            <a:off x="7147826" y="1111405"/>
            <a:ext cx="4776716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endParaRPr lang="en-US" sz="1400" dirty="0">
              <a:latin typeface="Neutra Text Light" panose="02000000000000000000" pitchFamily="50" charset="0"/>
            </a:endParaRPr>
          </a:p>
          <a:p>
            <a:pPr algn="l"/>
            <a:r>
              <a:rPr lang="en-US" sz="1400" dirty="0">
                <a:latin typeface="Neutra Text Light" panose="02000000000000000000" pitchFamily="50" charset="0"/>
              </a:rPr>
              <a:t>For </a:t>
            </a:r>
            <a:r>
              <a:rPr lang="en-US" sz="1400" b="1" dirty="0">
                <a:latin typeface="Neutra Text Light" panose="02000000000000000000" pitchFamily="50" charset="0"/>
              </a:rPr>
              <a:t>30 years </a:t>
            </a:r>
            <a:r>
              <a:rPr lang="en-US" sz="1400" dirty="0">
                <a:latin typeface="Neutra Text Light" panose="02000000000000000000" pitchFamily="50" charset="0"/>
              </a:rPr>
              <a:t>we have been working on the most iconic licenses</a:t>
            </a:r>
          </a:p>
          <a:p>
            <a:pPr algn="l"/>
            <a:r>
              <a:rPr lang="en-US" sz="1400" dirty="0">
                <a:latin typeface="Neutra Text Light" panose="02000000000000000000" pitchFamily="50" charset="0"/>
              </a:rPr>
              <a:t>to create fans-</a:t>
            </a:r>
            <a:r>
              <a:rPr lang="en-US" sz="1400" dirty="0" err="1">
                <a:latin typeface="Neutra Text Light" panose="02000000000000000000" pitchFamily="50" charset="0"/>
              </a:rPr>
              <a:t>favourite</a:t>
            </a:r>
            <a:r>
              <a:rPr lang="en-US" sz="1400" dirty="0">
                <a:latin typeface="Neutra Text Light" panose="02000000000000000000" pitchFamily="50" charset="0"/>
              </a:rPr>
              <a:t> figurines &amp; decorative objects.</a:t>
            </a:r>
          </a:p>
          <a:p>
            <a:pPr algn="l"/>
            <a:r>
              <a:rPr lang="fr-FR" sz="1400" dirty="0">
                <a:latin typeface="Neutra Text Light" panose="02000000000000000000" pitchFamily="50" charset="0"/>
              </a:rPr>
              <a:t>3 main </a:t>
            </a:r>
            <a:r>
              <a:rPr lang="fr-FR" sz="1400" dirty="0" err="1">
                <a:latin typeface="Neutra Text Light" panose="02000000000000000000" pitchFamily="50" charset="0"/>
              </a:rPr>
              <a:t>categories</a:t>
            </a:r>
            <a:endParaRPr lang="fr-FR" sz="1400" dirty="0">
              <a:latin typeface="Neutra Text Light" panose="02000000000000000000" pitchFamily="50" charset="0"/>
            </a:endParaRPr>
          </a:p>
          <a:p>
            <a:pPr algn="l"/>
            <a:r>
              <a:rPr lang="fr-FR" sz="1400" dirty="0">
                <a:latin typeface="Neutra Text Light" panose="02000000000000000000" pitchFamily="50" charset="0"/>
              </a:rPr>
              <a:t>- </a:t>
            </a:r>
            <a:r>
              <a:rPr lang="fr-FR" sz="1400" b="1" dirty="0">
                <a:latin typeface="Neutra Text Light" panose="02000000000000000000" pitchFamily="50" charset="0"/>
              </a:rPr>
              <a:t>Historic</a:t>
            </a:r>
            <a:r>
              <a:rPr lang="fr-FR" sz="1400" dirty="0">
                <a:latin typeface="Neutra Text Light" panose="02000000000000000000" pitchFamily="50" charset="0"/>
              </a:rPr>
              <a:t> </a:t>
            </a:r>
            <a:r>
              <a:rPr lang="fr-FR" sz="1400" dirty="0" err="1">
                <a:latin typeface="Neutra Text Light" panose="02000000000000000000" pitchFamily="50" charset="0"/>
              </a:rPr>
              <a:t>with</a:t>
            </a:r>
            <a:r>
              <a:rPr lang="fr-FR" sz="1400" dirty="0">
                <a:latin typeface="Neutra Text Light" panose="02000000000000000000" pitchFamily="50" charset="0"/>
              </a:rPr>
              <a:t> Franco-</a:t>
            </a:r>
            <a:r>
              <a:rPr lang="fr-FR" sz="1400" dirty="0" err="1">
                <a:latin typeface="Neutra Text Light" panose="02000000000000000000" pitchFamily="50" charset="0"/>
              </a:rPr>
              <a:t>Belgium</a:t>
            </a:r>
            <a:r>
              <a:rPr lang="fr-FR" sz="1400" dirty="0">
                <a:latin typeface="Neutra Text Light" panose="02000000000000000000" pitchFamily="50" charset="0"/>
              </a:rPr>
              <a:t> « BD » (Smurfs, Astérix, Gaston…)</a:t>
            </a:r>
          </a:p>
          <a:p>
            <a:pPr algn="l"/>
            <a:r>
              <a:rPr lang="fr-FR" sz="1400" dirty="0">
                <a:latin typeface="Neutra Text Light" panose="02000000000000000000" pitchFamily="50" charset="0"/>
              </a:rPr>
              <a:t>- </a:t>
            </a:r>
            <a:r>
              <a:rPr lang="fr-FR" sz="1400" b="1" dirty="0">
                <a:latin typeface="Neutra Text Light" panose="02000000000000000000" pitchFamily="50" charset="0"/>
              </a:rPr>
              <a:t>Manga Culture</a:t>
            </a:r>
            <a:r>
              <a:rPr lang="fr-FR" sz="1400" dirty="0">
                <a:latin typeface="Neutra Text Light" panose="02000000000000000000" pitchFamily="50" charset="0"/>
              </a:rPr>
              <a:t> (DBZ / One Piece, Naruto…)</a:t>
            </a:r>
          </a:p>
          <a:p>
            <a:pPr algn="l"/>
            <a:r>
              <a:rPr lang="en-US" sz="1400" dirty="0">
                <a:latin typeface="Neutra Text Light" panose="02000000000000000000" pitchFamily="50" charset="0"/>
              </a:rPr>
              <a:t>- </a:t>
            </a:r>
            <a:r>
              <a:rPr lang="en-US" sz="1400" b="1" dirty="0">
                <a:latin typeface="Neutra Text Light" panose="02000000000000000000" pitchFamily="50" charset="0"/>
              </a:rPr>
              <a:t>Pop Culture </a:t>
            </a:r>
            <a:r>
              <a:rPr lang="en-US" sz="1400" dirty="0">
                <a:latin typeface="Neutra Text Light" panose="02000000000000000000" pitchFamily="50" charset="0"/>
              </a:rPr>
              <a:t>(Harry Potter, DC Comics, Garfield, GOT…)</a:t>
            </a:r>
          </a:p>
        </p:txBody>
      </p:sp>
      <p:pic>
        <p:nvPicPr>
          <p:cNvPr id="29" name="Picture 2" descr="Amazon.fr: Plastoy">
            <a:extLst>
              <a:ext uri="{FF2B5EF4-FFF2-40B4-BE49-F238E27FC236}">
                <a16:creationId xmlns:a16="http://schemas.microsoft.com/office/drawing/2014/main" id="{1AF8ACE9-D3B8-D7AA-575D-63FD0CD7A2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1455" y="365005"/>
            <a:ext cx="1232034" cy="327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D51DAD9A-9706-9B93-6B1E-A8228139490A}"/>
              </a:ext>
            </a:extLst>
          </p:cNvPr>
          <p:cNvSpPr/>
          <p:nvPr/>
        </p:nvSpPr>
        <p:spPr>
          <a:xfrm>
            <a:off x="259826" y="2512382"/>
            <a:ext cx="4594282" cy="445659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3" name="Image 2" descr="Une image contenant carte&#10;&#10;Description générée automatiquement">
            <a:extLst>
              <a:ext uri="{FF2B5EF4-FFF2-40B4-BE49-F238E27FC236}">
                <a16:creationId xmlns:a16="http://schemas.microsoft.com/office/drawing/2014/main" id="{DACE7799-D862-217C-2E71-8E44FDCD5A3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084" y="3556887"/>
            <a:ext cx="3837765" cy="2375448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11A5354-4B6C-F218-F0B9-60445F932E8B}"/>
              </a:ext>
            </a:extLst>
          </p:cNvPr>
          <p:cNvSpPr txBox="1"/>
          <p:nvPr/>
        </p:nvSpPr>
        <p:spPr>
          <a:xfrm>
            <a:off x="-233546" y="2865143"/>
            <a:ext cx="56575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solidFill>
                  <a:schemeClr val="tx2">
                    <a:lumMod val="50000"/>
                  </a:schemeClr>
                </a:solidFill>
                <a:latin typeface="Gilroy ExtraBold" panose="00000900000000000000" pitchFamily="50" charset="0"/>
              </a:rPr>
              <a:t>Distribution </a:t>
            </a:r>
            <a:r>
              <a:rPr lang="fr-FR" sz="2000" b="1" dirty="0" err="1">
                <a:solidFill>
                  <a:schemeClr val="tx2">
                    <a:lumMod val="50000"/>
                  </a:schemeClr>
                </a:solidFill>
                <a:latin typeface="Gilroy ExtraBold" panose="00000900000000000000" pitchFamily="50" charset="0"/>
              </a:rPr>
              <a:t>Map</a:t>
            </a:r>
            <a:endParaRPr lang="fr-FR" sz="2000" b="1" dirty="0">
              <a:solidFill>
                <a:schemeClr val="tx2">
                  <a:lumMod val="50000"/>
                </a:schemeClr>
              </a:solidFill>
              <a:latin typeface="Gilroy ExtraBold" panose="00000900000000000000" pitchFamily="50" charset="0"/>
            </a:endParaRPr>
          </a:p>
          <a:p>
            <a:pPr algn="ctr"/>
            <a:endParaRPr lang="fr-FR" sz="2000" b="1" dirty="0">
              <a:solidFill>
                <a:schemeClr val="tx2">
                  <a:lumMod val="50000"/>
                </a:schemeClr>
              </a:solidFill>
              <a:latin typeface="Gilroy ExtraBold" panose="00000900000000000000" pitchFamily="50" charset="0"/>
            </a:endParaRPr>
          </a:p>
        </p:txBody>
      </p:sp>
      <p:pic>
        <p:nvPicPr>
          <p:cNvPr id="6" name="Image 5" descr="Une image contenant texte&#10;&#10;Description générée automatiquement">
            <a:extLst>
              <a:ext uri="{FF2B5EF4-FFF2-40B4-BE49-F238E27FC236}">
                <a16:creationId xmlns:a16="http://schemas.microsoft.com/office/drawing/2014/main" id="{A05392FB-A382-28D8-B3F9-64126076D7D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8551" y="1835836"/>
            <a:ext cx="1221690" cy="1221690"/>
          </a:xfrm>
          <a:prstGeom prst="rect">
            <a:avLst/>
          </a:prstGeom>
        </p:spPr>
      </p:pic>
      <p:pic>
        <p:nvPicPr>
          <p:cNvPr id="8" name="Image 7" descr="Une image contenant texte, équipement électronique, imprimante&#10;&#10;Description générée automatiquement">
            <a:extLst>
              <a:ext uri="{FF2B5EF4-FFF2-40B4-BE49-F238E27FC236}">
                <a16:creationId xmlns:a16="http://schemas.microsoft.com/office/drawing/2014/main" id="{31D08594-CA7D-4DA8-A70C-36D56ED7E57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4607" y="2865143"/>
            <a:ext cx="1931133" cy="1931133"/>
          </a:xfrm>
          <a:prstGeom prst="rect">
            <a:avLst/>
          </a:prstGeom>
        </p:spPr>
      </p:pic>
      <p:pic>
        <p:nvPicPr>
          <p:cNvPr id="10" name="Image 9" descr="Une image contenant texte&#10;&#10;Description générée automatiquement">
            <a:extLst>
              <a:ext uri="{FF2B5EF4-FFF2-40B4-BE49-F238E27FC236}">
                <a16:creationId xmlns:a16="http://schemas.microsoft.com/office/drawing/2014/main" id="{A2BA1D09-BB57-B4C1-A251-C4D4554E210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1865" y="3024719"/>
            <a:ext cx="1491709" cy="1491709"/>
          </a:xfrm>
          <a:prstGeom prst="rect">
            <a:avLst/>
          </a:prstGeom>
        </p:spPr>
      </p:pic>
      <p:pic>
        <p:nvPicPr>
          <p:cNvPr id="13" name="Image 12" descr="Une image contenant intérieur, décoré&#10;&#10;Description générée automatiquement">
            <a:extLst>
              <a:ext uri="{FF2B5EF4-FFF2-40B4-BE49-F238E27FC236}">
                <a16:creationId xmlns:a16="http://schemas.microsoft.com/office/drawing/2014/main" id="{FD73DEA1-E065-5824-828A-6AAE5CED5B3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6109" y="3000376"/>
            <a:ext cx="1491709" cy="1491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58652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texte, intérieur, poupée&#10;&#10;Description générée automatiquement">
            <a:extLst>
              <a:ext uri="{FF2B5EF4-FFF2-40B4-BE49-F238E27FC236}">
                <a16:creationId xmlns:a16="http://schemas.microsoft.com/office/drawing/2014/main" id="{9CBFF8AC-2660-8C77-C8D3-9DC582CE89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925" y="0"/>
            <a:ext cx="9925573" cy="68580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84BF5E91-5F25-9298-FD15-5385DD4315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7744" y="0"/>
            <a:ext cx="2344256" cy="6858000"/>
          </a:xfrm>
          <a:prstGeom prst="rect">
            <a:avLst/>
          </a:prstGeom>
        </p:spPr>
      </p:pic>
      <p:sp>
        <p:nvSpPr>
          <p:cNvPr id="29" name="Ellipse 28"/>
          <p:cNvSpPr/>
          <p:nvPr/>
        </p:nvSpPr>
        <p:spPr>
          <a:xfrm>
            <a:off x="6161133" y="304674"/>
            <a:ext cx="5943599" cy="628530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Text Box 18"/>
          <p:cNvSpPr txBox="1">
            <a:spLocks noChangeArrowheads="1"/>
          </p:cNvSpPr>
          <p:nvPr/>
        </p:nvSpPr>
        <p:spPr bwMode="auto">
          <a:xfrm>
            <a:off x="6801540" y="2576273"/>
            <a:ext cx="4832915" cy="2870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1400" b="1" dirty="0">
                <a:latin typeface="Neutra Text" panose="02000000000000000000" pitchFamily="50" charset="0"/>
              </a:rPr>
              <a:t>Development of the group’s IP portfolio </a:t>
            </a:r>
            <a:r>
              <a:rPr lang="en-US" sz="1400" dirty="0">
                <a:latin typeface="Neutra Text Light" panose="02000000000000000000" pitchFamily="50" charset="0"/>
              </a:rPr>
              <a:t>on all media and products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1400" b="1" dirty="0">
                <a:latin typeface="Neutra Text" panose="02000000000000000000" pitchFamily="50" charset="0"/>
              </a:rPr>
              <a:t>European licensing agent of many successful Japanese IPs </a:t>
            </a:r>
            <a:r>
              <a:rPr lang="en-US" sz="1400" dirty="0">
                <a:latin typeface="Neutra Text Light" panose="02000000000000000000" pitchFamily="50" charset="0"/>
              </a:rPr>
              <a:t>from TV Tokyo, Fuji, Kodansha, NTV, </a:t>
            </a:r>
            <a:r>
              <a:rPr lang="en-US" sz="1400" dirty="0" err="1">
                <a:latin typeface="Neutra Text Light" panose="02000000000000000000" pitchFamily="50" charset="0"/>
              </a:rPr>
              <a:t>Aniplex</a:t>
            </a:r>
            <a:r>
              <a:rPr lang="en-US" sz="1400" dirty="0">
                <a:latin typeface="Neutra Text Light" panose="02000000000000000000" pitchFamily="50" charset="0"/>
              </a:rPr>
              <a:t>, TMS such as Naruto, Hunter X Hunter, Full Metal Alchemist, Fairy Tail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1400" b="1" dirty="0">
                <a:latin typeface="Neutra Text" panose="02000000000000000000" pitchFamily="50" charset="0"/>
              </a:rPr>
              <a:t>Leading agent in China </a:t>
            </a:r>
            <a:r>
              <a:rPr lang="en-US" sz="1400" dirty="0">
                <a:latin typeface="Neutra Text Light" panose="02000000000000000000" pitchFamily="50" charset="0"/>
              </a:rPr>
              <a:t>with the support of its Chinese sister company </a:t>
            </a:r>
            <a:r>
              <a:rPr lang="en-US" sz="1400" dirty="0" err="1">
                <a:latin typeface="Neutra Text Light" panose="02000000000000000000" pitchFamily="50" charset="0"/>
              </a:rPr>
              <a:t>Dargaud</a:t>
            </a:r>
            <a:r>
              <a:rPr lang="en-US" sz="1400" dirty="0">
                <a:latin typeface="Neutra Text Light" panose="02000000000000000000" pitchFamily="50" charset="0"/>
              </a:rPr>
              <a:t> Shanghai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chemeClr val="tx2">
                    <a:lumMod val="50000"/>
                  </a:schemeClr>
                </a:solidFill>
                <a:latin typeface="Gilroy ExtraBold" panose="00000900000000000000" pitchFamily="50" charset="0"/>
              </a:rPr>
              <a:t>A constant goal: </a:t>
            </a:r>
            <a:r>
              <a:rPr lang="en-US" altLang="fr-FR" sz="1400" dirty="0">
                <a:solidFill>
                  <a:schemeClr val="tx2">
                    <a:lumMod val="50000"/>
                  </a:schemeClr>
                </a:solidFill>
                <a:latin typeface="Gilroy ExtraBold" panose="00000900000000000000" pitchFamily="50" charset="0"/>
              </a:rPr>
              <a:t>guarantee our licensors the best representation and provide a dedicated support to licensees in terms of approval, information and marketing</a:t>
            </a:r>
            <a:endParaRPr lang="fr-FR" sz="1400" dirty="0">
              <a:latin typeface="Neutra Text Light" panose="02000000000000000000" pitchFamily="50" charset="0"/>
            </a:endParaRPr>
          </a:p>
        </p:txBody>
      </p:sp>
      <p:sp>
        <p:nvSpPr>
          <p:cNvPr id="22" name="Ellipse 21"/>
          <p:cNvSpPr/>
          <p:nvPr/>
        </p:nvSpPr>
        <p:spPr>
          <a:xfrm>
            <a:off x="4007822" y="-2854560"/>
            <a:ext cx="4158183" cy="4164375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9A6A5043-3045-EF41-9D89-192FBBE81528}"/>
              </a:ext>
            </a:extLst>
          </p:cNvPr>
          <p:cNvSpPr txBox="1"/>
          <p:nvPr/>
        </p:nvSpPr>
        <p:spPr>
          <a:xfrm>
            <a:off x="3524357" y="268018"/>
            <a:ext cx="512511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000" b="1" dirty="0" err="1">
                <a:solidFill>
                  <a:schemeClr val="bg1"/>
                </a:solidFill>
                <a:latin typeface="Gilroy ExtraBold" panose="00000900000000000000" pitchFamily="50" charset="0"/>
              </a:rPr>
              <a:t>Licensing</a:t>
            </a:r>
            <a:endParaRPr lang="fr-FR" sz="3000" b="1" dirty="0">
              <a:solidFill>
                <a:schemeClr val="bg1"/>
              </a:solidFill>
              <a:latin typeface="Gilroy ExtraBold" panose="00000900000000000000" pitchFamily="50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6542566" y="1192260"/>
            <a:ext cx="5180731" cy="1124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4000"/>
              </a:lnSpc>
            </a:pPr>
            <a:r>
              <a:rPr lang="fr-FR" sz="2000" b="1" dirty="0">
                <a:solidFill>
                  <a:schemeClr val="tx2">
                    <a:lumMod val="50000"/>
                  </a:schemeClr>
                </a:solidFill>
                <a:latin typeface="Gilroy ExtraBold" panose="00000900000000000000" pitchFamily="50" charset="0"/>
              </a:rPr>
              <a:t>A leading entertainment</a:t>
            </a:r>
          </a:p>
          <a:p>
            <a:pPr algn="ctr">
              <a:lnSpc>
                <a:spcPct val="114000"/>
              </a:lnSpc>
            </a:pPr>
            <a:r>
              <a:rPr lang="fr-FR" sz="2000" b="1" dirty="0" err="1">
                <a:solidFill>
                  <a:schemeClr val="tx2">
                    <a:lumMod val="50000"/>
                  </a:schemeClr>
                </a:solidFill>
                <a:latin typeface="Gilroy ExtraBold" panose="00000900000000000000" pitchFamily="50" charset="0"/>
              </a:rPr>
              <a:t>licensing</a:t>
            </a:r>
            <a:r>
              <a:rPr lang="fr-FR" sz="2000" b="1" dirty="0">
                <a:solidFill>
                  <a:schemeClr val="tx2">
                    <a:lumMod val="50000"/>
                  </a:schemeClr>
                </a:solidFill>
                <a:latin typeface="Gilroy ExtraBold" panose="00000900000000000000" pitchFamily="50" charset="0"/>
              </a:rPr>
              <a:t> agent in EMEA</a:t>
            </a:r>
          </a:p>
          <a:p>
            <a:pPr algn="ctr">
              <a:lnSpc>
                <a:spcPct val="114000"/>
              </a:lnSpc>
            </a:pPr>
            <a:endParaRPr lang="fr-FR" sz="2000" b="1" dirty="0">
              <a:solidFill>
                <a:schemeClr val="tx2">
                  <a:lumMod val="50000"/>
                </a:schemeClr>
              </a:solidFill>
              <a:latin typeface="Gilroy ExtraBold" panose="00000900000000000000" pitchFamily="50" charset="0"/>
            </a:endParaRP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7070" y="672947"/>
            <a:ext cx="2014528" cy="460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5106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99" r="26965" b="26014"/>
          <a:stretch/>
        </p:blipFill>
        <p:spPr>
          <a:xfrm>
            <a:off x="-75882" y="-1338358"/>
            <a:ext cx="13742034" cy="8369835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0" y="3754488"/>
            <a:ext cx="12192000" cy="3108316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34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ZoneTexte 2"/>
          <p:cNvSpPr txBox="1"/>
          <p:nvPr/>
        </p:nvSpPr>
        <p:spPr>
          <a:xfrm>
            <a:off x="754959" y="-347437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pic>
        <p:nvPicPr>
          <p:cNvPr id="25" name="Image 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9800" y="3644894"/>
            <a:ext cx="1046980" cy="101731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4750" y="4904500"/>
            <a:ext cx="1039084" cy="145938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32" name="ZoneTexte 31">
            <a:extLst>
              <a:ext uri="{FF2B5EF4-FFF2-40B4-BE49-F238E27FC236}">
                <a16:creationId xmlns:a16="http://schemas.microsoft.com/office/drawing/2014/main" id="{9A6A5043-3045-EF41-9D89-192FBBE81528}"/>
              </a:ext>
            </a:extLst>
          </p:cNvPr>
          <p:cNvSpPr txBox="1"/>
          <p:nvPr/>
        </p:nvSpPr>
        <p:spPr>
          <a:xfrm>
            <a:off x="0" y="2005666"/>
            <a:ext cx="7813919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fr-FR" sz="2500" dirty="0">
                <a:solidFill>
                  <a:schemeClr val="bg1"/>
                </a:solidFill>
                <a:latin typeface="Gilroy ExtraBold" panose="00000900000000000000" pitchFamily="50" charset="0"/>
              </a:rPr>
              <a:t>We are </a:t>
            </a:r>
            <a:r>
              <a:rPr lang="fr-FR" sz="8000" b="1" dirty="0">
                <a:solidFill>
                  <a:schemeClr val="bg1"/>
                </a:solidFill>
                <a:latin typeface="Gilroy ExtraBold" panose="00000900000000000000" pitchFamily="50" charset="0"/>
              </a:rPr>
              <a:t>Storytellers</a:t>
            </a:r>
          </a:p>
        </p:txBody>
      </p:sp>
      <p:pic>
        <p:nvPicPr>
          <p:cNvPr id="20" name="Image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9494" y="4940435"/>
            <a:ext cx="924177" cy="135276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9" name="Image 2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6273" y="3296340"/>
            <a:ext cx="999118" cy="147092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2408" y="4795908"/>
            <a:ext cx="990705" cy="160654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3856" y="3380232"/>
            <a:ext cx="1112604" cy="152426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386"/>
          <a:stretch/>
        </p:blipFill>
        <p:spPr>
          <a:xfrm>
            <a:off x="282840" y="2940376"/>
            <a:ext cx="1961967" cy="240397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6200" y="5038158"/>
            <a:ext cx="1088533" cy="139516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4990" y="3430979"/>
            <a:ext cx="988123" cy="123515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5202" y="4863704"/>
            <a:ext cx="1062433" cy="161956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5" name="Image 21" descr="Batman-Amere-Victoire.jpg"/>
          <p:cNvPicPr>
            <a:picLocks noChangeAspect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612152" y="4710177"/>
            <a:ext cx="914015" cy="1392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587" y="4940435"/>
            <a:ext cx="1011891" cy="130678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0313" y="3830288"/>
            <a:ext cx="786085" cy="102704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4795" y="3332438"/>
            <a:ext cx="1062840" cy="140904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4" name="ZoneTexte 33">
            <a:extLst>
              <a:ext uri="{FF2B5EF4-FFF2-40B4-BE49-F238E27FC236}">
                <a16:creationId xmlns:a16="http://schemas.microsoft.com/office/drawing/2014/main" id="{5D4D6025-64E8-0048-87FE-EB45C47F4510}"/>
              </a:ext>
            </a:extLst>
          </p:cNvPr>
          <p:cNvSpPr txBox="1"/>
          <p:nvPr/>
        </p:nvSpPr>
        <p:spPr>
          <a:xfrm>
            <a:off x="8712199" y="6377504"/>
            <a:ext cx="3348000" cy="369332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 anchor="t" anchorCtr="0">
            <a:spAutoFit/>
          </a:bodyPr>
          <a:lstStyle/>
          <a:p>
            <a:pPr algn="r"/>
            <a:r>
              <a:rPr lang="fr-FR" sz="900" b="1" dirty="0">
                <a:solidFill>
                  <a:schemeClr val="bg1"/>
                </a:solidFill>
              </a:rPr>
              <a:t>Blacksad: Under the Skin </a:t>
            </a:r>
            <a:r>
              <a:rPr lang="fr-FR" sz="900" dirty="0">
                <a:solidFill>
                  <a:schemeClr val="bg1"/>
                </a:solidFill>
              </a:rPr>
              <a:t>(2019)</a:t>
            </a:r>
          </a:p>
          <a:p>
            <a:pPr algn="r"/>
            <a:r>
              <a:rPr lang="fr-FR" sz="900" dirty="0" err="1">
                <a:solidFill>
                  <a:schemeClr val="bg1"/>
                </a:solidFill>
              </a:rPr>
              <a:t>Microids</a:t>
            </a:r>
            <a:endParaRPr lang="fr-FR" sz="900" dirty="0">
              <a:solidFill>
                <a:schemeClr val="bg1"/>
              </a:solidFill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0572" y="3296340"/>
            <a:ext cx="1035730" cy="134759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9" name="Image 18"/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34" b="18450"/>
          <a:stretch/>
        </p:blipFill>
        <p:spPr>
          <a:xfrm>
            <a:off x="10267857" y="5100803"/>
            <a:ext cx="1648982" cy="107375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4" name="Image 23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777" y="5239916"/>
            <a:ext cx="1637852" cy="109190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8288" y="3380232"/>
            <a:ext cx="1023722" cy="138703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7" name="Image 26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9350" y="3510176"/>
            <a:ext cx="768393" cy="145661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4022636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68977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43" b="29043"/>
          <a:stretch/>
        </p:blipFill>
        <p:spPr>
          <a:xfrm>
            <a:off x="0" y="-38100"/>
            <a:ext cx="12213265" cy="69723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-21266" y="3850600"/>
            <a:ext cx="12213266" cy="3108316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34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/>
          <p:cNvSpPr/>
          <p:nvPr/>
        </p:nvSpPr>
        <p:spPr>
          <a:xfrm>
            <a:off x="10632" y="3787995"/>
            <a:ext cx="12213266" cy="3108316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34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/>
          <p:cNvSpPr/>
          <p:nvPr/>
        </p:nvSpPr>
        <p:spPr>
          <a:xfrm>
            <a:off x="0" y="3750105"/>
            <a:ext cx="12213266" cy="3108316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34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9A6A5043-3045-EF41-9D89-192FBBE81528}"/>
              </a:ext>
            </a:extLst>
          </p:cNvPr>
          <p:cNvSpPr txBox="1"/>
          <p:nvPr/>
        </p:nvSpPr>
        <p:spPr>
          <a:xfrm>
            <a:off x="0" y="5000636"/>
            <a:ext cx="12192000" cy="1700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fr-FR" sz="11000" b="1" dirty="0">
                <a:solidFill>
                  <a:schemeClr val="bg1"/>
                </a:solidFill>
                <a:latin typeface="Gilroy ExtraBold" panose="00000900000000000000" pitchFamily="50" charset="0"/>
              </a:rPr>
              <a:t>in Publishing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5D4D6025-64E8-0048-87FE-EB45C47F4510}"/>
              </a:ext>
            </a:extLst>
          </p:cNvPr>
          <p:cNvSpPr txBox="1"/>
          <p:nvPr/>
        </p:nvSpPr>
        <p:spPr>
          <a:xfrm>
            <a:off x="175699" y="223024"/>
            <a:ext cx="3348000" cy="369332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 anchor="t" anchorCtr="0">
            <a:spAutoFit/>
          </a:bodyPr>
          <a:lstStyle/>
          <a:p>
            <a:r>
              <a:rPr lang="fr-FR" sz="900" b="1" dirty="0">
                <a:solidFill>
                  <a:schemeClr val="bg1"/>
                </a:solidFill>
              </a:rPr>
              <a:t>The Music Box </a:t>
            </a:r>
            <a:r>
              <a:rPr lang="fr-FR" sz="900" dirty="0">
                <a:solidFill>
                  <a:schemeClr val="bg1"/>
                </a:solidFill>
              </a:rPr>
              <a:t>(2018)</a:t>
            </a:r>
          </a:p>
          <a:p>
            <a:r>
              <a:rPr lang="fr-FR" sz="900" dirty="0">
                <a:solidFill>
                  <a:schemeClr val="bg1"/>
                </a:solidFill>
              </a:rPr>
              <a:t>Dupuis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9A6A5043-3045-EF41-9D89-192FBBE81528}"/>
              </a:ext>
            </a:extLst>
          </p:cNvPr>
          <p:cNvSpPr txBox="1"/>
          <p:nvPr/>
        </p:nvSpPr>
        <p:spPr>
          <a:xfrm>
            <a:off x="0" y="4695948"/>
            <a:ext cx="12192000" cy="457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fr-FR" sz="2500" dirty="0">
                <a:solidFill>
                  <a:schemeClr val="bg1"/>
                </a:solidFill>
                <a:latin typeface="Gilroy ExtraBold" panose="00000900000000000000" pitchFamily="50" charset="0"/>
              </a:rPr>
              <a:t>We are </a:t>
            </a:r>
            <a:r>
              <a:rPr lang="fr-FR" sz="2500" b="1" dirty="0">
                <a:solidFill>
                  <a:schemeClr val="bg1"/>
                </a:solidFill>
                <a:latin typeface="Gilroy ExtraBold" panose="00000900000000000000" pitchFamily="50" charset="0"/>
              </a:rPr>
              <a:t>Storytellers</a:t>
            </a:r>
          </a:p>
        </p:txBody>
      </p:sp>
    </p:spTree>
    <p:extLst>
      <p:ext uri="{BB962C8B-B14F-4D97-AF65-F5344CB8AC3E}">
        <p14:creationId xmlns:p14="http://schemas.microsoft.com/office/powerpoint/2010/main" val="417218187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3F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3" name="Image 2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41" r="-102"/>
          <a:stretch/>
        </p:blipFill>
        <p:spPr>
          <a:xfrm flipH="1">
            <a:off x="3769042" y="178693"/>
            <a:ext cx="3388561" cy="7050057"/>
          </a:xfrm>
          <a:prstGeom prst="rect">
            <a:avLst/>
          </a:prstGeom>
        </p:spPr>
      </p:pic>
      <p:pic>
        <p:nvPicPr>
          <p:cNvPr id="22" name="Image 2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41" r="-102"/>
          <a:stretch/>
        </p:blipFill>
        <p:spPr>
          <a:xfrm>
            <a:off x="3994" y="0"/>
            <a:ext cx="3388561" cy="7050057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899"/>
          <a:stretch/>
        </p:blipFill>
        <p:spPr>
          <a:xfrm>
            <a:off x="1872947" y="524592"/>
            <a:ext cx="8463078" cy="6608513"/>
          </a:xfrm>
          <a:prstGeom prst="rect">
            <a:avLst/>
          </a:prstGeom>
        </p:spPr>
      </p:pic>
      <p:sp>
        <p:nvSpPr>
          <p:cNvPr id="26" name="Ellipse 25"/>
          <p:cNvSpPr/>
          <p:nvPr/>
        </p:nvSpPr>
        <p:spPr>
          <a:xfrm>
            <a:off x="8038555" y="3737499"/>
            <a:ext cx="3282636" cy="322035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9A6A5043-3045-EF41-9D89-192FBBE81528}"/>
              </a:ext>
            </a:extLst>
          </p:cNvPr>
          <p:cNvSpPr txBox="1"/>
          <p:nvPr/>
        </p:nvSpPr>
        <p:spPr>
          <a:xfrm>
            <a:off x="7132790" y="4071137"/>
            <a:ext cx="51251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solidFill>
                  <a:srgbClr val="002060"/>
                </a:solidFill>
                <a:latin typeface="Gilroy ExtraBold" panose="00000900000000000000" pitchFamily="50" charset="0"/>
              </a:rPr>
              <a:t>The </a:t>
            </a:r>
            <a:r>
              <a:rPr lang="fr-FR" sz="2000" b="1" dirty="0" err="1">
                <a:solidFill>
                  <a:srgbClr val="002060"/>
                </a:solidFill>
                <a:latin typeface="Gilroy ExtraBold" panose="00000900000000000000" pitchFamily="50" charset="0"/>
              </a:rPr>
              <a:t>market</a:t>
            </a:r>
            <a:r>
              <a:rPr lang="fr-FR" sz="2000" b="1" dirty="0">
                <a:solidFill>
                  <a:srgbClr val="002060"/>
                </a:solidFill>
                <a:latin typeface="Gilroy ExtraBold" panose="00000900000000000000" pitchFamily="50" charset="0"/>
              </a:rPr>
              <a:t> leader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9A6A5043-3045-EF41-9D89-192FBBE81528}"/>
              </a:ext>
            </a:extLst>
          </p:cNvPr>
          <p:cNvSpPr txBox="1"/>
          <p:nvPr/>
        </p:nvSpPr>
        <p:spPr>
          <a:xfrm>
            <a:off x="7534090" y="4333546"/>
            <a:ext cx="43891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solidFill>
                  <a:srgbClr val="002060"/>
                </a:solidFill>
                <a:latin typeface="Gilroy ExtraBold" panose="00000900000000000000" pitchFamily="50" charset="0"/>
              </a:rPr>
              <a:t>for comic books in Europe</a:t>
            </a:r>
          </a:p>
        </p:txBody>
      </p:sp>
      <p:sp>
        <p:nvSpPr>
          <p:cNvPr id="13" name="Text Box 18"/>
          <p:cNvSpPr txBox="1">
            <a:spLocks noChangeArrowheads="1"/>
          </p:cNvSpPr>
          <p:nvPr/>
        </p:nvSpPr>
        <p:spPr bwMode="auto">
          <a:xfrm>
            <a:off x="8328185" y="4635197"/>
            <a:ext cx="2928208" cy="1273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fr-FR" altLang="ja-JP" sz="1200" b="1" noProof="1">
                <a:latin typeface="Neutra Text" panose="02000000000000000000" pitchFamily="50" charset="0"/>
                <a:cs typeface="Calibri" pitchFamily="33" charset="0"/>
              </a:rPr>
              <a:t>20 million books </a:t>
            </a:r>
            <a:r>
              <a:rPr lang="fr-FR" altLang="ja-JP" sz="1200" noProof="1">
                <a:latin typeface="Neutra Text Light" panose="02000000000000000000" pitchFamily="50" charset="0"/>
                <a:cs typeface="Calibri" pitchFamily="33" charset="0"/>
              </a:rPr>
              <a:t>sold every year 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fr-FR" altLang="ja-JP" sz="1200" dirty="0">
                <a:latin typeface="Neutra Text Light" panose="02000000000000000000" pitchFamily="50" charset="0"/>
                <a:cs typeface="Calibri" pitchFamily="33" charset="0"/>
              </a:rPr>
              <a:t>Extensive</a:t>
            </a:r>
            <a:r>
              <a:rPr lang="ja-JP" altLang="fr-FR" sz="1200" dirty="0">
                <a:latin typeface="Neutra Text Light" panose="02000000000000000000" pitchFamily="50" charset="0"/>
                <a:cs typeface="Calibri" pitchFamily="33" charset="0"/>
              </a:rPr>
              <a:t> </a:t>
            </a:r>
            <a:r>
              <a:rPr lang="fr-FR" altLang="ja-JP" sz="1200" dirty="0">
                <a:latin typeface="Neutra Text Light" panose="02000000000000000000" pitchFamily="50" charset="0"/>
                <a:cs typeface="Calibri" pitchFamily="33" charset="0"/>
              </a:rPr>
              <a:t>development of manga</a:t>
            </a:r>
            <a:r>
              <a:rPr lang="ja-JP" altLang="ja-JP" sz="1200" noProof="1">
                <a:latin typeface="Neutra Text Light" panose="02000000000000000000" pitchFamily="50" charset="0"/>
                <a:cs typeface="Calibri" pitchFamily="33" charset="0"/>
              </a:rPr>
              <a:t>:</a:t>
            </a:r>
            <a:r>
              <a:rPr lang="fr-FR" altLang="ja-JP" sz="1200" noProof="1">
                <a:latin typeface="Neutra Text Light" panose="02000000000000000000" pitchFamily="50" charset="0"/>
                <a:cs typeface="Calibri" pitchFamily="33" charset="0"/>
              </a:rPr>
              <a:t> </a:t>
            </a:r>
            <a:r>
              <a:rPr lang="fr-FR" altLang="ja-JP" sz="1200" b="1" noProof="1">
                <a:latin typeface="Neutra Text" panose="02000000000000000000" pitchFamily="50" charset="0"/>
                <a:cs typeface="Calibri" pitchFamily="33" charset="0"/>
              </a:rPr>
              <a:t>Naruto, Death Note… 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fr-FR" sz="1200" b="1" noProof="1">
                <a:latin typeface="Neutra Text" panose="02000000000000000000" pitchFamily="50" charset="0"/>
                <a:cs typeface="Calibri" pitchFamily="33" charset="0"/>
              </a:rPr>
              <a:t>DC Comics</a:t>
            </a:r>
            <a:r>
              <a:rPr lang="fr-FR" sz="1200" noProof="1">
                <a:latin typeface="Neutra Text" panose="02000000000000000000" pitchFamily="50" charset="0"/>
                <a:cs typeface="Calibri" pitchFamily="33" charset="0"/>
              </a:rPr>
              <a:t> </a:t>
            </a:r>
            <a:r>
              <a:rPr lang="fr-FR" sz="1200" noProof="1">
                <a:latin typeface="Neutra Text Light" panose="02000000000000000000" pitchFamily="50" charset="0"/>
                <a:cs typeface="Calibri" pitchFamily="33" charset="0"/>
              </a:rPr>
              <a:t>French partner – 120 books published every year</a:t>
            </a:r>
            <a:endParaRPr lang="fr-FR" sz="1200" noProof="1">
              <a:latin typeface="Neutra Text Light" panose="02000000000000000000" pitchFamily="50" charset="0"/>
              <a:ea typeface="Osaka" pitchFamily="33" charset="-128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5D4D6025-64E8-0048-87FE-EB45C47F4510}"/>
              </a:ext>
            </a:extLst>
          </p:cNvPr>
          <p:cNvSpPr txBox="1"/>
          <p:nvPr/>
        </p:nvSpPr>
        <p:spPr>
          <a:xfrm>
            <a:off x="68160" y="6552222"/>
            <a:ext cx="3348000" cy="369332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 anchor="t" anchorCtr="0">
            <a:spAutoFit/>
          </a:bodyPr>
          <a:lstStyle/>
          <a:p>
            <a:r>
              <a:rPr lang="fr-FR" sz="900" b="1" dirty="0"/>
              <a:t>Batman </a:t>
            </a:r>
            <a:r>
              <a:rPr lang="fr-FR" sz="900" b="1" dirty="0" err="1"/>
              <a:t>Infinite</a:t>
            </a:r>
            <a:r>
              <a:rPr lang="fr-FR" sz="900" b="1" dirty="0"/>
              <a:t> </a:t>
            </a:r>
            <a:r>
              <a:rPr lang="fr-FR" sz="900" dirty="0"/>
              <a:t>(2022)</a:t>
            </a:r>
          </a:p>
          <a:p>
            <a:r>
              <a:rPr lang="fr-FR" sz="900" dirty="0"/>
              <a:t>Urban Comics</a:t>
            </a:r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7742" y="5631645"/>
            <a:ext cx="937147" cy="123078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1021" y="5549663"/>
            <a:ext cx="1013769" cy="139031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9" name="Rectangle 18"/>
          <p:cNvSpPr/>
          <p:nvPr/>
        </p:nvSpPr>
        <p:spPr>
          <a:xfrm>
            <a:off x="0" y="-436265"/>
            <a:ext cx="3416968" cy="30391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500" dirty="0">
                <a:solidFill>
                  <a:schemeClr val="tx1"/>
                </a:solidFill>
              </a:rPr>
              <a:t>V1 – Positionnement INTERNATIONAL</a:t>
            </a:r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A2520842-A5FA-4C20-D360-2257A10D63D0}"/>
              </a:ext>
            </a:extLst>
          </p:cNvPr>
          <p:cNvSpPr/>
          <p:nvPr/>
        </p:nvSpPr>
        <p:spPr>
          <a:xfrm>
            <a:off x="-488015" y="-86990"/>
            <a:ext cx="6726162" cy="651340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0" name="Image 39">
            <a:extLst>
              <a:ext uri="{FF2B5EF4-FFF2-40B4-BE49-F238E27FC236}">
                <a16:creationId xmlns:a16="http://schemas.microsoft.com/office/drawing/2014/main" id="{0978D0E1-0688-FB56-CE20-09F5856AF70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93" y="4930672"/>
            <a:ext cx="872438" cy="136863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2" name="Text Box 18">
            <a:extLst>
              <a:ext uri="{FF2B5EF4-FFF2-40B4-BE49-F238E27FC236}">
                <a16:creationId xmlns:a16="http://schemas.microsoft.com/office/drawing/2014/main" id="{089AC337-386B-6800-D616-652ADDD73E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259" y="1182340"/>
            <a:ext cx="5864428" cy="231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fr-FR" sz="1400" dirty="0">
                <a:latin typeface="Neutra Text Light" panose="02000000000000000000" pitchFamily="50" charset="0"/>
              </a:rPr>
              <a:t>Fiction and non-fiction for kids, families and adults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fr-FR" sz="1400" b="1" dirty="0">
                <a:latin typeface="Neutra Text" panose="02000000000000000000" pitchFamily="50" charset="0"/>
              </a:rPr>
              <a:t>100,000</a:t>
            </a:r>
            <a:r>
              <a:rPr lang="fr-FR" sz="1400" dirty="0">
                <a:latin typeface="Neutra Text" panose="02000000000000000000" pitchFamily="50" charset="0"/>
              </a:rPr>
              <a:t> </a:t>
            </a:r>
            <a:r>
              <a:rPr lang="fr-FR" sz="1400" dirty="0" err="1">
                <a:latin typeface="Neutra Text" panose="02000000000000000000" pitchFamily="50" charset="0"/>
              </a:rPr>
              <a:t>references</a:t>
            </a:r>
            <a:r>
              <a:rPr lang="fr-FR" sz="1400" dirty="0">
                <a:latin typeface="Neutra Text Light" panose="02000000000000000000" pitchFamily="50" charset="0"/>
              </a:rPr>
              <a:t>, </a:t>
            </a:r>
            <a:r>
              <a:rPr lang="fr-FR" sz="1400" b="1" dirty="0">
                <a:latin typeface="Neutra Text Light" panose="02000000000000000000" pitchFamily="50" charset="0"/>
              </a:rPr>
              <a:t>3,000+ </a:t>
            </a:r>
            <a:r>
              <a:rPr lang="fr-FR" sz="1400" dirty="0">
                <a:latin typeface="Neutra Text Light" panose="02000000000000000000" pitchFamily="50" charset="0"/>
              </a:rPr>
              <a:t>new books </a:t>
            </a:r>
            <a:r>
              <a:rPr lang="fr-FR" sz="1400" dirty="0" err="1">
                <a:latin typeface="Neutra Text Light" panose="02000000000000000000" pitchFamily="50" charset="0"/>
              </a:rPr>
              <a:t>published</a:t>
            </a:r>
            <a:r>
              <a:rPr lang="fr-FR" sz="1400" dirty="0">
                <a:latin typeface="Neutra Text Light" panose="02000000000000000000" pitchFamily="50" charset="0"/>
              </a:rPr>
              <a:t> </a:t>
            </a:r>
            <a:r>
              <a:rPr lang="fr-FR" sz="1400" dirty="0" err="1">
                <a:latin typeface="Neutra Text Light" panose="02000000000000000000" pitchFamily="50" charset="0"/>
              </a:rPr>
              <a:t>every</a:t>
            </a:r>
            <a:r>
              <a:rPr lang="fr-FR" sz="1400" dirty="0">
                <a:latin typeface="Neutra Text Light" panose="02000000000000000000" pitchFamily="50" charset="0"/>
              </a:rPr>
              <a:t> </a:t>
            </a:r>
            <a:r>
              <a:rPr lang="fr-FR" sz="1400" dirty="0" err="1">
                <a:latin typeface="Neutra Text Light" panose="02000000000000000000" pitchFamily="50" charset="0"/>
              </a:rPr>
              <a:t>year</a:t>
            </a:r>
            <a:endParaRPr lang="fr-FR" sz="1400" dirty="0">
              <a:latin typeface="Neutra Text Light" panose="02000000000000000000" pitchFamily="50" charset="0"/>
            </a:endParaRP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fr-FR" sz="1400" dirty="0">
                <a:latin typeface="Neutra Text" panose="02000000000000000000" pitchFamily="50" charset="0"/>
              </a:rPr>
              <a:t>50 million books sold</a:t>
            </a:r>
            <a:r>
              <a:rPr lang="fr-FR" sz="1400" dirty="0">
                <a:latin typeface="Neutra Text Light" panose="02000000000000000000" pitchFamily="50" charset="0"/>
              </a:rPr>
              <a:t> </a:t>
            </a:r>
            <a:r>
              <a:rPr lang="fr-FR" sz="1400" dirty="0" err="1">
                <a:latin typeface="Neutra Text Light" panose="02000000000000000000" pitchFamily="50" charset="0"/>
              </a:rPr>
              <a:t>every</a:t>
            </a:r>
            <a:r>
              <a:rPr lang="fr-FR" sz="1400" dirty="0">
                <a:latin typeface="Neutra Text Light" panose="02000000000000000000" pitchFamily="50" charset="0"/>
              </a:rPr>
              <a:t> </a:t>
            </a:r>
            <a:r>
              <a:rPr lang="fr-FR" sz="1400" dirty="0" err="1">
                <a:latin typeface="Neutra Text Light" panose="02000000000000000000" pitchFamily="50" charset="0"/>
              </a:rPr>
              <a:t>year</a:t>
            </a:r>
            <a:endParaRPr lang="fr-FR" sz="1400" dirty="0">
              <a:latin typeface="Neutra Text Light" panose="02000000000000000000" pitchFamily="50" charset="0"/>
            </a:endParaRP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fr-FR" sz="1400" dirty="0">
                <a:latin typeface="Neutra Text Light" panose="02000000000000000000" pitchFamily="50" charset="0"/>
              </a:rPr>
              <a:t>In the US, </a:t>
            </a:r>
            <a:r>
              <a:rPr lang="fr-FR" sz="1400" dirty="0" err="1">
                <a:latin typeface="Neutra Text" panose="02000000000000000000" pitchFamily="50" charset="0"/>
              </a:rPr>
              <a:t>Abrams</a:t>
            </a:r>
            <a:r>
              <a:rPr lang="fr-FR" sz="1400" dirty="0">
                <a:latin typeface="Neutra Text" panose="02000000000000000000" pitchFamily="50" charset="0"/>
              </a:rPr>
              <a:t> Books</a:t>
            </a:r>
            <a:r>
              <a:rPr lang="fr-FR" sz="1400" dirty="0">
                <a:latin typeface="Neutra Text Light" panose="02000000000000000000" pitchFamily="50" charset="0"/>
              </a:rPr>
              <a:t>, is the #1 </a:t>
            </a:r>
            <a:r>
              <a:rPr lang="fr-FR" sz="1400" dirty="0" err="1">
                <a:latin typeface="Neutra Text Light" panose="02000000000000000000" pitchFamily="50" charset="0"/>
              </a:rPr>
              <a:t>publishing</a:t>
            </a:r>
            <a:r>
              <a:rPr lang="fr-FR" sz="1400" dirty="0">
                <a:latin typeface="Neutra Text Light" panose="02000000000000000000" pitchFamily="50" charset="0"/>
              </a:rPr>
              <a:t> house to </a:t>
            </a:r>
            <a:r>
              <a:rPr lang="fr-FR" sz="1400" dirty="0" err="1">
                <a:latin typeface="Neutra Text Light" panose="02000000000000000000" pitchFamily="50" charset="0"/>
              </a:rPr>
              <a:t>specialize</a:t>
            </a:r>
            <a:r>
              <a:rPr lang="fr-FR" sz="1400" dirty="0">
                <a:latin typeface="Neutra Text Light" panose="02000000000000000000" pitchFamily="50" charset="0"/>
              </a:rPr>
              <a:t> in art books, </a:t>
            </a:r>
            <a:r>
              <a:rPr lang="fr-FR" sz="1400" dirty="0" err="1">
                <a:latin typeface="Neutra Text Light" panose="02000000000000000000" pitchFamily="50" charset="0"/>
              </a:rPr>
              <a:t>illustrated</a:t>
            </a:r>
            <a:r>
              <a:rPr lang="fr-FR" sz="1400" dirty="0">
                <a:latin typeface="Neutra Text Light" panose="02000000000000000000" pitchFamily="50" charset="0"/>
              </a:rPr>
              <a:t> and coffee-table books, </a:t>
            </a:r>
            <a:r>
              <a:rPr lang="fr-FR" sz="1400" dirty="0" err="1">
                <a:latin typeface="Neutra Text Light" panose="02000000000000000000" pitchFamily="50" charset="0"/>
              </a:rPr>
              <a:t>including</a:t>
            </a:r>
            <a:r>
              <a:rPr lang="fr-FR" sz="1400" dirty="0">
                <a:latin typeface="Neutra Text Light" panose="02000000000000000000" pitchFamily="50" charset="0"/>
              </a:rPr>
              <a:t> </a:t>
            </a:r>
            <a:r>
              <a:rPr lang="fr-FR" sz="1400" noProof="1">
                <a:latin typeface="Neutra Text Light" panose="02000000000000000000" pitchFamily="50" charset="0"/>
              </a:rPr>
              <a:t>international bestseller </a:t>
            </a:r>
            <a:r>
              <a:rPr lang="fr-FR" sz="1400" b="1" noProof="1">
                <a:latin typeface="Neutra Text" panose="02000000000000000000" pitchFamily="50" charset="0"/>
              </a:rPr>
              <a:t>Diary of a Wimpy Kid</a:t>
            </a:r>
            <a:r>
              <a:rPr lang="fr-FR" sz="1400" noProof="1">
                <a:latin typeface="Neutra Text Light" panose="02000000000000000000" pitchFamily="50" charset="0"/>
              </a:rPr>
              <a:t> (230m copies sold, 73 editions in 61 languages)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fr-FR" sz="1400" b="1" dirty="0">
                <a:latin typeface="Neutra Text" panose="02000000000000000000" pitchFamily="50" charset="0"/>
              </a:rPr>
              <a:t>2,000+</a:t>
            </a:r>
            <a:r>
              <a:rPr lang="fr-FR" sz="1400" dirty="0">
                <a:latin typeface="Neutra Text" panose="02000000000000000000" pitchFamily="50" charset="0"/>
              </a:rPr>
              <a:t> </a:t>
            </a:r>
            <a:r>
              <a:rPr lang="fr-FR" sz="1400" dirty="0" err="1">
                <a:latin typeface="Neutra Text" panose="02000000000000000000" pitchFamily="50" charset="0"/>
              </a:rPr>
              <a:t>translated</a:t>
            </a:r>
            <a:r>
              <a:rPr lang="fr-FR" sz="1400" dirty="0">
                <a:latin typeface="Neutra Text" panose="02000000000000000000" pitchFamily="50" charset="0"/>
              </a:rPr>
              <a:t> </a:t>
            </a:r>
            <a:r>
              <a:rPr lang="fr-FR" sz="1400" dirty="0" err="1">
                <a:latin typeface="Neutra Text" panose="02000000000000000000" pitchFamily="50" charset="0"/>
              </a:rPr>
              <a:t>titles</a:t>
            </a:r>
            <a:r>
              <a:rPr lang="fr-FR" sz="1400" dirty="0">
                <a:latin typeface="Neutra Text" panose="02000000000000000000" pitchFamily="50" charset="0"/>
              </a:rPr>
              <a:t> </a:t>
            </a:r>
            <a:r>
              <a:rPr lang="fr-FR" sz="1400" dirty="0" err="1">
                <a:latin typeface="Neutra Text" panose="02000000000000000000" pitchFamily="50" charset="0"/>
              </a:rPr>
              <a:t>every</a:t>
            </a:r>
            <a:r>
              <a:rPr lang="fr-FR" sz="1400" dirty="0">
                <a:latin typeface="Neutra Text" panose="02000000000000000000" pitchFamily="50" charset="0"/>
              </a:rPr>
              <a:t> </a:t>
            </a:r>
            <a:r>
              <a:rPr lang="fr-FR" sz="1400" dirty="0" err="1">
                <a:latin typeface="Neutra Text" panose="02000000000000000000" pitchFamily="50" charset="0"/>
              </a:rPr>
              <a:t>year</a:t>
            </a:r>
            <a:endParaRPr lang="fr-FR" sz="1400" dirty="0">
              <a:latin typeface="Neutra Text" panose="02000000000000000000" pitchFamily="50" charset="0"/>
            </a:endParaRP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endParaRPr lang="fr-FR" sz="1400" noProof="1">
              <a:latin typeface="Neutra Text Light" panose="02000000000000000000" pitchFamily="50" charset="0"/>
            </a:endParaRPr>
          </a:p>
        </p:txBody>
      </p:sp>
      <p:pic>
        <p:nvPicPr>
          <p:cNvPr id="43" name="Picture 4" descr="Diary of a Wimpy Kid (Diary of a Wimpy Kid #1) ">
            <a:extLst>
              <a:ext uri="{FF2B5EF4-FFF2-40B4-BE49-F238E27FC236}">
                <a16:creationId xmlns:a16="http://schemas.microsoft.com/office/drawing/2014/main" id="{2C52BE17-600A-8B03-AF97-3E111F8D8F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077" y="4970271"/>
            <a:ext cx="895605" cy="1318682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Image 43">
            <a:extLst>
              <a:ext uri="{FF2B5EF4-FFF2-40B4-BE49-F238E27FC236}">
                <a16:creationId xmlns:a16="http://schemas.microsoft.com/office/drawing/2014/main" id="{B53E9D9F-F451-B81C-DD46-9216B2BC1F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5607" y="3492652"/>
            <a:ext cx="991087" cy="1199993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5" name="ZoneTexte 44">
            <a:extLst>
              <a:ext uri="{FF2B5EF4-FFF2-40B4-BE49-F238E27FC236}">
                <a16:creationId xmlns:a16="http://schemas.microsoft.com/office/drawing/2014/main" id="{71883006-3CDD-CADB-5479-DAEEB2FB29DE}"/>
              </a:ext>
            </a:extLst>
          </p:cNvPr>
          <p:cNvSpPr txBox="1"/>
          <p:nvPr/>
        </p:nvSpPr>
        <p:spPr>
          <a:xfrm>
            <a:off x="-837758" y="888301"/>
            <a:ext cx="72175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solidFill>
                  <a:srgbClr val="002060"/>
                </a:solidFill>
                <a:latin typeface="Gilroy ExtraBold" panose="00000900000000000000" pitchFamily="50" charset="0"/>
              </a:rPr>
              <a:t>40+ </a:t>
            </a:r>
            <a:r>
              <a:rPr lang="fr-FR" sz="2000" b="1" dirty="0" err="1">
                <a:solidFill>
                  <a:srgbClr val="002060"/>
                </a:solidFill>
                <a:latin typeface="Gilroy ExtraBold" panose="00000900000000000000" pitchFamily="50" charset="0"/>
              </a:rPr>
              <a:t>publishing</a:t>
            </a:r>
            <a:r>
              <a:rPr lang="fr-FR" sz="2000" b="1" dirty="0">
                <a:solidFill>
                  <a:srgbClr val="002060"/>
                </a:solidFill>
                <a:latin typeface="Gilroy ExtraBold" panose="00000900000000000000" pitchFamily="50" charset="0"/>
              </a:rPr>
              <a:t> </a:t>
            </a:r>
            <a:r>
              <a:rPr lang="fr-FR" sz="2000" b="1" dirty="0" err="1">
                <a:solidFill>
                  <a:srgbClr val="002060"/>
                </a:solidFill>
                <a:latin typeface="Gilroy ExtraBold" panose="00000900000000000000" pitchFamily="50" charset="0"/>
              </a:rPr>
              <a:t>houses</a:t>
            </a:r>
            <a:r>
              <a:rPr lang="fr-FR" sz="2000" b="1" dirty="0">
                <a:solidFill>
                  <a:srgbClr val="002060"/>
                </a:solidFill>
                <a:latin typeface="Gilroy ExtraBold" panose="00000900000000000000" pitchFamily="50" charset="0"/>
              </a:rPr>
              <a:t> for all audiences</a:t>
            </a:r>
          </a:p>
        </p:txBody>
      </p:sp>
      <p:pic>
        <p:nvPicPr>
          <p:cNvPr id="49" name="Image 48">
            <a:extLst>
              <a:ext uri="{FF2B5EF4-FFF2-40B4-BE49-F238E27FC236}">
                <a16:creationId xmlns:a16="http://schemas.microsoft.com/office/drawing/2014/main" id="{75B8B62E-92B7-1BA9-E003-0B38B2B8EF7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349" y="4967478"/>
            <a:ext cx="795778" cy="131104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0" name="Image 49">
            <a:extLst>
              <a:ext uri="{FF2B5EF4-FFF2-40B4-BE49-F238E27FC236}">
                <a16:creationId xmlns:a16="http://schemas.microsoft.com/office/drawing/2014/main" id="{26949D09-AE1A-774B-8428-DB9B5EEC5D0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9175" y="5022946"/>
            <a:ext cx="915556" cy="108951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1" name="Image 50">
            <a:extLst>
              <a:ext uri="{FF2B5EF4-FFF2-40B4-BE49-F238E27FC236}">
                <a16:creationId xmlns:a16="http://schemas.microsoft.com/office/drawing/2014/main" id="{C854B473-6814-337D-C4AC-04BBA3C6ED7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808" y="3508189"/>
            <a:ext cx="852762" cy="119386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2" name="Image 51">
            <a:extLst>
              <a:ext uri="{FF2B5EF4-FFF2-40B4-BE49-F238E27FC236}">
                <a16:creationId xmlns:a16="http://schemas.microsoft.com/office/drawing/2014/main" id="{4D1D69AA-6969-92B2-317D-50D964862A5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4033" y="5007455"/>
            <a:ext cx="789438" cy="149811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7" name="Ellipse 16"/>
          <p:cNvSpPr/>
          <p:nvPr/>
        </p:nvSpPr>
        <p:spPr>
          <a:xfrm>
            <a:off x="4007822" y="-2854560"/>
            <a:ext cx="4158183" cy="4164375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9A6A5043-3045-EF41-9D89-192FBBE81528}"/>
              </a:ext>
            </a:extLst>
          </p:cNvPr>
          <p:cNvSpPr txBox="1"/>
          <p:nvPr/>
        </p:nvSpPr>
        <p:spPr>
          <a:xfrm>
            <a:off x="3524357" y="268018"/>
            <a:ext cx="512511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000" b="1" dirty="0">
                <a:solidFill>
                  <a:schemeClr val="bg1"/>
                </a:solidFill>
                <a:latin typeface="Gilroy ExtraBold" panose="00000900000000000000" pitchFamily="50" charset="0"/>
              </a:rPr>
              <a:t>Books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F6B85EB8-B32E-C6D6-3AB3-568ABBA68DB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6831" y="2956439"/>
            <a:ext cx="2093556" cy="2038823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10FA4925-6D54-E442-D004-5FB80415EFD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243" y="4958003"/>
            <a:ext cx="934913" cy="136863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9FE8037B-ECF3-F864-7F00-BEAD52120B2E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8021" y="5873574"/>
            <a:ext cx="656316" cy="96624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33DE57F9-FD35-D830-C6FD-25592D5FA397}"/>
              </a:ext>
            </a:extLst>
          </p:cNvPr>
          <p:cNvSpPr/>
          <p:nvPr/>
        </p:nvSpPr>
        <p:spPr>
          <a:xfrm>
            <a:off x="7978554" y="-135437"/>
            <a:ext cx="4701461" cy="436073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>
                <a:latin typeface="Neutra Text" panose="02000000000000000000" pitchFamily="50" charset="0"/>
                <a:cs typeface="Calibri Light" panose="020F0302020204030204" pitchFamily="34" charset="0"/>
              </a:rPr>
              <a:t>companies</a:t>
            </a:r>
            <a:r>
              <a:rPr lang="fr-FR" sz="1800" b="1">
                <a:latin typeface="Neutra Text" panose="02000000000000000000" pitchFamily="50" charset="0"/>
                <a:cs typeface="Calibri Light" panose="020F0302020204030204" pitchFamily="34" charset="0"/>
              </a:rPr>
              <a:t> </a:t>
            </a:r>
            <a:r>
              <a:rPr lang="fr-FR" sz="1800">
                <a:latin typeface="Neutra Text Light" panose="02000000000000000000" pitchFamily="50" charset="0"/>
                <a:cs typeface="Calibri Light" panose="020F0302020204030204" pitchFamily="34" charset="0"/>
              </a:rPr>
              <a:t>worldwide</a:t>
            </a:r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E2966BE9-9A44-7742-2500-2F510B2CB3F5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5108" y="722088"/>
            <a:ext cx="3168094" cy="2928087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259057EA-0E55-6384-4D54-2716C06D588E}"/>
              </a:ext>
            </a:extLst>
          </p:cNvPr>
          <p:cNvSpPr txBox="1"/>
          <p:nvPr/>
        </p:nvSpPr>
        <p:spPr>
          <a:xfrm>
            <a:off x="8821679" y="132142"/>
            <a:ext cx="29630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ctr">
              <a:defRPr sz="2000" b="1">
                <a:solidFill>
                  <a:srgbClr val="002060"/>
                </a:solidFill>
                <a:latin typeface="Gilroy ExtraBold" panose="00000900000000000000" pitchFamily="50" charset="0"/>
              </a:defRPr>
            </a:lvl1pPr>
          </a:lstStyle>
          <a:p>
            <a:r>
              <a:rPr lang="fr-FR" dirty="0"/>
              <a:t>Worldwide comics </a:t>
            </a:r>
            <a:r>
              <a:rPr lang="fr-FR" dirty="0" err="1"/>
              <a:t>leading</a:t>
            </a:r>
            <a:r>
              <a:rPr lang="fr-FR" dirty="0"/>
              <a:t> group </a:t>
            </a:r>
          </a:p>
        </p:txBody>
      </p:sp>
      <p:pic>
        <p:nvPicPr>
          <p:cNvPr id="10" name="Image 9" descr="Une image contenant texte&#10;&#10;Description générée automatiquement">
            <a:extLst>
              <a:ext uri="{FF2B5EF4-FFF2-40B4-BE49-F238E27FC236}">
                <a16:creationId xmlns:a16="http://schemas.microsoft.com/office/drawing/2014/main" id="{185AD9DB-B343-866D-9A62-C958EDDA403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1913" y="2977843"/>
            <a:ext cx="8833751" cy="2102897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9444" y="4023830"/>
            <a:ext cx="1048562" cy="139968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3871631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80" b="42344"/>
          <a:stretch/>
        </p:blipFill>
        <p:spPr>
          <a:xfrm>
            <a:off x="-13551" y="-412504"/>
            <a:ext cx="8301296" cy="7270504"/>
          </a:xfrm>
          <a:prstGeom prst="rect">
            <a:avLst/>
          </a:prstGeom>
        </p:spPr>
      </p:pic>
      <p:pic>
        <p:nvPicPr>
          <p:cNvPr id="25" name="Image 2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93" b="42344"/>
          <a:stretch/>
        </p:blipFill>
        <p:spPr>
          <a:xfrm>
            <a:off x="8166005" y="-412504"/>
            <a:ext cx="4075876" cy="7270504"/>
          </a:xfrm>
          <a:prstGeom prst="rect">
            <a:avLst/>
          </a:prstGeom>
        </p:spPr>
      </p:pic>
      <p:pic>
        <p:nvPicPr>
          <p:cNvPr id="27" name="Image 2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08" b="91967"/>
          <a:stretch/>
        </p:blipFill>
        <p:spPr>
          <a:xfrm>
            <a:off x="6931564" y="-413002"/>
            <a:ext cx="5310317" cy="1013005"/>
          </a:xfrm>
          <a:prstGeom prst="rect">
            <a:avLst/>
          </a:prstGeom>
        </p:spPr>
      </p:pic>
      <p:sp>
        <p:nvSpPr>
          <p:cNvPr id="22" name="Ellipse 21"/>
          <p:cNvSpPr/>
          <p:nvPr/>
        </p:nvSpPr>
        <p:spPr>
          <a:xfrm>
            <a:off x="4007822" y="-2854560"/>
            <a:ext cx="4158183" cy="4164375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9A6A5043-3045-EF41-9D89-192FBBE81528}"/>
              </a:ext>
            </a:extLst>
          </p:cNvPr>
          <p:cNvSpPr txBox="1"/>
          <p:nvPr/>
        </p:nvSpPr>
        <p:spPr>
          <a:xfrm>
            <a:off x="3524357" y="268018"/>
            <a:ext cx="512511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000" b="1" dirty="0">
                <a:solidFill>
                  <a:schemeClr val="bg1"/>
                </a:solidFill>
                <a:latin typeface="Gilroy ExtraBold" panose="00000900000000000000" pitchFamily="50" charset="0"/>
              </a:rPr>
              <a:t>Mangas</a:t>
            </a:r>
          </a:p>
        </p:txBody>
      </p:sp>
      <p:sp>
        <p:nvSpPr>
          <p:cNvPr id="29" name="Ellipse 28"/>
          <p:cNvSpPr/>
          <p:nvPr/>
        </p:nvSpPr>
        <p:spPr>
          <a:xfrm>
            <a:off x="6412965" y="350681"/>
            <a:ext cx="5375745" cy="5383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Text Box 18"/>
          <p:cNvSpPr txBox="1">
            <a:spLocks noChangeArrowheads="1"/>
          </p:cNvSpPr>
          <p:nvPr/>
        </p:nvSpPr>
        <p:spPr bwMode="auto">
          <a:xfrm>
            <a:off x="6700114" y="2543123"/>
            <a:ext cx="4780821" cy="2066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latin typeface="Neutra Text" panose="02000000000000000000" pitchFamily="50" charset="0"/>
              </a:rPr>
              <a:t>#2 Manga Publisher in France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latin typeface="Neutra Text" panose="02000000000000000000" pitchFamily="50" charset="0"/>
              </a:rPr>
              <a:t>9+ million </a:t>
            </a:r>
            <a:r>
              <a:rPr lang="en-US" dirty="0">
                <a:latin typeface="Neutra Text" panose="02000000000000000000" pitchFamily="50" charset="0"/>
              </a:rPr>
              <a:t>manga sold in 2022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Neutra Text Light" panose="02000000000000000000" pitchFamily="50" charset="0"/>
              </a:rPr>
              <a:t>Editorial skills: </a:t>
            </a:r>
            <a:r>
              <a:rPr lang="en-US" sz="1600" dirty="0" err="1">
                <a:latin typeface="Neutra Text Light" panose="02000000000000000000" pitchFamily="50" charset="0"/>
              </a:rPr>
              <a:t>seinen</a:t>
            </a:r>
            <a:r>
              <a:rPr lang="en-US" sz="1600" dirty="0">
                <a:latin typeface="Neutra Text Light" panose="02000000000000000000" pitchFamily="50" charset="0"/>
              </a:rPr>
              <a:t> / </a:t>
            </a:r>
            <a:r>
              <a:rPr lang="en-US" sz="1600" dirty="0" err="1">
                <a:latin typeface="Neutra Text Light" panose="02000000000000000000" pitchFamily="50" charset="0"/>
              </a:rPr>
              <a:t>shonen</a:t>
            </a:r>
            <a:r>
              <a:rPr lang="en-US" sz="1600" dirty="0">
                <a:latin typeface="Neutra Text Light" panose="02000000000000000000" pitchFamily="50" charset="0"/>
              </a:rPr>
              <a:t> / </a:t>
            </a:r>
            <a:r>
              <a:rPr lang="en-US" sz="1600" dirty="0" err="1">
                <a:latin typeface="Neutra Text Light" panose="02000000000000000000" pitchFamily="50" charset="0"/>
              </a:rPr>
              <a:t>shojo</a:t>
            </a:r>
            <a:r>
              <a:rPr lang="en-US" sz="1600" dirty="0">
                <a:latin typeface="Neutra Text Light" panose="02000000000000000000" pitchFamily="50" charset="0"/>
              </a:rPr>
              <a:t> / </a:t>
            </a:r>
            <a:r>
              <a:rPr lang="en-US" sz="1600" dirty="0" err="1">
                <a:latin typeface="Neutra Text Light" panose="02000000000000000000" pitchFamily="50" charset="0"/>
              </a:rPr>
              <a:t>kodomo</a:t>
            </a:r>
            <a:endParaRPr lang="en-US" sz="1600" dirty="0">
              <a:latin typeface="Neutra Text Light" panose="02000000000000000000" pitchFamily="50" charset="0"/>
            </a:endParaRP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1600" b="1" dirty="0">
                <a:latin typeface="Neutra Text" panose="02000000000000000000" pitchFamily="50" charset="0"/>
              </a:rPr>
              <a:t>30+ serials</a:t>
            </a:r>
            <a:r>
              <a:rPr lang="en-US" sz="1600" dirty="0">
                <a:latin typeface="Neutra Text Light" panose="02000000000000000000" pitchFamily="50" charset="0"/>
              </a:rPr>
              <a:t>, including best-sellers Naruto, Death Note, Saint </a:t>
            </a:r>
            <a:r>
              <a:rPr lang="en-US" sz="1600" dirty="0" err="1">
                <a:latin typeface="Neutra Text Light" panose="02000000000000000000" pitchFamily="50" charset="0"/>
              </a:rPr>
              <a:t>Seiya</a:t>
            </a:r>
            <a:r>
              <a:rPr lang="en-US" sz="1600" dirty="0">
                <a:latin typeface="Neutra Text Light" panose="02000000000000000000" pitchFamily="50" charset="0"/>
              </a:rPr>
              <a:t>, </a:t>
            </a:r>
            <a:r>
              <a:rPr lang="en-US" sz="1600" dirty="0" err="1">
                <a:latin typeface="Neutra Text Light" panose="02000000000000000000" pitchFamily="50" charset="0"/>
              </a:rPr>
              <a:t>Grendizer</a:t>
            </a:r>
            <a:r>
              <a:rPr lang="en-US" sz="1600" dirty="0">
                <a:latin typeface="Neutra Text Light" panose="02000000000000000000" pitchFamily="50" charset="0"/>
              </a:rPr>
              <a:t>, and Detective Conan</a:t>
            </a:r>
          </a:p>
          <a:p>
            <a:pPr marL="285750" indent="-285750">
              <a:lnSpc>
                <a:spcPct val="130000"/>
              </a:lnSpc>
              <a:buFont typeface="Calibri Light" panose="020F0302020204030204" pitchFamily="34" charset="0"/>
              <a:buChar char="→"/>
            </a:pPr>
            <a:endParaRPr lang="en-US" sz="1600" dirty="0">
              <a:latin typeface="Neutra Text Light" panose="02000000000000000000" pitchFamily="50" charset="0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5D4D6025-64E8-0048-87FE-EB45C47F4510}"/>
              </a:ext>
            </a:extLst>
          </p:cNvPr>
          <p:cNvSpPr txBox="1"/>
          <p:nvPr/>
        </p:nvSpPr>
        <p:spPr>
          <a:xfrm>
            <a:off x="175699" y="6395224"/>
            <a:ext cx="3348000" cy="369332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 anchor="t" anchorCtr="0">
            <a:spAutoFit/>
          </a:bodyPr>
          <a:lstStyle/>
          <a:p>
            <a:r>
              <a:rPr lang="fr-FR" sz="900" b="1" dirty="0">
                <a:solidFill>
                  <a:schemeClr val="bg2">
                    <a:lumMod val="25000"/>
                  </a:schemeClr>
                </a:solidFill>
              </a:rPr>
              <a:t>Naruto </a:t>
            </a:r>
            <a:r>
              <a:rPr lang="fr-FR" sz="900" b="1" dirty="0" err="1">
                <a:solidFill>
                  <a:schemeClr val="bg2">
                    <a:lumMod val="25000"/>
                  </a:schemeClr>
                </a:solidFill>
              </a:rPr>
              <a:t>Artbook</a:t>
            </a:r>
            <a:r>
              <a:rPr lang="fr-FR" sz="9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fr-FR" sz="900" dirty="0">
                <a:solidFill>
                  <a:schemeClr val="bg2">
                    <a:lumMod val="25000"/>
                  </a:schemeClr>
                </a:solidFill>
              </a:rPr>
              <a:t>(2007)</a:t>
            </a:r>
          </a:p>
          <a:p>
            <a:r>
              <a:rPr lang="fr-FR" sz="900" dirty="0">
                <a:solidFill>
                  <a:schemeClr val="bg2">
                    <a:lumMod val="25000"/>
                  </a:schemeClr>
                </a:solidFill>
              </a:rPr>
              <a:t>Kana</a:t>
            </a: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650542" y="1003986"/>
            <a:ext cx="2879965" cy="1195185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6171" y="4266481"/>
            <a:ext cx="1334904" cy="196527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7442" y="4275905"/>
            <a:ext cx="1283083" cy="195585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7" name="Image 1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42" r="17353"/>
          <a:stretch/>
        </p:blipFill>
        <p:spPr>
          <a:xfrm>
            <a:off x="9246892" y="4266481"/>
            <a:ext cx="1271648" cy="196527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0036" y="4280978"/>
            <a:ext cx="1378208" cy="195077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8813224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>
            <a:extLst>
              <a:ext uri="{FF2B5EF4-FFF2-40B4-BE49-F238E27FC236}">
                <a16:creationId xmlns:a16="http://schemas.microsoft.com/office/drawing/2014/main" id="{20A09AFA-4058-F476-D858-110F054884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898" y="-907626"/>
            <a:ext cx="12255796" cy="833258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-21266" y="3850600"/>
            <a:ext cx="12213266" cy="3108316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34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10632" y="3787995"/>
            <a:ext cx="12213266" cy="3108316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34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/>
          <p:cNvSpPr/>
          <p:nvPr/>
        </p:nvSpPr>
        <p:spPr>
          <a:xfrm>
            <a:off x="0" y="3750105"/>
            <a:ext cx="12213266" cy="3108316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34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42BC1984-305D-3898-043F-02C7C554B4B2}"/>
              </a:ext>
            </a:extLst>
          </p:cNvPr>
          <p:cNvSpPr/>
          <p:nvPr/>
        </p:nvSpPr>
        <p:spPr>
          <a:xfrm>
            <a:off x="4007822" y="-2854560"/>
            <a:ext cx="4158183" cy="4164375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1874AC82-8349-E27F-0D6F-5D917076A1F1}"/>
              </a:ext>
            </a:extLst>
          </p:cNvPr>
          <p:cNvSpPr txBox="1"/>
          <p:nvPr/>
        </p:nvSpPr>
        <p:spPr>
          <a:xfrm>
            <a:off x="3524357" y="268018"/>
            <a:ext cx="512511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000" b="1" dirty="0">
                <a:solidFill>
                  <a:schemeClr val="bg1"/>
                </a:solidFill>
                <a:latin typeface="Gilroy ExtraBold" panose="00000900000000000000" pitchFamily="50" charset="0"/>
              </a:rPr>
              <a:t>Mangas</a:t>
            </a: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FDA8B758-AFB0-A7FD-BBA5-95E17579C4F0}"/>
              </a:ext>
            </a:extLst>
          </p:cNvPr>
          <p:cNvSpPr/>
          <p:nvPr/>
        </p:nvSpPr>
        <p:spPr>
          <a:xfrm>
            <a:off x="829748" y="1158934"/>
            <a:ext cx="4398636" cy="425729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" name="Image 9" descr="Une image contenant texte&#10;&#10;Description générée automatiquement">
            <a:extLst>
              <a:ext uri="{FF2B5EF4-FFF2-40B4-BE49-F238E27FC236}">
                <a16:creationId xmlns:a16="http://schemas.microsoft.com/office/drawing/2014/main" id="{1B47F0ED-8949-3510-3ED6-1826F67665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5221" y="4096414"/>
            <a:ext cx="1766326" cy="2340313"/>
          </a:xfrm>
          <a:prstGeom prst="rect">
            <a:avLst/>
          </a:prstGeom>
        </p:spPr>
      </p:pic>
      <p:pic>
        <p:nvPicPr>
          <p:cNvPr id="13" name="Image 12" descr="Une image contenant texte&#10;&#10;Description générée automatiquement">
            <a:extLst>
              <a:ext uri="{FF2B5EF4-FFF2-40B4-BE49-F238E27FC236}">
                <a16:creationId xmlns:a16="http://schemas.microsoft.com/office/drawing/2014/main" id="{C18AFC43-A5FF-7EEC-695A-4B553075DF2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827" y="4100975"/>
            <a:ext cx="1649865" cy="2340313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311889C0-EDC0-B7B2-FF7B-CD4B862EC10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70"/>
          <a:stretch/>
        </p:blipFill>
        <p:spPr>
          <a:xfrm>
            <a:off x="2464975" y="4101801"/>
            <a:ext cx="1768491" cy="2340313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FA424E8-ACDF-5DEE-694E-E5FE47A020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32222" y="1003781"/>
            <a:ext cx="2879965" cy="1195185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A9C02CC1-7878-A467-8928-ED32BBB3731A}"/>
              </a:ext>
            </a:extLst>
          </p:cNvPr>
          <p:cNvSpPr txBox="1"/>
          <p:nvPr/>
        </p:nvSpPr>
        <p:spPr>
          <a:xfrm>
            <a:off x="1168733" y="2374189"/>
            <a:ext cx="4049209" cy="18637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Neutra Text Light" panose="02000000000000000000" pitchFamily="50" charset="0"/>
              </a:rPr>
              <a:t>Publisher of creations in partnership with Japanese publishers</a:t>
            </a:r>
          </a:p>
          <a:p>
            <a:pPr>
              <a:lnSpc>
                <a:spcPct val="130000"/>
              </a:lnSpc>
            </a:pPr>
            <a:r>
              <a:rPr lang="en-US" dirty="0">
                <a:latin typeface="Neutra Text Light" panose="02000000000000000000" pitchFamily="50" charset="0"/>
              </a:rPr>
              <a:t>   </a:t>
            </a:r>
            <a:r>
              <a:rPr lang="en-US" dirty="0" err="1">
                <a:latin typeface="Neutra Text Light" panose="02000000000000000000" pitchFamily="50" charset="0"/>
              </a:rPr>
              <a:t>Goldorak</a:t>
            </a:r>
            <a:r>
              <a:rPr lang="en-US" dirty="0">
                <a:latin typeface="Neutra Text Light" panose="02000000000000000000" pitchFamily="50" charset="0"/>
              </a:rPr>
              <a:t> : </a:t>
            </a:r>
            <a:r>
              <a:rPr lang="en-US" b="1" dirty="0">
                <a:latin typeface="Neutra Text Light" panose="02000000000000000000" pitchFamily="50" charset="0"/>
              </a:rPr>
              <a:t>323+ K</a:t>
            </a:r>
            <a:r>
              <a:rPr lang="en-US" dirty="0">
                <a:latin typeface="Neutra Text Light" panose="02000000000000000000" pitchFamily="50" charset="0"/>
              </a:rPr>
              <a:t> copies sold 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Neutra Text Light" panose="02000000000000000000" pitchFamily="50" charset="0"/>
              </a:rPr>
              <a:t>Publisher of new creations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endParaRPr lang="en-US" dirty="0">
              <a:latin typeface="Neutra Text Light" panose="02000000000000000000" pitchFamily="50" charset="0"/>
            </a:endParaRP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C15D465B-0701-E28C-2DD5-38FE6DA68C4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302" y="4096413"/>
            <a:ext cx="1635014" cy="2340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82022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81" t="10533" r="-1" b="28451"/>
          <a:stretch/>
        </p:blipFill>
        <p:spPr>
          <a:xfrm flipH="1">
            <a:off x="10168261" y="-497134"/>
            <a:ext cx="2135251" cy="7756170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619" t="10533" b="28451"/>
          <a:stretch/>
        </p:blipFill>
        <p:spPr>
          <a:xfrm flipH="1">
            <a:off x="9337606" y="-482280"/>
            <a:ext cx="889493" cy="775617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33" b="28451"/>
          <a:stretch/>
        </p:blipFill>
        <p:spPr>
          <a:xfrm>
            <a:off x="0" y="-408988"/>
            <a:ext cx="9374261" cy="7668024"/>
          </a:xfrm>
          <a:prstGeom prst="rect">
            <a:avLst/>
          </a:prstGeom>
        </p:spPr>
      </p:pic>
      <p:sp>
        <p:nvSpPr>
          <p:cNvPr id="22" name="Ellipse 21"/>
          <p:cNvSpPr/>
          <p:nvPr/>
        </p:nvSpPr>
        <p:spPr>
          <a:xfrm>
            <a:off x="4007822" y="-2854560"/>
            <a:ext cx="4158183" cy="4164375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9A6A5043-3045-EF41-9D89-192FBBE81528}"/>
              </a:ext>
            </a:extLst>
          </p:cNvPr>
          <p:cNvSpPr txBox="1"/>
          <p:nvPr/>
        </p:nvSpPr>
        <p:spPr>
          <a:xfrm>
            <a:off x="3524357" y="268018"/>
            <a:ext cx="512511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000" b="1" dirty="0">
                <a:solidFill>
                  <a:schemeClr val="bg1"/>
                </a:solidFill>
                <a:latin typeface="Gilroy ExtraBold" panose="00000900000000000000" pitchFamily="50" charset="0"/>
              </a:rPr>
              <a:t>Mangas</a:t>
            </a:r>
          </a:p>
        </p:txBody>
      </p:sp>
      <p:sp>
        <p:nvSpPr>
          <p:cNvPr id="29" name="Ellipse 28"/>
          <p:cNvSpPr/>
          <p:nvPr/>
        </p:nvSpPr>
        <p:spPr>
          <a:xfrm>
            <a:off x="6412965" y="350681"/>
            <a:ext cx="5375745" cy="5383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Text Box 18"/>
          <p:cNvSpPr txBox="1">
            <a:spLocks noChangeArrowheads="1"/>
          </p:cNvSpPr>
          <p:nvPr/>
        </p:nvSpPr>
        <p:spPr bwMode="auto">
          <a:xfrm>
            <a:off x="6772715" y="2355445"/>
            <a:ext cx="4720434" cy="1692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Neutra Text Light" panose="02000000000000000000" pitchFamily="50" charset="0"/>
              </a:rPr>
              <a:t>Editorial skills: </a:t>
            </a:r>
            <a:r>
              <a:rPr lang="en-US" sz="1600" dirty="0" err="1">
                <a:latin typeface="Neutra Text Light" panose="02000000000000000000" pitchFamily="50" charset="0"/>
              </a:rPr>
              <a:t>seinen</a:t>
            </a:r>
            <a:r>
              <a:rPr lang="en-US" sz="1600" dirty="0">
                <a:latin typeface="Neutra Text Light" panose="02000000000000000000" pitchFamily="50" charset="0"/>
              </a:rPr>
              <a:t> / </a:t>
            </a:r>
            <a:r>
              <a:rPr lang="en-US" sz="1600" dirty="0" err="1">
                <a:latin typeface="Neutra Text Light" panose="02000000000000000000" pitchFamily="50" charset="0"/>
              </a:rPr>
              <a:t>shonen</a:t>
            </a:r>
            <a:r>
              <a:rPr lang="en-US" sz="1600" dirty="0">
                <a:latin typeface="Neutra Text Light" panose="02000000000000000000" pitchFamily="50" charset="0"/>
              </a:rPr>
              <a:t> / </a:t>
            </a:r>
            <a:r>
              <a:rPr lang="en-US" sz="1600" dirty="0" err="1">
                <a:latin typeface="Neutra Text Light" panose="02000000000000000000" pitchFamily="50" charset="0"/>
              </a:rPr>
              <a:t>shojo</a:t>
            </a:r>
            <a:r>
              <a:rPr lang="en-US" sz="1600" dirty="0">
                <a:latin typeface="Neutra Text Light" panose="02000000000000000000" pitchFamily="50" charset="0"/>
              </a:rPr>
              <a:t> / </a:t>
            </a:r>
            <a:r>
              <a:rPr lang="en-US" sz="1600" dirty="0" err="1">
                <a:latin typeface="Neutra Text Light" panose="02000000000000000000" pitchFamily="50" charset="0"/>
              </a:rPr>
              <a:t>kodomo</a:t>
            </a:r>
            <a:endParaRPr lang="en-US" sz="1600" dirty="0">
              <a:latin typeface="Neutra Text Light" panose="02000000000000000000" pitchFamily="50" charset="0"/>
            </a:endParaRPr>
          </a:p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1600" b="1" dirty="0">
                <a:latin typeface="Neutra Text" panose="02000000000000000000" pitchFamily="50" charset="0"/>
              </a:rPr>
              <a:t>30+ serials</a:t>
            </a:r>
            <a:r>
              <a:rPr lang="en-US" sz="1600" dirty="0">
                <a:latin typeface="Neutra Text Light" panose="02000000000000000000" pitchFamily="50" charset="0"/>
              </a:rPr>
              <a:t>, including best-sellers Theseus no </a:t>
            </a:r>
            <a:r>
              <a:rPr lang="en-US" sz="1600" dirty="0" err="1">
                <a:latin typeface="Neutra Text Light" panose="02000000000000000000" pitchFamily="50" charset="0"/>
              </a:rPr>
              <a:t>Fune</a:t>
            </a:r>
            <a:r>
              <a:rPr lang="en-US" sz="1600" dirty="0">
                <a:latin typeface="Neutra Text Light" panose="02000000000000000000" pitchFamily="50" charset="0"/>
              </a:rPr>
              <a:t>, </a:t>
            </a:r>
            <a:r>
              <a:rPr lang="en-US" sz="1600" dirty="0" err="1">
                <a:latin typeface="Neutra Text Light" panose="02000000000000000000" pitchFamily="50" charset="0"/>
              </a:rPr>
              <a:t>Natsuko</a:t>
            </a:r>
            <a:r>
              <a:rPr lang="en-US" sz="1600" dirty="0">
                <a:latin typeface="Neutra Text Light" panose="02000000000000000000" pitchFamily="50" charset="0"/>
              </a:rPr>
              <a:t> no Sake, Deep Sea Aquarium </a:t>
            </a:r>
            <a:r>
              <a:rPr lang="en-US" sz="1600" dirty="0" err="1">
                <a:latin typeface="Neutra Text Light" panose="02000000000000000000" pitchFamily="50" charset="0"/>
              </a:rPr>
              <a:t>Magmell</a:t>
            </a:r>
            <a:r>
              <a:rPr lang="en-US" sz="1600" dirty="0">
                <a:latin typeface="Neutra Text Light" panose="02000000000000000000" pitchFamily="50" charset="0"/>
              </a:rPr>
              <a:t>, </a:t>
            </a:r>
            <a:r>
              <a:rPr lang="en-US" sz="1600" dirty="0" err="1">
                <a:latin typeface="Neutra Text Light" panose="02000000000000000000" pitchFamily="50" charset="0"/>
              </a:rPr>
              <a:t>Peleliu</a:t>
            </a:r>
            <a:r>
              <a:rPr lang="en-US" sz="1600" dirty="0">
                <a:latin typeface="Neutra Text Light" panose="02000000000000000000" pitchFamily="50" charset="0"/>
              </a:rPr>
              <a:t> </a:t>
            </a:r>
            <a:r>
              <a:rPr lang="en-US" sz="1600" dirty="0" err="1">
                <a:latin typeface="Neutra Text Light" panose="02000000000000000000" pitchFamily="50" charset="0"/>
              </a:rPr>
              <a:t>Gernica</a:t>
            </a:r>
            <a:r>
              <a:rPr lang="en-US" sz="1600" dirty="0">
                <a:latin typeface="Neutra Text Light" panose="02000000000000000000" pitchFamily="50" charset="0"/>
              </a:rPr>
              <a:t> of Paradise, Manchuria Opium squad and Team Phoenix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10" r="34059"/>
          <a:stretch/>
        </p:blipFill>
        <p:spPr>
          <a:xfrm>
            <a:off x="8245014" y="1194588"/>
            <a:ext cx="1687572" cy="885361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1839" y="4424616"/>
            <a:ext cx="1323808" cy="183442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4788" y="4424616"/>
            <a:ext cx="1243329" cy="183442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3650" y="4424616"/>
            <a:ext cx="1324475" cy="183442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5D4D6025-64E8-0048-87FE-EB45C47F4510}"/>
              </a:ext>
            </a:extLst>
          </p:cNvPr>
          <p:cNvSpPr txBox="1"/>
          <p:nvPr/>
        </p:nvSpPr>
        <p:spPr>
          <a:xfrm>
            <a:off x="175699" y="6395224"/>
            <a:ext cx="3348000" cy="369332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 anchor="t" anchorCtr="0">
            <a:spAutoFit/>
          </a:bodyPr>
          <a:lstStyle/>
          <a:p>
            <a:r>
              <a:rPr lang="fr-FR" sz="900" b="1" dirty="0" err="1">
                <a:solidFill>
                  <a:schemeClr val="bg1"/>
                </a:solidFill>
              </a:rPr>
              <a:t>Deep</a:t>
            </a:r>
            <a:r>
              <a:rPr lang="fr-FR" sz="900" b="1" dirty="0">
                <a:solidFill>
                  <a:schemeClr val="bg1"/>
                </a:solidFill>
              </a:rPr>
              <a:t> </a:t>
            </a:r>
            <a:r>
              <a:rPr lang="fr-FR" sz="900" b="1" dirty="0" err="1">
                <a:solidFill>
                  <a:schemeClr val="bg1"/>
                </a:solidFill>
              </a:rPr>
              <a:t>Sea</a:t>
            </a:r>
            <a:r>
              <a:rPr lang="fr-FR" sz="900" b="1" dirty="0">
                <a:solidFill>
                  <a:schemeClr val="bg1"/>
                </a:solidFill>
              </a:rPr>
              <a:t> Aquarium </a:t>
            </a:r>
            <a:r>
              <a:rPr lang="fr-FR" sz="900" b="1" dirty="0" err="1">
                <a:solidFill>
                  <a:schemeClr val="bg1"/>
                </a:solidFill>
              </a:rPr>
              <a:t>Magmell</a:t>
            </a:r>
            <a:r>
              <a:rPr lang="fr-FR" sz="900" b="1" dirty="0">
                <a:solidFill>
                  <a:schemeClr val="bg1"/>
                </a:solidFill>
              </a:rPr>
              <a:t> </a:t>
            </a:r>
            <a:r>
              <a:rPr lang="fr-FR" sz="900" dirty="0">
                <a:solidFill>
                  <a:schemeClr val="bg1"/>
                </a:solidFill>
              </a:rPr>
              <a:t>(2021)</a:t>
            </a:r>
          </a:p>
          <a:p>
            <a:r>
              <a:rPr lang="fr-FR" sz="900" dirty="0">
                <a:solidFill>
                  <a:schemeClr val="bg1"/>
                </a:solidFill>
              </a:rPr>
              <a:t>Vega-Dupuis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8800" y="4424616"/>
            <a:ext cx="1330256" cy="184335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8398404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0B60A7A-D775-0291-6FAA-4F8815EBA0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We</a:t>
            </a:r>
            <a:r>
              <a:rPr lang="fr-FR" dirty="0"/>
              <a:t> are </a:t>
            </a:r>
            <a:r>
              <a:rPr lang="fr-FR" dirty="0" err="1"/>
              <a:t>inovators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D1F1568-E6A8-7021-62A0-8579D618D2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410975A-8C9D-D19E-6A79-16D5F9502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551EA-2D17-41C7-9ED5-51D75F4A7835}" type="slidenum">
              <a:rPr lang="fr-FR" smtClean="0"/>
              <a:pPr/>
              <a:t>46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4844472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2" t="26377" r="6258" b="26504"/>
          <a:stretch/>
        </p:blipFill>
        <p:spPr>
          <a:xfrm>
            <a:off x="-574714" y="0"/>
            <a:ext cx="12812122" cy="6858000"/>
          </a:xfrm>
          <a:prstGeom prst="rect">
            <a:avLst/>
          </a:prstGeom>
        </p:spPr>
      </p:pic>
      <p:sp>
        <p:nvSpPr>
          <p:cNvPr id="13" name="Ellipse 12"/>
          <p:cNvSpPr/>
          <p:nvPr/>
        </p:nvSpPr>
        <p:spPr>
          <a:xfrm>
            <a:off x="92523" y="335005"/>
            <a:ext cx="12085094" cy="1207665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10" r="34059"/>
          <a:stretch/>
        </p:blipFill>
        <p:spPr>
          <a:xfrm>
            <a:off x="1211954" y="5018523"/>
            <a:ext cx="731518" cy="383781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5299" y="5221331"/>
            <a:ext cx="1269416" cy="526807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458"/>
          <a:stretch/>
        </p:blipFill>
        <p:spPr>
          <a:xfrm>
            <a:off x="2242681" y="5181393"/>
            <a:ext cx="1583074" cy="349723"/>
          </a:xfrm>
          <a:prstGeom prst="rect">
            <a:avLst/>
          </a:prstGeom>
        </p:spPr>
      </p:pic>
      <p:pic>
        <p:nvPicPr>
          <p:cNvPr id="16" name="Image 15">
            <a:hlinkClick r:id="rId6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2406" y="5190633"/>
            <a:ext cx="794161" cy="283780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51" t="78050" r="15413" b="2527"/>
          <a:stretch/>
        </p:blipFill>
        <p:spPr>
          <a:xfrm>
            <a:off x="5026853" y="5217201"/>
            <a:ext cx="1400225" cy="313915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9A6A5043-3045-EF41-9D89-192FBBE81528}"/>
              </a:ext>
            </a:extLst>
          </p:cNvPr>
          <p:cNvSpPr txBox="1"/>
          <p:nvPr/>
        </p:nvSpPr>
        <p:spPr>
          <a:xfrm>
            <a:off x="644857" y="5852933"/>
            <a:ext cx="1347952" cy="5203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fr-FR" sz="1300" dirty="0">
                <a:latin typeface="Neutra Text Light" panose="02000000000000000000" pitchFamily="50" charset="0"/>
              </a:rPr>
              <a:t>Our</a:t>
            </a:r>
          </a:p>
          <a:p>
            <a:pPr algn="ctr">
              <a:lnSpc>
                <a:spcPct val="110000"/>
              </a:lnSpc>
            </a:pPr>
            <a:r>
              <a:rPr lang="fr-FR" sz="1300" dirty="0">
                <a:latin typeface="Neutra Text Light" panose="02000000000000000000" pitchFamily="50" charset="0"/>
              </a:rPr>
              <a:t>publishers</a:t>
            </a:r>
            <a:endParaRPr lang="fr-FR" sz="1300" b="1" dirty="0">
              <a:latin typeface="Gilroy ExtraBold" panose="00000900000000000000" pitchFamily="50" charset="0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9A6A5043-3045-EF41-9D89-192FBBE81528}"/>
              </a:ext>
            </a:extLst>
          </p:cNvPr>
          <p:cNvSpPr txBox="1"/>
          <p:nvPr/>
        </p:nvSpPr>
        <p:spPr>
          <a:xfrm>
            <a:off x="2210783" y="5852933"/>
            <a:ext cx="1505193" cy="5203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fr-FR" sz="1300" dirty="0">
                <a:latin typeface="Neutra Text Light" panose="02000000000000000000" pitchFamily="50" charset="0"/>
              </a:rPr>
              <a:t>Our distribution</a:t>
            </a:r>
          </a:p>
          <a:p>
            <a:pPr algn="ctr">
              <a:lnSpc>
                <a:spcPct val="110000"/>
              </a:lnSpc>
            </a:pPr>
            <a:r>
              <a:rPr lang="fr-FR" sz="1300" dirty="0" err="1">
                <a:latin typeface="Neutra Text Light" panose="02000000000000000000" pitchFamily="50" charset="0"/>
              </a:rPr>
              <a:t>company</a:t>
            </a:r>
            <a:endParaRPr lang="fr-FR" sz="1300" b="1" dirty="0">
              <a:latin typeface="Gilroy ExtraBold" panose="00000900000000000000" pitchFamily="50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9A6A5043-3045-EF41-9D89-192FBBE81528}"/>
              </a:ext>
            </a:extLst>
          </p:cNvPr>
          <p:cNvSpPr txBox="1"/>
          <p:nvPr/>
        </p:nvSpPr>
        <p:spPr>
          <a:xfrm>
            <a:off x="3509690" y="5844582"/>
            <a:ext cx="1519404" cy="5324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fr-FR" sz="1300" dirty="0">
                <a:latin typeface="Neutra Text Light" panose="02000000000000000000" pitchFamily="50" charset="0"/>
              </a:rPr>
              <a:t>Our streaming</a:t>
            </a:r>
          </a:p>
          <a:p>
            <a:pPr algn="ctr">
              <a:lnSpc>
                <a:spcPct val="110000"/>
              </a:lnSpc>
            </a:pPr>
            <a:r>
              <a:rPr lang="fr-FR" sz="1300" dirty="0">
                <a:latin typeface="Neutra Text Light" panose="02000000000000000000" pitchFamily="50" charset="0"/>
              </a:rPr>
              <a:t>platform</a:t>
            </a:r>
            <a:endParaRPr lang="fr-FR" sz="1300" b="1" dirty="0">
              <a:latin typeface="Gilroy ExtraBold" panose="00000900000000000000" pitchFamily="50" charset="0"/>
            </a:endParaRP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9A6A5043-3045-EF41-9D89-192FBBE81528}"/>
              </a:ext>
            </a:extLst>
          </p:cNvPr>
          <p:cNvSpPr txBox="1"/>
          <p:nvPr/>
        </p:nvSpPr>
        <p:spPr>
          <a:xfrm>
            <a:off x="4927368" y="5847734"/>
            <a:ext cx="1537925" cy="5324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fr-FR" sz="1300" dirty="0">
                <a:latin typeface="Neutra Text Light" panose="02000000000000000000" pitchFamily="50" charset="0"/>
              </a:rPr>
              <a:t>Our </a:t>
            </a:r>
            <a:r>
              <a:rPr lang="fr-FR" sz="1300" dirty="0" err="1">
                <a:latin typeface="Neutra Text Light" panose="02000000000000000000" pitchFamily="50" charset="0"/>
              </a:rPr>
              <a:t>licensing</a:t>
            </a:r>
            <a:endParaRPr lang="fr-FR" sz="1300" dirty="0">
              <a:latin typeface="Neutra Text Light" panose="02000000000000000000" pitchFamily="50" charset="0"/>
            </a:endParaRPr>
          </a:p>
          <a:p>
            <a:pPr algn="ctr">
              <a:lnSpc>
                <a:spcPct val="110000"/>
              </a:lnSpc>
            </a:pPr>
            <a:r>
              <a:rPr lang="fr-FR" sz="1300" dirty="0">
                <a:latin typeface="Neutra Text Light" panose="02000000000000000000" pitchFamily="50" charset="0"/>
              </a:rPr>
              <a:t>agent</a:t>
            </a:r>
            <a:endParaRPr lang="fr-FR" sz="1300" b="1" dirty="0">
              <a:latin typeface="Gilroy ExtraBold" panose="00000900000000000000" pitchFamily="50" charset="0"/>
            </a:endParaRPr>
          </a:p>
        </p:txBody>
      </p:sp>
      <p:pic>
        <p:nvPicPr>
          <p:cNvPr id="25" name="Picture 2" descr="Amazon.fr: Plastoy">
            <a:extLst>
              <a:ext uri="{FF2B5EF4-FFF2-40B4-BE49-F238E27FC236}">
                <a16:creationId xmlns:a16="http://schemas.microsoft.com/office/drawing/2014/main" id="{BC0CB69D-A2CD-4646-BDC0-8308CCE68F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3223" y="5227760"/>
            <a:ext cx="787186" cy="20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Vidéos de Kana-Home-Video - Dailymotion">
            <a:extLst>
              <a:ext uri="{FF2B5EF4-FFF2-40B4-BE49-F238E27FC236}">
                <a16:creationId xmlns:a16="http://schemas.microsoft.com/office/drawing/2014/main" id="{A2974F78-E698-E641-BC22-6DFBCCC198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20" r="21806"/>
          <a:stretch/>
        </p:blipFill>
        <p:spPr bwMode="auto">
          <a:xfrm>
            <a:off x="7749640" y="5021546"/>
            <a:ext cx="322870" cy="599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ZoneTexte 30">
            <a:extLst>
              <a:ext uri="{FF2B5EF4-FFF2-40B4-BE49-F238E27FC236}">
                <a16:creationId xmlns:a16="http://schemas.microsoft.com/office/drawing/2014/main" id="{9A6A5043-3045-EF41-9D89-192FBBE81528}"/>
              </a:ext>
            </a:extLst>
          </p:cNvPr>
          <p:cNvSpPr txBox="1"/>
          <p:nvPr/>
        </p:nvSpPr>
        <p:spPr>
          <a:xfrm>
            <a:off x="6454768" y="5840879"/>
            <a:ext cx="1750395" cy="5324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fr-FR" sz="1300" dirty="0">
                <a:latin typeface="Neutra Text Light" panose="02000000000000000000" pitchFamily="50" charset="0"/>
              </a:rPr>
              <a:t>Our merchandising</a:t>
            </a:r>
          </a:p>
          <a:p>
            <a:pPr algn="ctr">
              <a:lnSpc>
                <a:spcPct val="110000"/>
              </a:lnSpc>
            </a:pPr>
            <a:r>
              <a:rPr lang="fr-FR" sz="1300" dirty="0" err="1">
                <a:latin typeface="Neutra Text Light" panose="02000000000000000000" pitchFamily="50" charset="0"/>
              </a:rPr>
              <a:t>creators</a:t>
            </a:r>
            <a:endParaRPr lang="fr-FR" sz="1300" b="1" dirty="0">
              <a:latin typeface="Gilroy ExtraBold" panose="00000900000000000000" pitchFamily="50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570027" y="4450480"/>
            <a:ext cx="1751797" cy="374305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2465310" y="4450480"/>
            <a:ext cx="2278800" cy="374305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4915690" y="4450481"/>
            <a:ext cx="3391200" cy="374304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8440129" y="4450480"/>
            <a:ext cx="1558800" cy="374305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39" name="Image 3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6051" y="5468150"/>
            <a:ext cx="686971" cy="366384"/>
          </a:xfrm>
          <a:prstGeom prst="rect">
            <a:avLst/>
          </a:prstGeom>
        </p:spPr>
      </p:pic>
      <p:sp>
        <p:nvSpPr>
          <p:cNvPr id="40" name="ZoneTexte 39">
            <a:extLst>
              <a:ext uri="{FF2B5EF4-FFF2-40B4-BE49-F238E27FC236}">
                <a16:creationId xmlns:a16="http://schemas.microsoft.com/office/drawing/2014/main" id="{9A6A5043-3045-EF41-9D89-192FBBE81528}"/>
              </a:ext>
            </a:extLst>
          </p:cNvPr>
          <p:cNvSpPr txBox="1"/>
          <p:nvPr/>
        </p:nvSpPr>
        <p:spPr>
          <a:xfrm>
            <a:off x="8557495" y="5844583"/>
            <a:ext cx="1347951" cy="5324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fr-FR" sz="1300" dirty="0">
                <a:latin typeface="Neutra Text Light" panose="02000000000000000000" pitchFamily="50" charset="0"/>
              </a:rPr>
              <a:t>Our animation</a:t>
            </a:r>
          </a:p>
          <a:p>
            <a:pPr algn="ctr">
              <a:lnSpc>
                <a:spcPct val="110000"/>
              </a:lnSpc>
            </a:pPr>
            <a:r>
              <a:rPr lang="fr-FR" sz="1300" dirty="0">
                <a:latin typeface="Neutra Text Light" panose="02000000000000000000" pitchFamily="50" charset="0"/>
              </a:rPr>
              <a:t>studios</a:t>
            </a:r>
            <a:endParaRPr lang="fr-FR" sz="1300" b="1" dirty="0">
              <a:latin typeface="Gilroy ExtraBold" panose="00000900000000000000" pitchFamily="50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10124190" y="4450480"/>
            <a:ext cx="1558800" cy="374305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43" name="Image 4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9173" y="4921914"/>
            <a:ext cx="864812" cy="864812"/>
          </a:xfrm>
          <a:prstGeom prst="rect">
            <a:avLst/>
          </a:prstGeom>
        </p:spPr>
      </p:pic>
      <p:sp>
        <p:nvSpPr>
          <p:cNvPr id="44" name="ZoneTexte 43">
            <a:extLst>
              <a:ext uri="{FF2B5EF4-FFF2-40B4-BE49-F238E27FC236}">
                <a16:creationId xmlns:a16="http://schemas.microsoft.com/office/drawing/2014/main" id="{9A6A5043-3045-EF41-9D89-192FBBE81528}"/>
              </a:ext>
            </a:extLst>
          </p:cNvPr>
          <p:cNvSpPr txBox="1"/>
          <p:nvPr/>
        </p:nvSpPr>
        <p:spPr>
          <a:xfrm>
            <a:off x="10204405" y="5743890"/>
            <a:ext cx="1314381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fr-FR" sz="1200" dirty="0">
                <a:latin typeface="Neutra Text Light" panose="02000000000000000000" pitchFamily="50" charset="0"/>
              </a:rPr>
              <a:t>Our video games </a:t>
            </a:r>
            <a:r>
              <a:rPr lang="fr-FR" sz="1200" dirty="0" err="1">
                <a:latin typeface="Neutra Text Light" panose="02000000000000000000" pitchFamily="50" charset="0"/>
              </a:rPr>
              <a:t>developer</a:t>
            </a:r>
            <a:r>
              <a:rPr lang="fr-FR" sz="1200" dirty="0">
                <a:latin typeface="Neutra Text Light" panose="02000000000000000000" pitchFamily="50" charset="0"/>
              </a:rPr>
              <a:t> and publisher</a:t>
            </a:r>
            <a:endParaRPr lang="fr-FR" sz="1200" b="1" dirty="0">
              <a:latin typeface="Gilroy ExtraBold" panose="00000900000000000000" pitchFamily="50" charset="0"/>
            </a:endParaRPr>
          </a:p>
        </p:txBody>
      </p:sp>
      <p:sp>
        <p:nvSpPr>
          <p:cNvPr id="46" name="ZoneTexte 45"/>
          <p:cNvSpPr txBox="1"/>
          <p:nvPr/>
        </p:nvSpPr>
        <p:spPr>
          <a:xfrm>
            <a:off x="5854272" y="4508982"/>
            <a:ext cx="1475694" cy="2916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fr-FR" sz="1400" spc="200" dirty="0">
                <a:solidFill>
                  <a:schemeClr val="bg1"/>
                </a:solidFill>
                <a:latin typeface="Gilroy ExtraBold" panose="00000900000000000000" pitchFamily="50" charset="0"/>
                <a:ea typeface="Yu Gothic Light" panose="020B0300000000000000" pitchFamily="34" charset="-128"/>
              </a:rPr>
              <a:t>LICENSING</a:t>
            </a:r>
          </a:p>
        </p:txBody>
      </p:sp>
      <p:sp>
        <p:nvSpPr>
          <p:cNvPr id="47" name="ZoneTexte 46"/>
          <p:cNvSpPr txBox="1"/>
          <p:nvPr/>
        </p:nvSpPr>
        <p:spPr>
          <a:xfrm>
            <a:off x="8491688" y="4514598"/>
            <a:ext cx="1475694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fr-FR" sz="1200" spc="200" dirty="0">
                <a:solidFill>
                  <a:schemeClr val="bg1"/>
                </a:solidFill>
                <a:latin typeface="Gilroy ExtraBold" panose="00000900000000000000" pitchFamily="50" charset="0"/>
                <a:ea typeface="Yu Gothic Light" panose="020B0300000000000000" pitchFamily="34" charset="-128"/>
              </a:rPr>
              <a:t>PRODUCTION</a:t>
            </a:r>
          </a:p>
        </p:txBody>
      </p:sp>
      <p:sp>
        <p:nvSpPr>
          <p:cNvPr id="48" name="ZoneTexte 47"/>
          <p:cNvSpPr txBox="1"/>
          <p:nvPr/>
        </p:nvSpPr>
        <p:spPr>
          <a:xfrm>
            <a:off x="10204405" y="4518930"/>
            <a:ext cx="1475694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fr-FR" sz="1200" spc="200" dirty="0">
                <a:solidFill>
                  <a:schemeClr val="bg1"/>
                </a:solidFill>
                <a:latin typeface="Gilroy ExtraBold" panose="00000900000000000000" pitchFamily="50" charset="0"/>
                <a:ea typeface="Yu Gothic Light" panose="020B0300000000000000" pitchFamily="34" charset="-128"/>
              </a:rPr>
              <a:t>VIDEO GAMES</a:t>
            </a:r>
          </a:p>
        </p:txBody>
      </p:sp>
      <p:sp>
        <p:nvSpPr>
          <p:cNvPr id="49" name="ZoneTexte 48"/>
          <p:cNvSpPr txBox="1"/>
          <p:nvPr/>
        </p:nvSpPr>
        <p:spPr>
          <a:xfrm>
            <a:off x="2766671" y="4514598"/>
            <a:ext cx="1676077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fr-FR" sz="1400" spc="200" dirty="0">
                <a:solidFill>
                  <a:schemeClr val="bg1"/>
                </a:solidFill>
                <a:latin typeface="Gilroy ExtraBold" panose="00000900000000000000" pitchFamily="50" charset="0"/>
                <a:ea typeface="Yu Gothic Light" panose="020B0300000000000000" pitchFamily="34" charset="-128"/>
              </a:rPr>
              <a:t>DISTRIBUTION</a:t>
            </a:r>
          </a:p>
        </p:txBody>
      </p:sp>
      <p:sp>
        <p:nvSpPr>
          <p:cNvPr id="50" name="ZoneTexte 49"/>
          <p:cNvSpPr txBox="1"/>
          <p:nvPr/>
        </p:nvSpPr>
        <p:spPr>
          <a:xfrm>
            <a:off x="609192" y="4518040"/>
            <a:ext cx="1676077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fr-FR" sz="1400" spc="200" dirty="0">
                <a:solidFill>
                  <a:schemeClr val="bg1"/>
                </a:solidFill>
                <a:latin typeface="Gilroy ExtraBold" panose="00000900000000000000" pitchFamily="50" charset="0"/>
                <a:ea typeface="Yu Gothic Light" panose="020B0300000000000000" pitchFamily="34" charset="-128"/>
              </a:rPr>
              <a:t>PUBLISHING</a:t>
            </a:r>
          </a:p>
        </p:txBody>
      </p:sp>
      <p:sp>
        <p:nvSpPr>
          <p:cNvPr id="51" name="ZoneTexte 50">
            <a:extLst>
              <a:ext uri="{FF2B5EF4-FFF2-40B4-BE49-F238E27FC236}">
                <a16:creationId xmlns:a16="http://schemas.microsoft.com/office/drawing/2014/main" id="{9A6A5043-3045-EF41-9D89-192FBBE81528}"/>
              </a:ext>
            </a:extLst>
          </p:cNvPr>
          <p:cNvSpPr txBox="1"/>
          <p:nvPr/>
        </p:nvSpPr>
        <p:spPr>
          <a:xfrm>
            <a:off x="-683880" y="2641775"/>
            <a:ext cx="13779218" cy="549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fr-FR" b="1" dirty="0">
                <a:latin typeface="Gilroy ExtraBold" panose="00000900000000000000" pitchFamily="50" charset="0"/>
              </a:rPr>
              <a:t>We are </a:t>
            </a:r>
            <a:r>
              <a:rPr lang="fr-FR" b="1" dirty="0" err="1">
                <a:latin typeface="Gilroy ExtraBold" panose="00000900000000000000" pitchFamily="50" charset="0"/>
              </a:rPr>
              <a:t>dedicated</a:t>
            </a:r>
            <a:r>
              <a:rPr lang="fr-FR" b="1" dirty="0">
                <a:latin typeface="Gilroy ExtraBold" panose="00000900000000000000" pitchFamily="50" charset="0"/>
              </a:rPr>
              <a:t> to </a:t>
            </a:r>
            <a:r>
              <a:rPr lang="fr-FR" sz="2700" b="1" dirty="0" err="1">
                <a:latin typeface="Gilroy ExtraBold" panose="00000900000000000000" pitchFamily="50" charset="0"/>
              </a:rPr>
              <a:t>maximizing</a:t>
            </a:r>
            <a:r>
              <a:rPr lang="fr-FR" sz="2000" b="1" dirty="0">
                <a:latin typeface="Gilroy ExtraBold" panose="00000900000000000000" pitchFamily="50" charset="0"/>
              </a:rPr>
              <a:t> </a:t>
            </a:r>
            <a:r>
              <a:rPr lang="fr-FR" b="1" dirty="0">
                <a:latin typeface="Gilroy ExtraBold" panose="00000900000000000000" pitchFamily="50" charset="0"/>
              </a:rPr>
              <a:t>and</a:t>
            </a:r>
            <a:r>
              <a:rPr lang="fr-FR" sz="2000" b="1" dirty="0">
                <a:latin typeface="Gilroy ExtraBold" panose="00000900000000000000" pitchFamily="50" charset="0"/>
              </a:rPr>
              <a:t> </a:t>
            </a:r>
            <a:r>
              <a:rPr lang="fr-FR" sz="2700" b="1" dirty="0" err="1">
                <a:latin typeface="Gilroy ExtraBold" panose="00000900000000000000" pitchFamily="50" charset="0"/>
              </a:rPr>
              <a:t>optimizing</a:t>
            </a:r>
            <a:r>
              <a:rPr lang="fr-FR" sz="2000" b="1" dirty="0">
                <a:latin typeface="Gilroy ExtraBold" panose="00000900000000000000" pitchFamily="50" charset="0"/>
              </a:rPr>
              <a:t> </a:t>
            </a:r>
            <a:r>
              <a:rPr lang="fr-FR" sz="2700" b="1" dirty="0">
                <a:latin typeface="Gilroy ExtraBold" panose="00000900000000000000" pitchFamily="50" charset="0"/>
              </a:rPr>
              <a:t>the visibility of brands</a:t>
            </a:r>
          </a:p>
        </p:txBody>
      </p:sp>
      <p:pic>
        <p:nvPicPr>
          <p:cNvPr id="52" name="Image 51" descr="MEDIAPARTICIPlogo noir.png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0878" y="1612649"/>
            <a:ext cx="2152068" cy="887315"/>
          </a:xfrm>
          <a:prstGeom prst="rect">
            <a:avLst/>
          </a:prstGeom>
        </p:spPr>
      </p:pic>
      <p:pic>
        <p:nvPicPr>
          <p:cNvPr id="37" name="Image 36">
            <a:extLst>
              <a:ext uri="{FF2B5EF4-FFF2-40B4-BE49-F238E27FC236}">
                <a16:creationId xmlns:a16="http://schemas.microsoft.com/office/drawing/2014/main" id="{69FC6868-E8A2-3ED2-E573-490F33BE957F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1327" y="4859631"/>
            <a:ext cx="1185906" cy="592796"/>
          </a:xfrm>
          <a:prstGeom prst="rect">
            <a:avLst/>
          </a:prstGeom>
        </p:spPr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08DB6502-CF04-352B-85DA-8F98298861A4}"/>
              </a:ext>
            </a:extLst>
          </p:cNvPr>
          <p:cNvSpPr/>
          <p:nvPr/>
        </p:nvSpPr>
        <p:spPr>
          <a:xfrm>
            <a:off x="4007822" y="-2854560"/>
            <a:ext cx="4158183" cy="4164375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825E2BC-BFA6-31F9-3AC1-77A7C1A6462F}"/>
              </a:ext>
            </a:extLst>
          </p:cNvPr>
          <p:cNvSpPr txBox="1"/>
          <p:nvPr/>
        </p:nvSpPr>
        <p:spPr>
          <a:xfrm>
            <a:off x="3524357" y="268018"/>
            <a:ext cx="512511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000" b="1" dirty="0">
                <a:solidFill>
                  <a:schemeClr val="bg1"/>
                </a:solidFill>
                <a:latin typeface="Gilroy ExtraBold" panose="00000900000000000000" pitchFamily="50" charset="0"/>
              </a:rPr>
              <a:t>Next </a:t>
            </a:r>
            <a:r>
              <a:rPr lang="fr-FR" sz="3000" b="1" dirty="0" err="1">
                <a:solidFill>
                  <a:schemeClr val="bg1"/>
                </a:solidFill>
                <a:latin typeface="Gilroy ExtraBold" panose="00000900000000000000" pitchFamily="50" charset="0"/>
              </a:rPr>
              <a:t>Steps</a:t>
            </a:r>
            <a:endParaRPr lang="fr-FR" sz="3000" b="1" dirty="0">
              <a:solidFill>
                <a:schemeClr val="bg1"/>
              </a:solidFill>
              <a:latin typeface="Gilroy ExtraBold" panose="00000900000000000000" pitchFamily="50" charset="0"/>
            </a:endParaRPr>
          </a:p>
        </p:txBody>
      </p:sp>
      <p:pic>
        <p:nvPicPr>
          <p:cNvPr id="5" name="Image 4" descr="Une image contenant texte, silhouette&#10;&#10;Description générée automatiquement">
            <a:extLst>
              <a:ext uri="{FF2B5EF4-FFF2-40B4-BE49-F238E27FC236}">
                <a16:creationId xmlns:a16="http://schemas.microsoft.com/office/drawing/2014/main" id="{FC08D1C6-ED82-8F8A-1D3B-2C1B4E39857E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24" t="34124" r="19618" b="32185"/>
          <a:stretch/>
        </p:blipFill>
        <p:spPr>
          <a:xfrm>
            <a:off x="1091091" y="5402513"/>
            <a:ext cx="925678" cy="545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351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bdi.dlpdomain.com/album/9782884714532-couv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539" b="18451"/>
          <a:stretch/>
        </p:blipFill>
        <p:spPr bwMode="auto">
          <a:xfrm>
            <a:off x="0" y="-25400"/>
            <a:ext cx="12192000" cy="6893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/>
          <p:cNvSpPr/>
          <p:nvPr/>
        </p:nvSpPr>
        <p:spPr>
          <a:xfrm rot="5400000">
            <a:off x="481006" y="-470374"/>
            <a:ext cx="6938008" cy="7878757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34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 18"/>
          <p:cNvSpPr/>
          <p:nvPr/>
        </p:nvSpPr>
        <p:spPr>
          <a:xfrm rot="4353482">
            <a:off x="-319264" y="-1562518"/>
            <a:ext cx="6938008" cy="824262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80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/>
          <p:cNvSpPr/>
          <p:nvPr/>
        </p:nvSpPr>
        <p:spPr>
          <a:xfrm>
            <a:off x="0" y="3782004"/>
            <a:ext cx="12213266" cy="3108316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34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/>
          <p:cNvSpPr/>
          <p:nvPr/>
        </p:nvSpPr>
        <p:spPr>
          <a:xfrm>
            <a:off x="-1046663" y="4390771"/>
            <a:ext cx="8753594" cy="876662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9A6A5043-3045-EF41-9D89-192FBBE81528}"/>
              </a:ext>
            </a:extLst>
          </p:cNvPr>
          <p:cNvSpPr txBox="1"/>
          <p:nvPr/>
        </p:nvSpPr>
        <p:spPr>
          <a:xfrm>
            <a:off x="-359688" y="492753"/>
            <a:ext cx="8130061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1000" b="1" dirty="0">
                <a:solidFill>
                  <a:schemeClr val="bg1"/>
                </a:solidFill>
                <a:latin typeface="Gilroy ExtraBold" panose="00000900000000000000" pitchFamily="50" charset="0"/>
              </a:rPr>
              <a:t>360°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9A6A5043-3045-EF41-9D89-192FBBE81528}"/>
              </a:ext>
            </a:extLst>
          </p:cNvPr>
          <p:cNvSpPr txBox="1"/>
          <p:nvPr/>
        </p:nvSpPr>
        <p:spPr>
          <a:xfrm>
            <a:off x="-198336" y="3187114"/>
            <a:ext cx="67358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800" b="1" dirty="0">
                <a:solidFill>
                  <a:schemeClr val="bg1"/>
                </a:solidFill>
                <a:latin typeface="Gilroy ExtraBold" panose="00000900000000000000" pitchFamily="50" charset="0"/>
              </a:rPr>
              <a:t>is a group </a:t>
            </a:r>
            <a:r>
              <a:rPr lang="fr-FR" sz="4800" b="1" dirty="0" err="1">
                <a:solidFill>
                  <a:schemeClr val="bg1"/>
                </a:solidFill>
                <a:latin typeface="Gilroy ExtraBold" panose="00000900000000000000" pitchFamily="50" charset="0"/>
              </a:rPr>
              <a:t>policy</a:t>
            </a:r>
            <a:endParaRPr lang="fr-FR" sz="4800" b="1" dirty="0">
              <a:solidFill>
                <a:schemeClr val="bg1"/>
              </a:solidFill>
              <a:latin typeface="Gilroy ExtraBold" panose="00000900000000000000" pitchFamily="50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2531" y="5739736"/>
            <a:ext cx="441274" cy="441274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0229" y="5687389"/>
            <a:ext cx="534049" cy="43792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303" y="5690880"/>
            <a:ext cx="556264" cy="556264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5972" y="5660055"/>
            <a:ext cx="511439" cy="506971"/>
          </a:xfrm>
          <a:prstGeom prst="rect">
            <a:avLst/>
          </a:prstGeom>
        </p:spPr>
      </p:pic>
      <p:sp>
        <p:nvSpPr>
          <p:cNvPr id="23" name="ZoneTexte 22"/>
          <p:cNvSpPr txBox="1"/>
          <p:nvPr/>
        </p:nvSpPr>
        <p:spPr>
          <a:xfrm>
            <a:off x="1270543" y="6208245"/>
            <a:ext cx="8697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 err="1">
                <a:latin typeface="Neutra Text Light" panose="02000000000000000000" pitchFamily="50" charset="0"/>
              </a:rPr>
              <a:t>Publishing</a:t>
            </a:r>
            <a:endParaRPr lang="fr-FR" sz="1000" dirty="0">
              <a:latin typeface="Neutra Text Light" panose="02000000000000000000" pitchFamily="50" charset="0"/>
            </a:endParaRPr>
          </a:p>
        </p:txBody>
      </p:sp>
      <p:sp>
        <p:nvSpPr>
          <p:cNvPr id="24" name="ZoneTexte 23"/>
          <p:cNvSpPr txBox="1"/>
          <p:nvPr/>
        </p:nvSpPr>
        <p:spPr>
          <a:xfrm>
            <a:off x="2018511" y="6211744"/>
            <a:ext cx="95168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 err="1">
                <a:latin typeface="Neutra Text Light" panose="02000000000000000000" pitchFamily="50" charset="0"/>
              </a:rPr>
              <a:t>Audiovisual</a:t>
            </a:r>
            <a:endParaRPr lang="fr-FR" sz="1000" dirty="0">
              <a:latin typeface="Neutra Text Light" panose="02000000000000000000" pitchFamily="50" charset="0"/>
            </a:endParaRPr>
          </a:p>
        </p:txBody>
      </p:sp>
      <p:sp>
        <p:nvSpPr>
          <p:cNvPr id="26" name="ZoneTexte 25"/>
          <p:cNvSpPr txBox="1"/>
          <p:nvPr/>
        </p:nvSpPr>
        <p:spPr>
          <a:xfrm>
            <a:off x="2799246" y="6224488"/>
            <a:ext cx="106914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>
                <a:latin typeface="Neutra Text Light" panose="02000000000000000000" pitchFamily="50" charset="0"/>
              </a:rPr>
              <a:t>Video games</a:t>
            </a:r>
          </a:p>
        </p:txBody>
      </p:sp>
      <p:sp>
        <p:nvSpPr>
          <p:cNvPr id="27" name="ZoneTexte 26"/>
          <p:cNvSpPr txBox="1"/>
          <p:nvPr/>
        </p:nvSpPr>
        <p:spPr>
          <a:xfrm>
            <a:off x="4371241" y="6208245"/>
            <a:ext cx="95168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 err="1">
                <a:latin typeface="Neutra Text Light" panose="02000000000000000000" pitchFamily="50" charset="0"/>
              </a:rPr>
              <a:t>Experiences</a:t>
            </a:r>
            <a:endParaRPr lang="fr-FR" sz="1000" dirty="0">
              <a:latin typeface="Neutra Text Light" panose="02000000000000000000" pitchFamily="50" charset="0"/>
            </a:endParaRP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5D4D6025-64E8-0048-87FE-EB45C47F4510}"/>
              </a:ext>
            </a:extLst>
          </p:cNvPr>
          <p:cNvSpPr txBox="1"/>
          <p:nvPr/>
        </p:nvSpPr>
        <p:spPr>
          <a:xfrm>
            <a:off x="8673461" y="6420683"/>
            <a:ext cx="3348000" cy="369332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 anchor="t" anchorCtr="0">
            <a:spAutoFit/>
          </a:bodyPr>
          <a:lstStyle/>
          <a:p>
            <a:pPr algn="r"/>
            <a:r>
              <a:rPr lang="fr-FR" sz="900" b="1" dirty="0">
                <a:solidFill>
                  <a:schemeClr val="bg1"/>
                </a:solidFill>
              </a:rPr>
              <a:t>Lucky Luke: A Cowboy in Paris </a:t>
            </a:r>
            <a:r>
              <a:rPr lang="fr-FR" sz="900" dirty="0">
                <a:solidFill>
                  <a:schemeClr val="bg1"/>
                </a:solidFill>
              </a:rPr>
              <a:t>(2018)</a:t>
            </a:r>
          </a:p>
          <a:p>
            <a:pPr algn="r"/>
            <a:r>
              <a:rPr lang="fr-FR" sz="900" dirty="0">
                <a:solidFill>
                  <a:schemeClr val="bg1"/>
                </a:solidFill>
              </a:rPr>
              <a:t>Lucky Comics</a:t>
            </a:r>
          </a:p>
        </p:txBody>
      </p:sp>
      <p:sp>
        <p:nvSpPr>
          <p:cNvPr id="29" name="ZoneTexte 28"/>
          <p:cNvSpPr txBox="1"/>
          <p:nvPr/>
        </p:nvSpPr>
        <p:spPr>
          <a:xfrm>
            <a:off x="320842" y="4751996"/>
            <a:ext cx="6018585" cy="7355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fr-FR" dirty="0">
                <a:latin typeface="Gilroy ExtraBold" panose="00000900000000000000" pitchFamily="50" charset="0"/>
                <a:cs typeface="Calibri Light" panose="020F0302020204030204" pitchFamily="34" charset="0"/>
              </a:rPr>
              <a:t>A </a:t>
            </a:r>
            <a:r>
              <a:rPr lang="fr-FR" dirty="0" err="1">
                <a:latin typeface="Gilroy ExtraBold" panose="00000900000000000000" pitchFamily="50" charset="0"/>
                <a:cs typeface="Calibri Light" panose="020F0302020204030204" pitchFamily="34" charset="0"/>
              </a:rPr>
              <a:t>strong</a:t>
            </a:r>
            <a:r>
              <a:rPr lang="fr-FR" dirty="0">
                <a:latin typeface="Gilroy ExtraBold" panose="00000900000000000000" pitchFamily="50" charset="0"/>
                <a:cs typeface="Calibri Light" panose="020F0302020204030204" pitchFamily="34" charset="0"/>
              </a:rPr>
              <a:t> and agile</a:t>
            </a:r>
          </a:p>
          <a:p>
            <a:pPr algn="ctr">
              <a:lnSpc>
                <a:spcPct val="110000"/>
              </a:lnSpc>
            </a:pPr>
            <a:r>
              <a:rPr lang="fr-FR" sz="2000" b="1" dirty="0">
                <a:latin typeface="Gilroy ExtraBold" panose="00000900000000000000" pitchFamily="50" charset="0"/>
                <a:cs typeface="Calibri Light" panose="020F0302020204030204" pitchFamily="34" charset="0"/>
              </a:rPr>
              <a:t>brand management across media</a:t>
            </a:r>
          </a:p>
        </p:txBody>
      </p:sp>
      <p:sp>
        <p:nvSpPr>
          <p:cNvPr id="22" name="ZoneTexte 21"/>
          <p:cNvSpPr txBox="1"/>
          <p:nvPr/>
        </p:nvSpPr>
        <p:spPr>
          <a:xfrm>
            <a:off x="3619345" y="6208245"/>
            <a:ext cx="9516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>
                <a:latin typeface="Neutra Text Light" panose="02000000000000000000" pitchFamily="50" charset="0"/>
              </a:rPr>
              <a:t>Consumer </a:t>
            </a:r>
            <a:r>
              <a:rPr lang="fr-FR" sz="1000" dirty="0" err="1">
                <a:latin typeface="Neutra Text Light" panose="02000000000000000000" pitchFamily="50" charset="0"/>
              </a:rPr>
              <a:t>products</a:t>
            </a:r>
            <a:endParaRPr lang="fr-FR" sz="1000" dirty="0">
              <a:latin typeface="Neutra Text Light" panose="02000000000000000000" pitchFamily="50" charset="0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3253" y="5694366"/>
            <a:ext cx="516269" cy="516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6626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6B8566F7-7419-F3EF-999D-2BB07B49D002}"/>
              </a:ext>
            </a:extLst>
          </p:cNvPr>
          <p:cNvGrpSpPr/>
          <p:nvPr/>
        </p:nvGrpSpPr>
        <p:grpSpPr>
          <a:xfrm>
            <a:off x="6131816" y="3657900"/>
            <a:ext cx="7716811" cy="3821270"/>
            <a:chOff x="6131209" y="4446191"/>
            <a:chExt cx="7716811" cy="3821270"/>
          </a:xfrm>
        </p:grpSpPr>
        <p:grpSp>
          <p:nvGrpSpPr>
            <p:cNvPr id="4" name="Groupe 3">
              <a:extLst>
                <a:ext uri="{FF2B5EF4-FFF2-40B4-BE49-F238E27FC236}">
                  <a16:creationId xmlns:a16="http://schemas.microsoft.com/office/drawing/2014/main" id="{31DCD88B-A4CB-02D6-B74D-E3F59204F6EC}"/>
                </a:ext>
              </a:extLst>
            </p:cNvPr>
            <p:cNvGrpSpPr/>
            <p:nvPr/>
          </p:nvGrpSpPr>
          <p:grpSpPr>
            <a:xfrm>
              <a:off x="6131209" y="4446191"/>
              <a:ext cx="7716811" cy="3821270"/>
              <a:chOff x="6131209" y="4446191"/>
              <a:chExt cx="7716811" cy="3821270"/>
            </a:xfrm>
          </p:grpSpPr>
          <p:pic>
            <p:nvPicPr>
              <p:cNvPr id="6" name="Image 5">
                <a:extLst>
                  <a:ext uri="{FF2B5EF4-FFF2-40B4-BE49-F238E27FC236}">
                    <a16:creationId xmlns:a16="http://schemas.microsoft.com/office/drawing/2014/main" id="{C13C55EE-89A7-27EA-2FD7-F2C2D295FDF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53" t="914" r="-630" b="37486"/>
              <a:stretch/>
            </p:blipFill>
            <p:spPr>
              <a:xfrm>
                <a:off x="6131209" y="4446191"/>
                <a:ext cx="6141944" cy="3821270"/>
              </a:xfrm>
              <a:prstGeom prst="rect">
                <a:avLst/>
              </a:prstGeom>
            </p:spPr>
          </p:pic>
          <p:pic>
            <p:nvPicPr>
              <p:cNvPr id="7" name="Image 6">
                <a:extLst>
                  <a:ext uri="{FF2B5EF4-FFF2-40B4-BE49-F238E27FC236}">
                    <a16:creationId xmlns:a16="http://schemas.microsoft.com/office/drawing/2014/main" id="{E4F10137-DDC9-A411-9D81-8B299E08C0A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" b="42535"/>
              <a:stretch/>
            </p:blipFill>
            <p:spPr>
              <a:xfrm rot="357892">
                <a:off x="8508152" y="4484988"/>
                <a:ext cx="5339868" cy="3604798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  <p:pic>
          <p:nvPicPr>
            <p:cNvPr id="5" name="Image 4" descr="Une image contenant texte&#10;&#10;Description générée automatiquement">
              <a:extLst>
                <a:ext uri="{FF2B5EF4-FFF2-40B4-BE49-F238E27FC236}">
                  <a16:creationId xmlns:a16="http://schemas.microsoft.com/office/drawing/2014/main" id="{5AE71583-4735-7CF3-0B6B-FAEE82A096B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9179" y="4687328"/>
              <a:ext cx="1954768" cy="1031051"/>
            </a:xfrm>
            <a:prstGeom prst="rect">
              <a:avLst/>
            </a:prstGeom>
          </p:spPr>
        </p:pic>
      </p:grpSp>
      <p:pic>
        <p:nvPicPr>
          <p:cNvPr id="12" name="Image 11">
            <a:extLst>
              <a:ext uri="{FF2B5EF4-FFF2-40B4-BE49-F238E27FC236}">
                <a16:creationId xmlns:a16="http://schemas.microsoft.com/office/drawing/2014/main" id="{58E0F899-28F2-58FC-DAE5-763911FC803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99" b="11002"/>
          <a:stretch/>
        </p:blipFill>
        <p:spPr>
          <a:xfrm>
            <a:off x="-19785" y="-64353"/>
            <a:ext cx="6105658" cy="3638671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FAFA4039-EE6A-6304-A0E7-4BBABCA879C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944" b="1857"/>
          <a:stretch/>
        </p:blipFill>
        <p:spPr>
          <a:xfrm>
            <a:off x="-470" y="3657900"/>
            <a:ext cx="6086343" cy="3200100"/>
          </a:xfrm>
          <a:prstGeom prst="rect">
            <a:avLst/>
          </a:prstGeom>
          <a:solidFill>
            <a:srgbClr val="9DD9DD"/>
          </a:solidFill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4CB44CD-3948-B4FC-4792-A4DB4DC6823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217"/>
          <a:stretch/>
        </p:blipFill>
        <p:spPr>
          <a:xfrm>
            <a:off x="213214" y="494456"/>
            <a:ext cx="2034219" cy="293836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7971CD02-1EF6-9BD7-17EF-765B399288C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39308" y="2927120"/>
            <a:ext cx="262151" cy="670618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4AD1497B-E034-5028-DBD0-FD8D16A4633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87635" y="6127003"/>
            <a:ext cx="262151" cy="701101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A890AD40-D317-3FEA-9393-3F9A44188F4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46413" y="6137206"/>
            <a:ext cx="262151" cy="713294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1F21BDA6-BB44-92DB-02C6-79F9298042C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58799" y="2519619"/>
            <a:ext cx="262151" cy="1054699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71DD27B5-FD21-7079-F29D-789EC843471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3145" y="3734877"/>
            <a:ext cx="2343885" cy="409811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8F60D23B-A6BD-3012-F5D5-C70ED28C889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654" y="-6845"/>
            <a:ext cx="3069632" cy="472749"/>
          </a:xfrm>
          <a:prstGeom prst="rect">
            <a:avLst/>
          </a:prstGeom>
        </p:spPr>
      </p:pic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C41E833C-5B88-5A2C-1276-78346FF83328}"/>
              </a:ext>
            </a:extLst>
          </p:cNvPr>
          <p:cNvCxnSpPr>
            <a:cxnSpLocks/>
            <a:stCxn id="8" idx="0"/>
          </p:cNvCxnSpPr>
          <p:nvPr/>
        </p:nvCxnSpPr>
        <p:spPr>
          <a:xfrm>
            <a:off x="6096000" y="0"/>
            <a:ext cx="0" cy="6865651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27">
            <a:extLst>
              <a:ext uri="{FF2B5EF4-FFF2-40B4-BE49-F238E27FC236}">
                <a16:creationId xmlns:a16="http://schemas.microsoft.com/office/drawing/2014/main" id="{D2D5311D-DDC1-6D41-7F95-FCDB1717F36E}"/>
              </a:ext>
            </a:extLst>
          </p:cNvPr>
          <p:cNvCxnSpPr>
            <a:cxnSpLocks/>
          </p:cNvCxnSpPr>
          <p:nvPr/>
        </p:nvCxnSpPr>
        <p:spPr>
          <a:xfrm>
            <a:off x="-470" y="3631019"/>
            <a:ext cx="12243138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Image 7">
            <a:extLst>
              <a:ext uri="{FF2B5EF4-FFF2-40B4-BE49-F238E27FC236}">
                <a16:creationId xmlns:a16="http://schemas.microsoft.com/office/drawing/2014/main" id="{AB0FE4D5-D183-2ED2-6352-AD1315C0B340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t="68554"/>
          <a:stretch/>
        </p:blipFill>
        <p:spPr>
          <a:xfrm>
            <a:off x="4014035" y="0"/>
            <a:ext cx="4163929" cy="1309369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054435B9-8B1A-7573-AD47-785BF3F4F931}"/>
              </a:ext>
            </a:extLst>
          </p:cNvPr>
          <p:cNvSpPr txBox="1"/>
          <p:nvPr/>
        </p:nvSpPr>
        <p:spPr>
          <a:xfrm>
            <a:off x="3524357" y="268018"/>
            <a:ext cx="512511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000" b="1" dirty="0" err="1">
                <a:solidFill>
                  <a:schemeClr val="bg1"/>
                </a:solidFill>
                <a:latin typeface="Gilroy ExtraBold" panose="00000900000000000000" pitchFamily="50" charset="0"/>
              </a:rPr>
              <a:t>IPs</a:t>
            </a:r>
            <a:endParaRPr lang="fr-FR" sz="3000" b="1" dirty="0">
              <a:solidFill>
                <a:schemeClr val="bg1"/>
              </a:solidFill>
              <a:latin typeface="Gilroy ExtraBold" panose="00000900000000000000" pitchFamily="50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3B6432D6-123D-808F-8F5D-A601A05D4AC4}"/>
              </a:ext>
            </a:extLst>
          </p:cNvPr>
          <p:cNvSpPr txBox="1"/>
          <p:nvPr/>
        </p:nvSpPr>
        <p:spPr>
          <a:xfrm>
            <a:off x="9324870" y="2140299"/>
            <a:ext cx="1552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Michel vaillant</a:t>
            </a:r>
          </a:p>
        </p:txBody>
      </p:sp>
    </p:spTree>
    <p:extLst>
      <p:ext uri="{BB962C8B-B14F-4D97-AF65-F5344CB8AC3E}">
        <p14:creationId xmlns:p14="http://schemas.microsoft.com/office/powerpoint/2010/main" val="13265514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Une image contenant carte&#10;&#10;Description générée automatiquement">
            <a:extLst>
              <a:ext uri="{FF2B5EF4-FFF2-40B4-BE49-F238E27FC236}">
                <a16:creationId xmlns:a16="http://schemas.microsoft.com/office/drawing/2014/main" id="{B1A7B7B0-A62E-79AE-3197-1A773C0EDBD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88" y="-19880"/>
            <a:ext cx="12192000" cy="685800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AB0FE4D5-D183-2ED2-6352-AD1315C0B34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8554"/>
          <a:stretch/>
        </p:blipFill>
        <p:spPr>
          <a:xfrm>
            <a:off x="4014035" y="0"/>
            <a:ext cx="4163929" cy="1309369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054435B9-8B1A-7573-AD47-785BF3F4F931}"/>
              </a:ext>
            </a:extLst>
          </p:cNvPr>
          <p:cNvSpPr txBox="1"/>
          <p:nvPr/>
        </p:nvSpPr>
        <p:spPr>
          <a:xfrm>
            <a:off x="3524357" y="268018"/>
            <a:ext cx="512511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000" b="1" dirty="0">
                <a:solidFill>
                  <a:schemeClr val="bg1"/>
                </a:solidFill>
                <a:latin typeface="Gilroy ExtraBold" panose="00000900000000000000" pitchFamily="50" charset="0"/>
              </a:rPr>
              <a:t>IP Management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5424B7FD-D2F2-CB97-1772-A250BEC7CD2A}"/>
              </a:ext>
            </a:extLst>
          </p:cNvPr>
          <p:cNvSpPr txBox="1"/>
          <p:nvPr/>
        </p:nvSpPr>
        <p:spPr>
          <a:xfrm>
            <a:off x="1081770" y="1099761"/>
            <a:ext cx="176314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200" dirty="0">
                <a:latin typeface="Neutra Text Light" panose="02000000000000000000"/>
              </a:rPr>
              <a:t>-</a:t>
            </a:r>
            <a:r>
              <a:rPr lang="fr-FR" sz="1200" b="1" dirty="0">
                <a:latin typeface="Neutra Text Light" panose="02000000000000000000"/>
              </a:rPr>
              <a:t>112 </a:t>
            </a:r>
            <a:r>
              <a:rPr lang="fr-FR" sz="1200" b="1" dirty="0" err="1">
                <a:latin typeface="Neutra Text Light" panose="02000000000000000000"/>
              </a:rPr>
              <a:t>titles</a:t>
            </a:r>
            <a:r>
              <a:rPr lang="fr-FR" sz="1200" b="1" dirty="0">
                <a:latin typeface="Neutra Text Light" panose="02000000000000000000"/>
              </a:rPr>
              <a:t> </a:t>
            </a:r>
            <a:r>
              <a:rPr lang="fr-FR" sz="1200" dirty="0" err="1">
                <a:latin typeface="Neutra Text Light" panose="02000000000000000000"/>
              </a:rPr>
              <a:t>since</a:t>
            </a:r>
            <a:r>
              <a:rPr lang="fr-FR" sz="1200" dirty="0">
                <a:latin typeface="Neutra Text Light" panose="02000000000000000000"/>
              </a:rPr>
              <a:t> 1946</a:t>
            </a:r>
          </a:p>
          <a:p>
            <a:pPr algn="ctr"/>
            <a:endParaRPr lang="fr-FR" sz="1200" dirty="0">
              <a:latin typeface="Neutra Text Light" panose="02000000000000000000"/>
            </a:endParaRPr>
          </a:p>
          <a:p>
            <a:pPr algn="ctr"/>
            <a:r>
              <a:rPr lang="fr-FR" sz="1200" dirty="0">
                <a:latin typeface="Neutra Text Light" panose="02000000000000000000"/>
              </a:rPr>
              <a:t>-</a:t>
            </a:r>
            <a:r>
              <a:rPr lang="fr-FR" sz="1200" b="1" dirty="0">
                <a:latin typeface="Neutra Text Light" panose="02000000000000000000"/>
              </a:rPr>
              <a:t>300+ million </a:t>
            </a:r>
            <a:r>
              <a:rPr lang="fr-FR" sz="1200" dirty="0">
                <a:latin typeface="Neutra Text Light" panose="02000000000000000000"/>
              </a:rPr>
              <a:t>copies </a:t>
            </a:r>
            <a:r>
              <a:rPr lang="fr-FR" sz="1200" dirty="0" err="1">
                <a:latin typeface="Neutra Text Light" panose="02000000000000000000"/>
              </a:rPr>
              <a:t>sold</a:t>
            </a:r>
            <a:r>
              <a:rPr lang="fr-FR" sz="1200" dirty="0">
                <a:latin typeface="Neutra Text Light" panose="02000000000000000000"/>
              </a:rPr>
              <a:t> </a:t>
            </a:r>
            <a:r>
              <a:rPr lang="fr-FR" sz="1200" dirty="0" err="1">
                <a:latin typeface="Neutra Text Light" panose="02000000000000000000"/>
              </a:rPr>
              <a:t>worldwide</a:t>
            </a:r>
            <a:endParaRPr lang="fr-FR" sz="1200" dirty="0">
              <a:latin typeface="Neutra Text Light" panose="02000000000000000000"/>
            </a:endParaRPr>
          </a:p>
          <a:p>
            <a:pPr algn="ctr"/>
            <a:r>
              <a:rPr lang="fr-FR" sz="1200" dirty="0" err="1">
                <a:latin typeface="Neutra Text Light" panose="02000000000000000000"/>
              </a:rPr>
              <a:t>Translated</a:t>
            </a:r>
            <a:r>
              <a:rPr lang="fr-FR" sz="1200" dirty="0">
                <a:latin typeface="Neutra Text Light" panose="02000000000000000000"/>
              </a:rPr>
              <a:t> in </a:t>
            </a:r>
            <a:r>
              <a:rPr lang="fr-FR" sz="1200" b="1" dirty="0">
                <a:latin typeface="Neutra Text Light" panose="02000000000000000000"/>
              </a:rPr>
              <a:t>35+</a:t>
            </a:r>
            <a:r>
              <a:rPr lang="fr-FR" sz="1200" dirty="0">
                <a:latin typeface="Neutra Text Light" panose="02000000000000000000"/>
              </a:rPr>
              <a:t> </a:t>
            </a:r>
            <a:r>
              <a:rPr lang="fr-FR" sz="1200" dirty="0" err="1">
                <a:latin typeface="Neutra Text Light" panose="02000000000000000000"/>
              </a:rPr>
              <a:t>languages</a:t>
            </a:r>
            <a:endParaRPr lang="fr-FR" sz="1200" dirty="0">
              <a:latin typeface="Neutra Text Light" panose="0200000000000000000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61A903DF-013D-A9C2-A023-CEFB553EE699}"/>
              </a:ext>
            </a:extLst>
          </p:cNvPr>
          <p:cNvSpPr txBox="1"/>
          <p:nvPr/>
        </p:nvSpPr>
        <p:spPr>
          <a:xfrm>
            <a:off x="2208179" y="2203455"/>
            <a:ext cx="168912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>
              <a:defRPr sz="1050">
                <a:latin typeface="Neutra Text Light" panose="02000000000000000000"/>
              </a:defRPr>
            </a:lvl1pPr>
          </a:lstStyle>
          <a:p>
            <a:pPr marL="171450" indent="-171450" algn="ctr">
              <a:buFontTx/>
              <a:buChar char="-"/>
            </a:pPr>
            <a:r>
              <a:rPr lang="fr-FR" sz="1200" b="1" dirty="0"/>
              <a:t>4</a:t>
            </a:r>
            <a:r>
              <a:rPr lang="fr-FR" sz="1200" dirty="0"/>
              <a:t> </a:t>
            </a:r>
            <a:r>
              <a:rPr lang="fr-FR" sz="1200" dirty="0" err="1"/>
              <a:t>animated</a:t>
            </a:r>
            <a:r>
              <a:rPr lang="fr-FR" sz="1200" dirty="0"/>
              <a:t> </a:t>
            </a:r>
            <a:r>
              <a:rPr lang="fr-FR" sz="1200" dirty="0" err="1"/>
              <a:t>movies</a:t>
            </a:r>
            <a:r>
              <a:rPr lang="fr-FR" sz="1200" dirty="0"/>
              <a:t>, </a:t>
            </a:r>
            <a:r>
              <a:rPr lang="fr-FR" sz="1200" b="1" dirty="0"/>
              <a:t>3 </a:t>
            </a:r>
            <a:r>
              <a:rPr lang="fr-FR" sz="1200" dirty="0" err="1"/>
              <a:t>lives</a:t>
            </a:r>
            <a:r>
              <a:rPr lang="fr-FR" sz="1200" dirty="0"/>
              <a:t>, </a:t>
            </a:r>
            <a:r>
              <a:rPr lang="fr-FR" sz="1200" b="1" dirty="0"/>
              <a:t>5 </a:t>
            </a:r>
            <a:r>
              <a:rPr lang="fr-FR" sz="1200" dirty="0"/>
              <a:t>tv </a:t>
            </a:r>
            <a:r>
              <a:rPr lang="fr-FR" sz="1200" dirty="0" err="1"/>
              <a:t>series</a:t>
            </a:r>
            <a:endParaRPr lang="fr-FR" sz="1200" dirty="0"/>
          </a:p>
          <a:p>
            <a:pPr marL="171450" indent="-171450" algn="ctr">
              <a:buFontTx/>
              <a:buChar char="-"/>
            </a:pPr>
            <a:endParaRPr lang="fr-FR" sz="1200" b="1" dirty="0"/>
          </a:p>
          <a:p>
            <a:pPr algn="ctr"/>
            <a:r>
              <a:rPr lang="fr-FR" sz="1200" dirty="0"/>
              <a:t>- </a:t>
            </a:r>
            <a:r>
              <a:rPr lang="fr-FR" sz="1200" b="1" dirty="0"/>
              <a:t>50</a:t>
            </a:r>
            <a:r>
              <a:rPr lang="fr-FR" sz="1200" dirty="0"/>
              <a:t> </a:t>
            </a:r>
            <a:r>
              <a:rPr lang="fr-FR" sz="1200" dirty="0" err="1"/>
              <a:t>licensees</a:t>
            </a:r>
            <a:r>
              <a:rPr lang="fr-FR" sz="1200" dirty="0"/>
              <a:t> </a:t>
            </a:r>
            <a:r>
              <a:rPr lang="fr-FR" sz="1200" dirty="0" err="1"/>
              <a:t>around</a:t>
            </a:r>
            <a:r>
              <a:rPr lang="fr-FR" sz="1200" dirty="0"/>
              <a:t> the world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066C63A9-D0E9-24D1-5912-71A3D75B93AA}"/>
              </a:ext>
            </a:extLst>
          </p:cNvPr>
          <p:cNvSpPr txBox="1"/>
          <p:nvPr/>
        </p:nvSpPr>
        <p:spPr>
          <a:xfrm>
            <a:off x="4134895" y="3347924"/>
            <a:ext cx="186446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 algn="ctr">
              <a:defRPr sz="1100">
                <a:latin typeface="Neutra Text Light" panose="02000000000000000000"/>
              </a:defRPr>
            </a:lvl1pPr>
          </a:lstStyle>
          <a:p>
            <a:r>
              <a:rPr lang="fr-FR" sz="1200" dirty="0"/>
              <a:t>- </a:t>
            </a:r>
            <a:r>
              <a:rPr lang="fr-FR" sz="1200" dirty="0" err="1"/>
              <a:t>Theme</a:t>
            </a:r>
            <a:r>
              <a:rPr lang="fr-FR" sz="1200" dirty="0"/>
              <a:t> </a:t>
            </a:r>
            <a:r>
              <a:rPr lang="fr-FR" sz="1200" dirty="0" err="1"/>
              <a:t>park</a:t>
            </a:r>
            <a:r>
              <a:rPr lang="fr-FR" sz="1200" dirty="0"/>
              <a:t> &amp; </a:t>
            </a:r>
            <a:r>
              <a:rPr lang="fr-FR" sz="1200" dirty="0" err="1"/>
              <a:t>television</a:t>
            </a:r>
            <a:r>
              <a:rPr lang="fr-FR" sz="1200" dirty="0"/>
              <a:t> star</a:t>
            </a:r>
          </a:p>
          <a:p>
            <a:r>
              <a:rPr lang="fr-FR" sz="1200" dirty="0" err="1"/>
              <a:t>Plushes</a:t>
            </a:r>
            <a:r>
              <a:rPr lang="fr-FR" sz="1200" dirty="0"/>
              <a:t> bestseller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F75C59DB-610A-807E-1379-0C46E12E6E50}"/>
              </a:ext>
            </a:extLst>
          </p:cNvPr>
          <p:cNvSpPr txBox="1"/>
          <p:nvPr/>
        </p:nvSpPr>
        <p:spPr>
          <a:xfrm>
            <a:off x="4727642" y="4682643"/>
            <a:ext cx="174773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 algn="ctr">
              <a:defRPr sz="1100">
                <a:latin typeface="Neutra Text Light" panose="02000000000000000000"/>
              </a:defRPr>
            </a:lvl1pPr>
          </a:lstStyle>
          <a:p>
            <a:r>
              <a:rPr lang="fr-FR" sz="1200" b="1" dirty="0"/>
              <a:t>- 3+ million </a:t>
            </a:r>
            <a:r>
              <a:rPr lang="fr-FR" sz="1200" dirty="0"/>
              <a:t>comics </a:t>
            </a:r>
            <a:r>
              <a:rPr lang="fr-FR" sz="1200" dirty="0" err="1"/>
              <a:t>sold</a:t>
            </a:r>
            <a:endParaRPr lang="fr-FR" sz="1200" dirty="0"/>
          </a:p>
          <a:p>
            <a:r>
              <a:rPr lang="fr-FR" sz="1200" dirty="0"/>
              <a:t>New tv </a:t>
            </a:r>
            <a:r>
              <a:rPr lang="fr-FR" sz="1200" dirty="0" err="1"/>
              <a:t>serie</a:t>
            </a:r>
            <a:r>
              <a:rPr lang="fr-FR" sz="1200" dirty="0"/>
              <a:t> in </a:t>
            </a:r>
            <a:r>
              <a:rPr lang="fr-FR" sz="1200" dirty="0" err="1"/>
              <a:t>development</a:t>
            </a:r>
            <a:endParaRPr lang="fr-FR" sz="1200" dirty="0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B09ED90A-7550-C68F-73DC-502A28ED16BB}"/>
              </a:ext>
            </a:extLst>
          </p:cNvPr>
          <p:cNvSpPr txBox="1"/>
          <p:nvPr/>
        </p:nvSpPr>
        <p:spPr>
          <a:xfrm>
            <a:off x="8725998" y="1480180"/>
            <a:ext cx="168912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 algn="ctr">
              <a:defRPr sz="1100">
                <a:latin typeface="Neutra Text Light" panose="02000000000000000000"/>
              </a:defRPr>
            </a:lvl1pPr>
          </a:lstStyle>
          <a:p>
            <a:pPr marL="171450" indent="-171450">
              <a:buFontTx/>
              <a:buChar char="-"/>
            </a:pPr>
            <a:r>
              <a:rPr lang="en-US" sz="1200" dirty="0"/>
              <a:t>The best-known pilot in comic books, since 1957</a:t>
            </a:r>
          </a:p>
          <a:p>
            <a:pPr marL="171450" indent="-171450">
              <a:buFontTx/>
              <a:buChar char="-"/>
            </a:pPr>
            <a:endParaRPr lang="en-US" sz="1200" dirty="0"/>
          </a:p>
          <a:p>
            <a:r>
              <a:rPr lang="en-US" sz="1200" dirty="0"/>
              <a:t>- 2023: </a:t>
            </a:r>
            <a:r>
              <a:rPr lang="en-US" sz="1200" b="1" dirty="0"/>
              <a:t>100th anniversaries</a:t>
            </a:r>
            <a:r>
              <a:rPr lang="en-US" sz="1200" dirty="0"/>
              <a:t> of Jean Graton (author) &amp; Le Mans 24 hours race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2956D23D-61B7-A1AE-FE79-3A5E4BC3028D}"/>
              </a:ext>
            </a:extLst>
          </p:cNvPr>
          <p:cNvSpPr txBox="1"/>
          <p:nvPr/>
        </p:nvSpPr>
        <p:spPr>
          <a:xfrm>
            <a:off x="8531968" y="3143486"/>
            <a:ext cx="145185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 marL="171450" indent="-171450" algn="ctr">
              <a:buFontTx/>
              <a:buChar char="-"/>
              <a:defRPr sz="1100">
                <a:latin typeface="Neutra Text Light" panose="02000000000000000000"/>
              </a:defRPr>
            </a:lvl1pPr>
          </a:lstStyle>
          <a:p>
            <a:r>
              <a:rPr lang="en-US" sz="1200" b="1" dirty="0"/>
              <a:t>20+ million </a:t>
            </a:r>
            <a:r>
              <a:rPr lang="en-US" sz="1200" dirty="0"/>
              <a:t>copies sold worldwide</a:t>
            </a:r>
          </a:p>
          <a:p>
            <a:pPr marL="0" indent="0">
              <a:buNone/>
            </a:pPr>
            <a:endParaRPr lang="en-US" sz="1200" dirty="0"/>
          </a:p>
          <a:p>
            <a:r>
              <a:rPr lang="en-US" sz="1200" dirty="0"/>
              <a:t>A movie by Luc Besson in 2003</a:t>
            </a: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39779837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carte&#10;&#10;Description générée automatiquement">
            <a:extLst>
              <a:ext uri="{FF2B5EF4-FFF2-40B4-BE49-F238E27FC236}">
                <a16:creationId xmlns:a16="http://schemas.microsoft.com/office/drawing/2014/main" id="{06DA6B9A-5DA3-BD8A-3FBF-9FAD6C0201C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AB0FE4D5-D183-2ED2-6352-AD1315C0B34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8554"/>
          <a:stretch/>
        </p:blipFill>
        <p:spPr>
          <a:xfrm>
            <a:off x="4014035" y="0"/>
            <a:ext cx="4163929" cy="1309369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2FE282EF-5577-4DA9-FC27-24A69BB7295A}"/>
              </a:ext>
            </a:extLst>
          </p:cNvPr>
          <p:cNvSpPr txBox="1"/>
          <p:nvPr/>
        </p:nvSpPr>
        <p:spPr>
          <a:xfrm>
            <a:off x="0" y="4382711"/>
            <a:ext cx="167315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 marL="171450" indent="-171450" algn="ctr">
              <a:buFontTx/>
              <a:buChar char="-"/>
              <a:defRPr sz="1200" b="1">
                <a:latin typeface="Neutra Text Light" panose="02000000000000000000"/>
              </a:defRPr>
            </a:lvl1pPr>
          </a:lstStyle>
          <a:p>
            <a:r>
              <a:rPr lang="fr-FR" dirty="0"/>
              <a:t>250+ million </a:t>
            </a:r>
            <a:r>
              <a:rPr lang="fr-FR" b="0" dirty="0"/>
              <a:t>manga </a:t>
            </a:r>
            <a:r>
              <a:rPr lang="fr-FR" b="0" dirty="0" err="1"/>
              <a:t>sold</a:t>
            </a:r>
            <a:r>
              <a:rPr lang="fr-FR" b="0" dirty="0"/>
              <a:t> </a:t>
            </a:r>
            <a:r>
              <a:rPr lang="fr-FR" b="0" dirty="0" err="1"/>
              <a:t>worldwide</a:t>
            </a:r>
            <a:endParaRPr lang="fr-FR" b="0" dirty="0"/>
          </a:p>
          <a:p>
            <a:r>
              <a:rPr lang="fr-FR" dirty="0"/>
              <a:t>11 million </a:t>
            </a:r>
            <a:r>
              <a:rPr lang="fr-FR" b="0" dirty="0" err="1"/>
              <a:t>video</a:t>
            </a:r>
            <a:r>
              <a:rPr lang="fr-FR" b="0" dirty="0"/>
              <a:t> </a:t>
            </a:r>
            <a:r>
              <a:rPr lang="fr-FR" b="0" dirty="0" err="1"/>
              <a:t>games</a:t>
            </a:r>
            <a:r>
              <a:rPr lang="fr-FR" b="0" dirty="0"/>
              <a:t> </a:t>
            </a:r>
            <a:r>
              <a:rPr lang="fr-FR" b="0" dirty="0" err="1"/>
              <a:t>sold</a:t>
            </a:r>
            <a:r>
              <a:rPr lang="fr-FR" b="0" dirty="0"/>
              <a:t> </a:t>
            </a:r>
            <a:r>
              <a:rPr lang="fr-FR" b="0" dirty="0" err="1"/>
              <a:t>worldwide</a:t>
            </a:r>
            <a:endParaRPr lang="fr-FR" b="0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CED1534-FE0C-A44F-E082-2F10F4520D14}"/>
              </a:ext>
            </a:extLst>
          </p:cNvPr>
          <p:cNvSpPr txBox="1"/>
          <p:nvPr/>
        </p:nvSpPr>
        <p:spPr>
          <a:xfrm>
            <a:off x="1400783" y="4705876"/>
            <a:ext cx="2363821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 marL="171450" indent="-171450" algn="ctr">
              <a:buFontTx/>
              <a:buChar char="-"/>
              <a:defRPr sz="1200" b="0">
                <a:latin typeface="Neutra Text Light" panose="02000000000000000000"/>
              </a:defRPr>
            </a:lvl1pPr>
          </a:lstStyle>
          <a:p>
            <a:r>
              <a:rPr lang="fr-FR" b="1" dirty="0"/>
              <a:t>28,5 million </a:t>
            </a:r>
            <a:r>
              <a:rPr lang="fr-FR" dirty="0"/>
              <a:t>manga </a:t>
            </a:r>
            <a:r>
              <a:rPr lang="fr-FR" dirty="0" err="1"/>
              <a:t>sold</a:t>
            </a:r>
            <a:r>
              <a:rPr lang="fr-FR" dirty="0"/>
              <a:t> in French</a:t>
            </a:r>
          </a:p>
          <a:p>
            <a:r>
              <a:rPr lang="fr-FR" b="1" dirty="0"/>
              <a:t>3,2 million </a:t>
            </a:r>
            <a:r>
              <a:rPr lang="fr-FR" dirty="0"/>
              <a:t>manga </a:t>
            </a:r>
            <a:r>
              <a:rPr lang="fr-FR" dirty="0" err="1"/>
              <a:t>sold</a:t>
            </a:r>
            <a:r>
              <a:rPr lang="fr-FR" dirty="0"/>
              <a:t> in french in 2022</a:t>
            </a:r>
          </a:p>
          <a:p>
            <a:r>
              <a:rPr lang="fr-FR" b="1" dirty="0"/>
              <a:t>10+ million </a:t>
            </a:r>
            <a:r>
              <a:rPr lang="fr-FR" dirty="0"/>
              <a:t>DVD/BRD </a:t>
            </a:r>
            <a:r>
              <a:rPr lang="fr-FR" dirty="0" err="1"/>
              <a:t>sold</a:t>
            </a:r>
            <a:r>
              <a:rPr lang="fr-FR" dirty="0"/>
              <a:t> in French</a:t>
            </a:r>
          </a:p>
          <a:p>
            <a:r>
              <a:rPr lang="fr-FR" b="1" dirty="0"/>
              <a:t>130+</a:t>
            </a:r>
            <a:r>
              <a:rPr lang="fr-FR" dirty="0"/>
              <a:t> </a:t>
            </a:r>
            <a:r>
              <a:rPr lang="fr-FR" dirty="0" err="1"/>
              <a:t>licensees</a:t>
            </a:r>
            <a:r>
              <a:rPr lang="fr-FR" dirty="0"/>
              <a:t> in Europe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A9F57BF9-4F46-307F-4F99-21803C516654}"/>
              </a:ext>
            </a:extLst>
          </p:cNvPr>
          <p:cNvSpPr txBox="1"/>
          <p:nvPr/>
        </p:nvSpPr>
        <p:spPr>
          <a:xfrm>
            <a:off x="3524357" y="268018"/>
            <a:ext cx="512511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000" b="1" dirty="0">
                <a:solidFill>
                  <a:schemeClr val="bg1"/>
                </a:solidFill>
                <a:latin typeface="Gilroy ExtraBold" panose="00000900000000000000" pitchFamily="50" charset="0"/>
              </a:rPr>
              <a:t>IP Management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F25D4E5A-E374-5BFB-97A3-9208E49285DB}"/>
              </a:ext>
            </a:extLst>
          </p:cNvPr>
          <p:cNvSpPr txBox="1"/>
          <p:nvPr/>
        </p:nvSpPr>
        <p:spPr>
          <a:xfrm>
            <a:off x="4014035" y="3182382"/>
            <a:ext cx="208466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 marL="171450" indent="-171450" algn="ctr">
              <a:buFontTx/>
              <a:buChar char="-"/>
              <a:defRPr sz="1200" b="1">
                <a:latin typeface="Neutra Text Light" panose="02000000000000000000"/>
              </a:defRPr>
            </a:lvl1pPr>
          </a:lstStyle>
          <a:p>
            <a:r>
              <a:rPr lang="fr-FR" dirty="0"/>
              <a:t>200+ million </a:t>
            </a:r>
            <a:r>
              <a:rPr lang="fr-FR" b="0" dirty="0"/>
              <a:t>copies </a:t>
            </a:r>
            <a:r>
              <a:rPr lang="fr-FR" b="0" dirty="0" err="1"/>
              <a:t>published</a:t>
            </a:r>
            <a:r>
              <a:rPr lang="fr-FR" b="0" dirty="0"/>
              <a:t> </a:t>
            </a:r>
            <a:r>
              <a:rPr lang="fr-FR" b="0" dirty="0" err="1"/>
              <a:t>worldwide</a:t>
            </a:r>
            <a:endParaRPr lang="fr-FR" b="0" dirty="0"/>
          </a:p>
          <a:p>
            <a:endParaRPr lang="fr-FR" dirty="0"/>
          </a:p>
          <a:p>
            <a:r>
              <a:rPr lang="fr-FR" dirty="0"/>
              <a:t>3.5+ million </a:t>
            </a:r>
            <a:r>
              <a:rPr lang="fr-FR" b="0" dirty="0"/>
              <a:t>copies </a:t>
            </a:r>
            <a:r>
              <a:rPr lang="fr-FR" b="0" dirty="0" err="1"/>
              <a:t>sold</a:t>
            </a:r>
            <a:r>
              <a:rPr lang="fr-FR" b="0" dirty="0"/>
              <a:t> in France</a:t>
            </a:r>
          </a:p>
          <a:p>
            <a:endParaRPr lang="fr-FR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D98FED1C-2FD7-F4BA-252C-18BFBE538C91}"/>
              </a:ext>
            </a:extLst>
          </p:cNvPr>
          <p:cNvSpPr txBox="1"/>
          <p:nvPr/>
        </p:nvSpPr>
        <p:spPr>
          <a:xfrm>
            <a:off x="4730223" y="4890542"/>
            <a:ext cx="208466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 marL="171450" indent="-171450" algn="ctr">
              <a:buFontTx/>
              <a:buChar char="-"/>
              <a:defRPr sz="1200" b="1">
                <a:latin typeface="Neutra Text Light" panose="02000000000000000000"/>
              </a:defRPr>
            </a:lvl1pPr>
          </a:lstStyle>
          <a:p>
            <a:r>
              <a:rPr lang="fr-FR" dirty="0"/>
              <a:t>310+ K </a:t>
            </a:r>
            <a:r>
              <a:rPr lang="fr-FR" b="0" dirty="0"/>
              <a:t>copies </a:t>
            </a:r>
            <a:r>
              <a:rPr lang="fr-FR" b="0" dirty="0" err="1"/>
              <a:t>sold</a:t>
            </a:r>
            <a:r>
              <a:rPr lang="fr-FR" b="0" dirty="0"/>
              <a:t> in France in 2022</a:t>
            </a:r>
            <a:r>
              <a:rPr lang="fr-FR" dirty="0"/>
              <a:t> </a:t>
            </a:r>
            <a:endParaRPr lang="fr-FR" b="0" dirty="0"/>
          </a:p>
          <a:p>
            <a:endParaRPr lang="fr-FR" dirty="0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58DEEF90-14B0-F6C5-2FB1-1E5F8261B83A}"/>
              </a:ext>
            </a:extLst>
          </p:cNvPr>
          <p:cNvSpPr txBox="1"/>
          <p:nvPr/>
        </p:nvSpPr>
        <p:spPr>
          <a:xfrm>
            <a:off x="8349097" y="1624016"/>
            <a:ext cx="177597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 marL="171450" indent="-171450" algn="ctr">
              <a:buFontTx/>
              <a:buChar char="-"/>
              <a:defRPr sz="1200" b="1">
                <a:latin typeface="Neutra Text Light" panose="02000000000000000000"/>
              </a:defRPr>
            </a:lvl1pPr>
          </a:lstStyle>
          <a:p>
            <a:r>
              <a:rPr lang="fr-FR" dirty="0"/>
              <a:t>3.6 million </a:t>
            </a:r>
            <a:r>
              <a:rPr lang="fr-FR" b="0" dirty="0"/>
              <a:t>copies </a:t>
            </a:r>
            <a:r>
              <a:rPr lang="fr-FR" b="0" dirty="0" err="1"/>
              <a:t>sold</a:t>
            </a:r>
            <a:r>
              <a:rPr lang="fr-FR" b="0" dirty="0"/>
              <a:t> in France</a:t>
            </a:r>
          </a:p>
          <a:p>
            <a:endParaRPr lang="fr-FR" b="0" dirty="0"/>
          </a:p>
          <a:p>
            <a:r>
              <a:rPr lang="fr-FR" dirty="0"/>
              <a:t>420 k</a:t>
            </a:r>
            <a:r>
              <a:rPr lang="fr-FR" b="0" dirty="0"/>
              <a:t> </a:t>
            </a:r>
            <a:r>
              <a:rPr lang="fr-FR" b="0" dirty="0" err="1"/>
              <a:t>copis</a:t>
            </a:r>
            <a:r>
              <a:rPr lang="fr-FR" b="0" dirty="0"/>
              <a:t> </a:t>
            </a:r>
            <a:r>
              <a:rPr lang="fr-FR" b="0" dirty="0" err="1"/>
              <a:t>sold</a:t>
            </a:r>
            <a:r>
              <a:rPr lang="fr-FR" b="0" dirty="0"/>
              <a:t> in French in 2022</a:t>
            </a:r>
          </a:p>
          <a:p>
            <a:endParaRPr lang="fr-FR" b="0" dirty="0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7CB5CA9B-930E-0418-477F-59606294E745}"/>
              </a:ext>
            </a:extLst>
          </p:cNvPr>
          <p:cNvSpPr txBox="1"/>
          <p:nvPr/>
        </p:nvSpPr>
        <p:spPr>
          <a:xfrm>
            <a:off x="8734425" y="3429000"/>
            <a:ext cx="177597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 marL="171450" indent="-171450" algn="ctr">
              <a:buFontTx/>
              <a:buChar char="-"/>
              <a:defRPr sz="1200" b="1">
                <a:latin typeface="Neutra Text Light" panose="02000000000000000000"/>
              </a:defRPr>
            </a:lvl1pPr>
          </a:lstStyle>
          <a:p>
            <a:r>
              <a:rPr lang="fr-FR" b="0" dirty="0" err="1"/>
              <a:t>Yoshihiro</a:t>
            </a:r>
            <a:r>
              <a:rPr lang="fr-FR" b="0" dirty="0"/>
              <a:t> </a:t>
            </a:r>
            <a:r>
              <a:rPr lang="fr-FR" b="0" dirty="0" err="1"/>
              <a:t>Togashi</a:t>
            </a:r>
            <a:r>
              <a:rPr lang="fr-FR" b="0" dirty="0"/>
              <a:t>, the </a:t>
            </a:r>
            <a:r>
              <a:rPr lang="fr-FR" b="0" dirty="0" err="1"/>
              <a:t>most</a:t>
            </a:r>
            <a:r>
              <a:rPr lang="fr-FR" b="0" dirty="0"/>
              <a:t> </a:t>
            </a:r>
            <a:r>
              <a:rPr lang="fr-FR" b="0" dirty="0" err="1"/>
              <a:t>followed</a:t>
            </a:r>
            <a:r>
              <a:rPr lang="fr-FR" b="0" dirty="0"/>
              <a:t> </a:t>
            </a:r>
            <a:r>
              <a:rPr lang="fr-FR" b="0" dirty="0" err="1"/>
              <a:t>mangaka</a:t>
            </a:r>
            <a:r>
              <a:rPr lang="fr-FR" b="0" dirty="0"/>
              <a:t> on twitter </a:t>
            </a:r>
            <a:r>
              <a:rPr lang="fr-FR" dirty="0"/>
              <a:t>– 3+ million </a:t>
            </a:r>
            <a:r>
              <a:rPr lang="fr-FR" b="0" dirty="0"/>
              <a:t>followers</a:t>
            </a:r>
          </a:p>
        </p:txBody>
      </p:sp>
    </p:spTree>
    <p:extLst>
      <p:ext uri="{BB962C8B-B14F-4D97-AF65-F5344CB8AC3E}">
        <p14:creationId xmlns:p14="http://schemas.microsoft.com/office/powerpoint/2010/main" val="7388655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 2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63" r="42600" b="42345"/>
          <a:stretch/>
        </p:blipFill>
        <p:spPr>
          <a:xfrm>
            <a:off x="4295373" y="1872728"/>
            <a:ext cx="3806429" cy="3793241"/>
          </a:xfrm>
          <a:prstGeom prst="ellipse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551890" y="2609937"/>
            <a:ext cx="1475694" cy="326971"/>
          </a:xfrm>
          <a:prstGeom prst="rect">
            <a:avLst/>
          </a:prstGeom>
          <a:solidFill>
            <a:srgbClr val="1737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3551890" y="2640080"/>
            <a:ext cx="1475694" cy="2916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fr-FR" sz="1400" spc="200" dirty="0">
                <a:solidFill>
                  <a:schemeClr val="bg1"/>
                </a:solidFill>
                <a:latin typeface="Gilroy ExtraBold" panose="00000900000000000000" pitchFamily="50" charset="0"/>
                <a:ea typeface="Yu Gothic Light" panose="020B0300000000000000" pitchFamily="34" charset="-128"/>
              </a:rPr>
              <a:t>LICENSING</a:t>
            </a:r>
          </a:p>
        </p:txBody>
      </p:sp>
      <p:sp>
        <p:nvSpPr>
          <p:cNvPr id="10" name="Rectangle 9"/>
          <p:cNvSpPr/>
          <p:nvPr/>
        </p:nvSpPr>
        <p:spPr>
          <a:xfrm>
            <a:off x="3550732" y="4401829"/>
            <a:ext cx="1475694" cy="326971"/>
          </a:xfrm>
          <a:prstGeom prst="rect">
            <a:avLst/>
          </a:prstGeom>
          <a:solidFill>
            <a:srgbClr val="1737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255666" y="4404846"/>
            <a:ext cx="1820678" cy="326971"/>
          </a:xfrm>
          <a:prstGeom prst="rect">
            <a:avLst/>
          </a:prstGeom>
          <a:solidFill>
            <a:srgbClr val="1737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273950" y="2615927"/>
            <a:ext cx="1548000" cy="326971"/>
          </a:xfrm>
          <a:prstGeom prst="rect">
            <a:avLst/>
          </a:prstGeom>
          <a:solidFill>
            <a:srgbClr val="1737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F5E41A"/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3720195" y="4437182"/>
            <a:ext cx="1136767" cy="2916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fr-FR" sz="1400" spc="200" dirty="0">
                <a:solidFill>
                  <a:schemeClr val="bg1"/>
                </a:solidFill>
                <a:latin typeface="Gilroy ExtraBold" panose="00000900000000000000" pitchFamily="50" charset="0"/>
                <a:ea typeface="Yu Gothic Light" panose="020B0300000000000000" pitchFamily="34" charset="-128"/>
              </a:rPr>
              <a:t>DIGITAL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7313207" y="4434989"/>
            <a:ext cx="1709808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fr-FR" sz="1400" spc="200" dirty="0">
                <a:solidFill>
                  <a:schemeClr val="bg1"/>
                </a:solidFill>
                <a:latin typeface="Gilroy ExtraBold" panose="00000900000000000000" pitchFamily="50" charset="0"/>
                <a:ea typeface="Yu Gothic Light" panose="020B0300000000000000" pitchFamily="34" charset="-128"/>
              </a:rPr>
              <a:t>AUDIOVISUAL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7331219" y="2654094"/>
            <a:ext cx="1475694" cy="291618"/>
          </a:xfrm>
          <a:prstGeom prst="rect">
            <a:avLst/>
          </a:prstGeom>
          <a:solidFill>
            <a:srgbClr val="17375E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fr-FR" sz="1400" spc="200" dirty="0">
                <a:solidFill>
                  <a:schemeClr val="bg1"/>
                </a:solidFill>
                <a:latin typeface="Gilroy ExtraBold" panose="00000900000000000000" pitchFamily="50" charset="0"/>
                <a:ea typeface="Yu Gothic Light" panose="020B0300000000000000" pitchFamily="34" charset="-128"/>
              </a:rPr>
              <a:t>PUBLISHING</a:t>
            </a:r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7127495F-8D84-3E48-B15C-719C286875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6556" y="753228"/>
            <a:ext cx="784582" cy="1163143"/>
          </a:xfrm>
          <a:prstGeom prst="rect">
            <a:avLst/>
          </a:prstGeom>
          <a:ln>
            <a:noFill/>
          </a:ln>
        </p:spPr>
      </p:pic>
      <p:pic>
        <p:nvPicPr>
          <p:cNvPr id="29" name="Picture 2" descr="Résultats de recherche d'images pour « parc spirou »">
            <a:extLst>
              <a:ext uri="{FF2B5EF4-FFF2-40B4-BE49-F238E27FC236}">
                <a16:creationId xmlns:a16="http://schemas.microsoft.com/office/drawing/2014/main" id="{7A884772-B066-474B-9145-F4D87808B8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293" y="873458"/>
            <a:ext cx="1525357" cy="860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Image 2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86" t="23909" r="6092" b="19080"/>
          <a:stretch/>
        </p:blipFill>
        <p:spPr>
          <a:xfrm>
            <a:off x="2730556" y="512524"/>
            <a:ext cx="868342" cy="972961"/>
          </a:xfrm>
          <a:prstGeom prst="rect">
            <a:avLst/>
          </a:prstGeom>
        </p:spPr>
      </p:pic>
      <p:sp>
        <p:nvSpPr>
          <p:cNvPr id="31" name="ZoneTexte 30"/>
          <p:cNvSpPr txBox="1"/>
          <p:nvPr/>
        </p:nvSpPr>
        <p:spPr>
          <a:xfrm>
            <a:off x="3570065" y="1976744"/>
            <a:ext cx="11568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>
                <a:latin typeface="Neutra Text Light" panose="02000000000000000000" pitchFamily="50" charset="0"/>
              </a:rPr>
              <a:t>Merchandising</a:t>
            </a:r>
          </a:p>
        </p:txBody>
      </p:sp>
      <p:sp>
        <p:nvSpPr>
          <p:cNvPr id="32" name="ZoneTexte 31"/>
          <p:cNvSpPr txBox="1"/>
          <p:nvPr/>
        </p:nvSpPr>
        <p:spPr>
          <a:xfrm>
            <a:off x="2665537" y="1483396"/>
            <a:ext cx="994280" cy="283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err="1">
                <a:latin typeface="Neutra Text Light" panose="02000000000000000000" pitchFamily="50" charset="0"/>
              </a:rPr>
              <a:t>Apparel</a:t>
            </a:r>
            <a:endParaRPr lang="fr-FR" sz="1200" dirty="0">
              <a:latin typeface="Neutra Text Light" panose="02000000000000000000" pitchFamily="50" charset="0"/>
            </a:endParaRPr>
          </a:p>
        </p:txBody>
      </p:sp>
      <p:sp>
        <p:nvSpPr>
          <p:cNvPr id="33" name="ZoneTexte 32"/>
          <p:cNvSpPr txBox="1"/>
          <p:nvPr/>
        </p:nvSpPr>
        <p:spPr>
          <a:xfrm>
            <a:off x="822039" y="1760565"/>
            <a:ext cx="16348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>
                <a:latin typeface="Neutra Text Light" panose="02000000000000000000" pitchFamily="50" charset="0"/>
              </a:rPr>
              <a:t>Theme parks</a:t>
            </a:r>
          </a:p>
        </p:txBody>
      </p:sp>
      <p:pic>
        <p:nvPicPr>
          <p:cNvPr id="34" name="Image 3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10" r="20408" b="8589"/>
          <a:stretch/>
        </p:blipFill>
        <p:spPr>
          <a:xfrm>
            <a:off x="1579068" y="4728800"/>
            <a:ext cx="907112" cy="1152561"/>
          </a:xfrm>
          <a:prstGeom prst="rect">
            <a:avLst/>
          </a:prstGeom>
        </p:spPr>
      </p:pic>
      <p:pic>
        <p:nvPicPr>
          <p:cNvPr id="35" name="Picture 18" descr="http://www.marsuproductions.com/uploads/wp/houbastrips.jpg">
            <a:extLst>
              <a:ext uri="{FF2B5EF4-FFF2-40B4-BE49-F238E27FC236}">
                <a16:creationId xmlns:a16="http://schemas.microsoft.com/office/drawing/2014/main" id="{EB4A1E12-4292-FF46-A5E5-600CD9EE8B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159477" y="4990655"/>
            <a:ext cx="1198563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Image 7">
            <a:extLst>
              <a:ext uri="{FF2B5EF4-FFF2-40B4-BE49-F238E27FC236}">
                <a16:creationId xmlns:a16="http://schemas.microsoft.com/office/drawing/2014/main" id="{40417476-5DA1-E64B-A71D-E56560B31A6F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730556" y="5138349"/>
            <a:ext cx="1395930" cy="935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ZoneTexte 36"/>
          <p:cNvSpPr txBox="1"/>
          <p:nvPr/>
        </p:nvSpPr>
        <p:spPr>
          <a:xfrm>
            <a:off x="2708076" y="6109380"/>
            <a:ext cx="14408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>
                <a:latin typeface="Neutra Text Light" panose="02000000000000000000" pitchFamily="50" charset="0"/>
              </a:rPr>
              <a:t>Digital platforms</a:t>
            </a:r>
          </a:p>
        </p:txBody>
      </p:sp>
      <p:sp>
        <p:nvSpPr>
          <p:cNvPr id="38" name="ZoneTexte 37"/>
          <p:cNvSpPr txBox="1"/>
          <p:nvPr/>
        </p:nvSpPr>
        <p:spPr>
          <a:xfrm>
            <a:off x="1523299" y="5902627"/>
            <a:ext cx="10183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>
                <a:latin typeface="Neutra Text Light" panose="02000000000000000000" pitchFamily="50" charset="0"/>
              </a:rPr>
              <a:t>Video games</a:t>
            </a:r>
          </a:p>
        </p:txBody>
      </p:sp>
      <p:pic>
        <p:nvPicPr>
          <p:cNvPr id="39" name="Image 38">
            <a:extLst>
              <a:ext uri="{FF2B5EF4-FFF2-40B4-BE49-F238E27FC236}">
                <a16:creationId xmlns:a16="http://schemas.microsoft.com/office/drawing/2014/main" id="{ECDFF07D-7378-4FD8-8E2F-A47AB9079912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rcRect r="75111"/>
          <a:stretch>
            <a:fillRect/>
          </a:stretch>
        </p:blipFill>
        <p:spPr bwMode="auto">
          <a:xfrm>
            <a:off x="2524881" y="2018360"/>
            <a:ext cx="761592" cy="941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0" name="Groupe 39">
            <a:extLst>
              <a:ext uri="{FF2B5EF4-FFF2-40B4-BE49-F238E27FC236}">
                <a16:creationId xmlns:a16="http://schemas.microsoft.com/office/drawing/2014/main" id="{42C0D6CA-12A6-42B5-A7A4-0C4DAC481F4C}"/>
              </a:ext>
            </a:extLst>
          </p:cNvPr>
          <p:cNvGrpSpPr/>
          <p:nvPr/>
        </p:nvGrpSpPr>
        <p:grpSpPr>
          <a:xfrm>
            <a:off x="1382568" y="2196685"/>
            <a:ext cx="831987" cy="1023691"/>
            <a:chOff x="4973637" y="1861344"/>
            <a:chExt cx="2244725" cy="3135312"/>
          </a:xfrm>
        </p:grpSpPr>
        <p:pic>
          <p:nvPicPr>
            <p:cNvPr id="41" name="Image 40">
              <a:extLst>
                <a:ext uri="{FF2B5EF4-FFF2-40B4-BE49-F238E27FC236}">
                  <a16:creationId xmlns:a16="http://schemas.microsoft.com/office/drawing/2014/main" id="{32C1227E-E227-4204-87DF-A001E2B0AA3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4973637" y="1861344"/>
              <a:ext cx="2244725" cy="31353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2" name="Image 41">
              <a:extLst>
                <a:ext uri="{FF2B5EF4-FFF2-40B4-BE49-F238E27FC236}">
                  <a16:creationId xmlns:a16="http://schemas.microsoft.com/office/drawing/2014/main" id="{3EFF506A-8D19-43F0-9675-B5155263387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8009" t="13768" r="7227" b="26411"/>
            <a:stretch>
              <a:fillRect/>
            </a:stretch>
          </p:blipFill>
          <p:spPr bwMode="auto">
            <a:xfrm>
              <a:off x="6443662" y="1875958"/>
              <a:ext cx="738105" cy="5207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3" name="ZoneTexte 42"/>
          <p:cNvSpPr txBox="1"/>
          <p:nvPr/>
        </p:nvSpPr>
        <p:spPr>
          <a:xfrm>
            <a:off x="1311808" y="3268987"/>
            <a:ext cx="10522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>
                <a:latin typeface="Neutra Text Light" panose="02000000000000000000" pitchFamily="50" charset="0"/>
              </a:rPr>
              <a:t>Events</a:t>
            </a:r>
          </a:p>
        </p:txBody>
      </p:sp>
      <p:sp>
        <p:nvSpPr>
          <p:cNvPr id="44" name="ZoneTexte 43"/>
          <p:cNvSpPr txBox="1"/>
          <p:nvPr/>
        </p:nvSpPr>
        <p:spPr>
          <a:xfrm>
            <a:off x="2303944" y="2993459"/>
            <a:ext cx="11833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err="1">
                <a:latin typeface="Neutra Text Light" panose="02000000000000000000" pitchFamily="50" charset="0"/>
              </a:rPr>
              <a:t>Commercials</a:t>
            </a:r>
            <a:endParaRPr lang="fr-FR" sz="1200" dirty="0">
              <a:latin typeface="Neutra Text Light" panose="02000000000000000000" pitchFamily="50" charset="0"/>
            </a:endParaRPr>
          </a:p>
        </p:txBody>
      </p:sp>
      <p:pic>
        <p:nvPicPr>
          <p:cNvPr id="46" name="Image 45">
            <a:extLst>
              <a:ext uri="{FF2B5EF4-FFF2-40B4-BE49-F238E27FC236}">
                <a16:creationId xmlns:a16="http://schemas.microsoft.com/office/drawing/2014/main" id="{23B65911-AA71-4943-AFAB-4766D6BBF16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0577" y="1314897"/>
            <a:ext cx="796248" cy="1060186"/>
          </a:xfrm>
          <a:prstGeom prst="rect">
            <a:avLst/>
          </a:prstGeom>
          <a:ln>
            <a:noFill/>
          </a:ln>
        </p:spPr>
      </p:pic>
      <p:pic>
        <p:nvPicPr>
          <p:cNvPr id="47" name="Image 46">
            <a:extLst>
              <a:ext uri="{FF2B5EF4-FFF2-40B4-BE49-F238E27FC236}">
                <a16:creationId xmlns:a16="http://schemas.microsoft.com/office/drawing/2014/main" id="{41009461-EE8A-400A-BB95-D9ED1937914C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876" y="950692"/>
            <a:ext cx="1227758" cy="868218"/>
          </a:xfrm>
          <a:prstGeom prst="rect">
            <a:avLst/>
          </a:prstGeom>
          <a:ln>
            <a:noFill/>
          </a:ln>
        </p:spPr>
      </p:pic>
      <p:sp>
        <p:nvSpPr>
          <p:cNvPr id="48" name="ZoneTexte 47"/>
          <p:cNvSpPr txBox="1"/>
          <p:nvPr/>
        </p:nvSpPr>
        <p:spPr>
          <a:xfrm>
            <a:off x="7507778" y="1821416"/>
            <a:ext cx="15285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err="1">
                <a:latin typeface="Neutra Text Light" panose="02000000000000000000" pitchFamily="50" charset="0"/>
              </a:rPr>
              <a:t>Licensed</a:t>
            </a:r>
            <a:r>
              <a:rPr lang="fr-FR" sz="1200" dirty="0">
                <a:latin typeface="Neutra Text Light" panose="02000000000000000000" pitchFamily="50" charset="0"/>
              </a:rPr>
              <a:t> </a:t>
            </a:r>
            <a:r>
              <a:rPr lang="fr-FR" sz="1200" dirty="0" err="1">
                <a:latin typeface="Neutra Text Light" panose="02000000000000000000" pitchFamily="50" charset="0"/>
              </a:rPr>
              <a:t>publishing</a:t>
            </a:r>
            <a:endParaRPr lang="fr-FR" sz="1200" dirty="0">
              <a:latin typeface="Neutra Text Light" panose="02000000000000000000" pitchFamily="50" charset="0"/>
            </a:endParaRPr>
          </a:p>
        </p:txBody>
      </p:sp>
      <p:sp>
        <p:nvSpPr>
          <p:cNvPr id="49" name="ZoneTexte 48"/>
          <p:cNvSpPr txBox="1"/>
          <p:nvPr/>
        </p:nvSpPr>
        <p:spPr>
          <a:xfrm>
            <a:off x="9037142" y="2386760"/>
            <a:ext cx="9945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>
                <a:latin typeface="Neutra Text Light" panose="02000000000000000000" pitchFamily="50" charset="0"/>
              </a:rPr>
              <a:t>Comic books</a:t>
            </a:r>
          </a:p>
        </p:txBody>
      </p:sp>
      <p:pic>
        <p:nvPicPr>
          <p:cNvPr id="50" name="Image 49"/>
          <p:cNvPicPr>
            <a:picLocks noChangeAspect="1"/>
          </p:cNvPicPr>
          <p:nvPr/>
        </p:nvPicPr>
        <p:blipFill rotWithShape="1">
          <a:blip r:embed="rId14"/>
          <a:srcRect l="-38"/>
          <a:stretch/>
        </p:blipFill>
        <p:spPr>
          <a:xfrm>
            <a:off x="9306728" y="3957462"/>
            <a:ext cx="1541458" cy="866739"/>
          </a:xfrm>
          <a:prstGeom prst="rect">
            <a:avLst/>
          </a:prstGeom>
        </p:spPr>
      </p:pic>
      <p:pic>
        <p:nvPicPr>
          <p:cNvPr id="51" name="Image 50">
            <a:extLst>
              <a:ext uri="{FF2B5EF4-FFF2-40B4-BE49-F238E27FC236}">
                <a16:creationId xmlns:a16="http://schemas.microsoft.com/office/drawing/2014/main" id="{A54490C0-CDDC-4083-A19F-94BB1F7E21B6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5686" y="5293571"/>
            <a:ext cx="1051139" cy="812244"/>
          </a:xfrm>
          <a:prstGeom prst="rect">
            <a:avLst/>
          </a:prstGeom>
          <a:ln>
            <a:noFill/>
          </a:ln>
        </p:spPr>
      </p:pic>
      <p:pic>
        <p:nvPicPr>
          <p:cNvPr id="52" name="Image 4">
            <a:extLst>
              <a:ext uri="{FF2B5EF4-FFF2-40B4-BE49-F238E27FC236}">
                <a16:creationId xmlns:a16="http://schemas.microsoft.com/office/drawing/2014/main" id="{B8F4FC8A-78F1-F646-9E90-5E95BE53BA43}"/>
              </a:ext>
            </a:extLst>
          </p:cNvPr>
          <p:cNvPicPr>
            <a:picLocks noChangeAspect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7772804" y="4976764"/>
            <a:ext cx="856770" cy="1165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" name="ZoneTexte 52"/>
          <p:cNvSpPr txBox="1"/>
          <p:nvPr/>
        </p:nvSpPr>
        <p:spPr>
          <a:xfrm>
            <a:off x="9094208" y="4830943"/>
            <a:ext cx="19339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>
                <a:latin typeface="Neutra Text Light" panose="02000000000000000000" pitchFamily="50" charset="0"/>
              </a:rPr>
              <a:t>New TV series</a:t>
            </a:r>
          </a:p>
        </p:txBody>
      </p:sp>
      <p:sp>
        <p:nvSpPr>
          <p:cNvPr id="54" name="ZoneTexte 53"/>
          <p:cNvSpPr txBox="1"/>
          <p:nvPr/>
        </p:nvSpPr>
        <p:spPr>
          <a:xfrm>
            <a:off x="8917281" y="6119453"/>
            <a:ext cx="10163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>
                <a:latin typeface="Neutra Text Light" panose="02000000000000000000" pitchFamily="50" charset="0"/>
              </a:rPr>
              <a:t>TV</a:t>
            </a:r>
          </a:p>
        </p:txBody>
      </p:sp>
      <p:sp>
        <p:nvSpPr>
          <p:cNvPr id="55" name="ZoneTexte 54"/>
          <p:cNvSpPr txBox="1"/>
          <p:nvPr/>
        </p:nvSpPr>
        <p:spPr>
          <a:xfrm>
            <a:off x="7578641" y="6153386"/>
            <a:ext cx="12359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>
                <a:latin typeface="Neutra Text Light" panose="02000000000000000000" pitchFamily="50" charset="0"/>
              </a:rPr>
              <a:t>Live-action film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61489">
            <a:off x="-177350" y="1847938"/>
            <a:ext cx="2473335" cy="5365880"/>
          </a:xfrm>
          <a:prstGeom prst="rect">
            <a:avLst/>
          </a:prstGeom>
        </p:spPr>
      </p:pic>
      <p:sp>
        <p:nvSpPr>
          <p:cNvPr id="24" name="Ellipse 23"/>
          <p:cNvSpPr/>
          <p:nvPr/>
        </p:nvSpPr>
        <p:spPr>
          <a:xfrm>
            <a:off x="4007822" y="-2854560"/>
            <a:ext cx="4158183" cy="4164375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9A6A5043-3045-EF41-9D89-192FBBE81528}"/>
              </a:ext>
            </a:extLst>
          </p:cNvPr>
          <p:cNvSpPr txBox="1"/>
          <p:nvPr/>
        </p:nvSpPr>
        <p:spPr>
          <a:xfrm>
            <a:off x="4633971" y="172321"/>
            <a:ext cx="296355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500" b="1" dirty="0">
                <a:solidFill>
                  <a:schemeClr val="bg1"/>
                </a:solidFill>
                <a:latin typeface="Gilroy ExtraBold" panose="00000900000000000000" pitchFamily="50" charset="0"/>
              </a:rPr>
              <a:t>So </a:t>
            </a:r>
            <a:r>
              <a:rPr lang="fr-FR" sz="2500" b="1" dirty="0" err="1">
                <a:solidFill>
                  <a:schemeClr val="bg1"/>
                </a:solidFill>
                <a:latin typeface="Gilroy ExtraBold" panose="00000900000000000000" pitchFamily="50" charset="0"/>
              </a:rPr>
              <a:t>we</a:t>
            </a:r>
            <a:r>
              <a:rPr lang="fr-FR" sz="2500" b="1" dirty="0">
                <a:solidFill>
                  <a:schemeClr val="bg1"/>
                </a:solidFill>
                <a:latin typeface="Gilroy ExtraBold" panose="00000900000000000000" pitchFamily="50" charset="0"/>
              </a:rPr>
              <a:t> manage our own IPs…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4571">
            <a:off x="3649667" y="730966"/>
            <a:ext cx="5501069" cy="5501069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40094">
            <a:off x="9514286" y="-699471"/>
            <a:ext cx="3400426" cy="5197068"/>
          </a:xfrm>
          <a:prstGeom prst="rect">
            <a:avLst/>
          </a:prstGeom>
        </p:spPr>
      </p:pic>
      <p:pic>
        <p:nvPicPr>
          <p:cNvPr id="45" name="Image 44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8731" y="3217888"/>
            <a:ext cx="4243653" cy="97100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87766653"/>
      </p:ext>
    </p:extLst>
  </p:cSld>
  <p:clrMapOvr>
    <a:masterClrMapping/>
  </p:clrMapOvr>
</p:sld>
</file>

<file path=ppt/theme/theme1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7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8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0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1_Media participation 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11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2_Media participation 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14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17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Media participation 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5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6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Présentation184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74495</TotalTime>
  <Words>2219</Words>
  <Application>Microsoft Office PowerPoint</Application>
  <PresentationFormat>Grand écran</PresentationFormat>
  <Paragraphs>375</Paragraphs>
  <Slides>47</Slides>
  <Notes>9</Notes>
  <HiddenSlides>0</HiddenSlides>
  <MMClips>0</MMClips>
  <ScaleCrop>false</ScaleCrop>
  <HeadingPairs>
    <vt:vector size="6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17</vt:i4>
      </vt:variant>
      <vt:variant>
        <vt:lpstr>Titres des diapositives</vt:lpstr>
      </vt:variant>
      <vt:variant>
        <vt:i4>47</vt:i4>
      </vt:variant>
    </vt:vector>
  </HeadingPairs>
  <TitlesOfParts>
    <vt:vector size="74" baseType="lpstr">
      <vt:lpstr>Agency FB</vt:lpstr>
      <vt:lpstr>Arial</vt:lpstr>
      <vt:lpstr>Britannic Bold</vt:lpstr>
      <vt:lpstr>Calibri</vt:lpstr>
      <vt:lpstr>Calibri Light</vt:lpstr>
      <vt:lpstr>Gilroy ExtraBold</vt:lpstr>
      <vt:lpstr>Montserrat</vt:lpstr>
      <vt:lpstr>Neutra Text</vt:lpstr>
      <vt:lpstr>Neutra Text Light</vt:lpstr>
      <vt:lpstr>Wingdings</vt:lpstr>
      <vt:lpstr>Conception personnalisée</vt:lpstr>
      <vt:lpstr>1_Conception personnalisée</vt:lpstr>
      <vt:lpstr>2_Conception personnalisée</vt:lpstr>
      <vt:lpstr>3_Conception personnalisée</vt:lpstr>
      <vt:lpstr>Media participation 1</vt:lpstr>
      <vt:lpstr>4_Conception personnalisée</vt:lpstr>
      <vt:lpstr>5_Conception personnalisée</vt:lpstr>
      <vt:lpstr>6_Conception personnalisée</vt:lpstr>
      <vt:lpstr>Présentation184</vt:lpstr>
      <vt:lpstr>7_Conception personnalisée</vt:lpstr>
      <vt:lpstr>8_Conception personnalisée</vt:lpstr>
      <vt:lpstr>10_Conception personnalisée</vt:lpstr>
      <vt:lpstr>1_Media participation 1</vt:lpstr>
      <vt:lpstr>11_Conception personnalisée</vt:lpstr>
      <vt:lpstr>2_Media participation 1</vt:lpstr>
      <vt:lpstr>14_Conception personnalisée</vt:lpstr>
      <vt:lpstr>17_Conception personnalisée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We are inovators</vt:lpstr>
      <vt:lpstr>Présentation PowerPoint</vt:lpstr>
    </vt:vector>
  </TitlesOfParts>
  <Company>MPP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yan.dong</dc:creator>
  <cp:lastModifiedBy>Nabil Allouache</cp:lastModifiedBy>
  <cp:revision>1515</cp:revision>
  <cp:lastPrinted>2022-04-04T08:36:53Z</cp:lastPrinted>
  <dcterms:created xsi:type="dcterms:W3CDTF">2012-09-18T15:10:01Z</dcterms:created>
  <dcterms:modified xsi:type="dcterms:W3CDTF">2023-02-18T14:48:15Z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12842033</vt:lpwstr>
  </property>
  <property fmtid="{D5CDD505-2E9C-101B-9397-08002B2CF9AE}" pid="3" name="NXPowerLiteSettings">
    <vt:lpwstr>F7000400038000</vt:lpwstr>
  </property>
  <property fmtid="{D5CDD505-2E9C-101B-9397-08002B2CF9AE}" pid="4" name="NXPowerLiteVersion">
    <vt:lpwstr>D5.0.6</vt:lpwstr>
  </property>
</Properties>
</file>