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87" r:id="rId3"/>
    <p:sldId id="256" r:id="rId4"/>
    <p:sldId id="259" r:id="rId5"/>
    <p:sldId id="265" r:id="rId6"/>
    <p:sldId id="261" r:id="rId7"/>
    <p:sldId id="267" r:id="rId8"/>
    <p:sldId id="269" r:id="rId9"/>
    <p:sldId id="268" r:id="rId10"/>
    <p:sldId id="263" r:id="rId11"/>
    <p:sldId id="264" r:id="rId12"/>
    <p:sldId id="262" r:id="rId13"/>
    <p:sldId id="260" r:id="rId14"/>
    <p:sldId id="272" r:id="rId15"/>
    <p:sldId id="273" r:id="rId16"/>
    <p:sldId id="274" r:id="rId17"/>
    <p:sldId id="277" r:id="rId18"/>
    <p:sldId id="278" r:id="rId19"/>
    <p:sldId id="276" r:id="rId20"/>
    <p:sldId id="275" r:id="rId21"/>
    <p:sldId id="271" r:id="rId22"/>
    <p:sldId id="270" r:id="rId23"/>
    <p:sldId id="281" r:id="rId24"/>
    <p:sldId id="280" r:id="rId25"/>
    <p:sldId id="279" r:id="rId26"/>
    <p:sldId id="257" r:id="rId27"/>
    <p:sldId id="258" r:id="rId28"/>
    <p:sldId id="282" r:id="rId29"/>
    <p:sldId id="283" r:id="rId30"/>
    <p:sldId id="284" r:id="rId31"/>
    <p:sldId id="285" r:id="rId32"/>
    <p:sldId id="288"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EpjJoxnfNf0a8GqGdP1AQ==" hashData="HRmrkHDSv+iF1JSuuz00dpO3wajSk1NTZsygrsBcCjkVAvNaLI8B8lq8eeLomybbTfT+XrPb15ZG0SaKI4fw7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5" autoAdjust="0"/>
    <p:restoredTop sz="94660"/>
  </p:normalViewPr>
  <p:slideViewPr>
    <p:cSldViewPr snapToGrid="0">
      <p:cViewPr varScale="1">
        <p:scale>
          <a:sx n="78" d="100"/>
          <a:sy n="78" d="100"/>
        </p:scale>
        <p:origin x="1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C8054B-F857-4AFD-B9A9-619B995ACE0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3E5E281-4D29-FF07-76AD-EDF5573D9E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6103938-FC9A-5978-74CB-0F22655F759C}"/>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5" name="Espace réservé du pied de page 4">
            <a:extLst>
              <a:ext uri="{FF2B5EF4-FFF2-40B4-BE49-F238E27FC236}">
                <a16:creationId xmlns:a16="http://schemas.microsoft.com/office/drawing/2014/main" id="{CFC83593-5D6B-15FF-89A5-F9D3672AEEE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6A7448D-328A-0947-2905-2953BF266865}"/>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1667062647"/>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3E9BC1-3DB2-741F-04F0-9B1C9DBD097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CCD0267-166F-0C10-7977-3A33AE9B821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393D216-F8A6-ECE0-4081-E9140F7811A7}"/>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5" name="Espace réservé du pied de page 4">
            <a:extLst>
              <a:ext uri="{FF2B5EF4-FFF2-40B4-BE49-F238E27FC236}">
                <a16:creationId xmlns:a16="http://schemas.microsoft.com/office/drawing/2014/main" id="{541CBEDC-28AB-9113-8C65-1FB55786EC7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9FED63C-BBCE-F5AB-FB93-0461B7283BB5}"/>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3428466500"/>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0A1806-5F98-7247-3A57-B3804885363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32213F7-1727-5EB2-C08A-7A47DD1A40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A394979-49F0-8012-6ECB-D5F96CFCACF6}"/>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5" name="Espace réservé du pied de page 4">
            <a:extLst>
              <a:ext uri="{FF2B5EF4-FFF2-40B4-BE49-F238E27FC236}">
                <a16:creationId xmlns:a16="http://schemas.microsoft.com/office/drawing/2014/main" id="{7CCFD619-3928-5D7E-0618-9AEBBC40838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1284EB-A220-7268-53D7-551E193AB7F0}"/>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1387492425"/>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2C1793-670A-C191-5933-8F74FE70471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9A49DFC-B212-837D-EEA6-9E200E51ED9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B7451EF-C9DC-D29B-A14A-0E1C41CD41B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34330A2-2DA3-C59E-A5C2-5A295B8749DA}"/>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6" name="Espace réservé du pied de page 5">
            <a:extLst>
              <a:ext uri="{FF2B5EF4-FFF2-40B4-BE49-F238E27FC236}">
                <a16:creationId xmlns:a16="http://schemas.microsoft.com/office/drawing/2014/main" id="{19B18883-859D-3275-87DD-50687EC9472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B9B958E-A65B-7EF8-1BD4-F6D5D41CE114}"/>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2194942490"/>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55CD5B-D110-F7AE-AE45-0E32A0D0908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7FF34F7-D939-C7FB-7B77-EF09B98611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794298A-8000-3E63-0D1B-0CA7651E29A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976918C-3ABE-E03C-4539-1BCE667637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4AE420B-FE0D-09AC-23C8-C88E70073B1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13C2DC3-2B04-B69E-81C0-8298EB08D3B1}"/>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8" name="Espace réservé du pied de page 7">
            <a:extLst>
              <a:ext uri="{FF2B5EF4-FFF2-40B4-BE49-F238E27FC236}">
                <a16:creationId xmlns:a16="http://schemas.microsoft.com/office/drawing/2014/main" id="{26693F1F-7585-B5CB-450C-E948C37F8B4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A2A5C2B-58BA-7C26-9B4C-F2EA688C7A27}"/>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46720645"/>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A55AAD-57A4-8FAB-5A6C-1F03AF3B379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E585E2F-8AAD-D6CE-4B0E-5B93C208549A}"/>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4" name="Espace réservé du pied de page 3">
            <a:extLst>
              <a:ext uri="{FF2B5EF4-FFF2-40B4-BE49-F238E27FC236}">
                <a16:creationId xmlns:a16="http://schemas.microsoft.com/office/drawing/2014/main" id="{CFBCB527-F10A-F4BC-1303-F6A3BCE136E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EC28C28-2819-2595-3F36-5BBEE51D0A25}"/>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133401236"/>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8FEF973-AF18-936D-8509-F406395ED1A8}"/>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3" name="Espace réservé du pied de page 2">
            <a:extLst>
              <a:ext uri="{FF2B5EF4-FFF2-40B4-BE49-F238E27FC236}">
                <a16:creationId xmlns:a16="http://schemas.microsoft.com/office/drawing/2014/main" id="{2CA12411-81C8-5D18-D9DA-FB25E09A406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B097390-C903-2777-61A7-F8D79B85D936}"/>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867090204"/>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9CC4D3-0D19-FCE7-050B-F2C3E5D63A3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33F0A41-8AC7-E40E-0EC8-20969A6CB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6B5C01C-9FB5-7513-14C3-A1BB732713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403AA80-BB77-E98E-2254-F398A26A4A2D}"/>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6" name="Espace réservé du pied de page 5">
            <a:extLst>
              <a:ext uri="{FF2B5EF4-FFF2-40B4-BE49-F238E27FC236}">
                <a16:creationId xmlns:a16="http://schemas.microsoft.com/office/drawing/2014/main" id="{200986A2-27AE-D62A-9127-8946E748A1C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945DAC9-3A50-A31B-977A-98233401B572}"/>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3578051222"/>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AC575D-895B-F793-B465-ADD134BA7F2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1C939B0-D518-9A77-9BF8-7B54EE3A71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BBD862B-7371-B895-BD40-A34FE58494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83DD005-12E5-E8DC-C44A-EA651C36C7F4}"/>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6" name="Espace réservé du pied de page 5">
            <a:extLst>
              <a:ext uri="{FF2B5EF4-FFF2-40B4-BE49-F238E27FC236}">
                <a16:creationId xmlns:a16="http://schemas.microsoft.com/office/drawing/2014/main" id="{A98CF9BB-222D-72D1-93AF-F74E870A0B2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FC1FF20-18FF-DE66-70FE-5EB1BF15191F}"/>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809292317"/>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72D342-16D3-2872-5EBA-C06B73EB048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CA8200B-1403-DFF1-94C8-50278FDD513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71CF94C-2B2A-5417-AE2A-EB94C7D0F7BA}"/>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5" name="Espace réservé du pied de page 4">
            <a:extLst>
              <a:ext uri="{FF2B5EF4-FFF2-40B4-BE49-F238E27FC236}">
                <a16:creationId xmlns:a16="http://schemas.microsoft.com/office/drawing/2014/main" id="{873FFFC0-A931-3C38-9430-185EC375A5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44D2C7A-9C64-9D07-A099-02B6A379B85F}"/>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4062740333"/>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E145468-B489-C389-3E0F-0617428CE57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7B5FEDF-45C7-E377-38CA-E8EC07CDDA3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9B140E-66C4-A255-AD90-4EF7D71DF3DB}"/>
              </a:ext>
            </a:extLst>
          </p:cNvPr>
          <p:cNvSpPr>
            <a:spLocks noGrp="1"/>
          </p:cNvSpPr>
          <p:nvPr>
            <p:ph type="dt" sz="half" idx="10"/>
          </p:nvPr>
        </p:nvSpPr>
        <p:spPr/>
        <p:txBody>
          <a:bodyPr/>
          <a:lstStyle/>
          <a:p>
            <a:fld id="{8BCF6D0F-2D61-419F-A18F-C873EBAE01BF}" type="datetimeFigureOut">
              <a:rPr lang="fr-FR" smtClean="0"/>
              <a:t>20/02/2023</a:t>
            </a:fld>
            <a:endParaRPr lang="fr-FR"/>
          </a:p>
        </p:txBody>
      </p:sp>
      <p:sp>
        <p:nvSpPr>
          <p:cNvPr id="5" name="Espace réservé du pied de page 4">
            <a:extLst>
              <a:ext uri="{FF2B5EF4-FFF2-40B4-BE49-F238E27FC236}">
                <a16:creationId xmlns:a16="http://schemas.microsoft.com/office/drawing/2014/main" id="{7ADE6435-9379-C613-F943-98312033F6D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9CFDA0-053C-2D01-9DCF-B08C1488AB4C}"/>
              </a:ext>
            </a:extLst>
          </p:cNvPr>
          <p:cNvSpPr>
            <a:spLocks noGrp="1"/>
          </p:cNvSpPr>
          <p:nvPr>
            <p:ph type="sldNum" sz="quarter" idx="12"/>
          </p:nvPr>
        </p:nvSpPr>
        <p:spPr/>
        <p:txBody>
          <a:bodyPr/>
          <a:lstStyle/>
          <a:p>
            <a:fld id="{BB8EFBE7-05AB-41ED-A5E6-BA16270956EA}" type="slidenum">
              <a:rPr lang="fr-FR" smtClean="0"/>
              <a:t>‹N°›</a:t>
            </a:fld>
            <a:endParaRPr lang="fr-FR"/>
          </a:p>
        </p:txBody>
      </p:sp>
    </p:spTree>
    <p:extLst>
      <p:ext uri="{BB962C8B-B14F-4D97-AF65-F5344CB8AC3E}">
        <p14:creationId xmlns:p14="http://schemas.microsoft.com/office/powerpoint/2010/main" val="377117819"/>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D5EAD8F-165D-ED3C-EC5F-D4E107D775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59BB764-E9FB-B6E0-DE4A-DABF941D5D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D8795E7-2CEA-5C2D-E01E-4F82F09E4B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CF6D0F-2D61-419F-A18F-C873EBAE01BF}" type="datetimeFigureOut">
              <a:rPr lang="fr-FR" smtClean="0"/>
              <a:t>20/02/2023</a:t>
            </a:fld>
            <a:endParaRPr lang="fr-FR"/>
          </a:p>
        </p:txBody>
      </p:sp>
      <p:sp>
        <p:nvSpPr>
          <p:cNvPr id="5" name="Espace réservé du pied de page 4">
            <a:extLst>
              <a:ext uri="{FF2B5EF4-FFF2-40B4-BE49-F238E27FC236}">
                <a16:creationId xmlns:a16="http://schemas.microsoft.com/office/drawing/2014/main" id="{CFE3D0C7-FC3F-B1EA-C67E-7127C1EEAB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0BD5C90-5A85-BDCB-7BE9-8C41C6AD83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8EFBE7-05AB-41ED-A5E6-BA16270956EA}" type="slidenum">
              <a:rPr lang="fr-FR" smtClean="0"/>
              <a:t>‹N°›</a:t>
            </a:fld>
            <a:endParaRPr lang="fr-FR"/>
          </a:p>
        </p:txBody>
      </p:sp>
    </p:spTree>
    <p:extLst>
      <p:ext uri="{BB962C8B-B14F-4D97-AF65-F5344CB8AC3E}">
        <p14:creationId xmlns:p14="http://schemas.microsoft.com/office/powerpoint/2010/main" val="35880951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pierre, brique&#10;&#10;Description générée automatiquement">
            <a:extLst>
              <a:ext uri="{FF2B5EF4-FFF2-40B4-BE49-F238E27FC236}">
                <a16:creationId xmlns:a16="http://schemas.microsoft.com/office/drawing/2014/main" id="{ED1B49EF-77BA-00B4-C3E7-45F648F6FC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4114" y="705394"/>
            <a:ext cx="8307977" cy="5447212"/>
          </a:xfrm>
          <a:prstGeom prst="rect">
            <a:avLst/>
          </a:prstGeom>
        </p:spPr>
      </p:pic>
      <p:sp>
        <p:nvSpPr>
          <p:cNvPr id="4" name="ZoneTexte 3">
            <a:extLst>
              <a:ext uri="{FF2B5EF4-FFF2-40B4-BE49-F238E27FC236}">
                <a16:creationId xmlns:a16="http://schemas.microsoft.com/office/drawing/2014/main" id="{ED604D08-D062-1033-ADE9-423C305F62ED}"/>
              </a:ext>
            </a:extLst>
          </p:cNvPr>
          <p:cNvSpPr txBox="1"/>
          <p:nvPr/>
        </p:nvSpPr>
        <p:spPr>
          <a:xfrm>
            <a:off x="2859001" y="269501"/>
            <a:ext cx="6897188" cy="461665"/>
          </a:xfrm>
          <a:prstGeom prst="rect">
            <a:avLst/>
          </a:prstGeom>
          <a:noFill/>
        </p:spPr>
        <p:txBody>
          <a:bodyPr wrap="square" rtlCol="0">
            <a:spAutoFit/>
          </a:bodyPr>
          <a:lstStyle/>
          <a:p>
            <a:r>
              <a:rPr lang="fr-FR" sz="2400" b="1" dirty="0">
                <a:solidFill>
                  <a:schemeClr val="bg1"/>
                </a:solidFill>
              </a:rPr>
              <a:t>Lorient Vous Propose Un Week – End A Manosque</a:t>
            </a:r>
          </a:p>
        </p:txBody>
      </p:sp>
    </p:spTree>
    <p:extLst>
      <p:ext uri="{BB962C8B-B14F-4D97-AF65-F5344CB8AC3E}">
        <p14:creationId xmlns:p14="http://schemas.microsoft.com/office/powerpoint/2010/main" val="316694153"/>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sndAc>
          <p:stSnd loop="1">
            <p:snd r:embed="rId2" name="Douce France.wav"/>
          </p:stSnd>
        </p:sndAc>
      </p:transition>
    </mc:Choice>
    <mc:Fallback>
      <p:transition spd="slow" advClick="0" advTm="17000">
        <p:fade/>
        <p:sndAc>
          <p:stSnd loop="1">
            <p:snd r:embed="rId2" name="Douce Franc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AAB7301-6052-B168-9591-C4DF853E30AF}"/>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Manosque est une commune française, située dans le département des Alpes-de-Haute-Provence en région Provence-Alpes-Côte d'Azur. Les habitants de Manosque s'appellent les Manosquins. Manosque est la ville la plus peuplée des Alpes-de-Haute-Provence.</a:t>
            </a:r>
          </a:p>
        </p:txBody>
      </p:sp>
    </p:spTree>
    <p:extLst>
      <p:ext uri="{BB962C8B-B14F-4D97-AF65-F5344CB8AC3E}">
        <p14:creationId xmlns:p14="http://schemas.microsoft.com/office/powerpoint/2010/main" val="2108203131"/>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ontagne, nature, extérieur, colline&#10;&#10;Description générée automatiquement">
            <a:extLst>
              <a:ext uri="{FF2B5EF4-FFF2-40B4-BE49-F238E27FC236}">
                <a16:creationId xmlns:a16="http://schemas.microsoft.com/office/drawing/2014/main" id="{C35456B3-1250-E777-5D16-421D0824E1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0010" y="827902"/>
            <a:ext cx="8229601" cy="5202195"/>
          </a:xfrm>
          <a:prstGeom prst="rect">
            <a:avLst/>
          </a:prstGeom>
        </p:spPr>
      </p:pic>
      <p:sp>
        <p:nvSpPr>
          <p:cNvPr id="4" name="ZoneTexte 3">
            <a:extLst>
              <a:ext uri="{FF2B5EF4-FFF2-40B4-BE49-F238E27FC236}">
                <a16:creationId xmlns:a16="http://schemas.microsoft.com/office/drawing/2014/main" id="{525007DC-0FCA-393A-B446-8AD86347FBCE}"/>
              </a:ext>
            </a:extLst>
          </p:cNvPr>
          <p:cNvSpPr txBox="1"/>
          <p:nvPr/>
        </p:nvSpPr>
        <p:spPr>
          <a:xfrm>
            <a:off x="1458096" y="6030097"/>
            <a:ext cx="9527059" cy="707886"/>
          </a:xfrm>
          <a:prstGeom prst="rect">
            <a:avLst/>
          </a:prstGeom>
          <a:noFill/>
        </p:spPr>
        <p:txBody>
          <a:bodyPr wrap="square" rtlCol="0">
            <a:spAutoFit/>
          </a:bodyPr>
          <a:lstStyle/>
          <a:p>
            <a:r>
              <a:rPr lang="fr-FR" sz="2000" b="1" dirty="0">
                <a:solidFill>
                  <a:schemeClr val="bg1"/>
                </a:solidFill>
              </a:rPr>
              <a:t>les </a:t>
            </a:r>
            <a:r>
              <a:rPr lang="fr-FR" sz="2000" b="1" dirty="0" err="1">
                <a:solidFill>
                  <a:schemeClr val="bg1"/>
                </a:solidFill>
              </a:rPr>
              <a:t>Mées</a:t>
            </a:r>
            <a:r>
              <a:rPr lang="fr-FR" sz="2000" b="1" dirty="0">
                <a:solidFill>
                  <a:schemeClr val="bg1"/>
                </a:solidFill>
              </a:rPr>
              <a:t>. Ce village doit sa notoriété aux rochers de plus d’une centaines de mètres de haut qui se dressent fièrement au dessus du village</a:t>
            </a:r>
            <a:r>
              <a:rPr lang="fr-FR" dirty="0">
                <a:solidFill>
                  <a:schemeClr val="bg1"/>
                </a:solidFill>
              </a:rPr>
              <a:t>.</a:t>
            </a:r>
          </a:p>
        </p:txBody>
      </p:sp>
    </p:spTree>
    <p:extLst>
      <p:ext uri="{BB962C8B-B14F-4D97-AF65-F5344CB8AC3E}">
        <p14:creationId xmlns:p14="http://schemas.microsoft.com/office/powerpoint/2010/main" val="906836357"/>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brique, extérieur, en bois&#10;&#10;Description générée automatiquement">
            <a:extLst>
              <a:ext uri="{FF2B5EF4-FFF2-40B4-BE49-F238E27FC236}">
                <a16:creationId xmlns:a16="http://schemas.microsoft.com/office/drawing/2014/main" id="{74CC38E1-071D-F299-A7EF-68E3C4B417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6451" y="336550"/>
            <a:ext cx="5143500" cy="6184900"/>
          </a:xfrm>
          <a:prstGeom prst="rect">
            <a:avLst/>
          </a:prstGeom>
        </p:spPr>
      </p:pic>
      <p:pic>
        <p:nvPicPr>
          <p:cNvPr id="5" name="Image 4" descr="Une image contenant bâtiment, extérieur, ciel, pierre&#10;&#10;Description générée automatiquement">
            <a:extLst>
              <a:ext uri="{FF2B5EF4-FFF2-40B4-BE49-F238E27FC236}">
                <a16:creationId xmlns:a16="http://schemas.microsoft.com/office/drawing/2014/main" id="{1BDF8549-2FE4-5E11-5AAC-E4C54557BC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42051" y="336550"/>
            <a:ext cx="5143500" cy="6184900"/>
          </a:xfrm>
          <a:prstGeom prst="rect">
            <a:avLst/>
          </a:prstGeom>
        </p:spPr>
      </p:pic>
    </p:spTree>
    <p:extLst>
      <p:ext uri="{BB962C8B-B14F-4D97-AF65-F5344CB8AC3E}">
        <p14:creationId xmlns:p14="http://schemas.microsoft.com/office/powerpoint/2010/main" val="2011084425"/>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roche, ciel, rocheux&#10;&#10;Description générée automatiquement">
            <a:extLst>
              <a:ext uri="{FF2B5EF4-FFF2-40B4-BE49-F238E27FC236}">
                <a16:creationId xmlns:a16="http://schemas.microsoft.com/office/drawing/2014/main" id="{7200E8F9-A3EF-CCDA-D9A7-D934021C49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1850" y="139700"/>
            <a:ext cx="5143500" cy="6578600"/>
          </a:xfrm>
          <a:prstGeom prst="rect">
            <a:avLst/>
          </a:prstGeom>
        </p:spPr>
      </p:pic>
      <p:pic>
        <p:nvPicPr>
          <p:cNvPr id="5" name="Image 4" descr="Une image contenant arbre, extérieur, plante, saleté&#10;&#10;Description générée automatiquement">
            <a:extLst>
              <a:ext uri="{FF2B5EF4-FFF2-40B4-BE49-F238E27FC236}">
                <a16:creationId xmlns:a16="http://schemas.microsoft.com/office/drawing/2014/main" id="{5C3E1C80-E2AD-FA74-986F-675309D8E19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6650" y="139700"/>
            <a:ext cx="5143500" cy="6578600"/>
          </a:xfrm>
          <a:prstGeom prst="rect">
            <a:avLst/>
          </a:prstGeom>
        </p:spPr>
      </p:pic>
    </p:spTree>
    <p:extLst>
      <p:ext uri="{BB962C8B-B14F-4D97-AF65-F5344CB8AC3E}">
        <p14:creationId xmlns:p14="http://schemas.microsoft.com/office/powerpoint/2010/main" val="1567870801"/>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terrain, roche, montagne&#10;&#10;Description générée automatiquement">
            <a:extLst>
              <a:ext uri="{FF2B5EF4-FFF2-40B4-BE49-F238E27FC236}">
                <a16:creationId xmlns:a16="http://schemas.microsoft.com/office/drawing/2014/main" id="{D1030500-443F-7FA1-123D-529CC1472F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4551" y="190500"/>
            <a:ext cx="5143500" cy="6540500"/>
          </a:xfrm>
          <a:prstGeom prst="rect">
            <a:avLst/>
          </a:prstGeom>
        </p:spPr>
      </p:pic>
      <p:pic>
        <p:nvPicPr>
          <p:cNvPr id="5" name="Image 4" descr="Une image contenant extérieur, arbre, ciel, herbe&#10;&#10;Description générée automatiquement">
            <a:extLst>
              <a:ext uri="{FF2B5EF4-FFF2-40B4-BE49-F238E27FC236}">
                <a16:creationId xmlns:a16="http://schemas.microsoft.com/office/drawing/2014/main" id="{B65584FD-BEB7-0BDC-88E4-CE38A16B4F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03950" y="190500"/>
            <a:ext cx="5143500" cy="6540500"/>
          </a:xfrm>
          <a:prstGeom prst="rect">
            <a:avLst/>
          </a:prstGeom>
        </p:spPr>
      </p:pic>
    </p:spTree>
    <p:extLst>
      <p:ext uri="{BB962C8B-B14F-4D97-AF65-F5344CB8AC3E}">
        <p14:creationId xmlns:p14="http://schemas.microsoft.com/office/powerpoint/2010/main" val="3859141105"/>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roche, pierre&#10;&#10;Description générée automatiquement">
            <a:extLst>
              <a:ext uri="{FF2B5EF4-FFF2-40B4-BE49-F238E27FC236}">
                <a16:creationId xmlns:a16="http://schemas.microsoft.com/office/drawing/2014/main" id="{9EA7D33A-B232-E8C6-E1F7-8C61994F2A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0307" y="494270"/>
            <a:ext cx="8291383" cy="5338119"/>
          </a:xfrm>
          <a:prstGeom prst="rect">
            <a:avLst/>
          </a:prstGeom>
        </p:spPr>
      </p:pic>
      <p:sp>
        <p:nvSpPr>
          <p:cNvPr id="4" name="ZoneTexte 3">
            <a:extLst>
              <a:ext uri="{FF2B5EF4-FFF2-40B4-BE49-F238E27FC236}">
                <a16:creationId xmlns:a16="http://schemas.microsoft.com/office/drawing/2014/main" id="{52A1DB8A-BC8D-49BE-E93E-6E8B9CD671FD}"/>
              </a:ext>
            </a:extLst>
          </p:cNvPr>
          <p:cNvSpPr txBox="1"/>
          <p:nvPr/>
        </p:nvSpPr>
        <p:spPr>
          <a:xfrm>
            <a:off x="343928" y="5832389"/>
            <a:ext cx="11504140" cy="1015663"/>
          </a:xfrm>
          <a:prstGeom prst="rect">
            <a:avLst/>
          </a:prstGeom>
          <a:noFill/>
        </p:spPr>
        <p:txBody>
          <a:bodyPr wrap="square" rtlCol="0">
            <a:spAutoFit/>
          </a:bodyPr>
          <a:lstStyle/>
          <a:p>
            <a:r>
              <a:rPr lang="fr-FR" sz="2000" b="1" dirty="0"/>
              <a:t>Ce sentier escarpé nous offre un panorama splendide sur la vallée de la Durance ainsi que sur les champs d’oliviers qui font la fierté du village. Celui-ci est le premier producteur d’huile d’olive des Alpes de Haute Provence.</a:t>
            </a:r>
          </a:p>
        </p:txBody>
      </p:sp>
    </p:spTree>
    <p:extLst>
      <p:ext uri="{BB962C8B-B14F-4D97-AF65-F5344CB8AC3E}">
        <p14:creationId xmlns:p14="http://schemas.microsoft.com/office/powerpoint/2010/main" val="2945815792"/>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mbre, silhouette&#10;&#10;Description générée automatiquement">
            <a:extLst>
              <a:ext uri="{FF2B5EF4-FFF2-40B4-BE49-F238E27FC236}">
                <a16:creationId xmlns:a16="http://schemas.microsoft.com/office/drawing/2014/main" id="{DC865C9A-DE31-6D9A-D0C8-77B338E3F7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1156" y="753762"/>
            <a:ext cx="8402595" cy="5424616"/>
          </a:xfrm>
          <a:prstGeom prst="rect">
            <a:avLst/>
          </a:prstGeom>
        </p:spPr>
      </p:pic>
    </p:spTree>
    <p:extLst>
      <p:ext uri="{BB962C8B-B14F-4D97-AF65-F5344CB8AC3E}">
        <p14:creationId xmlns:p14="http://schemas.microsoft.com/office/powerpoint/2010/main" val="1122912815"/>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terrain, plante&#10;&#10;Description générée automatiquement">
            <a:extLst>
              <a:ext uri="{FF2B5EF4-FFF2-40B4-BE49-F238E27FC236}">
                <a16:creationId xmlns:a16="http://schemas.microsoft.com/office/drawing/2014/main" id="{C1D81E76-5678-0610-22C4-59EC06B663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0552" y="290383"/>
            <a:ext cx="5143500" cy="6277233"/>
          </a:xfrm>
          <a:prstGeom prst="rect">
            <a:avLst/>
          </a:prstGeom>
        </p:spPr>
      </p:pic>
    </p:spTree>
    <p:extLst>
      <p:ext uri="{BB962C8B-B14F-4D97-AF65-F5344CB8AC3E}">
        <p14:creationId xmlns:p14="http://schemas.microsoft.com/office/powerpoint/2010/main" val="1744214510"/>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roche, extérieur, rocheux, pierre&#10;&#10;Description générée automatiquement">
            <a:extLst>
              <a:ext uri="{FF2B5EF4-FFF2-40B4-BE49-F238E27FC236}">
                <a16:creationId xmlns:a16="http://schemas.microsoft.com/office/drawing/2014/main" id="{BB3FF566-70D0-D159-1E06-0788D8CE8E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2940" y="815546"/>
            <a:ext cx="8464379" cy="5412259"/>
          </a:xfrm>
          <a:prstGeom prst="rect">
            <a:avLst/>
          </a:prstGeom>
        </p:spPr>
      </p:pic>
    </p:spTree>
    <p:extLst>
      <p:ext uri="{BB962C8B-B14F-4D97-AF65-F5344CB8AC3E}">
        <p14:creationId xmlns:p14="http://schemas.microsoft.com/office/powerpoint/2010/main" val="388741362"/>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nature, plante&#10;&#10;Description générée automatiquement">
            <a:extLst>
              <a:ext uri="{FF2B5EF4-FFF2-40B4-BE49-F238E27FC236}">
                <a16:creationId xmlns:a16="http://schemas.microsoft.com/office/drawing/2014/main" id="{DB94134D-A323-5CF6-8A15-B379EFA237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18487" y="321275"/>
            <a:ext cx="6023404" cy="6215450"/>
          </a:xfrm>
          <a:prstGeom prst="rect">
            <a:avLst/>
          </a:prstGeom>
        </p:spPr>
      </p:pic>
    </p:spTree>
    <p:extLst>
      <p:ext uri="{BB962C8B-B14F-4D97-AF65-F5344CB8AC3E}">
        <p14:creationId xmlns:p14="http://schemas.microsoft.com/office/powerpoint/2010/main" val="2354496945"/>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terrain, roche&#10;&#10;Description générée automatiquement">
            <a:extLst>
              <a:ext uri="{FF2B5EF4-FFF2-40B4-BE49-F238E27FC236}">
                <a16:creationId xmlns:a16="http://schemas.microsoft.com/office/drawing/2014/main" id="{C439FC4D-3E15-3799-C8DE-EE9260EC06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3395" y="234778"/>
            <a:ext cx="4992130" cy="6388443"/>
          </a:xfrm>
          <a:prstGeom prst="rect">
            <a:avLst/>
          </a:prstGeom>
        </p:spPr>
      </p:pic>
    </p:spTree>
    <p:extLst>
      <p:ext uri="{BB962C8B-B14F-4D97-AF65-F5344CB8AC3E}">
        <p14:creationId xmlns:p14="http://schemas.microsoft.com/office/powerpoint/2010/main" val="4120635336"/>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herbe, montagne&#10;&#10;Description générée automatiquement">
            <a:extLst>
              <a:ext uri="{FF2B5EF4-FFF2-40B4-BE49-F238E27FC236}">
                <a16:creationId xmlns:a16="http://schemas.microsoft.com/office/drawing/2014/main" id="{A81292F6-C936-F56A-4218-B2AAB55D7E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8800" y="803188"/>
            <a:ext cx="8377881" cy="5313407"/>
          </a:xfrm>
          <a:prstGeom prst="rect">
            <a:avLst/>
          </a:prstGeom>
        </p:spPr>
      </p:pic>
      <p:sp>
        <p:nvSpPr>
          <p:cNvPr id="4" name="ZoneTexte 3">
            <a:extLst>
              <a:ext uri="{FF2B5EF4-FFF2-40B4-BE49-F238E27FC236}">
                <a16:creationId xmlns:a16="http://schemas.microsoft.com/office/drawing/2014/main" id="{AC944E6E-DE07-9714-CD3D-37DE5C2E512B}"/>
              </a:ext>
            </a:extLst>
          </p:cNvPr>
          <p:cNvSpPr txBox="1"/>
          <p:nvPr/>
        </p:nvSpPr>
        <p:spPr>
          <a:xfrm>
            <a:off x="4732638" y="6054812"/>
            <a:ext cx="6697362" cy="400110"/>
          </a:xfrm>
          <a:prstGeom prst="rect">
            <a:avLst/>
          </a:prstGeom>
          <a:noFill/>
        </p:spPr>
        <p:txBody>
          <a:bodyPr wrap="square" rtlCol="0">
            <a:spAutoFit/>
          </a:bodyPr>
          <a:lstStyle/>
          <a:p>
            <a:r>
              <a:rPr lang="fr-FR" sz="2000" b="1" dirty="0">
                <a:solidFill>
                  <a:schemeClr val="bg1"/>
                </a:solidFill>
              </a:rPr>
              <a:t>Le plateau de Ganagobie</a:t>
            </a:r>
          </a:p>
        </p:txBody>
      </p:sp>
    </p:spTree>
    <p:extLst>
      <p:ext uri="{BB962C8B-B14F-4D97-AF65-F5344CB8AC3E}">
        <p14:creationId xmlns:p14="http://schemas.microsoft.com/office/powerpoint/2010/main" val="3815938093"/>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terrain, extérieur, arbre&#10;&#10;Description générée automatiquement">
            <a:extLst>
              <a:ext uri="{FF2B5EF4-FFF2-40B4-BE49-F238E27FC236}">
                <a16:creationId xmlns:a16="http://schemas.microsoft.com/office/drawing/2014/main" id="{F6586F37-41F8-5B5B-5567-2DE3F21DE1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5297" y="593124"/>
            <a:ext cx="8439666" cy="5338119"/>
          </a:xfrm>
          <a:prstGeom prst="rect">
            <a:avLst/>
          </a:prstGeom>
        </p:spPr>
      </p:pic>
      <p:sp>
        <p:nvSpPr>
          <p:cNvPr id="4" name="ZoneTexte 3">
            <a:extLst>
              <a:ext uri="{FF2B5EF4-FFF2-40B4-BE49-F238E27FC236}">
                <a16:creationId xmlns:a16="http://schemas.microsoft.com/office/drawing/2014/main" id="{45044C81-1399-8AF5-13CE-A3665E3E0862}"/>
              </a:ext>
            </a:extLst>
          </p:cNvPr>
          <p:cNvSpPr txBox="1"/>
          <p:nvPr/>
        </p:nvSpPr>
        <p:spPr>
          <a:xfrm>
            <a:off x="654909" y="6079524"/>
            <a:ext cx="11413524" cy="707886"/>
          </a:xfrm>
          <a:prstGeom prst="rect">
            <a:avLst/>
          </a:prstGeom>
          <a:noFill/>
        </p:spPr>
        <p:txBody>
          <a:bodyPr wrap="square" rtlCol="0">
            <a:spAutoFit/>
          </a:bodyPr>
          <a:lstStyle/>
          <a:p>
            <a:r>
              <a:rPr lang="fr-FR" sz="2000" b="1" dirty="0"/>
              <a:t>le sentier qui mène à une église. En fait, il s’agit d’un monastère non visible en totalité puisque certaines parties sont réservées aux retraitants ou moines. La seule construction accessible est l’église.</a:t>
            </a:r>
          </a:p>
        </p:txBody>
      </p:sp>
    </p:spTree>
    <p:extLst>
      <p:ext uri="{BB962C8B-B14F-4D97-AF65-F5344CB8AC3E}">
        <p14:creationId xmlns:p14="http://schemas.microsoft.com/office/powerpoint/2010/main" val="1670947543"/>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ciel, terrain&#10;&#10;Description générée automatiquement">
            <a:extLst>
              <a:ext uri="{FF2B5EF4-FFF2-40B4-BE49-F238E27FC236}">
                <a16:creationId xmlns:a16="http://schemas.microsoft.com/office/drawing/2014/main" id="{504FC6A6-88B5-43A5-0F35-FDBC158DA3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296562"/>
            <a:ext cx="5143500" cy="6289589"/>
          </a:xfrm>
          <a:prstGeom prst="rect">
            <a:avLst/>
          </a:prstGeom>
        </p:spPr>
      </p:pic>
      <p:sp>
        <p:nvSpPr>
          <p:cNvPr id="4" name="ZoneTexte 3">
            <a:extLst>
              <a:ext uri="{FF2B5EF4-FFF2-40B4-BE49-F238E27FC236}">
                <a16:creationId xmlns:a16="http://schemas.microsoft.com/office/drawing/2014/main" id="{331F9DF8-D1FD-8EF7-0207-242153C9DC80}"/>
              </a:ext>
            </a:extLst>
          </p:cNvPr>
          <p:cNvSpPr txBox="1"/>
          <p:nvPr/>
        </p:nvSpPr>
        <p:spPr>
          <a:xfrm>
            <a:off x="8810368" y="3620531"/>
            <a:ext cx="2977979" cy="400110"/>
          </a:xfrm>
          <a:prstGeom prst="rect">
            <a:avLst/>
          </a:prstGeom>
          <a:noFill/>
        </p:spPr>
        <p:txBody>
          <a:bodyPr wrap="square" rtlCol="0">
            <a:spAutoFit/>
          </a:bodyPr>
          <a:lstStyle/>
          <a:p>
            <a:r>
              <a:rPr lang="fr-FR" sz="2000" b="1" dirty="0"/>
              <a:t>L‘église. </a:t>
            </a:r>
          </a:p>
        </p:txBody>
      </p:sp>
    </p:spTree>
    <p:extLst>
      <p:ext uri="{BB962C8B-B14F-4D97-AF65-F5344CB8AC3E}">
        <p14:creationId xmlns:p14="http://schemas.microsoft.com/office/powerpoint/2010/main" val="1703611594"/>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ierre, bâtiment, métal, voûte&#10;&#10;Description générée automatiquement">
            <a:extLst>
              <a:ext uri="{FF2B5EF4-FFF2-40B4-BE49-F238E27FC236}">
                <a16:creationId xmlns:a16="http://schemas.microsoft.com/office/drawing/2014/main" id="{5DC58400-F11F-F5E4-F7D1-8F8B2C9531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3118" y="815546"/>
            <a:ext cx="8229601" cy="5548185"/>
          </a:xfrm>
          <a:prstGeom prst="rect">
            <a:avLst/>
          </a:prstGeom>
        </p:spPr>
      </p:pic>
      <p:sp>
        <p:nvSpPr>
          <p:cNvPr id="4" name="ZoneTexte 3">
            <a:extLst>
              <a:ext uri="{FF2B5EF4-FFF2-40B4-BE49-F238E27FC236}">
                <a16:creationId xmlns:a16="http://schemas.microsoft.com/office/drawing/2014/main" id="{42B1F448-8A90-CDCB-0202-61AB2D7BAABB}"/>
              </a:ext>
            </a:extLst>
          </p:cNvPr>
          <p:cNvSpPr txBox="1"/>
          <p:nvPr/>
        </p:nvSpPr>
        <p:spPr>
          <a:xfrm>
            <a:off x="9032790" y="1382286"/>
            <a:ext cx="2957383" cy="4093428"/>
          </a:xfrm>
          <a:prstGeom prst="rect">
            <a:avLst/>
          </a:prstGeom>
          <a:noFill/>
        </p:spPr>
        <p:txBody>
          <a:bodyPr wrap="square" rtlCol="0">
            <a:spAutoFit/>
          </a:bodyPr>
          <a:lstStyle/>
          <a:p>
            <a:r>
              <a:rPr lang="fr-FR" sz="2000" b="1" dirty="0"/>
              <a:t>un site datant au maximum du XIIIème siècle tellement l’intérieur est sombre. De toutes petites ouvertures ont été crées et uniquement d’un côté. Par contre, les mosaïques au sol sont très belles tout comme le cloître que nous apercevons grâce à des vitres aménagées dans l’église. </a:t>
            </a:r>
          </a:p>
        </p:txBody>
      </p:sp>
    </p:spTree>
    <p:extLst>
      <p:ext uri="{BB962C8B-B14F-4D97-AF65-F5344CB8AC3E}">
        <p14:creationId xmlns:p14="http://schemas.microsoft.com/office/powerpoint/2010/main" val="3136687780"/>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bougie, allumé&#10;&#10;Description générée automatiquement">
            <a:extLst>
              <a:ext uri="{FF2B5EF4-FFF2-40B4-BE49-F238E27FC236}">
                <a16:creationId xmlns:a16="http://schemas.microsoft.com/office/drawing/2014/main" id="{7F0B1F06-F2AE-0295-42F2-26EC51476E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8800" y="630194"/>
            <a:ext cx="8513805" cy="5523471"/>
          </a:xfrm>
          <a:prstGeom prst="rect">
            <a:avLst/>
          </a:prstGeom>
        </p:spPr>
      </p:pic>
    </p:spTree>
    <p:extLst>
      <p:ext uri="{BB962C8B-B14F-4D97-AF65-F5344CB8AC3E}">
        <p14:creationId xmlns:p14="http://schemas.microsoft.com/office/powerpoint/2010/main" val="3737858010"/>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anc, plancher, en bois, allée&#10;&#10;Description générée automatiquement">
            <a:extLst>
              <a:ext uri="{FF2B5EF4-FFF2-40B4-BE49-F238E27FC236}">
                <a16:creationId xmlns:a16="http://schemas.microsoft.com/office/drawing/2014/main" id="{395E244B-684E-B23E-D3FA-9D1AFC1E90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321276"/>
            <a:ext cx="5143500" cy="6252519"/>
          </a:xfrm>
          <a:prstGeom prst="rect">
            <a:avLst/>
          </a:prstGeom>
        </p:spPr>
      </p:pic>
    </p:spTree>
    <p:extLst>
      <p:ext uri="{BB962C8B-B14F-4D97-AF65-F5344CB8AC3E}">
        <p14:creationId xmlns:p14="http://schemas.microsoft.com/office/powerpoint/2010/main" val="1104440029"/>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ourt, pierre, colonnade&#10;&#10;Description générée automatiquement">
            <a:extLst>
              <a:ext uri="{FF2B5EF4-FFF2-40B4-BE49-F238E27FC236}">
                <a16:creationId xmlns:a16="http://schemas.microsoft.com/office/drawing/2014/main" id="{BEBFAEC9-92F0-8B0A-395B-3BC5B61E81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5232" y="593124"/>
            <a:ext cx="8674444" cy="5634681"/>
          </a:xfrm>
          <a:prstGeom prst="rect">
            <a:avLst/>
          </a:prstGeom>
        </p:spPr>
      </p:pic>
    </p:spTree>
    <p:extLst>
      <p:ext uri="{BB962C8B-B14F-4D97-AF65-F5344CB8AC3E}">
        <p14:creationId xmlns:p14="http://schemas.microsoft.com/office/powerpoint/2010/main" val="170153226"/>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ourt, pierre, colonnade&#10;&#10;Description générée automatiquement">
            <a:extLst>
              <a:ext uri="{FF2B5EF4-FFF2-40B4-BE49-F238E27FC236}">
                <a16:creationId xmlns:a16="http://schemas.microsoft.com/office/drawing/2014/main" id="{17EC8966-E2FD-55B4-838B-A31CCCACC4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9372" y="753762"/>
            <a:ext cx="8686801" cy="5474043"/>
          </a:xfrm>
          <a:prstGeom prst="rect">
            <a:avLst/>
          </a:prstGeom>
        </p:spPr>
      </p:pic>
    </p:spTree>
    <p:extLst>
      <p:ext uri="{BB962C8B-B14F-4D97-AF65-F5344CB8AC3E}">
        <p14:creationId xmlns:p14="http://schemas.microsoft.com/office/powerpoint/2010/main" val="803838236"/>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brique, rue&#10;&#10;Description générée automatiquement">
            <a:extLst>
              <a:ext uri="{FF2B5EF4-FFF2-40B4-BE49-F238E27FC236}">
                <a16:creationId xmlns:a16="http://schemas.microsoft.com/office/drawing/2014/main" id="{718B40A6-856E-A8B8-FD58-3D8E0FF83E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222422"/>
            <a:ext cx="5143500" cy="6413156"/>
          </a:xfrm>
          <a:prstGeom prst="rect">
            <a:avLst/>
          </a:prstGeom>
        </p:spPr>
      </p:pic>
      <p:sp>
        <p:nvSpPr>
          <p:cNvPr id="4" name="ZoneTexte 3">
            <a:extLst>
              <a:ext uri="{FF2B5EF4-FFF2-40B4-BE49-F238E27FC236}">
                <a16:creationId xmlns:a16="http://schemas.microsoft.com/office/drawing/2014/main" id="{4449CABF-5689-E482-F02F-04346A973E71}"/>
              </a:ext>
            </a:extLst>
          </p:cNvPr>
          <p:cNvSpPr txBox="1"/>
          <p:nvPr/>
        </p:nvSpPr>
        <p:spPr>
          <a:xfrm>
            <a:off x="821983" y="3228945"/>
            <a:ext cx="3202974" cy="400110"/>
          </a:xfrm>
          <a:prstGeom prst="rect">
            <a:avLst/>
          </a:prstGeom>
          <a:noFill/>
        </p:spPr>
        <p:txBody>
          <a:bodyPr wrap="square" rtlCol="0">
            <a:spAutoFit/>
          </a:bodyPr>
          <a:lstStyle/>
          <a:p>
            <a:r>
              <a:rPr lang="fr-FR" sz="2000" b="1" dirty="0"/>
              <a:t>Le village de </a:t>
            </a:r>
            <a:r>
              <a:rPr lang="fr-FR" sz="2000" b="1" dirty="0" err="1"/>
              <a:t>Lurs</a:t>
            </a:r>
            <a:endParaRPr lang="fr-FR" sz="2000" b="1" dirty="0"/>
          </a:p>
        </p:txBody>
      </p:sp>
      <p:sp>
        <p:nvSpPr>
          <p:cNvPr id="7" name="ZoneTexte 6">
            <a:extLst>
              <a:ext uri="{FF2B5EF4-FFF2-40B4-BE49-F238E27FC236}">
                <a16:creationId xmlns:a16="http://schemas.microsoft.com/office/drawing/2014/main" id="{C26170E1-6D81-CDF5-CE23-FBB0E0D26716}"/>
              </a:ext>
            </a:extLst>
          </p:cNvPr>
          <p:cNvSpPr txBox="1"/>
          <p:nvPr/>
        </p:nvSpPr>
        <p:spPr>
          <a:xfrm>
            <a:off x="551805" y="3750182"/>
            <a:ext cx="2953265" cy="1323439"/>
          </a:xfrm>
          <a:prstGeom prst="rect">
            <a:avLst/>
          </a:prstGeom>
          <a:noFill/>
        </p:spPr>
        <p:txBody>
          <a:bodyPr wrap="square" rtlCol="0">
            <a:spAutoFit/>
          </a:bodyPr>
          <a:lstStyle/>
          <a:p>
            <a:r>
              <a:rPr lang="fr-FR" sz="2000" b="1" dirty="0"/>
              <a:t>le village de </a:t>
            </a:r>
            <a:r>
              <a:rPr lang="fr-FR" sz="2000" b="1" dirty="0" err="1"/>
              <a:t>Lurs</a:t>
            </a:r>
            <a:r>
              <a:rPr lang="fr-FR" sz="2000" b="1" dirty="0"/>
              <a:t>. Tout proche de Ganagobie, il fait partie des plus belles découvertes</a:t>
            </a:r>
          </a:p>
        </p:txBody>
      </p:sp>
    </p:spTree>
    <p:extLst>
      <p:ext uri="{BB962C8B-B14F-4D97-AF65-F5344CB8AC3E}">
        <p14:creationId xmlns:p14="http://schemas.microsoft.com/office/powerpoint/2010/main" val="2548681054"/>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ierre, bâtiment, extérieur, terrain&#10;&#10;Description générée automatiquement">
            <a:extLst>
              <a:ext uri="{FF2B5EF4-FFF2-40B4-BE49-F238E27FC236}">
                <a16:creationId xmlns:a16="http://schemas.microsoft.com/office/drawing/2014/main" id="{BB463C29-A2A3-C96E-4229-04268259A4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5266" y="197708"/>
            <a:ext cx="5143500" cy="6462583"/>
          </a:xfrm>
          <a:prstGeom prst="rect">
            <a:avLst/>
          </a:prstGeom>
        </p:spPr>
      </p:pic>
    </p:spTree>
    <p:extLst>
      <p:ext uri="{BB962C8B-B14F-4D97-AF65-F5344CB8AC3E}">
        <p14:creationId xmlns:p14="http://schemas.microsoft.com/office/powerpoint/2010/main" val="324623832"/>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rrain, extérieur, arbre, pierre&#10;&#10;Description générée automatiquement">
            <a:extLst>
              <a:ext uri="{FF2B5EF4-FFF2-40B4-BE49-F238E27FC236}">
                <a16:creationId xmlns:a16="http://schemas.microsoft.com/office/drawing/2014/main" id="{97831E15-A056-ECAA-31F1-DC3DB1430F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160638"/>
            <a:ext cx="5143500" cy="6512011"/>
          </a:xfrm>
          <a:prstGeom prst="rect">
            <a:avLst/>
          </a:prstGeom>
        </p:spPr>
      </p:pic>
    </p:spTree>
    <p:extLst>
      <p:ext uri="{BB962C8B-B14F-4D97-AF65-F5344CB8AC3E}">
        <p14:creationId xmlns:p14="http://schemas.microsoft.com/office/powerpoint/2010/main" val="3886064084"/>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rrain, bâtiment, pierre, extérieur&#10;&#10;Description générée automatiquement">
            <a:extLst>
              <a:ext uri="{FF2B5EF4-FFF2-40B4-BE49-F238E27FC236}">
                <a16:creationId xmlns:a16="http://schemas.microsoft.com/office/drawing/2014/main" id="{29673726-4BB3-3D0A-9BDE-956D5E466C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333632"/>
            <a:ext cx="5143500" cy="6203092"/>
          </a:xfrm>
          <a:prstGeom prst="rect">
            <a:avLst/>
          </a:prstGeom>
        </p:spPr>
      </p:pic>
    </p:spTree>
    <p:extLst>
      <p:ext uri="{BB962C8B-B14F-4D97-AF65-F5344CB8AC3E}">
        <p14:creationId xmlns:p14="http://schemas.microsoft.com/office/powerpoint/2010/main" val="3858201518"/>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ierre, maison&#10;&#10;Description générée automatiquement">
            <a:extLst>
              <a:ext uri="{FF2B5EF4-FFF2-40B4-BE49-F238E27FC236}">
                <a16:creationId xmlns:a16="http://schemas.microsoft.com/office/drawing/2014/main" id="{1A8A8D3E-8FAB-D634-F3B5-69B0A6C53F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72994"/>
            <a:ext cx="5141893" cy="6437871"/>
          </a:xfrm>
          <a:prstGeom prst="rect">
            <a:avLst/>
          </a:prstGeom>
        </p:spPr>
      </p:pic>
    </p:spTree>
    <p:extLst>
      <p:ext uri="{BB962C8B-B14F-4D97-AF65-F5344CB8AC3E}">
        <p14:creationId xmlns:p14="http://schemas.microsoft.com/office/powerpoint/2010/main" val="1355713958"/>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arbre, maison, plante&#10;&#10;Description générée automatiquement">
            <a:extLst>
              <a:ext uri="{FF2B5EF4-FFF2-40B4-BE49-F238E27FC236}">
                <a16:creationId xmlns:a16="http://schemas.microsoft.com/office/drawing/2014/main" id="{F1171725-41C6-5073-EFB3-6AB939779D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3514" y="741405"/>
            <a:ext cx="8452021" cy="5560542"/>
          </a:xfrm>
          <a:prstGeom prst="rect">
            <a:avLst/>
          </a:prstGeom>
        </p:spPr>
      </p:pic>
    </p:spTree>
    <p:extLst>
      <p:ext uri="{BB962C8B-B14F-4D97-AF65-F5344CB8AC3E}">
        <p14:creationId xmlns:p14="http://schemas.microsoft.com/office/powerpoint/2010/main" val="2717056450"/>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maison&#10;&#10;Description générée automatiquement">
            <a:extLst>
              <a:ext uri="{FF2B5EF4-FFF2-40B4-BE49-F238E27FC236}">
                <a16:creationId xmlns:a16="http://schemas.microsoft.com/office/drawing/2014/main" id="{C76EEC77-CDBE-226F-6797-2F895B3E3D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0011" y="790832"/>
            <a:ext cx="8279027" cy="5399903"/>
          </a:xfrm>
          <a:prstGeom prst="rect">
            <a:avLst/>
          </a:prstGeom>
        </p:spPr>
      </p:pic>
    </p:spTree>
    <p:extLst>
      <p:ext uri="{BB962C8B-B14F-4D97-AF65-F5344CB8AC3E}">
        <p14:creationId xmlns:p14="http://schemas.microsoft.com/office/powerpoint/2010/main" val="4089473575"/>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maison, pierre&#10;&#10;Description générée automatiquement">
            <a:extLst>
              <a:ext uri="{FF2B5EF4-FFF2-40B4-BE49-F238E27FC236}">
                <a16:creationId xmlns:a16="http://schemas.microsoft.com/office/drawing/2014/main" id="{8D288D9E-BA39-3DE0-2201-5AA1A1E31B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271848"/>
            <a:ext cx="5141893" cy="6376087"/>
          </a:xfrm>
          <a:prstGeom prst="rect">
            <a:avLst/>
          </a:prstGeom>
        </p:spPr>
      </p:pic>
    </p:spTree>
    <p:extLst>
      <p:ext uri="{BB962C8B-B14F-4D97-AF65-F5344CB8AC3E}">
        <p14:creationId xmlns:p14="http://schemas.microsoft.com/office/powerpoint/2010/main" val="2226257713"/>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iel, extérieur, herbe&#10;&#10;Description générée automatiquement">
            <a:extLst>
              <a:ext uri="{FF2B5EF4-FFF2-40B4-BE49-F238E27FC236}">
                <a16:creationId xmlns:a16="http://schemas.microsoft.com/office/drawing/2014/main" id="{A6094D67-99FD-D906-721C-6D6AFEDF94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9373" y="528993"/>
            <a:ext cx="8633254" cy="5399903"/>
          </a:xfrm>
          <a:prstGeom prst="rect">
            <a:avLst/>
          </a:prstGeom>
        </p:spPr>
      </p:pic>
      <p:sp>
        <p:nvSpPr>
          <p:cNvPr id="4" name="ZoneTexte 3">
            <a:extLst>
              <a:ext uri="{FF2B5EF4-FFF2-40B4-BE49-F238E27FC236}">
                <a16:creationId xmlns:a16="http://schemas.microsoft.com/office/drawing/2014/main" id="{99DD8AC0-2E89-5D7E-E1A6-F8C828276553}"/>
              </a:ext>
            </a:extLst>
          </p:cNvPr>
          <p:cNvSpPr txBox="1"/>
          <p:nvPr/>
        </p:nvSpPr>
        <p:spPr>
          <a:xfrm>
            <a:off x="5090983" y="5985364"/>
            <a:ext cx="6301946" cy="400110"/>
          </a:xfrm>
          <a:prstGeom prst="rect">
            <a:avLst/>
          </a:prstGeom>
          <a:noFill/>
        </p:spPr>
        <p:txBody>
          <a:bodyPr wrap="square" rtlCol="0">
            <a:spAutoFit/>
          </a:bodyPr>
          <a:lstStyle/>
          <a:p>
            <a:r>
              <a:rPr lang="fr-FR" sz="2000" b="1" dirty="0">
                <a:solidFill>
                  <a:schemeClr val="bg1"/>
                </a:solidFill>
              </a:rPr>
              <a:t>L’usine l’Occitane</a:t>
            </a:r>
          </a:p>
        </p:txBody>
      </p:sp>
      <p:sp>
        <p:nvSpPr>
          <p:cNvPr id="7" name="ZoneTexte 6">
            <a:extLst>
              <a:ext uri="{FF2B5EF4-FFF2-40B4-BE49-F238E27FC236}">
                <a16:creationId xmlns:a16="http://schemas.microsoft.com/office/drawing/2014/main" id="{8EC981A8-4B96-44BA-4BEE-56F6B9AD769E}"/>
              </a:ext>
            </a:extLst>
          </p:cNvPr>
          <p:cNvSpPr txBox="1"/>
          <p:nvPr/>
        </p:nvSpPr>
        <p:spPr>
          <a:xfrm>
            <a:off x="2703039" y="6241887"/>
            <a:ext cx="8183263" cy="400110"/>
          </a:xfrm>
          <a:prstGeom prst="rect">
            <a:avLst/>
          </a:prstGeom>
          <a:noFill/>
        </p:spPr>
        <p:txBody>
          <a:bodyPr wrap="square">
            <a:spAutoFit/>
          </a:bodyPr>
          <a:lstStyle/>
          <a:p>
            <a:r>
              <a:rPr lang="fr-FR" dirty="0">
                <a:solidFill>
                  <a:schemeClr val="bg1"/>
                </a:solidFill>
              </a:rPr>
              <a:t> </a:t>
            </a:r>
            <a:r>
              <a:rPr lang="fr-FR" sz="2000" b="1" dirty="0">
                <a:solidFill>
                  <a:schemeClr val="bg1"/>
                </a:solidFill>
              </a:rPr>
              <a:t>l’usine de l’Occitane, une marque française de produits de beauté.</a:t>
            </a:r>
          </a:p>
        </p:txBody>
      </p:sp>
    </p:spTree>
    <p:extLst>
      <p:ext uri="{BB962C8B-B14F-4D97-AF65-F5344CB8AC3E}">
        <p14:creationId xmlns:p14="http://schemas.microsoft.com/office/powerpoint/2010/main" val="2704154379"/>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lafond&#10;&#10;Description générée automatiquement">
            <a:extLst>
              <a:ext uri="{FF2B5EF4-FFF2-40B4-BE49-F238E27FC236}">
                <a16:creationId xmlns:a16="http://schemas.microsoft.com/office/drawing/2014/main" id="{74FD936F-905F-7CF0-AAAA-225B9DC4C9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9656" y="333632"/>
            <a:ext cx="5143500" cy="6190736"/>
          </a:xfrm>
          <a:prstGeom prst="rect">
            <a:avLst/>
          </a:prstGeom>
        </p:spPr>
      </p:pic>
      <p:sp>
        <p:nvSpPr>
          <p:cNvPr id="4" name="ZoneTexte 3">
            <a:extLst>
              <a:ext uri="{FF2B5EF4-FFF2-40B4-BE49-F238E27FC236}">
                <a16:creationId xmlns:a16="http://schemas.microsoft.com/office/drawing/2014/main" id="{3F536FE4-5E7F-34FC-AF39-F18E23D623ED}"/>
              </a:ext>
            </a:extLst>
          </p:cNvPr>
          <p:cNvSpPr txBox="1"/>
          <p:nvPr/>
        </p:nvSpPr>
        <p:spPr>
          <a:xfrm>
            <a:off x="7143751" y="2298357"/>
            <a:ext cx="4765589" cy="2554545"/>
          </a:xfrm>
          <a:prstGeom prst="rect">
            <a:avLst/>
          </a:prstGeom>
          <a:noFill/>
        </p:spPr>
        <p:txBody>
          <a:bodyPr wrap="square" rtlCol="0">
            <a:spAutoFit/>
          </a:bodyPr>
          <a:lstStyle/>
          <a:p>
            <a:r>
              <a:rPr lang="fr-FR" sz="2000" b="1" dirty="0"/>
              <a:t>La visite de l’usine est gratuite et a lieu tous les quart d’heure. Attention, il faut absolument réserver sur le site internet que je vous ai mis là. Pendant 1 heure, une employée nous montre les machines servant à la fabrication des produits, un petit film sur la marque et nous fait tester quelques-uns de leurs articles phares</a:t>
            </a:r>
            <a:endParaRPr lang="fr-FR" dirty="0"/>
          </a:p>
        </p:txBody>
      </p:sp>
    </p:spTree>
    <p:extLst>
      <p:ext uri="{BB962C8B-B14F-4D97-AF65-F5344CB8AC3E}">
        <p14:creationId xmlns:p14="http://schemas.microsoft.com/office/powerpoint/2010/main" val="944102265"/>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usieurs&#10;&#10;Description générée automatiquement">
            <a:extLst>
              <a:ext uri="{FF2B5EF4-FFF2-40B4-BE49-F238E27FC236}">
                <a16:creationId xmlns:a16="http://schemas.microsoft.com/office/drawing/2014/main" id="{586F0B83-9395-F308-9BD2-980A5189F06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00200" y="716796"/>
            <a:ext cx="8953500" cy="5424407"/>
          </a:xfrm>
          <a:prstGeom prst="rect">
            <a:avLst/>
          </a:prstGeom>
        </p:spPr>
      </p:pic>
      <p:sp>
        <p:nvSpPr>
          <p:cNvPr id="4" name="ZoneTexte 3">
            <a:extLst>
              <a:ext uri="{FF2B5EF4-FFF2-40B4-BE49-F238E27FC236}">
                <a16:creationId xmlns:a16="http://schemas.microsoft.com/office/drawing/2014/main" id="{A8D61E38-FD4B-5EE5-55C0-3CC1F3DFEAFE}"/>
              </a:ext>
            </a:extLst>
          </p:cNvPr>
          <p:cNvSpPr txBox="1"/>
          <p:nvPr/>
        </p:nvSpPr>
        <p:spPr>
          <a:xfrm>
            <a:off x="2042297" y="6180892"/>
            <a:ext cx="8953499" cy="677108"/>
          </a:xfrm>
          <a:prstGeom prst="rect">
            <a:avLst/>
          </a:prstGeom>
          <a:noFill/>
        </p:spPr>
        <p:txBody>
          <a:bodyPr wrap="square" rtlCol="0">
            <a:spAutoFit/>
          </a:bodyPr>
          <a:lstStyle/>
          <a:p>
            <a:r>
              <a:rPr lang="fr-FR" dirty="0"/>
              <a:t> </a:t>
            </a:r>
            <a:r>
              <a:rPr lang="fr-FR" sz="2000" b="1" dirty="0"/>
              <a:t>dans la boutique pour récupérer quelques réserves de nos produits préférés</a:t>
            </a:r>
          </a:p>
          <a:p>
            <a:endParaRPr lang="fr-FR" dirty="0"/>
          </a:p>
        </p:txBody>
      </p:sp>
    </p:spTree>
    <p:extLst>
      <p:ext uri="{BB962C8B-B14F-4D97-AF65-F5344CB8AC3E}">
        <p14:creationId xmlns:p14="http://schemas.microsoft.com/office/powerpoint/2010/main" val="2391709889"/>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532C87A-1654-A99F-4ED6-C7146B60E1C7}"/>
              </a:ext>
            </a:extLst>
          </p:cNvPr>
          <p:cNvSpPr txBox="1"/>
          <p:nvPr/>
        </p:nvSpPr>
        <p:spPr>
          <a:xfrm>
            <a:off x="2236572" y="2224216"/>
            <a:ext cx="11170508" cy="523220"/>
          </a:xfrm>
          <a:prstGeom prst="rect">
            <a:avLst/>
          </a:prstGeom>
          <a:noFill/>
        </p:spPr>
        <p:txBody>
          <a:bodyPr wrap="square" rtlCol="0">
            <a:spAutoFit/>
          </a:bodyPr>
          <a:lstStyle/>
          <a:p>
            <a:r>
              <a:rPr lang="fr-FR" sz="2800" b="1" dirty="0">
                <a:solidFill>
                  <a:schemeClr val="bg1"/>
                </a:solidFill>
              </a:rPr>
              <a:t>Lorient Vous A Proposé La Commune De Manosque</a:t>
            </a:r>
          </a:p>
        </p:txBody>
      </p:sp>
      <p:sp>
        <p:nvSpPr>
          <p:cNvPr id="3" name="ZoneTexte 2">
            <a:extLst>
              <a:ext uri="{FF2B5EF4-FFF2-40B4-BE49-F238E27FC236}">
                <a16:creationId xmlns:a16="http://schemas.microsoft.com/office/drawing/2014/main" id="{3EF51011-B7F2-26A7-8629-8C9CCB41D921}"/>
              </a:ext>
            </a:extLst>
          </p:cNvPr>
          <p:cNvSpPr txBox="1"/>
          <p:nvPr/>
        </p:nvSpPr>
        <p:spPr>
          <a:xfrm>
            <a:off x="3880020" y="2905780"/>
            <a:ext cx="7883612"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D8C150EE-28E6-E191-420C-D391B48F782C}"/>
              </a:ext>
            </a:extLst>
          </p:cNvPr>
          <p:cNvSpPr txBox="1"/>
          <p:nvPr/>
        </p:nvSpPr>
        <p:spPr>
          <a:xfrm>
            <a:off x="5399903" y="3587344"/>
            <a:ext cx="4176584"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1727219527"/>
      </p:ext>
    </p:extLst>
  </p:cSld>
  <p:clrMapOvr>
    <a:masterClrMapping/>
  </p:clrMapOvr>
  <mc:AlternateContent xmlns:mc="http://schemas.openxmlformats.org/markup-compatibility/2006">
    <mc:Choice xmlns:p14="http://schemas.microsoft.com/office/powerpoint/2010/main" Requires="p14">
      <p:transition spd="slow" p14:dur="5000" advClick="0" advTm="17000">
        <p14:doors dir="vert"/>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332</Words>
  <Application>Microsoft Office PowerPoint</Application>
  <PresentationFormat>Grand écran</PresentationFormat>
  <Paragraphs>17</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2023-02-19T09:56:59Z</dcterms:created>
  <dcterms:modified xsi:type="dcterms:W3CDTF">2023-02-20T08:22:33Z</dcterms:modified>
</cp:coreProperties>
</file>