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60" r:id="rId4"/>
    <p:sldId id="259" r:id="rId5"/>
    <p:sldId id="263" r:id="rId6"/>
    <p:sldId id="264" r:id="rId7"/>
    <p:sldId id="270" r:id="rId8"/>
    <p:sldId id="271" r:id="rId9"/>
    <p:sldId id="269" r:id="rId10"/>
    <p:sldId id="268" r:id="rId11"/>
    <p:sldId id="267" r:id="rId12"/>
    <p:sldId id="266" r:id="rId13"/>
    <p:sldId id="265" r:id="rId14"/>
    <p:sldId id="262" r:id="rId15"/>
    <p:sldId id="261" r:id="rId16"/>
    <p:sldId id="257" r:id="rId17"/>
    <p:sldId id="258" r:id="rId18"/>
    <p:sldId id="282" r:id="rId19"/>
    <p:sldId id="272" r:id="rId20"/>
    <p:sldId id="283" r:id="rId21"/>
    <p:sldId id="284" r:id="rId22"/>
    <p:sldId id="273" r:id="rId23"/>
    <p:sldId id="281" r:id="rId24"/>
    <p:sldId id="274" r:id="rId25"/>
    <p:sldId id="280" r:id="rId26"/>
    <p:sldId id="279" r:id="rId27"/>
    <p:sldId id="278" r:id="rId28"/>
    <p:sldId id="277" r:id="rId29"/>
    <p:sldId id="276" r:id="rId30"/>
    <p:sldId id="275" r:id="rId31"/>
    <p:sldId id="285"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TUCR4xs/XqQWicED8B+tw==" hashData="ryA6MIOCHT9veqgAAu4/UZ6TEOYKvKAVejm6zaRajz/3cdLzi+J54HkBr+G6iwHtm6GRHAFVqka4gFew/hvex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40" autoAdjust="0"/>
    <p:restoredTop sz="94660"/>
  </p:normalViewPr>
  <p:slideViewPr>
    <p:cSldViewPr snapToGrid="0">
      <p:cViewPr varScale="1">
        <p:scale>
          <a:sx n="78" d="100"/>
          <a:sy n="78" d="100"/>
        </p:scale>
        <p:origin x="19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B47C52-5769-47B5-AEA3-E4E861A19D0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8302A93-4099-7AAE-F39C-DA4F4DB43A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3644F1F-96A6-89D8-F4B9-C53B805DFA3A}"/>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5" name="Espace réservé du pied de page 4">
            <a:extLst>
              <a:ext uri="{FF2B5EF4-FFF2-40B4-BE49-F238E27FC236}">
                <a16:creationId xmlns:a16="http://schemas.microsoft.com/office/drawing/2014/main" id="{11FAF3B3-8A9B-6465-008C-2296F0DDD7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610339-14EC-0883-CC60-1AB799515618}"/>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3039281753"/>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E1D325-AD6C-E33E-2D63-0D009D5891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62080E5-1678-2495-B1A7-9347D772F9A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F7472ED-F093-07FA-7C05-05CFC2A49DD6}"/>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5" name="Espace réservé du pied de page 4">
            <a:extLst>
              <a:ext uri="{FF2B5EF4-FFF2-40B4-BE49-F238E27FC236}">
                <a16:creationId xmlns:a16="http://schemas.microsoft.com/office/drawing/2014/main" id="{BBB7EA5B-9AB1-D7F0-E0F6-8B6F554D648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E944C4-B51D-1FBC-2DAF-111012BC479F}"/>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1006854667"/>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7B932D-48F1-B08B-C993-6417ECD7201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75D2FA9-7273-C403-4941-68BEA35063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4124461-6047-79E8-D8AF-32FDA9D1152B}"/>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5" name="Espace réservé du pied de page 4">
            <a:extLst>
              <a:ext uri="{FF2B5EF4-FFF2-40B4-BE49-F238E27FC236}">
                <a16:creationId xmlns:a16="http://schemas.microsoft.com/office/drawing/2014/main" id="{6045AB7B-B53E-9040-2988-39BCFA421E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41505A2-39D9-DEC9-5466-228648C003B7}"/>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1573078502"/>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C8976E-E707-F7A3-CE08-0937E40AD01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6E5782C-C7C9-3597-D6DE-6A1FE216EDD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BEA9304-776B-A139-8E1D-E2853ABE389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F13A89A-F9E8-6030-663F-6BA7120FD661}"/>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6" name="Espace réservé du pied de page 5">
            <a:extLst>
              <a:ext uri="{FF2B5EF4-FFF2-40B4-BE49-F238E27FC236}">
                <a16:creationId xmlns:a16="http://schemas.microsoft.com/office/drawing/2014/main" id="{0FE83F6E-6859-180E-1C45-3E004F0B617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F4B2075-1D1D-94FB-846C-D357E64C50C5}"/>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3941607213"/>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225360-274A-382B-F8C9-C52AE239C3D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193027A-9B00-5853-EE3D-21C439EC64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ABB635F-5320-134B-1FA6-10626023589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EA8FA5D-D7E4-A1CB-36FD-B6C3806897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B02479C-F474-133B-5F36-A71BE8916AC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D34CAB7-ADAF-172C-FC96-CBD9E751D061}"/>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8" name="Espace réservé du pied de page 7">
            <a:extLst>
              <a:ext uri="{FF2B5EF4-FFF2-40B4-BE49-F238E27FC236}">
                <a16:creationId xmlns:a16="http://schemas.microsoft.com/office/drawing/2014/main" id="{92F0A5F2-8215-22BA-82CA-CD51C7E5FD2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0103A1A-07EC-49AE-CE5D-C2A5677A2731}"/>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3970882535"/>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7E901D-28B4-4497-000C-71D98C0113B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1F39AE5-A49A-3B02-CCE9-6A0F25CB64A0}"/>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4" name="Espace réservé du pied de page 3">
            <a:extLst>
              <a:ext uri="{FF2B5EF4-FFF2-40B4-BE49-F238E27FC236}">
                <a16:creationId xmlns:a16="http://schemas.microsoft.com/office/drawing/2014/main" id="{C39D316D-8834-CA7C-453F-945C4A28D30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4AE6063-A791-3D95-A271-40E42683DFDD}"/>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227200060"/>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8AA20F0-C294-7060-9524-CB39AE41460F}"/>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3" name="Espace réservé du pied de page 2">
            <a:extLst>
              <a:ext uri="{FF2B5EF4-FFF2-40B4-BE49-F238E27FC236}">
                <a16:creationId xmlns:a16="http://schemas.microsoft.com/office/drawing/2014/main" id="{48E3A1C2-AAD1-00F0-7430-1829718F754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61928C7-F054-E24D-4C01-2B51DD211E15}"/>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2839384967"/>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247751-D979-04F8-CFD8-4BE1C5B2448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51DC1A2-8CD0-DF8E-F147-BBA30D87A5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BA1C509-1C29-4A23-E26B-497584EB7C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A482892-CF5B-60FA-BF5B-9D978B97D658}"/>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6" name="Espace réservé du pied de page 5">
            <a:extLst>
              <a:ext uri="{FF2B5EF4-FFF2-40B4-BE49-F238E27FC236}">
                <a16:creationId xmlns:a16="http://schemas.microsoft.com/office/drawing/2014/main" id="{D6CA35F9-DD26-07A9-E839-1407B8678CD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06B8093-B6B4-9216-7B2B-571693A708B0}"/>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2812089845"/>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BE4B68-8FA1-3E48-37CD-AFE271B851F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0DD746B-0B4C-110F-24FF-0509F79C7A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4326C2B-22F8-936B-E5C9-093A2F2DC9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88B6E8-445C-F311-B753-1AA37AE9CBF3}"/>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6" name="Espace réservé du pied de page 5">
            <a:extLst>
              <a:ext uri="{FF2B5EF4-FFF2-40B4-BE49-F238E27FC236}">
                <a16:creationId xmlns:a16="http://schemas.microsoft.com/office/drawing/2014/main" id="{9B7959BF-BAA6-DFAC-F930-81AC62AA5F4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4327CB6-1707-A3F3-17ED-E11EF9576B08}"/>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3837568268"/>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2F1946-ECB8-41F6-09F0-FCA47BB28DA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B8E0B59-9D2D-7196-6DF5-72C5BEE5F52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38C7F1-505A-8596-0B08-29FD0F394ACF}"/>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5" name="Espace réservé du pied de page 4">
            <a:extLst>
              <a:ext uri="{FF2B5EF4-FFF2-40B4-BE49-F238E27FC236}">
                <a16:creationId xmlns:a16="http://schemas.microsoft.com/office/drawing/2014/main" id="{94D0A226-331D-A0A3-0EAD-99F3AC201A5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5E8264-0D3C-8760-26FE-B69D370125DB}"/>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3410815592"/>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59C598F-EF7D-D0AC-4CF8-60FD307DABC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2FC0ED9-8ED3-154F-84C2-EA621285F2B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9CEAB10-6827-3F97-CD7C-295A6C1B650B}"/>
              </a:ext>
            </a:extLst>
          </p:cNvPr>
          <p:cNvSpPr>
            <a:spLocks noGrp="1"/>
          </p:cNvSpPr>
          <p:nvPr>
            <p:ph type="dt" sz="half" idx="10"/>
          </p:nvPr>
        </p:nvSpPr>
        <p:spPr/>
        <p:txBody>
          <a:bodyPr/>
          <a:lstStyle/>
          <a:p>
            <a:fld id="{3FA1444A-A610-474B-9B07-974AF37C58C9}" type="datetimeFigureOut">
              <a:rPr lang="fr-FR" smtClean="0"/>
              <a:t>18/02/2023</a:t>
            </a:fld>
            <a:endParaRPr lang="fr-FR"/>
          </a:p>
        </p:txBody>
      </p:sp>
      <p:sp>
        <p:nvSpPr>
          <p:cNvPr id="5" name="Espace réservé du pied de page 4">
            <a:extLst>
              <a:ext uri="{FF2B5EF4-FFF2-40B4-BE49-F238E27FC236}">
                <a16:creationId xmlns:a16="http://schemas.microsoft.com/office/drawing/2014/main" id="{B990FE40-F75D-ECFF-DF6C-9F290C0E911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D1750C-9EBB-0628-31F1-491029626B4F}"/>
              </a:ext>
            </a:extLst>
          </p:cNvPr>
          <p:cNvSpPr>
            <a:spLocks noGrp="1"/>
          </p:cNvSpPr>
          <p:nvPr>
            <p:ph type="sldNum" sz="quarter" idx="12"/>
          </p:nvPr>
        </p:nvSpPr>
        <p:spPr/>
        <p:txBody>
          <a:bodyPr/>
          <a:lstStyle/>
          <a:p>
            <a:fld id="{C68F179B-8C0F-4694-ABC9-BE85FBCC9FFA}" type="slidenum">
              <a:rPr lang="fr-FR" smtClean="0"/>
              <a:t>‹N°›</a:t>
            </a:fld>
            <a:endParaRPr lang="fr-FR"/>
          </a:p>
        </p:txBody>
      </p:sp>
    </p:spTree>
    <p:extLst>
      <p:ext uri="{BB962C8B-B14F-4D97-AF65-F5344CB8AC3E}">
        <p14:creationId xmlns:p14="http://schemas.microsoft.com/office/powerpoint/2010/main" val="967499122"/>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25BCFBC-987D-2DB8-A25F-39002E366D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C091F72-8A22-ED05-5453-30B6183279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0B96C4C-2052-81F6-E4A5-F6369BDEA6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A1444A-A610-474B-9B07-974AF37C58C9}" type="datetimeFigureOut">
              <a:rPr lang="fr-FR" smtClean="0"/>
              <a:t>18/02/2023</a:t>
            </a:fld>
            <a:endParaRPr lang="fr-FR"/>
          </a:p>
        </p:txBody>
      </p:sp>
      <p:sp>
        <p:nvSpPr>
          <p:cNvPr id="5" name="Espace réservé du pied de page 4">
            <a:extLst>
              <a:ext uri="{FF2B5EF4-FFF2-40B4-BE49-F238E27FC236}">
                <a16:creationId xmlns:a16="http://schemas.microsoft.com/office/drawing/2014/main" id="{9FD32AB2-9B9A-CDF9-6718-1A0C6E1A66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A77D5F-32E8-3108-1B77-8340C37B46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8F179B-8C0F-4694-ABC9-BE85FBCC9FFA}" type="slidenum">
              <a:rPr lang="fr-FR" smtClean="0"/>
              <a:t>‹N°›</a:t>
            </a:fld>
            <a:endParaRPr lang="fr-FR"/>
          </a:p>
        </p:txBody>
      </p:sp>
    </p:spTree>
    <p:extLst>
      <p:ext uri="{BB962C8B-B14F-4D97-AF65-F5344CB8AC3E}">
        <p14:creationId xmlns:p14="http://schemas.microsoft.com/office/powerpoint/2010/main" val="22355546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exte, livre&#10;&#10;Description générée automatiquement">
            <a:extLst>
              <a:ext uri="{FF2B5EF4-FFF2-40B4-BE49-F238E27FC236}">
                <a16:creationId xmlns:a16="http://schemas.microsoft.com/office/drawing/2014/main" id="{91C58BD2-6C66-496E-E9E5-DB94CA3477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11457" y="160638"/>
            <a:ext cx="5769085" cy="6549081"/>
          </a:xfrm>
          <a:prstGeom prst="rect">
            <a:avLst/>
          </a:prstGeom>
        </p:spPr>
      </p:pic>
      <p:sp>
        <p:nvSpPr>
          <p:cNvPr id="6" name="ZoneTexte 5">
            <a:extLst>
              <a:ext uri="{FF2B5EF4-FFF2-40B4-BE49-F238E27FC236}">
                <a16:creationId xmlns:a16="http://schemas.microsoft.com/office/drawing/2014/main" id="{187A40AD-CB86-F1BC-F293-2FCB7228EB8F}"/>
              </a:ext>
            </a:extLst>
          </p:cNvPr>
          <p:cNvSpPr txBox="1"/>
          <p:nvPr/>
        </p:nvSpPr>
        <p:spPr>
          <a:xfrm>
            <a:off x="6484478" y="148281"/>
            <a:ext cx="3092009" cy="400110"/>
          </a:xfrm>
          <a:prstGeom prst="rect">
            <a:avLst/>
          </a:prstGeom>
          <a:noFill/>
        </p:spPr>
        <p:txBody>
          <a:bodyPr wrap="square" rtlCol="0">
            <a:spAutoFit/>
          </a:bodyPr>
          <a:lstStyle/>
          <a:p>
            <a:r>
              <a:rPr lang="fr-FR" sz="2000" b="1" dirty="0">
                <a:solidFill>
                  <a:schemeClr val="bg1"/>
                </a:solidFill>
              </a:rPr>
              <a:t>Blason de Moscou</a:t>
            </a:r>
          </a:p>
        </p:txBody>
      </p:sp>
      <p:sp>
        <p:nvSpPr>
          <p:cNvPr id="7" name="ZoneTexte 6">
            <a:extLst>
              <a:ext uri="{FF2B5EF4-FFF2-40B4-BE49-F238E27FC236}">
                <a16:creationId xmlns:a16="http://schemas.microsoft.com/office/drawing/2014/main" id="{E9B7CBF5-6EA5-C059-045E-A06F97A888D9}"/>
              </a:ext>
            </a:extLst>
          </p:cNvPr>
          <p:cNvSpPr txBox="1"/>
          <p:nvPr/>
        </p:nvSpPr>
        <p:spPr>
          <a:xfrm>
            <a:off x="8980541" y="1050324"/>
            <a:ext cx="3092009" cy="1384995"/>
          </a:xfrm>
          <a:prstGeom prst="rect">
            <a:avLst/>
          </a:prstGeom>
          <a:noFill/>
        </p:spPr>
        <p:txBody>
          <a:bodyPr wrap="square" rtlCol="0">
            <a:spAutoFit/>
          </a:bodyPr>
          <a:lstStyle/>
          <a:p>
            <a:r>
              <a:rPr lang="fr-FR" sz="2800" b="1" dirty="0">
                <a:solidFill>
                  <a:schemeClr val="bg1"/>
                </a:solidFill>
              </a:rPr>
              <a:t>Lorient Vous Propose La Ville De Moscou</a:t>
            </a:r>
          </a:p>
        </p:txBody>
      </p:sp>
    </p:spTree>
    <p:extLst>
      <p:ext uri="{BB962C8B-B14F-4D97-AF65-F5344CB8AC3E}">
        <p14:creationId xmlns:p14="http://schemas.microsoft.com/office/powerpoint/2010/main" val="4084677484"/>
      </p:ext>
    </p:extLst>
  </p:cSld>
  <p:clrMapOvr>
    <a:masterClrMapping/>
  </p:clrMapOvr>
  <mc:AlternateContent xmlns:mc="http://schemas.openxmlformats.org/markup-compatibility/2006">
    <mc:Choice xmlns:p14="http://schemas.microsoft.com/office/powerpoint/2010/main" Requires="p14">
      <p:transition spd="slow" p14:dur="5000" advClick="0" advTm="17000">
        <p:checker/>
        <p:sndAc>
          <p:stSnd>
            <p:snd r:embed="rId2" name="Les Choeurs de lArmée Rouge Alexandrov - Kalinka.wav"/>
          </p:stSnd>
        </p:sndAc>
      </p:transition>
    </mc:Choice>
    <mc:Fallback>
      <p:transition spd="slow" advClick="0" advTm="17000">
        <p:checker/>
        <p:sndAc>
          <p:stSnd>
            <p:snd r:embed="rId2" name="Les Choeurs de lArmée Rouge Alexandrov - Kalink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7F28482-D749-9020-F69C-6388C181CFC7}"/>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Moscou (en russe : </a:t>
            </a:r>
            <a:r>
              <a:rPr lang="fr-FR" sz="2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Москва</a:t>
            </a:r>
            <a:r>
              <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t>
            </a:r>
            <a:r>
              <a:rPr lang="fr-FR" sz="2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Moskva</a:t>
            </a:r>
            <a:r>
              <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t>
            </a:r>
            <a:r>
              <a:rPr lang="fr-FR" sz="2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mɐˈskva</a:t>
            </a:r>
            <a:r>
              <a:rPr lang="fr-FR" sz="2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]1 Écouter) est la capitale de la Russie et compte environ 12 600 000 habitants intra muros (2017) sur une superficie de 2 510 km2, ce qui en fait la ville la plus peuplée à la fois du pays et d'Europe. Sur le plan administratif Moscou fait partie du district fédéral central et a le statut de ville d'importance fédérale qui lui donne le même niveau d'autonomie que les autres sujets de la Russie. Elle est quasiment enclavée dans l'oblast de Moscou, mais en est administrativement indépendante. Ses habitants sont les Moscovites. Moscou se situe dans la partie européenne de la Russie au milieu d'une région de plaine. Sa latitude élevée lui vaut un climat froid et continental. Le Kremlin, son cœur historique, est édifié sur une colline qui domine la rive gauche de la rivière Moskova.</a:t>
            </a:r>
          </a:p>
        </p:txBody>
      </p:sp>
    </p:spTree>
    <p:extLst>
      <p:ext uri="{BB962C8B-B14F-4D97-AF65-F5344CB8AC3E}">
        <p14:creationId xmlns:p14="http://schemas.microsoft.com/office/powerpoint/2010/main" val="194914300"/>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ciel, bastion&#10;&#10;Description générée automatiquement">
            <a:extLst>
              <a:ext uri="{FF2B5EF4-FFF2-40B4-BE49-F238E27FC236}">
                <a16:creationId xmlns:a16="http://schemas.microsoft.com/office/drawing/2014/main" id="{225718BA-07A2-C038-FE4D-3CE5AA0692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1665" y="951469"/>
            <a:ext cx="9057503" cy="5066271"/>
          </a:xfrm>
          <a:prstGeom prst="rect">
            <a:avLst/>
          </a:prstGeom>
        </p:spPr>
      </p:pic>
      <p:sp>
        <p:nvSpPr>
          <p:cNvPr id="4" name="ZoneTexte 3">
            <a:extLst>
              <a:ext uri="{FF2B5EF4-FFF2-40B4-BE49-F238E27FC236}">
                <a16:creationId xmlns:a16="http://schemas.microsoft.com/office/drawing/2014/main" id="{1A0AF681-F17E-D7F4-06BC-A598736E3783}"/>
              </a:ext>
            </a:extLst>
          </p:cNvPr>
          <p:cNvSpPr txBox="1"/>
          <p:nvPr/>
        </p:nvSpPr>
        <p:spPr>
          <a:xfrm>
            <a:off x="3534033" y="951469"/>
            <a:ext cx="6301946" cy="400110"/>
          </a:xfrm>
          <a:prstGeom prst="rect">
            <a:avLst/>
          </a:prstGeom>
          <a:noFill/>
        </p:spPr>
        <p:txBody>
          <a:bodyPr wrap="square" rtlCol="0">
            <a:spAutoFit/>
          </a:bodyPr>
          <a:lstStyle/>
          <a:p>
            <a:r>
              <a:rPr lang="fr-FR" sz="2000" b="1" dirty="0"/>
              <a:t>un objet patrimonial culturel en Russie, numéro</a:t>
            </a:r>
          </a:p>
        </p:txBody>
      </p:sp>
    </p:spTree>
    <p:extLst>
      <p:ext uri="{BB962C8B-B14F-4D97-AF65-F5344CB8AC3E}">
        <p14:creationId xmlns:p14="http://schemas.microsoft.com/office/powerpoint/2010/main" val="4071774268"/>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bateau, rivière&#10;&#10;Description générée automatiquement">
            <a:extLst>
              <a:ext uri="{FF2B5EF4-FFF2-40B4-BE49-F238E27FC236}">
                <a16:creationId xmlns:a16="http://schemas.microsoft.com/office/drawing/2014/main" id="{E81C8F66-4E3C-626E-BFEB-9915C8D539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00649" y="1000897"/>
            <a:ext cx="7933037" cy="5029200"/>
          </a:xfrm>
          <a:prstGeom prst="rect">
            <a:avLst/>
          </a:prstGeom>
        </p:spPr>
      </p:pic>
      <p:sp>
        <p:nvSpPr>
          <p:cNvPr id="4" name="ZoneTexte 3">
            <a:extLst>
              <a:ext uri="{FF2B5EF4-FFF2-40B4-BE49-F238E27FC236}">
                <a16:creationId xmlns:a16="http://schemas.microsoft.com/office/drawing/2014/main" id="{E7851F70-634D-AC0F-DA0F-24DA3295C6F0}"/>
              </a:ext>
            </a:extLst>
          </p:cNvPr>
          <p:cNvSpPr txBox="1"/>
          <p:nvPr/>
        </p:nvSpPr>
        <p:spPr>
          <a:xfrm>
            <a:off x="2479589" y="1000897"/>
            <a:ext cx="7554097" cy="707886"/>
          </a:xfrm>
          <a:prstGeom prst="rect">
            <a:avLst/>
          </a:prstGeom>
          <a:noFill/>
        </p:spPr>
        <p:txBody>
          <a:bodyPr wrap="square" rtlCol="0">
            <a:spAutoFit/>
          </a:bodyPr>
          <a:lstStyle/>
          <a:p>
            <a:r>
              <a:rPr lang="fr-FR" sz="2000" b="1" dirty="0">
                <a:solidFill>
                  <a:srgbClr val="FFFF00"/>
                </a:solidFill>
              </a:rPr>
              <a:t>cathédrale du Christ Sauveur et pont </a:t>
            </a:r>
            <a:r>
              <a:rPr lang="fr-FR" sz="2000" b="1" dirty="0" err="1">
                <a:solidFill>
                  <a:srgbClr val="FFFF00"/>
                </a:solidFill>
              </a:rPr>
              <a:t>Patriarshy</a:t>
            </a:r>
            <a:r>
              <a:rPr lang="fr-FR" sz="2000" b="1" dirty="0">
                <a:solidFill>
                  <a:srgbClr val="FFFF00"/>
                </a:solidFill>
              </a:rPr>
              <a:t> (à droite) en veilleuse. La vue depuis la terrasse d'observation du pont </a:t>
            </a:r>
            <a:r>
              <a:rPr lang="fr-FR" sz="2000" b="1" dirty="0" err="1">
                <a:solidFill>
                  <a:srgbClr val="FFFF00"/>
                </a:solidFill>
              </a:rPr>
              <a:t>Patriarshy</a:t>
            </a:r>
            <a:r>
              <a:rPr lang="fr-FR" sz="2000" b="1" dirty="0">
                <a:solidFill>
                  <a:srgbClr val="FFFF00"/>
                </a:solidFill>
              </a:rPr>
              <a:t>.</a:t>
            </a:r>
          </a:p>
        </p:txBody>
      </p:sp>
    </p:spTree>
    <p:extLst>
      <p:ext uri="{BB962C8B-B14F-4D97-AF65-F5344CB8AC3E}">
        <p14:creationId xmlns:p14="http://schemas.microsoft.com/office/powerpoint/2010/main" val="1541142060"/>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bâtiment gouvernemental&#10;&#10;Description générée automatiquement">
            <a:extLst>
              <a:ext uri="{FF2B5EF4-FFF2-40B4-BE49-F238E27FC236}">
                <a16:creationId xmlns:a16="http://schemas.microsoft.com/office/drawing/2014/main" id="{83DE76E6-FEEF-A945-73AD-F19ADFB2E4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5168" y="803189"/>
            <a:ext cx="9242854" cy="5276336"/>
          </a:xfrm>
          <a:prstGeom prst="rect">
            <a:avLst/>
          </a:prstGeom>
        </p:spPr>
      </p:pic>
      <p:sp>
        <p:nvSpPr>
          <p:cNvPr id="4" name="ZoneTexte 3">
            <a:extLst>
              <a:ext uri="{FF2B5EF4-FFF2-40B4-BE49-F238E27FC236}">
                <a16:creationId xmlns:a16="http://schemas.microsoft.com/office/drawing/2014/main" id="{36220099-7C64-E526-82DA-4BDAD79B3CCB}"/>
              </a:ext>
            </a:extLst>
          </p:cNvPr>
          <p:cNvSpPr txBox="1"/>
          <p:nvPr/>
        </p:nvSpPr>
        <p:spPr>
          <a:xfrm>
            <a:off x="2903837" y="5548185"/>
            <a:ext cx="7216346" cy="400110"/>
          </a:xfrm>
          <a:prstGeom prst="rect">
            <a:avLst/>
          </a:prstGeom>
          <a:noFill/>
        </p:spPr>
        <p:txBody>
          <a:bodyPr wrap="square" rtlCol="0">
            <a:spAutoFit/>
          </a:bodyPr>
          <a:lstStyle/>
          <a:p>
            <a:r>
              <a:rPr lang="fr-FR" sz="2000" b="1" dirty="0">
                <a:solidFill>
                  <a:srgbClr val="FFFF00"/>
                </a:solidFill>
              </a:rPr>
              <a:t>Ceci est une photo d'un objet patrimonial culturel en Russie</a:t>
            </a:r>
            <a:r>
              <a:rPr lang="fr-FR" dirty="0">
                <a:solidFill>
                  <a:srgbClr val="FFFF00"/>
                </a:solidFill>
              </a:rPr>
              <a:t>,</a:t>
            </a:r>
          </a:p>
        </p:txBody>
      </p:sp>
    </p:spTree>
    <p:extLst>
      <p:ext uri="{BB962C8B-B14F-4D97-AF65-F5344CB8AC3E}">
        <p14:creationId xmlns:p14="http://schemas.microsoft.com/office/powerpoint/2010/main" val="3004192577"/>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herbe, tour&#10;&#10;Description générée automatiquement">
            <a:extLst>
              <a:ext uri="{FF2B5EF4-FFF2-40B4-BE49-F238E27FC236}">
                <a16:creationId xmlns:a16="http://schemas.microsoft.com/office/drawing/2014/main" id="{DE94DF65-3881-C9DB-80C1-13E5B53150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7459" y="691978"/>
            <a:ext cx="9502346" cy="5535827"/>
          </a:xfrm>
          <a:prstGeom prst="rect">
            <a:avLst/>
          </a:prstGeom>
        </p:spPr>
      </p:pic>
      <p:sp>
        <p:nvSpPr>
          <p:cNvPr id="4" name="ZoneTexte 3">
            <a:extLst>
              <a:ext uri="{FF2B5EF4-FFF2-40B4-BE49-F238E27FC236}">
                <a16:creationId xmlns:a16="http://schemas.microsoft.com/office/drawing/2014/main" id="{AF625B38-D843-7267-538D-C0A910B8BE5E}"/>
              </a:ext>
            </a:extLst>
          </p:cNvPr>
          <p:cNvSpPr txBox="1"/>
          <p:nvPr/>
        </p:nvSpPr>
        <p:spPr>
          <a:xfrm>
            <a:off x="3150973" y="6227805"/>
            <a:ext cx="7834183" cy="400110"/>
          </a:xfrm>
          <a:prstGeom prst="rect">
            <a:avLst/>
          </a:prstGeom>
          <a:noFill/>
        </p:spPr>
        <p:txBody>
          <a:bodyPr wrap="square" rtlCol="0">
            <a:spAutoFit/>
          </a:bodyPr>
          <a:lstStyle/>
          <a:p>
            <a:r>
              <a:rPr lang="fr-FR" sz="2000" b="1" dirty="0"/>
              <a:t>Bâtiment principal de l'Université d'État de Moscou</a:t>
            </a:r>
          </a:p>
        </p:txBody>
      </p:sp>
    </p:spTree>
    <p:extLst>
      <p:ext uri="{BB962C8B-B14F-4D97-AF65-F5344CB8AC3E}">
        <p14:creationId xmlns:p14="http://schemas.microsoft.com/office/powerpoint/2010/main" val="42711496"/>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cité&#10;&#10;Description générée automatiquement">
            <a:extLst>
              <a:ext uri="{FF2B5EF4-FFF2-40B4-BE49-F238E27FC236}">
                <a16:creationId xmlns:a16="http://schemas.microsoft.com/office/drawing/2014/main" id="{F8E48A9B-AC23-2F4A-38CC-138E0AE382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7459" y="716692"/>
            <a:ext cx="9588844" cy="5474043"/>
          </a:xfrm>
          <a:prstGeom prst="rect">
            <a:avLst/>
          </a:prstGeom>
        </p:spPr>
      </p:pic>
      <p:sp>
        <p:nvSpPr>
          <p:cNvPr id="4" name="ZoneTexte 3">
            <a:extLst>
              <a:ext uri="{FF2B5EF4-FFF2-40B4-BE49-F238E27FC236}">
                <a16:creationId xmlns:a16="http://schemas.microsoft.com/office/drawing/2014/main" id="{DA6A1F0E-D9B6-94F3-83CB-ABE4F1D2D4B1}"/>
              </a:ext>
            </a:extLst>
          </p:cNvPr>
          <p:cNvSpPr txBox="1"/>
          <p:nvPr/>
        </p:nvSpPr>
        <p:spPr>
          <a:xfrm>
            <a:off x="2594919" y="6190735"/>
            <a:ext cx="8007178" cy="400110"/>
          </a:xfrm>
          <a:prstGeom prst="rect">
            <a:avLst/>
          </a:prstGeom>
          <a:noFill/>
        </p:spPr>
        <p:txBody>
          <a:bodyPr wrap="square" rtlCol="0">
            <a:spAutoFit/>
          </a:bodyPr>
          <a:lstStyle/>
          <a:p>
            <a:r>
              <a:rPr lang="en-US" sz="2000" b="1" dirty="0"/>
              <a:t>View from Sparrow Hills on Moscow International Business Center,</a:t>
            </a:r>
            <a:endParaRPr lang="fr-FR" sz="2000" b="1" dirty="0"/>
          </a:p>
        </p:txBody>
      </p:sp>
    </p:spTree>
    <p:extLst>
      <p:ext uri="{BB962C8B-B14F-4D97-AF65-F5344CB8AC3E}">
        <p14:creationId xmlns:p14="http://schemas.microsoft.com/office/powerpoint/2010/main" val="1009270539"/>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nature, crépuscule&#10;&#10;Description générée automatiquement">
            <a:extLst>
              <a:ext uri="{FF2B5EF4-FFF2-40B4-BE49-F238E27FC236}">
                <a16:creationId xmlns:a16="http://schemas.microsoft.com/office/drawing/2014/main" id="{65BBA9DD-37D8-7CE0-8713-F02D6D4B48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0388" y="877330"/>
            <a:ext cx="9625915" cy="5177482"/>
          </a:xfrm>
          <a:prstGeom prst="rect">
            <a:avLst/>
          </a:prstGeom>
        </p:spPr>
      </p:pic>
      <p:sp>
        <p:nvSpPr>
          <p:cNvPr id="4" name="ZoneTexte 3">
            <a:extLst>
              <a:ext uri="{FF2B5EF4-FFF2-40B4-BE49-F238E27FC236}">
                <a16:creationId xmlns:a16="http://schemas.microsoft.com/office/drawing/2014/main" id="{33C19CAB-0382-2FB6-A6BA-DCD8A89EBF72}"/>
              </a:ext>
            </a:extLst>
          </p:cNvPr>
          <p:cNvSpPr txBox="1"/>
          <p:nvPr/>
        </p:nvSpPr>
        <p:spPr>
          <a:xfrm>
            <a:off x="2533135" y="5654702"/>
            <a:ext cx="7982465" cy="400110"/>
          </a:xfrm>
          <a:prstGeom prst="rect">
            <a:avLst/>
          </a:prstGeom>
          <a:noFill/>
        </p:spPr>
        <p:txBody>
          <a:bodyPr wrap="square" rtlCol="0">
            <a:spAutoFit/>
          </a:bodyPr>
          <a:lstStyle/>
          <a:p>
            <a:r>
              <a:rPr lang="en-US" sz="2000" b="1" dirty="0">
                <a:solidFill>
                  <a:srgbClr val="FFFF00"/>
                </a:solidFill>
              </a:rPr>
              <a:t>View from Sparrow Hills on Moscow International Business Center,</a:t>
            </a:r>
            <a:endParaRPr lang="fr-FR" sz="2000" b="1" dirty="0">
              <a:solidFill>
                <a:srgbClr val="FFFF00"/>
              </a:solidFill>
            </a:endParaRPr>
          </a:p>
        </p:txBody>
      </p:sp>
    </p:spTree>
    <p:extLst>
      <p:ext uri="{BB962C8B-B14F-4D97-AF65-F5344CB8AC3E}">
        <p14:creationId xmlns:p14="http://schemas.microsoft.com/office/powerpoint/2010/main" val="3193842589"/>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ontagne, nature, cité, passage&#10;&#10;Description générée automatiquement">
            <a:extLst>
              <a:ext uri="{FF2B5EF4-FFF2-40B4-BE49-F238E27FC236}">
                <a16:creationId xmlns:a16="http://schemas.microsoft.com/office/drawing/2014/main" id="{74EEA6FF-E87B-F99F-7CA1-2166723F5C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62250" y="800100"/>
            <a:ext cx="6667500" cy="5257800"/>
          </a:xfrm>
          <a:prstGeom prst="rect">
            <a:avLst/>
          </a:prstGeom>
        </p:spPr>
      </p:pic>
      <p:sp>
        <p:nvSpPr>
          <p:cNvPr id="4" name="ZoneTexte 3">
            <a:extLst>
              <a:ext uri="{FF2B5EF4-FFF2-40B4-BE49-F238E27FC236}">
                <a16:creationId xmlns:a16="http://schemas.microsoft.com/office/drawing/2014/main" id="{B0A4AAA1-D420-BC4F-A5C4-759C9B395B8A}"/>
              </a:ext>
            </a:extLst>
          </p:cNvPr>
          <p:cNvSpPr txBox="1"/>
          <p:nvPr/>
        </p:nvSpPr>
        <p:spPr>
          <a:xfrm>
            <a:off x="4769708" y="5955155"/>
            <a:ext cx="6796216" cy="400110"/>
          </a:xfrm>
          <a:prstGeom prst="rect">
            <a:avLst/>
          </a:prstGeom>
          <a:noFill/>
        </p:spPr>
        <p:txBody>
          <a:bodyPr wrap="square" rtlCol="0">
            <a:spAutoFit/>
          </a:bodyPr>
          <a:lstStyle/>
          <a:p>
            <a:r>
              <a:rPr lang="fr-FR" sz="2000" b="1" dirty="0">
                <a:solidFill>
                  <a:schemeClr val="bg1"/>
                </a:solidFill>
              </a:rPr>
              <a:t>Le Kremlin vu d'avion.</a:t>
            </a:r>
          </a:p>
        </p:txBody>
      </p:sp>
    </p:spTree>
    <p:extLst>
      <p:ext uri="{BB962C8B-B14F-4D97-AF65-F5344CB8AC3E}">
        <p14:creationId xmlns:p14="http://schemas.microsoft.com/office/powerpoint/2010/main" val="1196068333"/>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nature, rive&#10;&#10;Description générée automatiquement">
            <a:extLst>
              <a:ext uri="{FF2B5EF4-FFF2-40B4-BE49-F238E27FC236}">
                <a16:creationId xmlns:a16="http://schemas.microsoft.com/office/drawing/2014/main" id="{5AAE5DDF-430C-4894-97FA-5F33242F6D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0388" y="803189"/>
            <a:ext cx="9712411" cy="5263980"/>
          </a:xfrm>
          <a:prstGeom prst="rect">
            <a:avLst/>
          </a:prstGeom>
        </p:spPr>
      </p:pic>
      <p:sp>
        <p:nvSpPr>
          <p:cNvPr id="4" name="ZoneTexte 3">
            <a:extLst>
              <a:ext uri="{FF2B5EF4-FFF2-40B4-BE49-F238E27FC236}">
                <a16:creationId xmlns:a16="http://schemas.microsoft.com/office/drawing/2014/main" id="{41F856F7-DBF3-04DB-ECF6-AE382A7E991B}"/>
              </a:ext>
            </a:extLst>
          </p:cNvPr>
          <p:cNvSpPr txBox="1"/>
          <p:nvPr/>
        </p:nvSpPr>
        <p:spPr>
          <a:xfrm>
            <a:off x="3466069" y="5667059"/>
            <a:ext cx="5745892" cy="400110"/>
          </a:xfrm>
          <a:prstGeom prst="rect">
            <a:avLst/>
          </a:prstGeom>
          <a:noFill/>
        </p:spPr>
        <p:txBody>
          <a:bodyPr wrap="square" rtlCol="0">
            <a:spAutoFit/>
          </a:bodyPr>
          <a:lstStyle/>
          <a:p>
            <a:r>
              <a:rPr lang="fr-FR" sz="2000" b="1" dirty="0">
                <a:solidFill>
                  <a:schemeClr val="bg1"/>
                </a:solidFill>
              </a:rPr>
              <a:t>La Moskova et les quartiers sud-est de Moscou.</a:t>
            </a:r>
          </a:p>
        </p:txBody>
      </p:sp>
    </p:spTree>
    <p:extLst>
      <p:ext uri="{BB962C8B-B14F-4D97-AF65-F5344CB8AC3E}">
        <p14:creationId xmlns:p14="http://schemas.microsoft.com/office/powerpoint/2010/main" val="2383172546"/>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bâtiment gouvernemental&#10;&#10;Description générée automatiquement">
            <a:extLst>
              <a:ext uri="{FF2B5EF4-FFF2-40B4-BE49-F238E27FC236}">
                <a16:creationId xmlns:a16="http://schemas.microsoft.com/office/drawing/2014/main" id="{B9DD518E-EBF4-BE3F-84F5-1FDD19CB17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4837" y="234778"/>
            <a:ext cx="5622325" cy="6388443"/>
          </a:xfrm>
          <a:prstGeom prst="rect">
            <a:avLst/>
          </a:prstGeom>
        </p:spPr>
      </p:pic>
      <p:sp>
        <p:nvSpPr>
          <p:cNvPr id="4" name="ZoneTexte 3">
            <a:extLst>
              <a:ext uri="{FF2B5EF4-FFF2-40B4-BE49-F238E27FC236}">
                <a16:creationId xmlns:a16="http://schemas.microsoft.com/office/drawing/2014/main" id="{E7542337-5A6C-4D3D-AC2A-4AED5F77E796}"/>
              </a:ext>
            </a:extLst>
          </p:cNvPr>
          <p:cNvSpPr txBox="1"/>
          <p:nvPr/>
        </p:nvSpPr>
        <p:spPr>
          <a:xfrm>
            <a:off x="3583459" y="234778"/>
            <a:ext cx="5323703" cy="707886"/>
          </a:xfrm>
          <a:prstGeom prst="rect">
            <a:avLst/>
          </a:prstGeom>
          <a:noFill/>
        </p:spPr>
        <p:txBody>
          <a:bodyPr wrap="square" rtlCol="0">
            <a:spAutoFit/>
          </a:bodyPr>
          <a:lstStyle/>
          <a:p>
            <a:r>
              <a:rPr lang="fr-FR" sz="2000" b="1" dirty="0"/>
              <a:t>Immeuble précurseur du style stalinien sur la perspective </a:t>
            </a:r>
            <a:r>
              <a:rPr lang="fr-FR" sz="2000" b="1" dirty="0" err="1"/>
              <a:t>Koutouzovs</a:t>
            </a:r>
            <a:r>
              <a:rPr lang="fr-FR" dirty="0" err="1"/>
              <a:t>ki</a:t>
            </a:r>
            <a:r>
              <a:rPr lang="fr-FR" dirty="0"/>
              <a:t>.</a:t>
            </a:r>
          </a:p>
        </p:txBody>
      </p:sp>
    </p:spTree>
    <p:extLst>
      <p:ext uri="{BB962C8B-B14F-4D97-AF65-F5344CB8AC3E}">
        <p14:creationId xmlns:p14="http://schemas.microsoft.com/office/powerpoint/2010/main" val="1033750619"/>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nuages, nuageux&#10;&#10;Description générée automatiquement">
            <a:extLst>
              <a:ext uri="{FF2B5EF4-FFF2-40B4-BE49-F238E27FC236}">
                <a16:creationId xmlns:a16="http://schemas.microsoft.com/office/drawing/2014/main" id="{53498336-5ECE-FB68-20B0-6E39DD1208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8865" y="766118"/>
            <a:ext cx="8056605" cy="5350477"/>
          </a:xfrm>
          <a:prstGeom prst="rect">
            <a:avLst/>
          </a:prstGeom>
        </p:spPr>
      </p:pic>
      <p:sp>
        <p:nvSpPr>
          <p:cNvPr id="4" name="ZoneTexte 3">
            <a:extLst>
              <a:ext uri="{FF2B5EF4-FFF2-40B4-BE49-F238E27FC236}">
                <a16:creationId xmlns:a16="http://schemas.microsoft.com/office/drawing/2014/main" id="{76480846-6E9A-F5B7-494A-4E30ACD05B9B}"/>
              </a:ext>
            </a:extLst>
          </p:cNvPr>
          <p:cNvSpPr txBox="1"/>
          <p:nvPr/>
        </p:nvSpPr>
        <p:spPr>
          <a:xfrm>
            <a:off x="430427" y="6125400"/>
            <a:ext cx="11331146" cy="707886"/>
          </a:xfrm>
          <a:prstGeom prst="rect">
            <a:avLst/>
          </a:prstGeom>
          <a:noFill/>
        </p:spPr>
        <p:txBody>
          <a:bodyPr wrap="square" rtlCol="0">
            <a:spAutoFit/>
          </a:bodyPr>
          <a:lstStyle/>
          <a:p>
            <a:r>
              <a:rPr lang="fr-FR" sz="2000" b="1" dirty="0">
                <a:solidFill>
                  <a:schemeClr val="bg1"/>
                </a:solidFill>
              </a:rPr>
              <a:t>Schéma du gigantesque Palais des Soviets dont la construction sera définitivement abandonnée à la suite du déclenchement de la guerre.</a:t>
            </a:r>
          </a:p>
        </p:txBody>
      </p:sp>
    </p:spTree>
    <p:extLst>
      <p:ext uri="{BB962C8B-B14F-4D97-AF65-F5344CB8AC3E}">
        <p14:creationId xmlns:p14="http://schemas.microsoft.com/office/powerpoint/2010/main" val="2471928640"/>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cité, rue&#10;&#10;Description générée automatiquement">
            <a:extLst>
              <a:ext uri="{FF2B5EF4-FFF2-40B4-BE49-F238E27FC236}">
                <a16:creationId xmlns:a16="http://schemas.microsoft.com/office/drawing/2014/main" id="{A86A6C92-6A52-31A3-37AA-1C6A3A25FF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9161" y="271848"/>
            <a:ext cx="5453678" cy="6376087"/>
          </a:xfrm>
          <a:prstGeom prst="rect">
            <a:avLst/>
          </a:prstGeom>
        </p:spPr>
      </p:pic>
      <p:sp>
        <p:nvSpPr>
          <p:cNvPr id="4" name="ZoneTexte 3">
            <a:extLst>
              <a:ext uri="{FF2B5EF4-FFF2-40B4-BE49-F238E27FC236}">
                <a16:creationId xmlns:a16="http://schemas.microsoft.com/office/drawing/2014/main" id="{57A3DB4F-393C-77D3-7E24-6BC2E01B631C}"/>
              </a:ext>
            </a:extLst>
          </p:cNvPr>
          <p:cNvSpPr txBox="1"/>
          <p:nvPr/>
        </p:nvSpPr>
        <p:spPr>
          <a:xfrm>
            <a:off x="3643184" y="271848"/>
            <a:ext cx="4905632" cy="1015663"/>
          </a:xfrm>
          <a:prstGeom prst="rect">
            <a:avLst/>
          </a:prstGeom>
          <a:noFill/>
        </p:spPr>
        <p:txBody>
          <a:bodyPr wrap="square" rtlCol="0">
            <a:spAutoFit/>
          </a:bodyPr>
          <a:lstStyle/>
          <a:p>
            <a:r>
              <a:rPr lang="fr-FR" sz="2000" b="1" dirty="0">
                <a:solidFill>
                  <a:schemeClr val="bg1"/>
                </a:solidFill>
              </a:rPr>
              <a:t>La tour du ministère soviétique de l'industrie lourde un des sept gratte-ciel staliniens édifiés après guerre.</a:t>
            </a:r>
          </a:p>
        </p:txBody>
      </p:sp>
    </p:spTree>
    <p:extLst>
      <p:ext uri="{BB962C8B-B14F-4D97-AF65-F5344CB8AC3E}">
        <p14:creationId xmlns:p14="http://schemas.microsoft.com/office/powerpoint/2010/main" val="4063871419"/>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cité&#10;&#10;Description générée automatiquement">
            <a:extLst>
              <a:ext uri="{FF2B5EF4-FFF2-40B4-BE49-F238E27FC236}">
                <a16:creationId xmlns:a16="http://schemas.microsoft.com/office/drawing/2014/main" id="{ECDEDADD-765D-06FA-138F-3A946D1042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3449" y="827902"/>
            <a:ext cx="8971005" cy="5226909"/>
          </a:xfrm>
          <a:prstGeom prst="rect">
            <a:avLst/>
          </a:prstGeom>
        </p:spPr>
      </p:pic>
      <p:sp>
        <p:nvSpPr>
          <p:cNvPr id="4" name="ZoneTexte 3">
            <a:extLst>
              <a:ext uri="{FF2B5EF4-FFF2-40B4-BE49-F238E27FC236}">
                <a16:creationId xmlns:a16="http://schemas.microsoft.com/office/drawing/2014/main" id="{EE5EAA89-BBF4-2A0B-7C2B-988B7A3705DC}"/>
              </a:ext>
            </a:extLst>
          </p:cNvPr>
          <p:cNvSpPr txBox="1"/>
          <p:nvPr/>
        </p:nvSpPr>
        <p:spPr>
          <a:xfrm>
            <a:off x="6573794" y="827902"/>
            <a:ext cx="6981567" cy="400110"/>
          </a:xfrm>
          <a:prstGeom prst="rect">
            <a:avLst/>
          </a:prstGeom>
          <a:noFill/>
        </p:spPr>
        <p:txBody>
          <a:bodyPr wrap="square" rtlCol="0">
            <a:spAutoFit/>
          </a:bodyPr>
          <a:lstStyle/>
          <a:p>
            <a:r>
              <a:rPr lang="fr-FR" sz="2000" b="1" dirty="0"/>
              <a:t>Siège de Gazprom inauguré en 1995.</a:t>
            </a:r>
          </a:p>
        </p:txBody>
      </p:sp>
    </p:spTree>
    <p:extLst>
      <p:ext uri="{BB962C8B-B14F-4D97-AF65-F5344CB8AC3E}">
        <p14:creationId xmlns:p14="http://schemas.microsoft.com/office/powerpoint/2010/main" val="2464459738"/>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route&#10;&#10;Description générée automatiquement">
            <a:extLst>
              <a:ext uri="{FF2B5EF4-FFF2-40B4-BE49-F238E27FC236}">
                <a16:creationId xmlns:a16="http://schemas.microsoft.com/office/drawing/2014/main" id="{2795CEA9-AA2C-A120-AE08-4BAD98325D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8270" y="858794"/>
            <a:ext cx="8155459" cy="5140411"/>
          </a:xfrm>
          <a:prstGeom prst="rect">
            <a:avLst/>
          </a:prstGeom>
        </p:spPr>
      </p:pic>
      <p:sp>
        <p:nvSpPr>
          <p:cNvPr id="4" name="ZoneTexte 3">
            <a:extLst>
              <a:ext uri="{FF2B5EF4-FFF2-40B4-BE49-F238E27FC236}">
                <a16:creationId xmlns:a16="http://schemas.microsoft.com/office/drawing/2014/main" id="{0841D704-84FC-68B2-D8F5-9294C575D325}"/>
              </a:ext>
            </a:extLst>
          </p:cNvPr>
          <p:cNvSpPr txBox="1"/>
          <p:nvPr/>
        </p:nvSpPr>
        <p:spPr>
          <a:xfrm>
            <a:off x="2442519" y="75304"/>
            <a:ext cx="7315200" cy="707886"/>
          </a:xfrm>
          <a:prstGeom prst="rect">
            <a:avLst/>
          </a:prstGeom>
          <a:noFill/>
        </p:spPr>
        <p:txBody>
          <a:bodyPr wrap="square" rtlCol="0">
            <a:spAutoFit/>
          </a:bodyPr>
          <a:lstStyle/>
          <a:p>
            <a:r>
              <a:rPr lang="fr-FR" sz="2000" b="1" dirty="0"/>
              <a:t>Les portes de la Résurrection donnant sur la place Rouge démolies en 1931 sont reconstruites en 1995.</a:t>
            </a:r>
          </a:p>
        </p:txBody>
      </p:sp>
    </p:spTree>
    <p:extLst>
      <p:ext uri="{BB962C8B-B14F-4D97-AF65-F5344CB8AC3E}">
        <p14:creationId xmlns:p14="http://schemas.microsoft.com/office/powerpoint/2010/main" val="4237430620"/>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arbre, extérieur, bâtiment&#10;&#10;Description générée automatiquement">
            <a:extLst>
              <a:ext uri="{FF2B5EF4-FFF2-40B4-BE49-F238E27FC236}">
                <a16:creationId xmlns:a16="http://schemas.microsoft.com/office/drawing/2014/main" id="{13A7A7AA-1837-52A5-4F12-0993C62059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3553" y="407772"/>
            <a:ext cx="6884894" cy="6079525"/>
          </a:xfrm>
          <a:prstGeom prst="rect">
            <a:avLst/>
          </a:prstGeom>
        </p:spPr>
      </p:pic>
      <p:sp>
        <p:nvSpPr>
          <p:cNvPr id="4" name="ZoneTexte 3">
            <a:extLst>
              <a:ext uri="{FF2B5EF4-FFF2-40B4-BE49-F238E27FC236}">
                <a16:creationId xmlns:a16="http://schemas.microsoft.com/office/drawing/2014/main" id="{255047ED-8BF9-356F-F183-644C4EA38EFB}"/>
              </a:ext>
            </a:extLst>
          </p:cNvPr>
          <p:cNvSpPr txBox="1"/>
          <p:nvPr/>
        </p:nvSpPr>
        <p:spPr>
          <a:xfrm>
            <a:off x="3501080" y="407772"/>
            <a:ext cx="5741773" cy="1323439"/>
          </a:xfrm>
          <a:prstGeom prst="rect">
            <a:avLst/>
          </a:prstGeom>
          <a:noFill/>
        </p:spPr>
        <p:txBody>
          <a:bodyPr wrap="square" rtlCol="0">
            <a:spAutoFit/>
          </a:bodyPr>
          <a:lstStyle/>
          <a:p>
            <a:r>
              <a:rPr lang="fr-FR" sz="2000" b="1" dirty="0"/>
              <a:t>Les cinq étages de l'ère socialiste au premier plan sont remplacés par des immeubles plus hauts et plus modernes visibles en arrière plan dans les quartiers résidentiels.</a:t>
            </a:r>
          </a:p>
        </p:txBody>
      </p:sp>
    </p:spTree>
    <p:extLst>
      <p:ext uri="{BB962C8B-B14F-4D97-AF65-F5344CB8AC3E}">
        <p14:creationId xmlns:p14="http://schemas.microsoft.com/office/powerpoint/2010/main" val="4159168258"/>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bâtiment gouvernemental, vieux&#10;&#10;Description générée automatiquement">
            <a:extLst>
              <a:ext uri="{FF2B5EF4-FFF2-40B4-BE49-F238E27FC236}">
                <a16:creationId xmlns:a16="http://schemas.microsoft.com/office/drawing/2014/main" id="{C047764B-3C53-9971-7778-44E3476580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4724" y="654908"/>
            <a:ext cx="8155460" cy="5560541"/>
          </a:xfrm>
          <a:prstGeom prst="rect">
            <a:avLst/>
          </a:prstGeom>
        </p:spPr>
      </p:pic>
      <p:sp>
        <p:nvSpPr>
          <p:cNvPr id="4" name="ZoneTexte 3">
            <a:extLst>
              <a:ext uri="{FF2B5EF4-FFF2-40B4-BE49-F238E27FC236}">
                <a16:creationId xmlns:a16="http://schemas.microsoft.com/office/drawing/2014/main" id="{E00FCDA3-E503-E19F-C675-9A400DA672D8}"/>
              </a:ext>
            </a:extLst>
          </p:cNvPr>
          <p:cNvSpPr txBox="1"/>
          <p:nvPr/>
        </p:nvSpPr>
        <p:spPr>
          <a:xfrm>
            <a:off x="3991233" y="5802982"/>
            <a:ext cx="5387546" cy="400110"/>
          </a:xfrm>
          <a:prstGeom prst="rect">
            <a:avLst/>
          </a:prstGeom>
          <a:noFill/>
        </p:spPr>
        <p:txBody>
          <a:bodyPr wrap="square" rtlCol="0">
            <a:spAutoFit/>
          </a:bodyPr>
          <a:lstStyle/>
          <a:p>
            <a:r>
              <a:rPr lang="fr-FR" sz="2000" b="1" dirty="0">
                <a:solidFill>
                  <a:schemeClr val="bg1"/>
                </a:solidFill>
              </a:rPr>
              <a:t>Hôtel de ville de Moscou rue </a:t>
            </a:r>
            <a:r>
              <a:rPr lang="fr-FR" sz="2000" b="1" dirty="0" err="1">
                <a:solidFill>
                  <a:schemeClr val="bg1"/>
                </a:solidFill>
              </a:rPr>
              <a:t>Tverskaïa</a:t>
            </a:r>
            <a:r>
              <a:rPr lang="fr-FR" sz="2000" b="1" dirty="0">
                <a:solidFill>
                  <a:schemeClr val="bg1"/>
                </a:solidFill>
              </a:rPr>
              <a:t>.</a:t>
            </a:r>
          </a:p>
        </p:txBody>
      </p:sp>
    </p:spTree>
    <p:extLst>
      <p:ext uri="{BB962C8B-B14F-4D97-AF65-F5344CB8AC3E}">
        <p14:creationId xmlns:p14="http://schemas.microsoft.com/office/powerpoint/2010/main" val="1097938297"/>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cité&#10;&#10;Description générée automatiquement">
            <a:extLst>
              <a:ext uri="{FF2B5EF4-FFF2-40B4-BE49-F238E27FC236}">
                <a16:creationId xmlns:a16="http://schemas.microsoft.com/office/drawing/2014/main" id="{609809E5-7546-0D1D-17DE-69D553B2B9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2811" y="691978"/>
            <a:ext cx="9057504" cy="5461687"/>
          </a:xfrm>
          <a:prstGeom prst="rect">
            <a:avLst/>
          </a:prstGeom>
        </p:spPr>
      </p:pic>
      <p:sp>
        <p:nvSpPr>
          <p:cNvPr id="4" name="ZoneTexte 3">
            <a:extLst>
              <a:ext uri="{FF2B5EF4-FFF2-40B4-BE49-F238E27FC236}">
                <a16:creationId xmlns:a16="http://schemas.microsoft.com/office/drawing/2014/main" id="{01366CB5-7002-13AF-42A4-7385FCA1191D}"/>
              </a:ext>
            </a:extLst>
          </p:cNvPr>
          <p:cNvSpPr txBox="1"/>
          <p:nvPr/>
        </p:nvSpPr>
        <p:spPr>
          <a:xfrm>
            <a:off x="4337221" y="704335"/>
            <a:ext cx="6660292" cy="1015663"/>
          </a:xfrm>
          <a:prstGeom prst="rect">
            <a:avLst/>
          </a:prstGeom>
          <a:noFill/>
        </p:spPr>
        <p:txBody>
          <a:bodyPr wrap="square" rtlCol="0">
            <a:spAutoFit/>
          </a:bodyPr>
          <a:lstStyle/>
          <a:p>
            <a:r>
              <a:rPr lang="fr-FR" sz="2000" b="1" dirty="0">
                <a:solidFill>
                  <a:schemeClr val="bg1"/>
                </a:solidFill>
              </a:rPr>
              <a:t>La cathédrale du Christ-Sauveur, détruite en 1931 et reconstruite en 2000, témoigne du poids de l'Église orthodoxe dans la Russie contemporaine.</a:t>
            </a:r>
          </a:p>
        </p:txBody>
      </p:sp>
    </p:spTree>
    <p:extLst>
      <p:ext uri="{BB962C8B-B14F-4D97-AF65-F5344CB8AC3E}">
        <p14:creationId xmlns:p14="http://schemas.microsoft.com/office/powerpoint/2010/main" val="2724579574"/>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igne&#10;&#10;Description générée automatiquement">
            <a:extLst>
              <a:ext uri="{FF2B5EF4-FFF2-40B4-BE49-F238E27FC236}">
                <a16:creationId xmlns:a16="http://schemas.microsoft.com/office/drawing/2014/main" id="{EBF3F992-807F-8A13-F68A-C6464D3CAC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7276" y="790832"/>
            <a:ext cx="6981567" cy="5350476"/>
          </a:xfrm>
          <a:prstGeom prst="rect">
            <a:avLst/>
          </a:prstGeom>
        </p:spPr>
      </p:pic>
      <p:sp>
        <p:nvSpPr>
          <p:cNvPr id="4" name="ZoneTexte 3">
            <a:extLst>
              <a:ext uri="{FF2B5EF4-FFF2-40B4-BE49-F238E27FC236}">
                <a16:creationId xmlns:a16="http://schemas.microsoft.com/office/drawing/2014/main" id="{8A7FDF5C-5063-D73D-1308-A9BBFCC814C8}"/>
              </a:ext>
            </a:extLst>
          </p:cNvPr>
          <p:cNvSpPr txBox="1"/>
          <p:nvPr/>
        </p:nvSpPr>
        <p:spPr>
          <a:xfrm>
            <a:off x="4497860" y="5785309"/>
            <a:ext cx="6264875" cy="400110"/>
          </a:xfrm>
          <a:prstGeom prst="rect">
            <a:avLst/>
          </a:prstGeom>
          <a:noFill/>
        </p:spPr>
        <p:txBody>
          <a:bodyPr wrap="square" rtlCol="0">
            <a:spAutoFit/>
          </a:bodyPr>
          <a:lstStyle/>
          <a:p>
            <a:r>
              <a:rPr lang="fr-FR" sz="2000" b="1" dirty="0">
                <a:solidFill>
                  <a:schemeClr val="bg1"/>
                </a:solidFill>
              </a:rPr>
              <a:t>Galerie marchande du Goum.</a:t>
            </a:r>
          </a:p>
        </p:txBody>
      </p:sp>
    </p:spTree>
    <p:extLst>
      <p:ext uri="{BB962C8B-B14F-4D97-AF65-F5344CB8AC3E}">
        <p14:creationId xmlns:p14="http://schemas.microsoft.com/office/powerpoint/2010/main" val="2864640251"/>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herbe, nature&#10;&#10;Description générée automatiquement">
            <a:extLst>
              <a:ext uri="{FF2B5EF4-FFF2-40B4-BE49-F238E27FC236}">
                <a16:creationId xmlns:a16="http://schemas.microsoft.com/office/drawing/2014/main" id="{761BFC27-3083-46AC-821C-00C4311C03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9072" y="914401"/>
            <a:ext cx="9313856" cy="5214551"/>
          </a:xfrm>
          <a:prstGeom prst="rect">
            <a:avLst/>
          </a:prstGeom>
        </p:spPr>
      </p:pic>
      <p:sp>
        <p:nvSpPr>
          <p:cNvPr id="4" name="ZoneTexte 3">
            <a:extLst>
              <a:ext uri="{FF2B5EF4-FFF2-40B4-BE49-F238E27FC236}">
                <a16:creationId xmlns:a16="http://schemas.microsoft.com/office/drawing/2014/main" id="{77875300-FB98-9DF0-9146-53DD10A4831C}"/>
              </a:ext>
            </a:extLst>
          </p:cNvPr>
          <p:cNvSpPr txBox="1"/>
          <p:nvPr/>
        </p:nvSpPr>
        <p:spPr>
          <a:xfrm>
            <a:off x="3052119" y="5558194"/>
            <a:ext cx="8550876" cy="400110"/>
          </a:xfrm>
          <a:prstGeom prst="rect">
            <a:avLst/>
          </a:prstGeom>
          <a:noFill/>
        </p:spPr>
        <p:txBody>
          <a:bodyPr wrap="square" rtlCol="0">
            <a:spAutoFit/>
          </a:bodyPr>
          <a:lstStyle/>
          <a:p>
            <a:r>
              <a:rPr lang="fr-FR" sz="2000" b="1" dirty="0">
                <a:solidFill>
                  <a:schemeClr val="bg1"/>
                </a:solidFill>
              </a:rPr>
              <a:t>Raffinerie à Kapotnia dans la partie sud-est de Moscou.</a:t>
            </a:r>
          </a:p>
        </p:txBody>
      </p:sp>
    </p:spTree>
    <p:extLst>
      <p:ext uri="{BB962C8B-B14F-4D97-AF65-F5344CB8AC3E}">
        <p14:creationId xmlns:p14="http://schemas.microsoft.com/office/powerpoint/2010/main" val="2711091289"/>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ur, plancher, intérieur, carrelé&#10;&#10;Description générée automatiquement">
            <a:extLst>
              <a:ext uri="{FF2B5EF4-FFF2-40B4-BE49-F238E27FC236}">
                <a16:creationId xmlns:a16="http://schemas.microsoft.com/office/drawing/2014/main" id="{32AAECFB-A66A-19C1-38AF-A3961081CF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0" y="172995"/>
            <a:ext cx="4572000" cy="6685005"/>
          </a:xfrm>
          <a:prstGeom prst="rect">
            <a:avLst/>
          </a:prstGeom>
        </p:spPr>
      </p:pic>
      <p:sp>
        <p:nvSpPr>
          <p:cNvPr id="4" name="ZoneTexte 3">
            <a:extLst>
              <a:ext uri="{FF2B5EF4-FFF2-40B4-BE49-F238E27FC236}">
                <a16:creationId xmlns:a16="http://schemas.microsoft.com/office/drawing/2014/main" id="{A7E4A79D-E954-C253-0413-E0333925B1F2}"/>
              </a:ext>
            </a:extLst>
          </p:cNvPr>
          <p:cNvSpPr txBox="1"/>
          <p:nvPr/>
        </p:nvSpPr>
        <p:spPr>
          <a:xfrm>
            <a:off x="4038600" y="172995"/>
            <a:ext cx="4419600" cy="707886"/>
          </a:xfrm>
          <a:prstGeom prst="rect">
            <a:avLst/>
          </a:prstGeom>
          <a:noFill/>
        </p:spPr>
        <p:txBody>
          <a:bodyPr wrap="square" rtlCol="0">
            <a:spAutoFit/>
          </a:bodyPr>
          <a:lstStyle/>
          <a:p>
            <a:r>
              <a:rPr lang="fr-FR" sz="2000" b="1" dirty="0">
                <a:solidFill>
                  <a:schemeClr val="bg1"/>
                </a:solidFill>
              </a:rPr>
              <a:t>Escaliers à l'hôtel national à Moscou. Septembre 2018</a:t>
            </a:r>
          </a:p>
        </p:txBody>
      </p:sp>
    </p:spTree>
    <p:extLst>
      <p:ext uri="{BB962C8B-B14F-4D97-AF65-F5344CB8AC3E}">
        <p14:creationId xmlns:p14="http://schemas.microsoft.com/office/powerpoint/2010/main" val="509447931"/>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ciel, route&#10;&#10;Description générée automatiquement">
            <a:extLst>
              <a:ext uri="{FF2B5EF4-FFF2-40B4-BE49-F238E27FC236}">
                <a16:creationId xmlns:a16="http://schemas.microsoft.com/office/drawing/2014/main" id="{13159DAF-06F2-B531-0FCC-353019C734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5870" y="815546"/>
            <a:ext cx="8427308" cy="5350476"/>
          </a:xfrm>
          <a:prstGeom prst="rect">
            <a:avLst/>
          </a:prstGeom>
        </p:spPr>
      </p:pic>
      <p:sp>
        <p:nvSpPr>
          <p:cNvPr id="4" name="ZoneTexte 3">
            <a:extLst>
              <a:ext uri="{FF2B5EF4-FFF2-40B4-BE49-F238E27FC236}">
                <a16:creationId xmlns:a16="http://schemas.microsoft.com/office/drawing/2014/main" id="{E7E7543E-158C-FDBA-04C4-80683160A652}"/>
              </a:ext>
            </a:extLst>
          </p:cNvPr>
          <p:cNvSpPr txBox="1"/>
          <p:nvPr/>
        </p:nvSpPr>
        <p:spPr>
          <a:xfrm>
            <a:off x="1340707" y="6166022"/>
            <a:ext cx="9477633" cy="400110"/>
          </a:xfrm>
          <a:prstGeom prst="rect">
            <a:avLst/>
          </a:prstGeom>
          <a:noFill/>
        </p:spPr>
        <p:txBody>
          <a:bodyPr wrap="square" rtlCol="0">
            <a:spAutoFit/>
          </a:bodyPr>
          <a:lstStyle/>
          <a:p>
            <a:r>
              <a:rPr lang="fr-FR" sz="2000" b="1" dirty="0">
                <a:solidFill>
                  <a:schemeClr val="bg1"/>
                </a:solidFill>
              </a:rPr>
              <a:t>La gare de Biélorussie d'où partent les trains qui desservent Minsk et les pays d'Europe</a:t>
            </a:r>
            <a:r>
              <a:rPr lang="fr-FR" sz="2000" b="1" dirty="0">
                <a:solidFill>
                  <a:schemeClr val="tx2"/>
                </a:solidFill>
              </a:rPr>
              <a:t>.</a:t>
            </a:r>
          </a:p>
        </p:txBody>
      </p:sp>
    </p:spTree>
    <p:extLst>
      <p:ext uri="{BB962C8B-B14F-4D97-AF65-F5344CB8AC3E}">
        <p14:creationId xmlns:p14="http://schemas.microsoft.com/office/powerpoint/2010/main" val="2462712349"/>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olonnade&#10;&#10;Description générée automatiquement">
            <a:extLst>
              <a:ext uri="{FF2B5EF4-FFF2-40B4-BE49-F238E27FC236}">
                <a16:creationId xmlns:a16="http://schemas.microsoft.com/office/drawing/2014/main" id="{6446C081-B5CC-8EF3-546B-E797AB87F8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85751" y="228600"/>
            <a:ext cx="5420497" cy="6400800"/>
          </a:xfrm>
          <a:prstGeom prst="rect">
            <a:avLst/>
          </a:prstGeom>
        </p:spPr>
      </p:pic>
      <p:sp>
        <p:nvSpPr>
          <p:cNvPr id="4" name="ZoneTexte 3">
            <a:extLst>
              <a:ext uri="{FF2B5EF4-FFF2-40B4-BE49-F238E27FC236}">
                <a16:creationId xmlns:a16="http://schemas.microsoft.com/office/drawing/2014/main" id="{80123F67-11B1-5B9E-7158-2EA5A09D67A9}"/>
              </a:ext>
            </a:extLst>
          </p:cNvPr>
          <p:cNvSpPr txBox="1"/>
          <p:nvPr/>
        </p:nvSpPr>
        <p:spPr>
          <a:xfrm>
            <a:off x="790831" y="4032011"/>
            <a:ext cx="3385751" cy="707886"/>
          </a:xfrm>
          <a:prstGeom prst="rect">
            <a:avLst/>
          </a:prstGeom>
          <a:noFill/>
        </p:spPr>
        <p:txBody>
          <a:bodyPr wrap="square" rtlCol="0">
            <a:spAutoFit/>
          </a:bodyPr>
          <a:lstStyle/>
          <a:p>
            <a:r>
              <a:rPr lang="fr-FR" sz="2000" b="1" dirty="0">
                <a:solidFill>
                  <a:schemeClr val="bg1"/>
                </a:solidFill>
              </a:rPr>
              <a:t>La station de métro </a:t>
            </a:r>
            <a:r>
              <a:rPr lang="fr-FR" sz="2000" b="1" dirty="0" err="1">
                <a:solidFill>
                  <a:schemeClr val="bg1"/>
                </a:solidFill>
              </a:rPr>
              <a:t>Maïakovskaïa</a:t>
            </a:r>
            <a:r>
              <a:rPr lang="fr-FR" sz="2000" b="1" dirty="0">
                <a:solidFill>
                  <a:schemeClr val="bg1"/>
                </a:solidFill>
              </a:rPr>
              <a:t>.</a:t>
            </a:r>
          </a:p>
        </p:txBody>
      </p:sp>
    </p:spTree>
    <p:extLst>
      <p:ext uri="{BB962C8B-B14F-4D97-AF65-F5344CB8AC3E}">
        <p14:creationId xmlns:p14="http://schemas.microsoft.com/office/powerpoint/2010/main" val="3270454057"/>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5" name="Image 4" descr="Une image contenant texte, extérieur, terrain, transport&#10;&#10;Description générée automatiquement">
            <a:extLst>
              <a:ext uri="{FF2B5EF4-FFF2-40B4-BE49-F238E27FC236}">
                <a16:creationId xmlns:a16="http://schemas.microsoft.com/office/drawing/2014/main" id="{5D00155C-17E8-5254-4CD8-DB3B288E20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1665" y="864973"/>
            <a:ext cx="9032790" cy="5202196"/>
          </a:xfrm>
          <a:prstGeom prst="rect">
            <a:avLst/>
          </a:prstGeom>
        </p:spPr>
      </p:pic>
      <p:sp>
        <p:nvSpPr>
          <p:cNvPr id="6" name="ZoneTexte 5">
            <a:extLst>
              <a:ext uri="{FF2B5EF4-FFF2-40B4-BE49-F238E27FC236}">
                <a16:creationId xmlns:a16="http://schemas.microsoft.com/office/drawing/2014/main" id="{842CEC6D-7FE8-3920-0C92-B88C355FC806}"/>
              </a:ext>
            </a:extLst>
          </p:cNvPr>
          <p:cNvSpPr txBox="1"/>
          <p:nvPr/>
        </p:nvSpPr>
        <p:spPr>
          <a:xfrm>
            <a:off x="3941805" y="6067169"/>
            <a:ext cx="5609968" cy="400110"/>
          </a:xfrm>
          <a:prstGeom prst="rect">
            <a:avLst/>
          </a:prstGeom>
          <a:noFill/>
        </p:spPr>
        <p:txBody>
          <a:bodyPr wrap="square" rtlCol="0">
            <a:spAutoFit/>
          </a:bodyPr>
          <a:lstStyle/>
          <a:p>
            <a:r>
              <a:rPr lang="fr-FR" sz="2000" b="1" dirty="0"/>
              <a:t>Rame moderne de tramway à Moscou.</a:t>
            </a:r>
          </a:p>
        </p:txBody>
      </p:sp>
    </p:spTree>
    <p:extLst>
      <p:ext uri="{BB962C8B-B14F-4D97-AF65-F5344CB8AC3E}">
        <p14:creationId xmlns:p14="http://schemas.microsoft.com/office/powerpoint/2010/main" val="2536249142"/>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passage, route, échangeur&#10;&#10;Description générée automatiquement">
            <a:extLst>
              <a:ext uri="{FF2B5EF4-FFF2-40B4-BE49-F238E27FC236}">
                <a16:creationId xmlns:a16="http://schemas.microsoft.com/office/drawing/2014/main" id="{1DCFEA2E-0FB3-0260-13A8-C31AF8E46B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6443" y="803189"/>
            <a:ext cx="8452022" cy="5177481"/>
          </a:xfrm>
          <a:prstGeom prst="rect">
            <a:avLst/>
          </a:prstGeom>
        </p:spPr>
      </p:pic>
      <p:sp>
        <p:nvSpPr>
          <p:cNvPr id="4" name="ZoneTexte 3">
            <a:extLst>
              <a:ext uri="{FF2B5EF4-FFF2-40B4-BE49-F238E27FC236}">
                <a16:creationId xmlns:a16="http://schemas.microsoft.com/office/drawing/2014/main" id="{95E181B4-A6FC-270E-BA2D-B6D46498967D}"/>
              </a:ext>
            </a:extLst>
          </p:cNvPr>
          <p:cNvSpPr txBox="1"/>
          <p:nvPr/>
        </p:nvSpPr>
        <p:spPr>
          <a:xfrm>
            <a:off x="3175686" y="5980670"/>
            <a:ext cx="6858000" cy="400110"/>
          </a:xfrm>
          <a:prstGeom prst="rect">
            <a:avLst/>
          </a:prstGeom>
          <a:noFill/>
        </p:spPr>
        <p:txBody>
          <a:bodyPr wrap="square" rtlCol="0">
            <a:spAutoFit/>
          </a:bodyPr>
          <a:lstStyle/>
          <a:p>
            <a:r>
              <a:rPr lang="fr-FR" sz="2000" b="1" dirty="0"/>
              <a:t>Échangeur entre la MKAD et la radiale </a:t>
            </a:r>
            <a:r>
              <a:rPr lang="fr-FR" sz="2000" b="1" dirty="0" err="1"/>
              <a:t>Leningradskoe</a:t>
            </a:r>
            <a:r>
              <a:rPr lang="fr-FR" sz="2000" b="1" dirty="0">
                <a:solidFill>
                  <a:schemeClr val="bg1"/>
                </a:solidFill>
              </a:rPr>
              <a:t>.</a:t>
            </a:r>
          </a:p>
        </p:txBody>
      </p:sp>
    </p:spTree>
    <p:extLst>
      <p:ext uri="{BB962C8B-B14F-4D97-AF65-F5344CB8AC3E}">
        <p14:creationId xmlns:p14="http://schemas.microsoft.com/office/powerpoint/2010/main" val="255873829"/>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oiture, arbre, route&#10;&#10;Description générée automatiquement">
            <a:extLst>
              <a:ext uri="{FF2B5EF4-FFF2-40B4-BE49-F238E27FC236}">
                <a16:creationId xmlns:a16="http://schemas.microsoft.com/office/drawing/2014/main" id="{1070370B-F50D-B940-FF0F-7AFCE0E1E2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9372" y="815546"/>
            <a:ext cx="8587947" cy="5239265"/>
          </a:xfrm>
          <a:prstGeom prst="rect">
            <a:avLst/>
          </a:prstGeom>
        </p:spPr>
      </p:pic>
      <p:sp>
        <p:nvSpPr>
          <p:cNvPr id="4" name="ZoneTexte 3">
            <a:extLst>
              <a:ext uri="{FF2B5EF4-FFF2-40B4-BE49-F238E27FC236}">
                <a16:creationId xmlns:a16="http://schemas.microsoft.com/office/drawing/2014/main" id="{4C4871F5-8E9C-0F73-7318-35DAF08F8CEC}"/>
              </a:ext>
            </a:extLst>
          </p:cNvPr>
          <p:cNvSpPr txBox="1"/>
          <p:nvPr/>
        </p:nvSpPr>
        <p:spPr>
          <a:xfrm>
            <a:off x="4473146" y="5941544"/>
            <a:ext cx="6190735" cy="400110"/>
          </a:xfrm>
          <a:prstGeom prst="rect">
            <a:avLst/>
          </a:prstGeom>
          <a:noFill/>
        </p:spPr>
        <p:txBody>
          <a:bodyPr wrap="square" rtlCol="0">
            <a:spAutoFit/>
          </a:bodyPr>
          <a:lstStyle/>
          <a:p>
            <a:r>
              <a:rPr lang="fr-FR" sz="2000" b="1" dirty="0"/>
              <a:t>Voiture à la société </a:t>
            </a:r>
            <a:r>
              <a:rPr lang="fr-FR" sz="2000" b="1" dirty="0" err="1"/>
              <a:t>BelkaCar</a:t>
            </a:r>
            <a:r>
              <a:rPr lang="fr-FR" sz="2000" b="1" dirty="0"/>
              <a:t>.</a:t>
            </a:r>
          </a:p>
        </p:txBody>
      </p:sp>
    </p:spTree>
    <p:extLst>
      <p:ext uri="{BB962C8B-B14F-4D97-AF65-F5344CB8AC3E}">
        <p14:creationId xmlns:p14="http://schemas.microsoft.com/office/powerpoint/2010/main" val="1015489051"/>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eau, jour&#10;&#10;Description générée automatiquement">
            <a:extLst>
              <a:ext uri="{FF2B5EF4-FFF2-40B4-BE49-F238E27FC236}">
                <a16:creationId xmlns:a16="http://schemas.microsoft.com/office/drawing/2014/main" id="{F32B6861-1014-FD87-AC76-924102CD88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0518" y="852616"/>
            <a:ext cx="8847439" cy="5214552"/>
          </a:xfrm>
          <a:prstGeom prst="rect">
            <a:avLst/>
          </a:prstGeom>
        </p:spPr>
      </p:pic>
      <p:sp>
        <p:nvSpPr>
          <p:cNvPr id="4" name="ZoneTexte 3">
            <a:extLst>
              <a:ext uri="{FF2B5EF4-FFF2-40B4-BE49-F238E27FC236}">
                <a16:creationId xmlns:a16="http://schemas.microsoft.com/office/drawing/2014/main" id="{FB6B3D36-7AC0-F137-DD3D-ABF82E4CF874}"/>
              </a:ext>
            </a:extLst>
          </p:cNvPr>
          <p:cNvSpPr txBox="1"/>
          <p:nvPr/>
        </p:nvSpPr>
        <p:spPr>
          <a:xfrm>
            <a:off x="4258962" y="6005384"/>
            <a:ext cx="7933038" cy="400110"/>
          </a:xfrm>
          <a:prstGeom prst="rect">
            <a:avLst/>
          </a:prstGeom>
          <a:noFill/>
        </p:spPr>
        <p:txBody>
          <a:bodyPr wrap="square" rtlCol="0">
            <a:spAutoFit/>
          </a:bodyPr>
          <a:lstStyle/>
          <a:p>
            <a:r>
              <a:rPr lang="fr-FR" sz="2000" b="1" dirty="0">
                <a:solidFill>
                  <a:schemeClr val="bg1"/>
                </a:solidFill>
              </a:rPr>
              <a:t>Terminal nord du port de Moscou.</a:t>
            </a:r>
          </a:p>
        </p:txBody>
      </p:sp>
    </p:spTree>
    <p:extLst>
      <p:ext uri="{BB962C8B-B14F-4D97-AF65-F5344CB8AC3E}">
        <p14:creationId xmlns:p14="http://schemas.microsoft.com/office/powerpoint/2010/main" val="2368733585"/>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train, arbre&#10;&#10;Description générée automatiquement">
            <a:extLst>
              <a:ext uri="{FF2B5EF4-FFF2-40B4-BE49-F238E27FC236}">
                <a16:creationId xmlns:a16="http://schemas.microsoft.com/office/drawing/2014/main" id="{67278FAB-0199-5842-80D7-657FBA13C2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5232" y="827903"/>
            <a:ext cx="8847438" cy="5177481"/>
          </a:xfrm>
          <a:prstGeom prst="rect">
            <a:avLst/>
          </a:prstGeom>
        </p:spPr>
      </p:pic>
      <p:sp>
        <p:nvSpPr>
          <p:cNvPr id="4" name="ZoneTexte 3">
            <a:extLst>
              <a:ext uri="{FF2B5EF4-FFF2-40B4-BE49-F238E27FC236}">
                <a16:creationId xmlns:a16="http://schemas.microsoft.com/office/drawing/2014/main" id="{116C764B-130D-81F9-1C8B-D6DD62F67F4F}"/>
              </a:ext>
            </a:extLst>
          </p:cNvPr>
          <p:cNvSpPr txBox="1"/>
          <p:nvPr/>
        </p:nvSpPr>
        <p:spPr>
          <a:xfrm>
            <a:off x="2990336" y="6030097"/>
            <a:ext cx="7228703" cy="400110"/>
          </a:xfrm>
          <a:prstGeom prst="rect">
            <a:avLst/>
          </a:prstGeom>
          <a:noFill/>
        </p:spPr>
        <p:txBody>
          <a:bodyPr wrap="square" rtlCol="0">
            <a:spAutoFit/>
          </a:bodyPr>
          <a:lstStyle/>
          <a:p>
            <a:r>
              <a:rPr lang="fr-FR" dirty="0">
                <a:solidFill>
                  <a:schemeClr val="bg1"/>
                </a:solidFill>
              </a:rPr>
              <a:t>Train </a:t>
            </a:r>
            <a:r>
              <a:rPr lang="fr-FR" sz="2000" b="1" dirty="0">
                <a:solidFill>
                  <a:schemeClr val="bg1"/>
                </a:solidFill>
              </a:rPr>
              <a:t>à grande vitesse reliant Moscou à Saint-Pétersbourg</a:t>
            </a:r>
          </a:p>
        </p:txBody>
      </p:sp>
    </p:spTree>
    <p:extLst>
      <p:ext uri="{BB962C8B-B14F-4D97-AF65-F5344CB8AC3E}">
        <p14:creationId xmlns:p14="http://schemas.microsoft.com/office/powerpoint/2010/main" val="4057914926"/>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té, bastion, jour&#10;&#10;Description générée automatiquement">
            <a:extLst>
              <a:ext uri="{FF2B5EF4-FFF2-40B4-BE49-F238E27FC236}">
                <a16:creationId xmlns:a16="http://schemas.microsoft.com/office/drawing/2014/main" id="{12F24B46-4AA6-1172-3484-A05DE89733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0454" y="803189"/>
            <a:ext cx="9279924" cy="5263980"/>
          </a:xfrm>
          <a:prstGeom prst="rect">
            <a:avLst/>
          </a:prstGeom>
        </p:spPr>
      </p:pic>
      <p:sp>
        <p:nvSpPr>
          <p:cNvPr id="4" name="ZoneTexte 3">
            <a:extLst>
              <a:ext uri="{FF2B5EF4-FFF2-40B4-BE49-F238E27FC236}">
                <a16:creationId xmlns:a16="http://schemas.microsoft.com/office/drawing/2014/main" id="{752333CB-2F0D-FF2F-06D4-7774938EF2A5}"/>
              </a:ext>
            </a:extLst>
          </p:cNvPr>
          <p:cNvSpPr txBox="1"/>
          <p:nvPr/>
        </p:nvSpPr>
        <p:spPr>
          <a:xfrm>
            <a:off x="3381632" y="6054811"/>
            <a:ext cx="7088660" cy="400110"/>
          </a:xfrm>
          <a:prstGeom prst="rect">
            <a:avLst/>
          </a:prstGeom>
          <a:noFill/>
        </p:spPr>
        <p:txBody>
          <a:bodyPr wrap="square" rtlCol="0">
            <a:spAutoFit/>
          </a:bodyPr>
          <a:lstStyle/>
          <a:p>
            <a:r>
              <a:rPr lang="fr-FR" sz="2000" b="1" dirty="0">
                <a:solidFill>
                  <a:schemeClr val="bg1"/>
                </a:solidFill>
              </a:rPr>
              <a:t>Musée historique d'État de Moscou sur la place Rouge.</a:t>
            </a:r>
          </a:p>
        </p:txBody>
      </p:sp>
    </p:spTree>
    <p:extLst>
      <p:ext uri="{BB962C8B-B14F-4D97-AF65-F5344CB8AC3E}">
        <p14:creationId xmlns:p14="http://schemas.microsoft.com/office/powerpoint/2010/main" val="1930540753"/>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bâtiment, extérieur, tour&#10;&#10;Description générée automatiquement">
            <a:extLst>
              <a:ext uri="{FF2B5EF4-FFF2-40B4-BE49-F238E27FC236}">
                <a16:creationId xmlns:a16="http://schemas.microsoft.com/office/drawing/2014/main" id="{44A3AF73-C5CA-A8A8-D9C8-832CAB1FE9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9880" y="854075"/>
            <a:ext cx="9181071" cy="5149850"/>
          </a:xfrm>
          <a:prstGeom prst="rect">
            <a:avLst/>
          </a:prstGeom>
        </p:spPr>
      </p:pic>
      <p:sp>
        <p:nvSpPr>
          <p:cNvPr id="4" name="ZoneTexte 3">
            <a:extLst>
              <a:ext uri="{FF2B5EF4-FFF2-40B4-BE49-F238E27FC236}">
                <a16:creationId xmlns:a16="http://schemas.microsoft.com/office/drawing/2014/main" id="{7CFC4ECA-5ADF-6A27-63D2-92F8E137D868}"/>
              </a:ext>
            </a:extLst>
          </p:cNvPr>
          <p:cNvSpPr txBox="1"/>
          <p:nvPr/>
        </p:nvSpPr>
        <p:spPr>
          <a:xfrm>
            <a:off x="5165124" y="6003925"/>
            <a:ext cx="8019535" cy="400110"/>
          </a:xfrm>
          <a:prstGeom prst="rect">
            <a:avLst/>
          </a:prstGeom>
          <a:noFill/>
        </p:spPr>
        <p:txBody>
          <a:bodyPr wrap="square" rtlCol="0">
            <a:spAutoFit/>
          </a:bodyPr>
          <a:lstStyle/>
          <a:p>
            <a:r>
              <a:rPr lang="fr-FR" sz="2000" b="1" dirty="0">
                <a:solidFill>
                  <a:schemeClr val="bg1"/>
                </a:solidFill>
              </a:rPr>
              <a:t>Maison </a:t>
            </a:r>
            <a:r>
              <a:rPr lang="fr-FR" sz="2000" b="1" dirty="0" err="1">
                <a:solidFill>
                  <a:schemeClr val="bg1"/>
                </a:solidFill>
              </a:rPr>
              <a:t>Pachkov</a:t>
            </a:r>
            <a:r>
              <a:rPr lang="fr-FR" sz="2000" b="1" dirty="0">
                <a:solidFill>
                  <a:schemeClr val="bg1"/>
                </a:solidFill>
              </a:rPr>
              <a:t>.</a:t>
            </a:r>
          </a:p>
        </p:txBody>
      </p:sp>
    </p:spTree>
    <p:extLst>
      <p:ext uri="{BB962C8B-B14F-4D97-AF65-F5344CB8AC3E}">
        <p14:creationId xmlns:p14="http://schemas.microsoft.com/office/powerpoint/2010/main" val="3696784082"/>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arbre, ciel&#10;&#10;Description générée automatiquement">
            <a:extLst>
              <a:ext uri="{FF2B5EF4-FFF2-40B4-BE49-F238E27FC236}">
                <a16:creationId xmlns:a16="http://schemas.microsoft.com/office/drawing/2014/main" id="{F653B2B6-7708-8B82-6BCE-18E8E7392A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0677" y="259492"/>
            <a:ext cx="5530645" cy="6351373"/>
          </a:xfrm>
          <a:prstGeom prst="rect">
            <a:avLst/>
          </a:prstGeom>
        </p:spPr>
      </p:pic>
      <p:sp>
        <p:nvSpPr>
          <p:cNvPr id="5" name="ZoneTexte 4">
            <a:extLst>
              <a:ext uri="{FF2B5EF4-FFF2-40B4-BE49-F238E27FC236}">
                <a16:creationId xmlns:a16="http://schemas.microsoft.com/office/drawing/2014/main" id="{6F635D5E-2EBC-4A25-EB72-890647450385}"/>
              </a:ext>
            </a:extLst>
          </p:cNvPr>
          <p:cNvSpPr txBox="1"/>
          <p:nvPr/>
        </p:nvSpPr>
        <p:spPr>
          <a:xfrm>
            <a:off x="222422" y="4028303"/>
            <a:ext cx="3108255" cy="707886"/>
          </a:xfrm>
          <a:prstGeom prst="rect">
            <a:avLst/>
          </a:prstGeom>
          <a:noFill/>
        </p:spPr>
        <p:txBody>
          <a:bodyPr wrap="square" rtlCol="0">
            <a:spAutoFit/>
          </a:bodyPr>
          <a:lstStyle/>
          <a:p>
            <a:r>
              <a:rPr lang="fr-FR" sz="2000" b="1" dirty="0">
                <a:solidFill>
                  <a:schemeClr val="bg1"/>
                </a:solidFill>
              </a:rPr>
              <a:t>Le monastère </a:t>
            </a:r>
            <a:r>
              <a:rPr lang="fr-FR" sz="2000" b="1" dirty="0" err="1">
                <a:solidFill>
                  <a:schemeClr val="bg1"/>
                </a:solidFill>
              </a:rPr>
              <a:t>Andronikov</a:t>
            </a:r>
            <a:r>
              <a:rPr lang="fr-FR" sz="2000" b="1" dirty="0">
                <a:solidFill>
                  <a:schemeClr val="bg1"/>
                </a:solidFill>
              </a:rPr>
              <a:t> en centre-ville</a:t>
            </a:r>
            <a:r>
              <a:rPr lang="fr-FR" dirty="0">
                <a:solidFill>
                  <a:schemeClr val="bg1"/>
                </a:solidFill>
              </a:rPr>
              <a:t>.</a:t>
            </a:r>
          </a:p>
        </p:txBody>
      </p:sp>
    </p:spTree>
    <p:extLst>
      <p:ext uri="{BB962C8B-B14F-4D97-AF65-F5344CB8AC3E}">
        <p14:creationId xmlns:p14="http://schemas.microsoft.com/office/powerpoint/2010/main" val="4228294588"/>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927D639-E796-0404-02C0-2C3883F4EB4B}"/>
              </a:ext>
            </a:extLst>
          </p:cNvPr>
          <p:cNvSpPr txBox="1"/>
          <p:nvPr/>
        </p:nvSpPr>
        <p:spPr>
          <a:xfrm>
            <a:off x="2751439" y="2265523"/>
            <a:ext cx="9564129" cy="523220"/>
          </a:xfrm>
          <a:prstGeom prst="rect">
            <a:avLst/>
          </a:prstGeom>
          <a:noFill/>
        </p:spPr>
        <p:txBody>
          <a:bodyPr wrap="square" rtlCol="0">
            <a:spAutoFit/>
          </a:bodyPr>
          <a:lstStyle/>
          <a:p>
            <a:r>
              <a:rPr lang="fr-FR" sz="2800" b="1" dirty="0">
                <a:solidFill>
                  <a:schemeClr val="bg1"/>
                </a:solidFill>
              </a:rPr>
              <a:t>Lorient Vous A Présenté La Ville De Moscou</a:t>
            </a:r>
          </a:p>
        </p:txBody>
      </p:sp>
      <p:sp>
        <p:nvSpPr>
          <p:cNvPr id="3" name="ZoneTexte 2">
            <a:extLst>
              <a:ext uri="{FF2B5EF4-FFF2-40B4-BE49-F238E27FC236}">
                <a16:creationId xmlns:a16="http://schemas.microsoft.com/office/drawing/2014/main" id="{858B7DE6-1E68-C999-0C1B-95C2C0C63CDB}"/>
              </a:ext>
            </a:extLst>
          </p:cNvPr>
          <p:cNvSpPr txBox="1"/>
          <p:nvPr/>
        </p:nvSpPr>
        <p:spPr>
          <a:xfrm>
            <a:off x="4028302" y="2899602"/>
            <a:ext cx="6598508"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45B1658A-FD1C-C0D8-B8BA-75C859FE60D6}"/>
              </a:ext>
            </a:extLst>
          </p:cNvPr>
          <p:cNvSpPr txBox="1"/>
          <p:nvPr/>
        </p:nvSpPr>
        <p:spPr>
          <a:xfrm>
            <a:off x="5647037" y="3533681"/>
            <a:ext cx="4979773"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970611471"/>
      </p:ext>
    </p:extLst>
  </p:cSld>
  <p:clrMapOvr>
    <a:masterClrMapping/>
  </p:clrMapOvr>
  <mc:AlternateContent xmlns:mc="http://schemas.openxmlformats.org/markup-compatibility/2006">
    <mc:Choice xmlns:p14="http://schemas.microsoft.com/office/powerpoint/2010/main" Requires="p14">
      <p:transition spd="slow" p14:dur="5000" advClick="0" advTm="17000">
        <p:checker/>
      </p:transition>
    </mc:Choice>
    <mc:Fallback>
      <p:transition spd="slow" advClick="0" advTm="17000">
        <p:checker/>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510</Words>
  <Application>Microsoft Office PowerPoint</Application>
  <PresentationFormat>Grand écran</PresentationFormat>
  <Paragraphs>35</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2023-02-18T08:53:13Z</dcterms:created>
  <dcterms:modified xsi:type="dcterms:W3CDTF">2023-02-18T10:20:21Z</dcterms:modified>
</cp:coreProperties>
</file>