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77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9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21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0E4C7D-F75B-27A4-D7C8-5BF7578013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866742C-8C81-A71D-8565-FA686D2613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D4E86A-945E-C607-5B24-7F2A8259A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915BB6-E447-D985-228F-EB3800F0C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53B63F-0A1D-BF81-7610-CB49A3659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56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92CD6-3D6E-5340-82D6-382050017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827257-C843-1F44-C2E5-F5761B2E1B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762B40-F892-7614-3DF8-F176CAA2E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EB62C9-E31A-3125-DDC3-7834B9C06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FE9E4B-6F67-DAA6-FFFD-549D46BB6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13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212E7B-29A6-931E-D4C0-2062A1F96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AEB3E8-7118-8490-2616-D5E156B91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080716-154F-E52F-4643-1CE9C18A8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550652-18C6-69D9-FAFA-987899214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E12186-F268-0A28-EE2A-79029D265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42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108CD-9F97-F8E2-0F05-3D30D8F46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A084FB-EC7F-C8AA-8F94-153B3B6F8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D80853B-EBD0-54A8-E732-270EFFE75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26AD70-3B1A-DC2E-7C1B-961C45993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072FD6-B8D3-9D76-3A38-28478C9A0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C019292-54CE-3289-C147-F9E5FBC78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95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CBDBE-5006-9F55-AC45-8F2E5AB8EA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B066D3E-9A23-1C5C-AFA9-6268BEB78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FFE9694-4B12-A9A7-FE5C-0ECB6475A2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5C0415D-E42A-CC09-6455-9D49FC70E7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0EEE0D1-8218-3179-30AF-EA75EC0D8D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A388260-900B-FD93-BEDB-DE2BE6996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2FA9AC-9EF0-8F0F-3A61-DDE770FA9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D11915B-D777-A861-45FF-E78D1B713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64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D0E56-4ED7-66E0-06B3-C57E03B26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19A5666-9FEC-1458-D125-7DE938A63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725196D-D073-E543-13C0-D7341838B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48F4902-9431-533B-3FD5-3FEF46484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63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D497D4A-8664-E830-3EAA-072EF6B86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E0FF9F-17FC-967C-EA09-D5827E39C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63745B0-C7D8-7195-4F21-46A9CD3B1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51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9A68B-5E19-9760-D191-975A051F0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27B901-1200-A46E-5B41-AEBEADA7E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44FBEB4-1F07-408D-B9EE-FC301F8A4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484826-4080-9D09-052E-5F738D57A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BF45A1-72AA-BF1C-7426-65D45992C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F86335-2D90-0A58-6CCA-B3C51BA58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CC5655-F354-5085-B68E-325ED198B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85BA8AB-7794-3279-D32E-AD844158BD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0198731-0D9F-BD9B-941B-70B0DD9D6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B5B127-1771-DE4F-0FA6-8E24283B7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BDD486-54AC-366C-2F0D-0978953AD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769F9B-B77C-8B48-1B95-8369FF04F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66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9042E-0292-7640-980F-AFB8CC361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A20F7EF-9E11-BFC4-65DD-193AC7B28B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8726E1-EFF2-1A29-FAF1-D5763A82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F22768-7C38-B169-C208-090EDA2C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A84226-DC86-E7C8-0E25-929844DCF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62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E7BF7BF-8BA1-8C86-39BF-21AE36D51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846A74C-F5AB-629A-BB78-36DE389C9A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D6ACA8-EEF9-960B-67FE-EA35C4CEA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EE9C46-298B-EE89-1B03-64EC0CDC5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524AF5-CA2A-6F89-4EC9-A5C387C7A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62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B89F03F-247C-FDDA-1293-2C8C618FA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953FCAA-C1EA-F849-FEAA-4A0F9A4700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9AE5B1-BB0F-02DE-4EA0-46B9D818C3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BD77F-B1B8-40C2-9D73-9F8C10370139}" type="datetimeFigureOut">
              <a:rPr lang="fr-FR" smtClean="0"/>
              <a:t>15/02/2023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CA778F-9B6D-4138-F7DE-DED36F7DEC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F1F5CE-6CAC-4003-4265-23295957CC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43A75-21B7-4757-AB32-C180B750ED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964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5038195D-8E6C-C13B-48F3-E7F7C87878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87DB88-73FF-740B-8BC0-D55A8C43180F}"/>
              </a:ext>
            </a:extLst>
          </p:cNvPr>
          <p:cNvSpPr txBox="1"/>
          <p:nvPr/>
        </p:nvSpPr>
        <p:spPr>
          <a:xfrm>
            <a:off x="9575800" y="2959100"/>
            <a:ext cx="261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Hôtel de ville de Wissembourg.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6937F41-DB89-F5EB-F946-52587F135172}"/>
              </a:ext>
            </a:extLst>
          </p:cNvPr>
          <p:cNvSpPr txBox="1"/>
          <p:nvPr/>
        </p:nvSpPr>
        <p:spPr>
          <a:xfrm>
            <a:off x="2405380" y="528935"/>
            <a:ext cx="917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La Ville De Wissembourg ( Alsace)</a:t>
            </a:r>
          </a:p>
        </p:txBody>
      </p:sp>
    </p:spTree>
    <p:extLst>
      <p:ext uri="{BB962C8B-B14F-4D97-AF65-F5344CB8AC3E}">
        <p14:creationId xmlns:p14="http://schemas.microsoft.com/office/powerpoint/2010/main" val="104220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14:ferris dir="l"/>
        <p:sndAc>
          <p:stSnd loop="1">
            <p:snd r:embed="rId2" name="Verchuren André - Carillon d'Alsace.wav"/>
          </p:stSnd>
        </p:sndAc>
      </p:transition>
    </mc:Choice>
    <mc:Fallback xmlns="">
      <p:transition spd="slow" advClick="0">
        <p:fade/>
        <p:sndAc>
          <p:stSnd loop="1">
            <p:snd r:embed="rId4" name="Verchuren André - Carillon d'Alsa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AD6E77-A601-C905-FEB0-D2B88793203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  <a:latin typeface="Algerian" panose="04020705040A02060702" pitchFamily="82" charset="0"/>
              </a:rPr>
              <a:t>Wissembourg [</a:t>
            </a:r>
            <a:r>
              <a:rPr lang="fr-FR" sz="4800" b="1" dirty="0" err="1">
                <a:solidFill>
                  <a:srgbClr val="FFFF00"/>
                </a:solidFill>
                <a:latin typeface="Algerian" panose="04020705040A02060702" pitchFamily="82" charset="0"/>
              </a:rPr>
              <a:t>visɑ̃buʁ</a:t>
            </a:r>
            <a:r>
              <a:rPr lang="fr-FR" sz="4800" b="1" dirty="0">
                <a:solidFill>
                  <a:srgbClr val="FFFF00"/>
                </a:solidFill>
                <a:latin typeface="Algerian" panose="04020705040A02060702" pitchFamily="82" charset="0"/>
              </a:rPr>
              <a:t>] est une commune française située dans la circonscription administrative du Bas-Rhin et, depuis le 1ᵉʳ janvier 2021, dans le territoire de la Collectivité européenne d'Alsace, en région Grand Est. Cette commune se trouve dans la région historique et culturelle d'Alsace.</a:t>
            </a:r>
          </a:p>
        </p:txBody>
      </p:sp>
    </p:spTree>
    <p:extLst>
      <p:ext uri="{BB962C8B-B14F-4D97-AF65-F5344CB8AC3E}">
        <p14:creationId xmlns:p14="http://schemas.microsoft.com/office/powerpoint/2010/main" val="168253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0C5AD83F-1A40-2359-9CFE-789ECC46EB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725" y="1223962"/>
            <a:ext cx="6686550" cy="441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053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maison&#10;&#10;Description générée automatiquement">
            <a:extLst>
              <a:ext uri="{FF2B5EF4-FFF2-40B4-BE49-F238E27FC236}">
                <a16:creationId xmlns:a16="http://schemas.microsoft.com/office/drawing/2014/main" id="{AC27BE44-58D4-81C9-D018-6BFF2F5624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39700"/>
            <a:ext cx="4572000" cy="660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A06569-32A5-00EA-6BC7-CDC6C0277C3F}"/>
              </a:ext>
            </a:extLst>
          </p:cNvPr>
          <p:cNvSpPr txBox="1"/>
          <p:nvPr/>
        </p:nvSpPr>
        <p:spPr>
          <a:xfrm>
            <a:off x="190500" y="3251200"/>
            <a:ext cx="34925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Wissembourg et du clocher de l'église Saint-Pierre-et-Paul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554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asse, verre, intérieur, mélangeur&#10;&#10;Description générée automatiquement">
            <a:extLst>
              <a:ext uri="{FF2B5EF4-FFF2-40B4-BE49-F238E27FC236}">
                <a16:creationId xmlns:a16="http://schemas.microsoft.com/office/drawing/2014/main" id="{35A30A5A-6B98-C3C6-932A-8955C9C84B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54000"/>
            <a:ext cx="5141893" cy="62865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56D356D-7DE4-9757-2170-F361FBDF0430}"/>
              </a:ext>
            </a:extLst>
          </p:cNvPr>
          <p:cNvSpPr txBox="1"/>
          <p:nvPr/>
        </p:nvSpPr>
        <p:spPr>
          <a:xfrm>
            <a:off x="8763000" y="3200400"/>
            <a:ext cx="3213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Gobelet de magistrat aux armes de Wissembourg (Michael </a:t>
            </a:r>
            <a:r>
              <a:rPr lang="fr-FR" sz="2000" b="1" dirty="0" err="1"/>
              <a:t>Widder</a:t>
            </a:r>
            <a:r>
              <a:rPr lang="fr-FR" sz="2000" b="1" dirty="0"/>
              <a:t>, 1695).</a:t>
            </a:r>
          </a:p>
        </p:txBody>
      </p:sp>
    </p:spTree>
    <p:extLst>
      <p:ext uri="{BB962C8B-B14F-4D97-AF65-F5344CB8AC3E}">
        <p14:creationId xmlns:p14="http://schemas.microsoft.com/office/powerpoint/2010/main" val="745102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armure&#10;&#10;Description générée automatiquement">
            <a:extLst>
              <a:ext uri="{FF2B5EF4-FFF2-40B4-BE49-F238E27FC236}">
                <a16:creationId xmlns:a16="http://schemas.microsoft.com/office/drawing/2014/main" id="{E31F5550-2653-4DB4-2FD9-CF993840C2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631" y="190500"/>
            <a:ext cx="5180737" cy="650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1870EA-1097-2872-EE67-CC34A9F9243E}"/>
              </a:ext>
            </a:extLst>
          </p:cNvPr>
          <p:cNvSpPr txBox="1"/>
          <p:nvPr/>
        </p:nvSpPr>
        <p:spPr>
          <a:xfrm>
            <a:off x="127000" y="3327400"/>
            <a:ext cx="3378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Stanislas </a:t>
            </a:r>
            <a:r>
              <a:rPr lang="fr-FR" sz="2000" b="1" dirty="0" err="1"/>
              <a:t>Leszczyński</a:t>
            </a:r>
            <a:r>
              <a:rPr lang="fr-FR" sz="2000" b="1" dirty="0"/>
              <a:t>, roi de Pologne.</a:t>
            </a:r>
          </a:p>
        </p:txBody>
      </p:sp>
    </p:spTree>
    <p:extLst>
      <p:ext uri="{BB962C8B-B14F-4D97-AF65-F5344CB8AC3E}">
        <p14:creationId xmlns:p14="http://schemas.microsoft.com/office/powerpoint/2010/main" val="29301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herbe, bâtiment&#10;&#10;Description générée automatiquement">
            <a:extLst>
              <a:ext uri="{FF2B5EF4-FFF2-40B4-BE49-F238E27FC236}">
                <a16:creationId xmlns:a16="http://schemas.microsoft.com/office/drawing/2014/main" id="{ADB0F33B-CCDB-693B-23DF-CAD7D15E95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400" y="685800"/>
            <a:ext cx="84963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5BD4B9-53E8-C940-56E1-EE61F1BEF2E2}"/>
              </a:ext>
            </a:extLst>
          </p:cNvPr>
          <p:cNvSpPr txBox="1"/>
          <p:nvPr/>
        </p:nvSpPr>
        <p:spPr>
          <a:xfrm>
            <a:off x="4597400" y="5833646"/>
            <a:ext cx="7988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Église Saints-Pierre-et-Paul</a:t>
            </a:r>
          </a:p>
        </p:txBody>
      </p:sp>
    </p:spTree>
    <p:extLst>
      <p:ext uri="{BB962C8B-B14F-4D97-AF65-F5344CB8AC3E}">
        <p14:creationId xmlns:p14="http://schemas.microsoft.com/office/powerpoint/2010/main" val="59521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rique, extérieur, ciel&#10;&#10;Description générée automatiquement">
            <a:extLst>
              <a:ext uri="{FF2B5EF4-FFF2-40B4-BE49-F238E27FC236}">
                <a16:creationId xmlns:a16="http://schemas.microsoft.com/office/drawing/2014/main" id="{20603039-88E3-A58A-6D13-4CB7FA945E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203200"/>
            <a:ext cx="5141893" cy="6477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58D4E8-9E05-179B-54B0-C09144959268}"/>
              </a:ext>
            </a:extLst>
          </p:cNvPr>
          <p:cNvSpPr txBox="1"/>
          <p:nvPr/>
        </p:nvSpPr>
        <p:spPr>
          <a:xfrm>
            <a:off x="8666946" y="3098800"/>
            <a:ext cx="32202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Tour romane de l'église Saints-Pierre-et-Paul.</a:t>
            </a:r>
          </a:p>
        </p:txBody>
      </p:sp>
    </p:spTree>
    <p:extLst>
      <p:ext uri="{BB962C8B-B14F-4D97-AF65-F5344CB8AC3E}">
        <p14:creationId xmlns:p14="http://schemas.microsoft.com/office/powerpoint/2010/main" val="404209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vieux, voûte&#10;&#10;Description générée automatiquement">
            <a:extLst>
              <a:ext uri="{FF2B5EF4-FFF2-40B4-BE49-F238E27FC236}">
                <a16:creationId xmlns:a16="http://schemas.microsoft.com/office/drawing/2014/main" id="{F89ECF91-7950-86BD-691D-0AF91190AF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498" y="177800"/>
            <a:ext cx="6447004" cy="65278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CD17598-86DC-4CB6-C67D-5E4CD6DE055B}"/>
              </a:ext>
            </a:extLst>
          </p:cNvPr>
          <p:cNvSpPr txBox="1"/>
          <p:nvPr/>
        </p:nvSpPr>
        <p:spPr>
          <a:xfrm>
            <a:off x="101600" y="2489200"/>
            <a:ext cx="28724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Fresque Saint Christophe tenant l'enfant Jésus dans ses bras (</a:t>
            </a:r>
            <a:r>
              <a:rPr lang="fr-FR" sz="2000" b="1" dirty="0" err="1">
                <a:solidFill>
                  <a:schemeClr val="bg1"/>
                </a:solidFill>
              </a:rPr>
              <a:t>xive</a:t>
            </a:r>
            <a:r>
              <a:rPr lang="fr-FR" sz="2000" b="1" dirty="0">
                <a:solidFill>
                  <a:schemeClr val="bg1"/>
                </a:solidFill>
              </a:rPr>
              <a:t> siècle).</a:t>
            </a:r>
          </a:p>
        </p:txBody>
      </p:sp>
    </p:spTree>
    <p:extLst>
      <p:ext uri="{BB962C8B-B14F-4D97-AF65-F5344CB8AC3E}">
        <p14:creationId xmlns:p14="http://schemas.microsoft.com/office/powerpoint/2010/main" val="402143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8697F7A9-8800-036B-BF01-5E0475ED2E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100" y="698500"/>
            <a:ext cx="84836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B55489-3477-53E4-21D3-C51B13997279}"/>
              </a:ext>
            </a:extLst>
          </p:cNvPr>
          <p:cNvSpPr txBox="1"/>
          <p:nvPr/>
        </p:nvSpPr>
        <p:spPr>
          <a:xfrm>
            <a:off x="5130800" y="5846346"/>
            <a:ext cx="6057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Église Saint-Jean.</a:t>
            </a:r>
          </a:p>
        </p:txBody>
      </p:sp>
    </p:spTree>
    <p:extLst>
      <p:ext uri="{BB962C8B-B14F-4D97-AF65-F5344CB8AC3E}">
        <p14:creationId xmlns:p14="http://schemas.microsoft.com/office/powerpoint/2010/main" val="195689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B1EE6835-1BA0-9EBB-8F77-D6E4D4867A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B47C20-C80A-EAC8-CC77-0EE0BBF18087}"/>
              </a:ext>
            </a:extLst>
          </p:cNvPr>
          <p:cNvSpPr txBox="1"/>
          <p:nvPr/>
        </p:nvSpPr>
        <p:spPr>
          <a:xfrm>
            <a:off x="9461500" y="3561081"/>
            <a:ext cx="273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maison du Sel.</a:t>
            </a:r>
          </a:p>
        </p:txBody>
      </p:sp>
    </p:spTree>
    <p:extLst>
      <p:ext uri="{BB962C8B-B14F-4D97-AF65-F5344CB8AC3E}">
        <p14:creationId xmlns:p14="http://schemas.microsoft.com/office/powerpoint/2010/main" val="14702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CDE8BEC8-7312-3093-7F52-94B60C6703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EB556-A1B6-D8E6-12D6-E1F8553E8DE5}"/>
              </a:ext>
            </a:extLst>
          </p:cNvPr>
          <p:cNvSpPr txBox="1"/>
          <p:nvPr/>
        </p:nvSpPr>
        <p:spPr>
          <a:xfrm>
            <a:off x="660400" y="3502055"/>
            <a:ext cx="284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Hôtel Stanislas.</a:t>
            </a:r>
          </a:p>
        </p:txBody>
      </p:sp>
    </p:spTree>
    <p:extLst>
      <p:ext uri="{BB962C8B-B14F-4D97-AF65-F5344CB8AC3E}">
        <p14:creationId xmlns:p14="http://schemas.microsoft.com/office/powerpoint/2010/main" val="294530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maison&#10;&#10;Description générée automatiquement">
            <a:extLst>
              <a:ext uri="{FF2B5EF4-FFF2-40B4-BE49-F238E27FC236}">
                <a16:creationId xmlns:a16="http://schemas.microsoft.com/office/drawing/2014/main" id="{42301C24-0446-D2B9-1E52-1E29EC2FAF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687" y="152400"/>
            <a:ext cx="6002626" cy="655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E6161B-6F44-9E8F-8A9A-5719C24AD519}"/>
              </a:ext>
            </a:extLst>
          </p:cNvPr>
          <p:cNvSpPr txBox="1"/>
          <p:nvPr/>
        </p:nvSpPr>
        <p:spPr>
          <a:xfrm>
            <a:off x="9097313" y="3644900"/>
            <a:ext cx="29676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Maison dite de « l'ami Fritz ».</a:t>
            </a:r>
          </a:p>
        </p:txBody>
      </p:sp>
    </p:spTree>
    <p:extLst>
      <p:ext uri="{BB962C8B-B14F-4D97-AF65-F5344CB8AC3E}">
        <p14:creationId xmlns:p14="http://schemas.microsoft.com/office/powerpoint/2010/main" val="13010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vieux, pierre&#10;&#10;Description générée automatiquement">
            <a:extLst>
              <a:ext uri="{FF2B5EF4-FFF2-40B4-BE49-F238E27FC236}">
                <a16:creationId xmlns:a16="http://schemas.microsoft.com/office/drawing/2014/main" id="{F7C24D8C-B5A3-5A21-094C-516F76BBC5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0901" y="609600"/>
            <a:ext cx="7886700" cy="558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759697-1B11-B038-1FB9-55C8F7C447B0}"/>
              </a:ext>
            </a:extLst>
          </p:cNvPr>
          <p:cNvSpPr txBox="1"/>
          <p:nvPr/>
        </p:nvSpPr>
        <p:spPr>
          <a:xfrm>
            <a:off x="10007601" y="3276600"/>
            <a:ext cx="21843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Maison </a:t>
            </a:r>
            <a:r>
              <a:rPr lang="fr-FR" sz="2000" b="1" dirty="0" err="1"/>
              <a:t>Vogelsberger</a:t>
            </a:r>
            <a:r>
              <a:rPr lang="fr-FR" sz="2000" b="1" dirty="0"/>
              <a:t> construite en 1540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4950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n bois, voûte, pierre&#10;&#10;Description générée automatiquement">
            <a:extLst>
              <a:ext uri="{FF2B5EF4-FFF2-40B4-BE49-F238E27FC236}">
                <a16:creationId xmlns:a16="http://schemas.microsoft.com/office/drawing/2014/main" id="{BA16DB5D-C2A0-5041-0CCC-B7E60499C2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3E5612-1721-8C2D-B440-4D6A8D6308FE}"/>
              </a:ext>
            </a:extLst>
          </p:cNvPr>
          <p:cNvSpPr txBox="1"/>
          <p:nvPr/>
        </p:nvSpPr>
        <p:spPr>
          <a:xfrm>
            <a:off x="292100" y="3632200"/>
            <a:ext cx="2362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Détail de la maison </a:t>
            </a:r>
            <a:r>
              <a:rPr lang="fr-FR" sz="2000" b="1" dirty="0" err="1"/>
              <a:t>Vogelsberger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57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rique&#10;&#10;Description générée automatiquement">
            <a:extLst>
              <a:ext uri="{FF2B5EF4-FFF2-40B4-BE49-F238E27FC236}">
                <a16:creationId xmlns:a16="http://schemas.microsoft.com/office/drawing/2014/main" id="{AEBB995C-68EC-65F1-EE3B-57585C0D5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62000"/>
            <a:ext cx="8496300" cy="538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4E44D4-6809-819C-8D15-C5C7DF73BD5C}"/>
              </a:ext>
            </a:extLst>
          </p:cNvPr>
          <p:cNvSpPr txBox="1"/>
          <p:nvPr/>
        </p:nvSpPr>
        <p:spPr>
          <a:xfrm>
            <a:off x="4965700" y="5808246"/>
            <a:ext cx="7226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La grange aux Dîmes.</a:t>
            </a:r>
          </a:p>
        </p:txBody>
      </p:sp>
    </p:spTree>
    <p:extLst>
      <p:ext uri="{BB962C8B-B14F-4D97-AF65-F5344CB8AC3E}">
        <p14:creationId xmlns:p14="http://schemas.microsoft.com/office/powerpoint/2010/main" val="20712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âtiment gouvernemental&#10;&#10;Description générée automatiquement">
            <a:extLst>
              <a:ext uri="{FF2B5EF4-FFF2-40B4-BE49-F238E27FC236}">
                <a16:creationId xmlns:a16="http://schemas.microsoft.com/office/drawing/2014/main" id="{745B279E-71A9-17A1-8988-899FD1B1D9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723900"/>
            <a:ext cx="8470900" cy="5372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E703EF-4D33-AD5D-0ECB-833D443C9886}"/>
              </a:ext>
            </a:extLst>
          </p:cNvPr>
          <p:cNvSpPr txBox="1"/>
          <p:nvPr/>
        </p:nvSpPr>
        <p:spPr>
          <a:xfrm>
            <a:off x="4279900" y="5757446"/>
            <a:ext cx="8001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Sous-préfecture, ancien doyenné.</a:t>
            </a:r>
          </a:p>
        </p:txBody>
      </p:sp>
    </p:spTree>
    <p:extLst>
      <p:ext uri="{BB962C8B-B14F-4D97-AF65-F5344CB8AC3E}">
        <p14:creationId xmlns:p14="http://schemas.microsoft.com/office/powerpoint/2010/main" val="4372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825FDF5A-4792-4D33-F419-618B0926C9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6100" y="736600"/>
            <a:ext cx="8534400" cy="5359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3BB49B-8966-D1CE-59DF-44E65A0B1AF7}"/>
              </a:ext>
            </a:extLst>
          </p:cNvPr>
          <p:cNvSpPr txBox="1"/>
          <p:nvPr/>
        </p:nvSpPr>
        <p:spPr>
          <a:xfrm>
            <a:off x="4711700" y="5767457"/>
            <a:ext cx="736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Musée </a:t>
            </a:r>
            <a:r>
              <a:rPr lang="fr-FR" sz="2000" b="1" dirty="0" err="1"/>
              <a:t>Westercamp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418306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60B3F30-0464-54C3-5295-B02FAFF276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429" y="2135121"/>
            <a:ext cx="4485141" cy="25877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7650E0-8111-D4D5-01C3-083272C9184E}"/>
              </a:ext>
            </a:extLst>
          </p:cNvPr>
          <p:cNvSpPr txBox="1"/>
          <p:nvPr/>
        </p:nvSpPr>
        <p:spPr>
          <a:xfrm>
            <a:off x="3543300" y="4470400"/>
            <a:ext cx="7734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Lettre de 1868 avec le cachet Gros Chiffre 4345</a:t>
            </a:r>
          </a:p>
        </p:txBody>
      </p:sp>
    </p:spTree>
    <p:extLst>
      <p:ext uri="{BB962C8B-B14F-4D97-AF65-F5344CB8AC3E}">
        <p14:creationId xmlns:p14="http://schemas.microsoft.com/office/powerpoint/2010/main" val="12923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maison&#10;&#10;Description générée automatiquement">
            <a:extLst>
              <a:ext uri="{FF2B5EF4-FFF2-40B4-BE49-F238E27FC236}">
                <a16:creationId xmlns:a16="http://schemas.microsoft.com/office/drawing/2014/main" id="{742961DA-5773-0323-5581-CD784ED86F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14300"/>
            <a:ext cx="5143500" cy="655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AB4E89-F7D8-C6A8-90C2-D4BCAD2DF12E}"/>
              </a:ext>
            </a:extLst>
          </p:cNvPr>
          <p:cNvSpPr txBox="1"/>
          <p:nvPr/>
        </p:nvSpPr>
        <p:spPr>
          <a:xfrm>
            <a:off x="139700" y="3429000"/>
            <a:ext cx="3111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Maisons à colombages ornées de fleurs (géraniums) et rivière (la Lauter)</a:t>
            </a:r>
          </a:p>
        </p:txBody>
      </p:sp>
    </p:spTree>
    <p:extLst>
      <p:ext uri="{BB962C8B-B14F-4D97-AF65-F5344CB8AC3E}">
        <p14:creationId xmlns:p14="http://schemas.microsoft.com/office/powerpoint/2010/main" val="149792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fleur&#10;&#10;Description générée automatiquement">
            <a:extLst>
              <a:ext uri="{FF2B5EF4-FFF2-40B4-BE49-F238E27FC236}">
                <a16:creationId xmlns:a16="http://schemas.microsoft.com/office/drawing/2014/main" id="{6B74B552-55BB-7801-0C9D-41F2B37F1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100" y="787400"/>
            <a:ext cx="82296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3FDD2E-40A2-4C21-882C-0E8FC136786D}"/>
              </a:ext>
            </a:extLst>
          </p:cNvPr>
          <p:cNvSpPr txBox="1"/>
          <p:nvPr/>
        </p:nvSpPr>
        <p:spPr>
          <a:xfrm>
            <a:off x="3187700" y="6070600"/>
            <a:ext cx="627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Pont fleuri et rivière (la Lauter) bordée de maisons</a:t>
            </a:r>
          </a:p>
        </p:txBody>
      </p:sp>
    </p:spTree>
    <p:extLst>
      <p:ext uri="{BB962C8B-B14F-4D97-AF65-F5344CB8AC3E}">
        <p14:creationId xmlns:p14="http://schemas.microsoft.com/office/powerpoint/2010/main" val="147125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rivière&#10;&#10;Description générée automatiquement">
            <a:extLst>
              <a:ext uri="{FF2B5EF4-FFF2-40B4-BE49-F238E27FC236}">
                <a16:creationId xmlns:a16="http://schemas.microsoft.com/office/drawing/2014/main" id="{7674DC94-8E37-069C-7DF0-DEF58A81B6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49300"/>
            <a:ext cx="8521700" cy="5384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587664-B461-862C-7151-458D8A135D33}"/>
              </a:ext>
            </a:extLst>
          </p:cNvPr>
          <p:cNvSpPr txBox="1"/>
          <p:nvPr/>
        </p:nvSpPr>
        <p:spPr>
          <a:xfrm flipH="1">
            <a:off x="3479800" y="6108700"/>
            <a:ext cx="713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Rivière (la Lauter) et remparts de la vieille ville</a:t>
            </a:r>
          </a:p>
        </p:txBody>
      </p:sp>
    </p:spTree>
    <p:extLst>
      <p:ext uri="{BB962C8B-B14F-4D97-AF65-F5344CB8AC3E}">
        <p14:creationId xmlns:p14="http://schemas.microsoft.com/office/powerpoint/2010/main" val="421142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fleur&#10;&#10;Description générée automatiquement">
            <a:extLst>
              <a:ext uri="{FF2B5EF4-FFF2-40B4-BE49-F238E27FC236}">
                <a16:creationId xmlns:a16="http://schemas.microsoft.com/office/drawing/2014/main" id="{E90C8CDE-BEF0-B703-E9AC-BB0364A4FA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774700"/>
            <a:ext cx="8394700" cy="528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2F132B-501B-6DEE-D38E-79D08C876C55}"/>
              </a:ext>
            </a:extLst>
          </p:cNvPr>
          <p:cNvSpPr txBox="1"/>
          <p:nvPr/>
        </p:nvSpPr>
        <p:spPr>
          <a:xfrm>
            <a:off x="3771900" y="6083300"/>
            <a:ext cx="726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Pont fleuri, roseraie, arbres et demeure</a:t>
            </a:r>
          </a:p>
        </p:txBody>
      </p:sp>
    </p:spTree>
    <p:extLst>
      <p:ext uri="{BB962C8B-B14F-4D97-AF65-F5344CB8AC3E}">
        <p14:creationId xmlns:p14="http://schemas.microsoft.com/office/powerpoint/2010/main" val="336324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6A34872C-E8ED-C448-9FBE-429B01CE6D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6900" y="749300"/>
            <a:ext cx="8445500" cy="5422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BA59D6-F3B5-115A-1FFA-9DEE51C4EFBD}"/>
              </a:ext>
            </a:extLst>
          </p:cNvPr>
          <p:cNvSpPr txBox="1"/>
          <p:nvPr/>
        </p:nvSpPr>
        <p:spPr>
          <a:xfrm>
            <a:off x="4064000" y="6108700"/>
            <a:ext cx="670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Rivière (la Lauter), remparts et arbres</a:t>
            </a:r>
          </a:p>
        </p:txBody>
      </p:sp>
    </p:spTree>
    <p:extLst>
      <p:ext uri="{BB962C8B-B14F-4D97-AF65-F5344CB8AC3E}">
        <p14:creationId xmlns:p14="http://schemas.microsoft.com/office/powerpoint/2010/main" val="332081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arbre&#10;&#10;Description générée automatiquement">
            <a:extLst>
              <a:ext uri="{FF2B5EF4-FFF2-40B4-BE49-F238E27FC236}">
                <a16:creationId xmlns:a16="http://schemas.microsoft.com/office/drawing/2014/main" id="{CDB8A4C5-E91D-6B5D-709F-730841007E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679450"/>
            <a:ext cx="8140700" cy="5499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04718C-0431-1B3D-9EA9-7DFBE08FE7C5}"/>
              </a:ext>
            </a:extLst>
          </p:cNvPr>
          <p:cNvSpPr txBox="1"/>
          <p:nvPr/>
        </p:nvSpPr>
        <p:spPr>
          <a:xfrm>
            <a:off x="3898900" y="5978495"/>
            <a:ext cx="695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Fontaine fleurie, arbres et maisons</a:t>
            </a:r>
          </a:p>
        </p:txBody>
      </p:sp>
    </p:spTree>
    <p:extLst>
      <p:ext uri="{BB962C8B-B14F-4D97-AF65-F5344CB8AC3E}">
        <p14:creationId xmlns:p14="http://schemas.microsoft.com/office/powerpoint/2010/main" val="4008873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CC05FCD7-B571-A523-ADBA-49E09A0597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500" y="711200"/>
            <a:ext cx="8191500" cy="5372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99DA5D-69A2-A79C-735E-D20BA4D42776}"/>
              </a:ext>
            </a:extLst>
          </p:cNvPr>
          <p:cNvSpPr txBox="1"/>
          <p:nvPr/>
        </p:nvSpPr>
        <p:spPr>
          <a:xfrm>
            <a:off x="4699000" y="6003895"/>
            <a:ext cx="6997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Rue bordée de maisons</a:t>
            </a:r>
          </a:p>
        </p:txBody>
      </p:sp>
    </p:spTree>
    <p:extLst>
      <p:ext uri="{BB962C8B-B14F-4D97-AF65-F5344CB8AC3E}">
        <p14:creationId xmlns:p14="http://schemas.microsoft.com/office/powerpoint/2010/main" val="307919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extérieur, ciel&#10;&#10;Description générée automatiquement">
            <a:extLst>
              <a:ext uri="{FF2B5EF4-FFF2-40B4-BE49-F238E27FC236}">
                <a16:creationId xmlns:a16="http://schemas.microsoft.com/office/drawing/2014/main" id="{5EEA6E1D-90E3-DEAF-15E2-915DD3F7B9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000" y="762000"/>
            <a:ext cx="85090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6B3ED2-D67E-31FC-3E2F-8D32C832C769}"/>
              </a:ext>
            </a:extLst>
          </p:cNvPr>
          <p:cNvSpPr txBox="1"/>
          <p:nvPr/>
        </p:nvSpPr>
        <p:spPr>
          <a:xfrm>
            <a:off x="3517900" y="6057900"/>
            <a:ext cx="7277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Rue avec maisons et église Saint-Pierre-et-Saint-Paul</a:t>
            </a:r>
          </a:p>
        </p:txBody>
      </p:sp>
    </p:spTree>
    <p:extLst>
      <p:ext uri="{BB962C8B-B14F-4D97-AF65-F5344CB8AC3E}">
        <p14:creationId xmlns:p14="http://schemas.microsoft.com/office/powerpoint/2010/main" val="345504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eau, maison&#10;&#10;Description générée automatiquement">
            <a:extLst>
              <a:ext uri="{FF2B5EF4-FFF2-40B4-BE49-F238E27FC236}">
                <a16:creationId xmlns:a16="http://schemas.microsoft.com/office/drawing/2014/main" id="{4C2D3958-755F-DCE6-D9B5-39C46C111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2100" y="825500"/>
            <a:ext cx="9029700" cy="52578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77A356E-8B43-9393-6450-3F6F0EDF22C4}"/>
              </a:ext>
            </a:extLst>
          </p:cNvPr>
          <p:cNvSpPr txBox="1"/>
          <p:nvPr/>
        </p:nvSpPr>
        <p:spPr>
          <a:xfrm>
            <a:off x="3086100" y="352455"/>
            <a:ext cx="688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Reste Des Anciennes </a:t>
            </a:r>
            <a:r>
              <a:rPr lang="fr-FR" sz="2000" b="1" dirty="0" err="1">
                <a:solidFill>
                  <a:schemeClr val="bg1"/>
                </a:solidFill>
              </a:rPr>
              <a:t>Fortififications</a:t>
            </a:r>
            <a:r>
              <a:rPr lang="fr-FR" sz="2000" b="1" dirty="0">
                <a:solidFill>
                  <a:schemeClr val="bg1"/>
                </a:solidFill>
              </a:rPr>
              <a:t> à Wissembourg</a:t>
            </a:r>
          </a:p>
        </p:txBody>
      </p:sp>
    </p:spTree>
    <p:extLst>
      <p:ext uri="{BB962C8B-B14F-4D97-AF65-F5344CB8AC3E}">
        <p14:creationId xmlns:p14="http://schemas.microsoft.com/office/powerpoint/2010/main" val="144327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plusieurs&#10;&#10;Description générée automatiquement">
            <a:extLst>
              <a:ext uri="{FF2B5EF4-FFF2-40B4-BE49-F238E27FC236}">
                <a16:creationId xmlns:a16="http://schemas.microsoft.com/office/drawing/2014/main" id="{5C45829D-4DB0-CFEF-30D9-21141A13D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00" y="660400"/>
            <a:ext cx="8267700" cy="5537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D45102-9D99-A654-6109-EC6ACF348D71}"/>
              </a:ext>
            </a:extLst>
          </p:cNvPr>
          <p:cNvSpPr txBox="1"/>
          <p:nvPr/>
        </p:nvSpPr>
        <p:spPr>
          <a:xfrm>
            <a:off x="5334000" y="6145471"/>
            <a:ext cx="701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Wissembourg </a:t>
            </a:r>
          </a:p>
        </p:txBody>
      </p:sp>
    </p:spTree>
    <p:extLst>
      <p:ext uri="{BB962C8B-B14F-4D97-AF65-F5344CB8AC3E}">
        <p14:creationId xmlns:p14="http://schemas.microsoft.com/office/powerpoint/2010/main" val="300531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brique&#10;&#10;Description générée automatiquement">
            <a:extLst>
              <a:ext uri="{FF2B5EF4-FFF2-40B4-BE49-F238E27FC236}">
                <a16:creationId xmlns:a16="http://schemas.microsoft.com/office/drawing/2014/main" id="{ADDF56A5-8E3C-A4BB-6491-E416F3AD8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600" y="774700"/>
            <a:ext cx="8483600" cy="53467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E7C546-A334-DA36-2522-160DD97F72D5}"/>
              </a:ext>
            </a:extLst>
          </p:cNvPr>
          <p:cNvSpPr txBox="1"/>
          <p:nvPr/>
        </p:nvSpPr>
        <p:spPr>
          <a:xfrm>
            <a:off x="3187700" y="6083300"/>
            <a:ext cx="652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Restes Des Anciennes Fortifications à Wissembourg</a:t>
            </a:r>
          </a:p>
        </p:txBody>
      </p:sp>
    </p:spTree>
    <p:extLst>
      <p:ext uri="{BB962C8B-B14F-4D97-AF65-F5344CB8AC3E}">
        <p14:creationId xmlns:p14="http://schemas.microsoft.com/office/powerpoint/2010/main" val="183144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extérieur, rivière&#10;&#10;Description générée automatiquement">
            <a:extLst>
              <a:ext uri="{FF2B5EF4-FFF2-40B4-BE49-F238E27FC236}">
                <a16:creationId xmlns:a16="http://schemas.microsoft.com/office/drawing/2014/main" id="{69CDA031-AB90-BBA6-22C1-5C30A77C01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781050"/>
            <a:ext cx="84074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A6586-3267-7924-C931-0407006804B4}"/>
              </a:ext>
            </a:extLst>
          </p:cNvPr>
          <p:cNvSpPr txBox="1"/>
          <p:nvPr/>
        </p:nvSpPr>
        <p:spPr>
          <a:xfrm>
            <a:off x="3378200" y="6076950"/>
            <a:ext cx="601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Restes  des Anciennes Fortifications à Wissembourg</a:t>
            </a:r>
          </a:p>
        </p:txBody>
      </p:sp>
    </p:spTree>
    <p:extLst>
      <p:ext uri="{BB962C8B-B14F-4D97-AF65-F5344CB8AC3E}">
        <p14:creationId xmlns:p14="http://schemas.microsoft.com/office/powerpoint/2010/main" val="207696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extérieur, arbre, herbe&#10;&#10;Description générée automatiquement">
            <a:extLst>
              <a:ext uri="{FF2B5EF4-FFF2-40B4-BE49-F238E27FC236}">
                <a16:creationId xmlns:a16="http://schemas.microsoft.com/office/drawing/2014/main" id="{B7A72375-D4E8-B6A5-C308-77B2CFD92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9887" y="571500"/>
            <a:ext cx="6372225" cy="5715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C7E595-D369-2F1E-81C5-1ECD0FD83A2D}"/>
              </a:ext>
            </a:extLst>
          </p:cNvPr>
          <p:cNvSpPr txBox="1"/>
          <p:nvPr/>
        </p:nvSpPr>
        <p:spPr>
          <a:xfrm>
            <a:off x="9282112" y="3510281"/>
            <a:ext cx="2998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Restes des Anciennes fortifications à Wissembourg</a:t>
            </a:r>
          </a:p>
        </p:txBody>
      </p:sp>
    </p:spTree>
    <p:extLst>
      <p:ext uri="{BB962C8B-B14F-4D97-AF65-F5344CB8AC3E}">
        <p14:creationId xmlns:p14="http://schemas.microsoft.com/office/powerpoint/2010/main" val="401677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5F4E1B1-3871-0863-1DA8-C448EE55F13C}"/>
              </a:ext>
            </a:extLst>
          </p:cNvPr>
          <p:cNvSpPr txBox="1"/>
          <p:nvPr/>
        </p:nvSpPr>
        <p:spPr>
          <a:xfrm>
            <a:off x="1657350" y="2413000"/>
            <a:ext cx="9055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De Wissembourg  ( Alsace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AD90932-4BA0-0AE1-8362-E90925006114}"/>
              </a:ext>
            </a:extLst>
          </p:cNvPr>
          <p:cNvSpPr txBox="1"/>
          <p:nvPr/>
        </p:nvSpPr>
        <p:spPr>
          <a:xfrm>
            <a:off x="3962400" y="3014990"/>
            <a:ext cx="7423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0296F57-6DF6-5504-C890-23B122389AB4}"/>
              </a:ext>
            </a:extLst>
          </p:cNvPr>
          <p:cNvSpPr txBox="1"/>
          <p:nvPr/>
        </p:nvSpPr>
        <p:spPr>
          <a:xfrm>
            <a:off x="5626100" y="3624590"/>
            <a:ext cx="467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8841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000">
        <p14:ferris dir="l"/>
      </p:transition>
    </mc:Choice>
    <mc:Fallback xmlns=""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280</Words>
  <Application>Microsoft Office PowerPoint</Application>
  <PresentationFormat>Grand écran</PresentationFormat>
  <Paragraphs>44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9</cp:revision>
  <dcterms:created xsi:type="dcterms:W3CDTF">2023-02-13T06:06:52Z</dcterms:created>
  <dcterms:modified xsi:type="dcterms:W3CDTF">2023-02-15T05:04:44Z</dcterms:modified>
</cp:coreProperties>
</file>