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1"/>
  </p:sldMasterIdLst>
  <p:notesMasterIdLst>
    <p:notesMasterId r:id="rId43"/>
  </p:notesMasterIdLst>
  <p:handoutMasterIdLst>
    <p:handoutMasterId r:id="rId44"/>
  </p:handoutMasterIdLst>
  <p:sldIdLst>
    <p:sldId id="364" r:id="rId2"/>
    <p:sldId id="276" r:id="rId3"/>
    <p:sldId id="348" r:id="rId4"/>
    <p:sldId id="338" r:id="rId5"/>
    <p:sldId id="349" r:id="rId6"/>
    <p:sldId id="388" r:id="rId7"/>
    <p:sldId id="339" r:id="rId8"/>
    <p:sldId id="374" r:id="rId9"/>
    <p:sldId id="377" r:id="rId10"/>
    <p:sldId id="365" r:id="rId11"/>
    <p:sldId id="378" r:id="rId12"/>
    <p:sldId id="379" r:id="rId13"/>
    <p:sldId id="380" r:id="rId14"/>
    <p:sldId id="367" r:id="rId15"/>
    <p:sldId id="384" r:id="rId16"/>
    <p:sldId id="366" r:id="rId17"/>
    <p:sldId id="383" r:id="rId18"/>
    <p:sldId id="277" r:id="rId19"/>
    <p:sldId id="355" r:id="rId20"/>
    <p:sldId id="300" r:id="rId21"/>
    <p:sldId id="304" r:id="rId22"/>
    <p:sldId id="273" r:id="rId23"/>
    <p:sldId id="369" r:id="rId24"/>
    <p:sldId id="316" r:id="rId25"/>
    <p:sldId id="345" r:id="rId26"/>
    <p:sldId id="352" r:id="rId27"/>
    <p:sldId id="370" r:id="rId28"/>
    <p:sldId id="381" r:id="rId29"/>
    <p:sldId id="382" r:id="rId30"/>
    <p:sldId id="360" r:id="rId31"/>
    <p:sldId id="371" r:id="rId32"/>
    <p:sldId id="375" r:id="rId33"/>
    <p:sldId id="385" r:id="rId34"/>
    <p:sldId id="386" r:id="rId35"/>
    <p:sldId id="387" r:id="rId36"/>
    <p:sldId id="336" r:id="rId37"/>
    <p:sldId id="335" r:id="rId38"/>
    <p:sldId id="368" r:id="rId39"/>
    <p:sldId id="299" r:id="rId40"/>
    <p:sldId id="358" r:id="rId41"/>
    <p:sldId id="359" r:id="rId4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1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0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2" autoAdjust="0"/>
    <p:restoredTop sz="73428" autoAdjust="0"/>
  </p:normalViewPr>
  <p:slideViewPr>
    <p:cSldViewPr snapToGrid="0" showGuides="1">
      <p:cViewPr varScale="1">
        <p:scale>
          <a:sx n="87" d="100"/>
          <a:sy n="87" d="100"/>
        </p:scale>
        <p:origin x="1416" y="60"/>
      </p:cViewPr>
      <p:guideLst>
        <p:guide orient="horz" pos="411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36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8A0B5-8AF9-416D-9687-D3C765477DAC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8DF6C-2DB9-4142-8EC7-163BE18FF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69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37E9F-3642-49D4-8098-02419DB08C82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3FE80-694C-45B4-9EBE-F12899DEA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641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36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406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963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104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945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377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2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2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604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0392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074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418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972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59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62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5948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8745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912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0741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340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801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071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70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 userDrawn="1"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15672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3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89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66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2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25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601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03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29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5213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89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4635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94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819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30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8772F-AE9E-4D7F-B457-13321CD1F9C9}" type="datetimeFigureOut">
              <a:rPr lang="fr-FR" smtClean="0"/>
              <a:t>14/02/2023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0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  <p:sldLayoutId id="21474839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0" Type="http://schemas.openxmlformats.org/officeDocument/2006/relationships/image" Target="../media/image4.emf"/><Relationship Id="rId4" Type="http://schemas.openxmlformats.org/officeDocument/2006/relationships/oleObject" Target="../embeddings/oleObject1.bin"/><Relationship Id="rId9" Type="http://schemas.openxmlformats.org/officeDocument/2006/relationships/package" Target="../embeddings/Document_Microsoft_Word1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4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4.jpeg"/><Relationship Id="rId11" Type="http://schemas.openxmlformats.org/officeDocument/2006/relationships/image" Target="../media/image61.wmf"/><Relationship Id="rId5" Type="http://schemas.openxmlformats.org/officeDocument/2006/relationships/image" Target="../media/image63.png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62.jpeg"/><Relationship Id="rId9" Type="http://schemas.openxmlformats.org/officeDocument/2006/relationships/image" Target="../media/image6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eg"/><Relationship Id="rId7" Type="http://schemas.openxmlformats.org/officeDocument/2006/relationships/image" Target="../media/image7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7.jpeg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6.jpeg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00.png"/><Relationship Id="rId7" Type="http://schemas.openxmlformats.org/officeDocument/2006/relationships/image" Target="../media/image10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3.jpeg"/><Relationship Id="rId11" Type="http://schemas.openxmlformats.org/officeDocument/2006/relationships/image" Target="../media/image106.jpg"/><Relationship Id="rId5" Type="http://schemas.openxmlformats.org/officeDocument/2006/relationships/image" Target="../media/image102.jpeg"/><Relationship Id="rId10" Type="http://schemas.openxmlformats.org/officeDocument/2006/relationships/image" Target="../media/image105.jpg"/><Relationship Id="rId4" Type="http://schemas.openxmlformats.org/officeDocument/2006/relationships/image" Target="../media/image101.png"/><Relationship Id="rId9" Type="http://schemas.openxmlformats.org/officeDocument/2006/relationships/image" Target="../media/image9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g"/><Relationship Id="rId5" Type="http://schemas.openxmlformats.org/officeDocument/2006/relationships/image" Target="../media/image109.jpg"/><Relationship Id="rId4" Type="http://schemas.openxmlformats.org/officeDocument/2006/relationships/image" Target="../media/image10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afpriaformosa.annonces@yahoo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3.emf"/><Relationship Id="rId5" Type="http://schemas.openxmlformats.org/officeDocument/2006/relationships/package" Target="../embeddings/Feuille_de_calcul_Microsoft_Excel2.xlsx"/><Relationship Id="rId4" Type="http://schemas.openxmlformats.org/officeDocument/2006/relationships/oleObject" Target="../embeddings/oleObject14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4.emf"/><Relationship Id="rId5" Type="http://schemas.openxmlformats.org/officeDocument/2006/relationships/package" Target="../embeddings/Feuille_de_calcul_Microsoft_Excel3.xlsx"/><Relationship Id="rId4" Type="http://schemas.openxmlformats.org/officeDocument/2006/relationships/oleObject" Target="../embeddings/oleObject1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7.emf"/><Relationship Id="rId5" Type="http://schemas.openxmlformats.org/officeDocument/2006/relationships/package" Target="../embeddings/Feuille_de_calcul_Microsoft_Excel4.xlsx"/><Relationship Id="rId4" Type="http://schemas.openxmlformats.org/officeDocument/2006/relationships/oleObject" Target="../embeddings/oleObject1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18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947426" cy="7282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11155" y="562801"/>
            <a:ext cx="47933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Assemblée générale</a:t>
            </a:r>
          </a:p>
          <a:p>
            <a:pPr algn="ctr"/>
            <a:r>
              <a:rPr lang="fr-FR" sz="36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2023</a:t>
            </a:r>
            <a:endParaRPr lang="fr-FR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37" y="157354"/>
            <a:ext cx="2470069" cy="1605776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8742823" y="6257835"/>
            <a:ext cx="3449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Avance manuelle ………</a:t>
            </a:r>
            <a:endParaRPr lang="fr-FR" sz="36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55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62007" y="52029"/>
            <a:ext cx="38042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Ordre du jour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82969" y="1652423"/>
            <a:ext cx="107090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 Présentation des membres des 3 organes : Assemblée Générale, Direction, Conseil</a:t>
            </a:r>
          </a:p>
          <a:p>
            <a:pPr lvl="0"/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fiscal et des membres actifs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Rapport moral du Président de la Direction,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Renouvellement d'un membre </a:t>
            </a:r>
            <a:r>
              <a:rPr lang="fr-FR" dirty="0">
                <a:latin typeface="Century" panose="02040604050505020304" pitchFamily="18" charset="0"/>
              </a:rPr>
              <a:t>de l’Assemblée </a:t>
            </a:r>
            <a:r>
              <a:rPr lang="fr-FR" dirty="0" smtClean="0">
                <a:latin typeface="Century" panose="02040604050505020304" pitchFamily="18" charset="0"/>
              </a:rPr>
              <a:t>Générale, de 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 et </a:t>
            </a:r>
            <a:r>
              <a:rPr lang="fr-FR" dirty="0">
                <a:latin typeface="Century" panose="02040604050505020304" pitchFamily="18" charset="0"/>
              </a:rPr>
              <a:t>remplacement de </a:t>
            </a:r>
            <a:r>
              <a:rPr lang="fr-FR" dirty="0" smtClean="0">
                <a:latin typeface="Century" panose="02040604050505020304" pitchFamily="18" charset="0"/>
              </a:rPr>
              <a:t>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Election des nouveaux </a:t>
            </a:r>
            <a:r>
              <a:rPr lang="fr-FR" dirty="0">
                <a:latin typeface="Century" panose="02040604050505020304" pitchFamily="18" charset="0"/>
              </a:rPr>
              <a:t>membres </a:t>
            </a:r>
            <a:r>
              <a:rPr lang="fr-FR" dirty="0" smtClean="0">
                <a:latin typeface="Century" panose="02040604050505020304" pitchFamily="18" charset="0"/>
              </a:rPr>
              <a:t>de </a:t>
            </a:r>
            <a:r>
              <a:rPr lang="fr-FR" dirty="0">
                <a:latin typeface="Century" panose="02040604050505020304" pitchFamily="18" charset="0"/>
              </a:rPr>
              <a:t>la Direction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des modifications du </a:t>
            </a:r>
            <a:r>
              <a:rPr lang="fr-FR" dirty="0">
                <a:latin typeface="Century" panose="02040604050505020304" pitchFamily="18" charset="0"/>
              </a:rPr>
              <a:t>règlement </a:t>
            </a:r>
            <a:r>
              <a:rPr lang="fr-FR" dirty="0" smtClean="0">
                <a:latin typeface="Century" panose="02040604050505020304" pitchFamily="18" charset="0"/>
              </a:rPr>
              <a:t>intérieur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des </a:t>
            </a:r>
            <a:r>
              <a:rPr lang="fr-FR" dirty="0">
                <a:latin typeface="Century" panose="02040604050505020304" pitchFamily="18" charset="0"/>
              </a:rPr>
              <a:t>activités : </a:t>
            </a:r>
            <a:r>
              <a:rPr lang="fr-FR" dirty="0" smtClean="0">
                <a:latin typeface="Century" panose="02040604050505020304" pitchFamily="18" charset="0"/>
              </a:rPr>
              <a:t>repas, excursions, cours </a:t>
            </a:r>
            <a:r>
              <a:rPr lang="fr-FR" dirty="0">
                <a:latin typeface="Century" panose="02040604050505020304" pitchFamily="18" charset="0"/>
              </a:rPr>
              <a:t>portugais, </a:t>
            </a:r>
            <a:r>
              <a:rPr lang="fr-FR" dirty="0" smtClean="0">
                <a:latin typeface="Century" panose="02040604050505020304" pitchFamily="18" charset="0"/>
              </a:rPr>
              <a:t>pétanque, rencontres </a:t>
            </a:r>
            <a:r>
              <a:rPr lang="fr-FR" dirty="0">
                <a:latin typeface="Century" panose="02040604050505020304" pitchFamily="18" charset="0"/>
              </a:rPr>
              <a:t>littéraires, marches</a:t>
            </a:r>
            <a:r>
              <a:rPr lang="fr-FR" dirty="0" smtClean="0">
                <a:latin typeface="Century" panose="02040604050505020304" pitchFamily="18" charset="0"/>
              </a:rPr>
              <a:t>, randonnées, visites guidées, sorties ornithologiques, ateliers café-théâtre, carterie, </a:t>
            </a:r>
          </a:p>
          <a:p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art floral, pastel, yoga, photo…. 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du bilan financier 2022 vérifié </a:t>
            </a:r>
            <a:r>
              <a:rPr lang="fr-FR" dirty="0">
                <a:latin typeface="Century" panose="02040604050505020304" pitchFamily="18" charset="0"/>
              </a:rPr>
              <a:t>et approuvé par le conseil </a:t>
            </a:r>
            <a:r>
              <a:rPr lang="fr-FR" dirty="0" smtClean="0">
                <a:latin typeface="Century" panose="02040604050505020304" pitchFamily="18" charset="0"/>
              </a:rPr>
              <a:t>fiscal,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Location des salles au </a:t>
            </a:r>
            <a:r>
              <a:rPr lang="fr-FR" dirty="0" err="1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financier prévisionnel 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Vote </a:t>
            </a:r>
            <a:r>
              <a:rPr lang="fr-FR" dirty="0">
                <a:latin typeface="Century" panose="02040604050505020304" pitchFamily="18" charset="0"/>
              </a:rPr>
              <a:t>du montant de la cotisation </a:t>
            </a:r>
            <a:r>
              <a:rPr lang="fr-FR" dirty="0" smtClean="0">
                <a:latin typeface="Century" panose="02040604050505020304" pitchFamily="18" charset="0"/>
              </a:rPr>
              <a:t>annuelle et de la gratuité pour les membres du bureau et des membres actifs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Perspectives </a:t>
            </a:r>
            <a:r>
              <a:rPr lang="fr-FR" dirty="0">
                <a:latin typeface="Century" panose="02040604050505020304" pitchFamily="18" charset="0"/>
              </a:rPr>
              <a:t>futures</a:t>
            </a:r>
            <a:r>
              <a:rPr lang="fr-FR" dirty="0" smtClean="0">
                <a:latin typeface="Century" panose="02040604050505020304" pitchFamily="18" charset="0"/>
              </a:rPr>
              <a:t>.</a:t>
            </a:r>
            <a:endParaRPr lang="fr-FR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6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7543" y="69966"/>
            <a:ext cx="10208645" cy="9171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endParaRPr lang="fr-FR" dirty="0" smtClean="0"/>
          </a:p>
          <a:p>
            <a:endParaRPr lang="fr-FR" dirty="0"/>
          </a:p>
          <a:p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MEMBRES DES 3 ORGANES</a:t>
            </a:r>
            <a:endParaRPr lang="fr-FR" sz="14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b="1" dirty="0" smtClean="0">
                <a:solidFill>
                  <a:srgbClr val="2007B9"/>
                </a:solidFill>
              </a:rPr>
              <a:t>				</a:t>
            </a:r>
            <a:r>
              <a:rPr lang="fr-FR" sz="800" b="1" smtClean="0">
                <a:solidFill>
                  <a:srgbClr val="2007B9"/>
                </a:solidFill>
              </a:rPr>
              <a:t>	     </a:t>
            </a:r>
            <a:r>
              <a:rPr lang="fr-FR" b="1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Membres actifs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Assemblée </a:t>
            </a:r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	 		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Jean-Pierre RANCHER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)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31/12/2022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FILLIEUX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 )   01/01/2022      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                     31/12/2023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					 	 	 		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Victor NUNES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01/01/2021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DUARTE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Présidente   </a:t>
            </a:r>
            <a:r>
              <a:rPr lang="fr-FR" sz="2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Maurice BARDOT –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Trésorier        </a:t>
            </a:r>
            <a:r>
              <a:rPr lang="fr-FR" sz="28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				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Annick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MACÉ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31/12/2022 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Marie-Christine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BERNARD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adjointe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1/1/2022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Monique BONDUELLE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            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Victoria IANNONE                                     )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Nelly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PUJO                                                )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31/12/2023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Jan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BEVERE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(démission Mars 2022)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Sophie MAGNENEY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(démission Juin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2022)</a:t>
            </a:r>
          </a:p>
          <a:p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Conseil fiscal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José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comptable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au 31/12/2022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/>
              <a:t>  </a:t>
            </a:r>
          </a:p>
          <a:p>
            <a:r>
              <a:rPr lang="fr-FR" sz="1600" dirty="0" smtClean="0"/>
              <a:t>			 	</a:t>
            </a:r>
            <a:r>
              <a:rPr lang="fr-FR" sz="1600" dirty="0"/>
              <a:t>	</a:t>
            </a:r>
            <a:r>
              <a:rPr lang="fr-FR" sz="1600" dirty="0" smtClean="0"/>
              <a:t>   	 					</a:t>
            </a:r>
          </a:p>
          <a:p>
            <a:r>
              <a:rPr lang="fr-FR" sz="1600" b="1" dirty="0" smtClean="0">
                <a:solidFill>
                  <a:srgbClr val="2007B9"/>
                </a:solidFill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				</a:t>
            </a:r>
            <a:endParaRPr lang="fr-FR" sz="1600" b="1" dirty="0">
              <a:solidFill>
                <a:srgbClr val="2007B9"/>
              </a:solidFill>
            </a:endParaRPr>
          </a:p>
          <a:p>
            <a:r>
              <a:rPr lang="fr-FR" sz="1600" dirty="0"/>
              <a:t> </a:t>
            </a:r>
          </a:p>
          <a:p>
            <a:r>
              <a:rPr lang="fr-FR" sz="1600" dirty="0" smtClean="0"/>
              <a:t>									</a:t>
            </a:r>
          </a:p>
          <a:p>
            <a:r>
              <a:rPr lang="fr-FR" sz="1600" dirty="0" smtClean="0"/>
              <a:t>				 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			</a:t>
            </a:r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		 </a:t>
            </a:r>
            <a:r>
              <a:rPr lang="fr-FR" dirty="0" smtClean="0"/>
              <a:t> </a:t>
            </a:r>
            <a:r>
              <a:rPr lang="fr-FR" b="1" dirty="0" smtClean="0">
                <a:solidFill>
                  <a:srgbClr val="2007B9"/>
                </a:solidFill>
              </a:rPr>
              <a:t>	 </a:t>
            </a:r>
            <a:r>
              <a:rPr lang="fr-FR" sz="1600" dirty="0" smtClean="0"/>
              <a:t> </a:t>
            </a:r>
            <a:endParaRPr lang="fr-FR" sz="1600" b="1" dirty="0" smtClean="0">
              <a:solidFill>
                <a:srgbClr val="2007B9"/>
              </a:solidFill>
            </a:endParaRPr>
          </a:p>
          <a:p>
            <a:r>
              <a:rPr lang="fr-FR" sz="1600" dirty="0" smtClean="0"/>
              <a:t>     </a:t>
            </a:r>
            <a:r>
              <a:rPr lang="fr-FR" sz="1600" dirty="0"/>
              <a:t>			 </a:t>
            </a:r>
            <a:r>
              <a:rPr lang="fr-FR" sz="1600" dirty="0" smtClean="0"/>
              <a:t>			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</a:t>
            </a:r>
            <a:endParaRPr lang="fr-FR" sz="1600" dirty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535518" y="69966"/>
            <a:ext cx="741420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Présentation des membres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9026166"/>
              </p:ext>
            </p:extLst>
          </p:nvPr>
        </p:nvGraphicFramePr>
        <p:xfrm>
          <a:off x="5277154" y="348004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7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77154" y="348004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662189"/>
              </p:ext>
            </p:extLst>
          </p:nvPr>
        </p:nvGraphicFramePr>
        <p:xfrm>
          <a:off x="5622051" y="234150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8" name="Image" r:id="rId6" imgW="180000" imgH="101160" progId="Photoshop.Image.7">
                  <p:embed/>
                </p:oleObj>
              </mc:Choice>
              <mc:Fallback>
                <p:oleObj name="Image" r:id="rId6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22051" y="234150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765054"/>
              </p:ext>
            </p:extLst>
          </p:nvPr>
        </p:nvGraphicFramePr>
        <p:xfrm>
          <a:off x="6242622" y="482243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" name="Image" r:id="rId7" imgW="180000" imgH="101160" progId="Photoshop.Image.7">
                  <p:embed/>
                </p:oleObj>
              </mc:Choice>
              <mc:Fallback>
                <p:oleObj name="Image" r:id="rId7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42622" y="482243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1899625"/>
              </p:ext>
            </p:extLst>
          </p:nvPr>
        </p:nvGraphicFramePr>
        <p:xfrm>
          <a:off x="8859177" y="1564396"/>
          <a:ext cx="3051594" cy="447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" name="Document" r:id="rId9" imgW="3660537" imgH="5366251" progId="Word.Document.12">
                  <p:embed/>
                </p:oleObj>
              </mc:Choice>
              <mc:Fallback>
                <p:oleObj name="Document" r:id="rId9" imgW="3660537" imgH="536625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859177" y="1564396"/>
                        <a:ext cx="3051594" cy="447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040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0285" y="2317314"/>
            <a:ext cx="945715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moral du Président</a:t>
            </a:r>
            <a:endParaRPr lang="fr-FR" sz="4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149259"/>
              </p:ext>
            </p:extLst>
          </p:nvPr>
        </p:nvGraphicFramePr>
        <p:xfrm>
          <a:off x="10406795" y="127382"/>
          <a:ext cx="1110476" cy="13891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" name="Image" r:id="rId4" imgW="2613600" imgH="3269160" progId="Photoshop.Image.7">
                  <p:embed/>
                </p:oleObj>
              </mc:Choice>
              <mc:Fallback>
                <p:oleObj name="Image" r:id="rId4" imgW="2613600" imgH="3269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06795" y="127382"/>
                        <a:ext cx="1110476" cy="13891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294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9322" y="263657"/>
            <a:ext cx="7603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pour le renouvellement  et la nomination des membres</a:t>
            </a:r>
            <a:endParaRPr lang="fr-FR" sz="2000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6752" y="1081193"/>
            <a:ext cx="91732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Assemblée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Jean-Pierre RANCHER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ILLIEUX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Direction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 </a:t>
            </a:r>
            <a:endParaRPr lang="fr-FR" sz="16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Victor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NUNES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                                      )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6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DUARTE                                         </a:t>
            </a:r>
            <a:r>
              <a:rPr lang="fr-F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Annick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)  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Marie-Christine BERNARD                        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Monique BONDUELLE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Victoria IANNONE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Nelly PUJO	       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	      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Candidatures de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Marie-José ROCHA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01/01/2023</a:t>
            </a:r>
            <a:endParaRPr lang="fr-FR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Pierre CHATAIGNER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      31/12/2024</a:t>
            </a:r>
          </a:p>
          <a:p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Conseil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		  		                                  </a:t>
            </a:r>
          </a:p>
          <a:p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José 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comptable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au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/>
              <a:t> </a:t>
            </a:r>
            <a:endParaRPr lang="fr-FR" sz="1400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956068"/>
              </p:ext>
            </p:extLst>
          </p:nvPr>
        </p:nvGraphicFramePr>
        <p:xfrm>
          <a:off x="6562877" y="3395433"/>
          <a:ext cx="186377" cy="105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9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62877" y="3395433"/>
                        <a:ext cx="186377" cy="105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77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53907" y="5215861"/>
            <a:ext cx="25619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Marie-José </a:t>
            </a:r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ROCHA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06" y="615535"/>
            <a:ext cx="3457367" cy="42435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088764" y="5214023"/>
            <a:ext cx="25715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Pierre </a:t>
            </a:r>
            <a:r>
              <a:rPr lang="fr-FR" sz="2000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CHATAiGNER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273" y="245624"/>
            <a:ext cx="3226223" cy="461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0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1404" y="491366"/>
            <a:ext cx="71016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Approbation des modifications du règlement intérieur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7446" y="1945608"/>
            <a:ext cx="9020908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Tel </a:t>
            </a: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qu’il est vous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été présenté en pièce jointe,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avec la convocation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fr-FR" sz="2400" dirty="0" smtClean="0">
              <a:effectLst/>
              <a:latin typeface="Verdana" panose="020B060403050404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11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0272" y="2667582"/>
            <a:ext cx="37766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des activités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8210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43929" y="374213"/>
            <a:ext cx="5201285" cy="646331"/>
          </a:xfrm>
          <a:prstGeom prst="rect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Déjeuner Restaurant Ria Formosa</a:t>
            </a:r>
            <a:endParaRPr lang="fr-FR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  </a:t>
            </a:r>
            <a:r>
              <a:rPr lang="fr-FR" b="1" dirty="0" smtClean="0">
                <a:solidFill>
                  <a:srgbClr val="2007B9"/>
                </a:solidFill>
              </a:rPr>
              <a:t>          </a:t>
            </a:r>
            <a:r>
              <a:rPr lang="fr-FR" b="1" dirty="0" err="1" smtClean="0"/>
              <a:t>Olhão</a:t>
            </a:r>
            <a:r>
              <a:rPr lang="fr-FR" b="1" dirty="0" smtClean="0"/>
              <a:t> - Le 15 Mars </a:t>
            </a:r>
            <a:r>
              <a:rPr lang="fr-FR" b="1" dirty="0"/>
              <a:t>- </a:t>
            </a:r>
            <a:r>
              <a:rPr lang="fr-FR" b="1" dirty="0" smtClean="0"/>
              <a:t>87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785" y="4030576"/>
            <a:ext cx="4728012" cy="26595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847" y="4539662"/>
            <a:ext cx="2754200" cy="15492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350" y="1256435"/>
            <a:ext cx="4684741" cy="263516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107" y="2274198"/>
            <a:ext cx="3891306" cy="21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415458" y="230268"/>
            <a:ext cx="6948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Déjeuner du 6</a:t>
            </a:r>
            <a:r>
              <a:rPr lang="fr-FR" b="1" baseline="30000" dirty="0" smtClean="0">
                <a:solidFill>
                  <a:srgbClr val="2007B9"/>
                </a:solidFill>
              </a:rPr>
              <a:t>ème</a:t>
            </a:r>
            <a:r>
              <a:rPr lang="fr-FR" b="1" dirty="0" smtClean="0">
                <a:solidFill>
                  <a:srgbClr val="2007B9"/>
                </a:solidFill>
              </a:rPr>
              <a:t> anniversaire de l'association 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		</a:t>
            </a:r>
            <a:r>
              <a:rPr lang="fr-FR" b="1" dirty="0" smtClean="0"/>
              <a:t>à Santa </a:t>
            </a:r>
            <a:r>
              <a:rPr lang="fr-FR" b="1" dirty="0" err="1" smtClean="0"/>
              <a:t>Luzia</a:t>
            </a:r>
            <a:r>
              <a:rPr lang="fr-FR" b="1" dirty="0" smtClean="0"/>
              <a:t> (</a:t>
            </a:r>
            <a:r>
              <a:rPr lang="fr-FR" b="1" dirty="0" err="1" smtClean="0"/>
              <a:t>Pedras</a:t>
            </a:r>
            <a:r>
              <a:rPr lang="fr-FR" b="1" dirty="0" smtClean="0"/>
              <a:t> d'El </a:t>
            </a:r>
            <a:r>
              <a:rPr lang="fr-FR" b="1" dirty="0" err="1" smtClean="0"/>
              <a:t>Rei</a:t>
            </a:r>
            <a:r>
              <a:rPr lang="fr-FR" b="1" dirty="0" smtClean="0"/>
              <a:t>) </a:t>
            </a:r>
          </a:p>
          <a:p>
            <a:r>
              <a:rPr lang="fr-FR" b="1" dirty="0" smtClean="0"/>
              <a:t>                            Le 20 octobre - 121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903" y="2916624"/>
            <a:ext cx="3467500" cy="19504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2" y="2882698"/>
            <a:ext cx="3647218" cy="205156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330" y="2933244"/>
            <a:ext cx="3467497" cy="195046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976" y="5001424"/>
            <a:ext cx="4657354" cy="171175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96" y="1108038"/>
            <a:ext cx="8246335" cy="167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89" y="4073665"/>
            <a:ext cx="3843571" cy="252673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2391" y="227592"/>
            <a:ext cx="6018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Déjeuner au </a:t>
            </a:r>
            <a:r>
              <a:rPr lang="fr-FR" b="1" dirty="0" err="1" smtClean="0">
                <a:solidFill>
                  <a:srgbClr val="2007B9"/>
                </a:solidFill>
              </a:rPr>
              <a:t>Churrasqueira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b="1" dirty="0" err="1" smtClean="0">
                <a:solidFill>
                  <a:srgbClr val="2007B9"/>
                </a:solidFill>
              </a:rPr>
              <a:t>Marim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</a:p>
          <a:p>
            <a:r>
              <a:rPr lang="fr-FR" b="1" dirty="0" smtClean="0"/>
              <a:t>à </a:t>
            </a:r>
            <a:r>
              <a:rPr lang="fr-FR" b="1" dirty="0" err="1" smtClean="0"/>
              <a:t>Moncarapacho</a:t>
            </a:r>
            <a:r>
              <a:rPr lang="fr-FR" b="1" dirty="0" smtClean="0"/>
              <a:t>  -  </a:t>
            </a:r>
            <a:r>
              <a:rPr lang="fr-FR" b="1" dirty="0"/>
              <a:t>Le </a:t>
            </a:r>
            <a:r>
              <a:rPr lang="fr-FR" b="1" dirty="0" smtClean="0"/>
              <a:t>29 Avril </a:t>
            </a:r>
            <a:r>
              <a:rPr lang="fr-FR" b="1" dirty="0"/>
              <a:t>- </a:t>
            </a:r>
            <a:r>
              <a:rPr lang="fr-FR" b="1" dirty="0" smtClean="0"/>
              <a:t>38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869" y="1293920"/>
            <a:ext cx="4087787" cy="25860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563" y="4073665"/>
            <a:ext cx="4321512" cy="252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18339" y="230591"/>
            <a:ext cx="46240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Déjeuner au </a:t>
            </a:r>
            <a:r>
              <a:rPr lang="fr-FR" b="1" dirty="0" err="1" smtClean="0">
                <a:solidFill>
                  <a:srgbClr val="2007B9"/>
                </a:solidFill>
              </a:rPr>
              <a:t>Petiscos</a:t>
            </a:r>
            <a:r>
              <a:rPr lang="fr-FR" b="1" dirty="0" smtClean="0">
                <a:solidFill>
                  <a:srgbClr val="2007B9"/>
                </a:solidFill>
              </a:rPr>
              <a:t> &amp; </a:t>
            </a:r>
            <a:r>
              <a:rPr lang="fr-FR" b="1" dirty="0" err="1" smtClean="0">
                <a:solidFill>
                  <a:srgbClr val="2007B9"/>
                </a:solidFill>
              </a:rPr>
              <a:t>Mariscos</a:t>
            </a:r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/>
              <a:t>à Cabanas  - </a:t>
            </a:r>
            <a:r>
              <a:rPr lang="fr-FR" b="1" dirty="0"/>
              <a:t>Le </a:t>
            </a:r>
            <a:r>
              <a:rPr lang="fr-FR" b="1" dirty="0" smtClean="0"/>
              <a:t>25 Mai </a:t>
            </a:r>
            <a:r>
              <a:rPr lang="fr-FR" b="1" dirty="0"/>
              <a:t>- </a:t>
            </a:r>
            <a:r>
              <a:rPr lang="fr-FR" b="1" dirty="0" smtClean="0"/>
              <a:t>52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8388">
            <a:off x="6455050" y="4207891"/>
            <a:ext cx="3717940" cy="22794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842" y="1214438"/>
            <a:ext cx="2730629" cy="26522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945">
            <a:off x="576009" y="4295306"/>
            <a:ext cx="4114055" cy="215742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77" y="1570617"/>
            <a:ext cx="3595218" cy="214559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019" y="1269402"/>
            <a:ext cx="3345004" cy="258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6908" y="403360"/>
            <a:ext cx="5917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Soirée Karaoké</a:t>
            </a:r>
          </a:p>
          <a:p>
            <a:r>
              <a:rPr lang="fr-FR" b="1" dirty="0" smtClean="0"/>
              <a:t>à Corte Martins  - </a:t>
            </a:r>
            <a:r>
              <a:rPr lang="fr-FR" b="1" dirty="0"/>
              <a:t>Le </a:t>
            </a:r>
            <a:r>
              <a:rPr lang="fr-FR" b="1" dirty="0" smtClean="0"/>
              <a:t>18 Novembre- 53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81" y="3936875"/>
            <a:ext cx="3929180" cy="264906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827" y="1259364"/>
            <a:ext cx="3029888" cy="228877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6778">
            <a:off x="8214700" y="1370294"/>
            <a:ext cx="3512830" cy="263462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4147">
            <a:off x="545711" y="1539864"/>
            <a:ext cx="3268682" cy="24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4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111024" y="260207"/>
            <a:ext cx="58075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Diner-spectacle </a:t>
            </a:r>
            <a:r>
              <a:rPr lang="fr-FR" b="1" dirty="0" smtClean="0"/>
              <a:t>au Casino de Monte </a:t>
            </a:r>
            <a:r>
              <a:rPr lang="fr-FR" b="1" dirty="0" err="1" smtClean="0"/>
              <a:t>Gordo</a:t>
            </a:r>
            <a:r>
              <a:rPr lang="fr-FR" b="1" dirty="0" smtClean="0"/>
              <a:t>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le 8 </a:t>
            </a:r>
            <a:r>
              <a:rPr lang="fr-FR" b="1" dirty="0"/>
              <a:t>décembre   - 92 participants </a:t>
            </a:r>
            <a:r>
              <a:rPr lang="fr-FR" b="1" dirty="0" smtClean="0"/>
              <a:t>                      </a:t>
            </a:r>
          </a:p>
          <a:p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114" y="4649439"/>
            <a:ext cx="2859900" cy="20451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648" y="1483284"/>
            <a:ext cx="3649578" cy="205513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" y="1288982"/>
            <a:ext cx="5438652" cy="30592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32" y="3643865"/>
            <a:ext cx="5161870" cy="29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91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3737" y="159498"/>
            <a:ext cx="5029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Visite de Lagos </a:t>
            </a:r>
            <a:r>
              <a:rPr lang="fr-FR" sz="1400" b="1" dirty="0" smtClean="0">
                <a:solidFill>
                  <a:srgbClr val="2007B9"/>
                </a:solidFill>
              </a:rPr>
              <a:t>(proposée par Christiane)</a:t>
            </a:r>
            <a:endParaRPr lang="fr-FR" sz="1400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</a:t>
            </a:r>
            <a:r>
              <a:rPr lang="fr-FR" b="1" dirty="0" smtClean="0">
                <a:solidFill>
                  <a:srgbClr val="2007B9"/>
                </a:solidFill>
              </a:rPr>
              <a:t>                </a:t>
            </a:r>
            <a:r>
              <a:rPr lang="fr-FR" b="1" dirty="0"/>
              <a:t>Le </a:t>
            </a:r>
            <a:r>
              <a:rPr lang="fr-FR" b="1" dirty="0" smtClean="0"/>
              <a:t>25 Février </a:t>
            </a:r>
            <a:r>
              <a:rPr lang="fr-FR" b="1" dirty="0"/>
              <a:t>- </a:t>
            </a:r>
            <a:r>
              <a:rPr lang="fr-FR" b="1" dirty="0" smtClean="0"/>
              <a:t>22 </a:t>
            </a:r>
            <a:r>
              <a:rPr lang="fr-FR" b="1" dirty="0"/>
              <a:t>participants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101" y="61883"/>
            <a:ext cx="979803" cy="123118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474" y="4738892"/>
            <a:ext cx="5615492" cy="17370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728" y="4639083"/>
            <a:ext cx="2794661" cy="19366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250" y="1474472"/>
            <a:ext cx="1910200" cy="28547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4738892"/>
            <a:ext cx="2510343" cy="16482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1474471"/>
            <a:ext cx="1896083" cy="285471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738" y="1293063"/>
            <a:ext cx="5492380" cy="315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69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910468" y="261110"/>
            <a:ext cx="5720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	Croisière sur le Guadiana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                   </a:t>
            </a:r>
            <a:r>
              <a:rPr lang="fr-FR" b="1" dirty="0" smtClean="0"/>
              <a:t>Le 21 Juin - 52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826" y="4537256"/>
            <a:ext cx="2853210" cy="19016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508" y="3998310"/>
            <a:ext cx="3854159" cy="256881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65" y="4124220"/>
            <a:ext cx="3617728" cy="2411229"/>
          </a:xfrm>
          <a:prstGeom prst="rect">
            <a:avLst/>
          </a:prstGeom>
        </p:spPr>
      </p:pic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3904784"/>
              </p:ext>
            </p:extLst>
          </p:nvPr>
        </p:nvGraphicFramePr>
        <p:xfrm>
          <a:off x="2726445" y="950302"/>
          <a:ext cx="6901649" cy="288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Image" r:id="rId7" imgW="6552360" imgH="2742840" progId="Photoshop.Image.7">
                  <p:embed/>
                </p:oleObj>
              </mc:Choice>
              <mc:Fallback>
                <p:oleObj name="Image" r:id="rId7" imgW="6552360" imgH="27428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26445" y="950302"/>
                        <a:ext cx="6901649" cy="2889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230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990165" y="166108"/>
            <a:ext cx="774792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   Voyage aux Açores </a:t>
            </a:r>
            <a:r>
              <a:rPr lang="fr-FR" sz="1400" b="1" dirty="0">
                <a:solidFill>
                  <a:srgbClr val="2007B9"/>
                </a:solidFill>
              </a:rPr>
              <a:t>(</a:t>
            </a:r>
            <a:r>
              <a:rPr lang="fr-FR" sz="1400" b="1" dirty="0" smtClean="0">
                <a:solidFill>
                  <a:srgbClr val="2007B9"/>
                </a:solidFill>
              </a:rPr>
              <a:t>proposé </a:t>
            </a:r>
            <a:r>
              <a:rPr lang="fr-FR" sz="1400" b="1" dirty="0">
                <a:solidFill>
                  <a:srgbClr val="2007B9"/>
                </a:solidFill>
              </a:rPr>
              <a:t>par Christiane)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   découverte </a:t>
            </a:r>
            <a:r>
              <a:rPr lang="fr-FR" sz="1600" b="1" dirty="0">
                <a:cs typeface="Arial" panose="020B0604020202020204" pitchFamily="34" charset="0"/>
              </a:rPr>
              <a:t>des iles de Faial, Pico et </a:t>
            </a:r>
            <a:r>
              <a:rPr lang="fr-FR" sz="1600" b="1" dirty="0" smtClean="0">
                <a:cs typeface="Arial" panose="020B0604020202020204" pitchFamily="34" charset="0"/>
              </a:rPr>
              <a:t>Terceira 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du </a:t>
            </a:r>
            <a:r>
              <a:rPr lang="fr-FR" sz="1600" b="1" dirty="0">
                <a:cs typeface="Arial" panose="020B0604020202020204" pitchFamily="34" charset="0"/>
              </a:rPr>
              <a:t>27 septembre au 1er octobre </a:t>
            </a:r>
            <a:r>
              <a:rPr lang="fr-FR" sz="1600" b="1" dirty="0" smtClean="0">
                <a:cs typeface="Arial" panose="020B0604020202020204" pitchFamily="34" charset="0"/>
              </a:rPr>
              <a:t>- </a:t>
            </a:r>
            <a:r>
              <a:rPr lang="fr-FR" sz="1600" b="1" dirty="0" smtClean="0"/>
              <a:t>16 </a:t>
            </a:r>
            <a:r>
              <a:rPr lang="fr-FR" sz="1600" b="1" dirty="0"/>
              <a:t>participants</a:t>
            </a:r>
            <a:r>
              <a:rPr lang="fr-FR" dirty="0"/>
              <a:t>.</a:t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60">
            <a:off x="625886" y="4122346"/>
            <a:ext cx="3816412" cy="23455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120">
            <a:off x="7323148" y="4146227"/>
            <a:ext cx="4363137" cy="21523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900" y="1282293"/>
            <a:ext cx="5583219" cy="288010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6733" y="65763"/>
            <a:ext cx="1045732" cy="131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325354" y="201798"/>
            <a:ext cx="2271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Cours de Portugais</a:t>
            </a:r>
            <a:endParaRPr lang="fr-FR" dirty="0"/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312224"/>
              </p:ext>
            </p:extLst>
          </p:nvPr>
        </p:nvGraphicFramePr>
        <p:xfrm>
          <a:off x="559518" y="1378959"/>
          <a:ext cx="1060206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0" name="Image" r:id="rId3" imgW="1371240" imgH="1828440" progId="Photoshop.Image.7">
                  <p:embed/>
                </p:oleObj>
              </mc:Choice>
              <mc:Fallback>
                <p:oleObj name="Image" r:id="rId3" imgW="1371240" imgH="18284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9518" y="1378959"/>
                        <a:ext cx="1060206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767379" y="-681233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u="sng" dirty="0"/>
              <a:t>COURS DE PORTUGAIS EN 2022</a:t>
            </a:r>
            <a:br>
              <a:rPr lang="fr-FR" u="sng" dirty="0"/>
            </a:br>
            <a:endParaRPr lang="fr-FR" dirty="0"/>
          </a:p>
          <a:p>
            <a:r>
              <a:rPr lang="fr-FR" u="sng" dirty="0"/>
              <a:t/>
            </a:r>
            <a:br>
              <a:rPr lang="fr-FR" u="sng" dirty="0"/>
            </a:b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715145" y="801168"/>
            <a:ext cx="3542958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SOPHIE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à Juin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6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Janvier - Février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8 élèves 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4 élèves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Juin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Juillet à Septembre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5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fin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3 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914885" y="1055168"/>
            <a:ext cx="3339376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GUIDA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12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63379" y="201798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Durée 1h30</a:t>
            </a:r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64642" y="4781034"/>
            <a:ext cx="3624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Nombre moyen d'élèves en 2022 : 22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25479"/>
              </p:ext>
            </p:extLst>
          </p:nvPr>
        </p:nvGraphicFramePr>
        <p:xfrm>
          <a:off x="6014319" y="1262474"/>
          <a:ext cx="1144350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1" name="Image" r:id="rId5" imgW="1510920" imgH="1866600" progId="Photoshop.Image.7">
                  <p:embed/>
                </p:oleObj>
              </mc:Choice>
              <mc:Fallback>
                <p:oleObj name="Image" r:id="rId5" imgW="1510920" imgH="1866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14319" y="1262474"/>
                        <a:ext cx="1144350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30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96466" y="225482"/>
            <a:ext cx="1269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Pétanque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709530" y="594814"/>
            <a:ext cx="10257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A SANTA LUZIA</a:t>
            </a:r>
            <a:r>
              <a:rPr lang="fr-FR" dirty="0"/>
              <a:t> : </a:t>
            </a:r>
            <a:r>
              <a:rPr lang="fr-FR" sz="1600" dirty="0"/>
              <a:t>les lundis et vendredis de 9h15 à 12h00</a:t>
            </a:r>
          </a:p>
          <a:p>
            <a:r>
              <a:rPr lang="fr-FR" b="1" dirty="0"/>
              <a:t>A COSTA ESURI (</a:t>
            </a:r>
            <a:r>
              <a:rPr lang="fr-FR" b="1" dirty="0" err="1"/>
              <a:t>Ayamonte</a:t>
            </a:r>
            <a:r>
              <a:rPr lang="fr-FR" b="1" dirty="0"/>
              <a:t>) </a:t>
            </a:r>
            <a:r>
              <a:rPr lang="fr-FR" dirty="0"/>
              <a:t>: </a:t>
            </a:r>
            <a:r>
              <a:rPr lang="fr-FR" sz="1600" dirty="0"/>
              <a:t>les mercredis et samedis de 10h15 à 13h00 (heure espagnole)</a:t>
            </a:r>
            <a:br>
              <a:rPr lang="fr-FR" sz="1600" dirty="0"/>
            </a:br>
            <a:r>
              <a:rPr lang="fr-FR" dirty="0" smtClean="0"/>
              <a:t>		</a:t>
            </a:r>
            <a:r>
              <a:rPr lang="fr-FR" sz="1600" dirty="0" smtClean="0"/>
              <a:t>groupes </a:t>
            </a:r>
            <a:r>
              <a:rPr lang="fr-FR" sz="1600" dirty="0"/>
              <a:t>de 20 </a:t>
            </a:r>
            <a:r>
              <a:rPr lang="fr-FR" sz="1600" dirty="0" smtClean="0"/>
              <a:t>personnes en </a:t>
            </a:r>
            <a:r>
              <a:rPr lang="fr-FR" sz="1600" dirty="0"/>
              <a:t>moyenne 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07" y="1968998"/>
            <a:ext cx="3108384" cy="20738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513" y="1968998"/>
            <a:ext cx="2362200" cy="23622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3" y="4300090"/>
            <a:ext cx="3416951" cy="228099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506" y="1576434"/>
            <a:ext cx="5498692" cy="36706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4483040"/>
            <a:ext cx="3356113" cy="224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60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025185" y="434978"/>
            <a:ext cx="420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Bibliothèque "LIVRES ECHANGES"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29659" y="994778"/>
            <a:ext cx="7609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400" dirty="0"/>
          </a:p>
          <a:p>
            <a:r>
              <a:rPr lang="fr-FR" sz="1600" b="1" dirty="0" smtClean="0"/>
              <a:t>Localisée au Clube de Tavira.</a:t>
            </a:r>
          </a:p>
          <a:p>
            <a:r>
              <a:rPr lang="fr-FR" sz="1600" b="1" dirty="0" smtClean="0"/>
              <a:t>L'ensemble contient 468 ouvrages </a:t>
            </a:r>
            <a:endParaRPr lang="fr-FR" sz="1600" b="1" dirty="0"/>
          </a:p>
          <a:p>
            <a:r>
              <a:rPr lang="fr-FR" sz="1600" b="1" dirty="0" smtClean="0"/>
              <a:t>    </a:t>
            </a:r>
          </a:p>
          <a:p>
            <a:r>
              <a:rPr lang="fr-FR" sz="1600" b="1" dirty="0" smtClean="0"/>
              <a:t>Ouverte les jeudis aux heures de la permanence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413" y="2636874"/>
            <a:ext cx="3717685" cy="3817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3030800"/>
            <a:ext cx="5505142" cy="342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2"/>
          <p:cNvSpPr txBox="1">
            <a:spLocks/>
          </p:cNvSpPr>
          <p:nvPr/>
        </p:nvSpPr>
        <p:spPr>
          <a:xfrm>
            <a:off x="1470973" y="505327"/>
            <a:ext cx="8911687" cy="22486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r>
              <a:rPr lang="fr-FR" sz="1800" b="1" dirty="0" smtClean="0">
                <a:solidFill>
                  <a:srgbClr val="2007B9"/>
                </a:solidFill>
              </a:rPr>
              <a:t>Rencontres littéraires -</a:t>
            </a:r>
            <a:r>
              <a:rPr lang="fr-FR" sz="1800" b="1" dirty="0" err="1" smtClean="0">
                <a:solidFill>
                  <a:srgbClr val="2007B9"/>
                </a:solidFill>
              </a:rPr>
              <a:t>Tertulia</a:t>
            </a:r>
            <a:r>
              <a:rPr lang="fr-FR" sz="1800" b="1" dirty="0" err="1">
                <a:solidFill>
                  <a:srgbClr val="2007B9"/>
                </a:solidFill>
              </a:rPr>
              <a:t>s</a:t>
            </a:r>
            <a:r>
              <a:rPr lang="fr-FR" sz="1800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FF0000"/>
                </a:solidFill>
              </a:rPr>
              <a:t>(animées par Diane) </a:t>
            </a:r>
            <a:r>
              <a:rPr lang="fr-FR" sz="1600" b="1" dirty="0" smtClean="0">
                <a:solidFill>
                  <a:schemeClr val="tx1"/>
                </a:solidFill>
              </a:rPr>
              <a:t>- 7 rencontres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600" b="1" dirty="0"/>
              <a:t>P</a:t>
            </a:r>
            <a:r>
              <a:rPr lang="fr-FR" sz="1600" b="1" dirty="0" smtClean="0"/>
              <a:t>arler </a:t>
            </a:r>
            <a:r>
              <a:rPr lang="fr-FR" sz="1600" b="1" dirty="0"/>
              <a:t>de nos coups de cœur littéraires en présence de 7 à 10 participants.</a:t>
            </a:r>
          </a:p>
          <a:p>
            <a:r>
              <a:rPr lang="fr-FR" sz="1600" b="1" dirty="0" smtClean="0"/>
              <a:t>Participation </a:t>
            </a:r>
            <a:r>
              <a:rPr lang="fr-FR" sz="1600" b="1" dirty="0"/>
              <a:t>d’une auteure québécoise Joceline </a:t>
            </a:r>
            <a:r>
              <a:rPr lang="fr-FR" sz="1600" b="1" dirty="0" err="1"/>
              <a:t>Cazin</a:t>
            </a:r>
            <a:r>
              <a:rPr lang="fr-FR" sz="1600" b="1" dirty="0"/>
              <a:t> venue parler de deux de ses livres </a:t>
            </a:r>
            <a:r>
              <a:rPr lang="fr-FR" sz="1600" b="1" dirty="0" smtClean="0"/>
              <a:t>"J’ose déranger" </a:t>
            </a:r>
            <a:r>
              <a:rPr lang="fr-FR" sz="1600" b="1" dirty="0"/>
              <a:t> et </a:t>
            </a:r>
            <a:r>
              <a:rPr lang="fr-FR" sz="1600" b="1" dirty="0" smtClean="0"/>
              <a:t>"Ma </a:t>
            </a:r>
            <a:r>
              <a:rPr lang="fr-FR" sz="1600" b="1" dirty="0"/>
              <a:t>véritable </a:t>
            </a:r>
            <a:r>
              <a:rPr lang="fr-FR" sz="1600" b="1" dirty="0" smtClean="0"/>
              <a:t>identité" </a:t>
            </a:r>
            <a:r>
              <a:rPr lang="fr-FR" sz="1600" b="1" dirty="0"/>
              <a:t>.</a:t>
            </a:r>
          </a:p>
          <a:p>
            <a:endParaRPr lang="fr-FR" sz="1600" b="1" dirty="0"/>
          </a:p>
          <a:p>
            <a:r>
              <a:rPr lang="fr-FR" sz="1600" b="1" dirty="0" smtClean="0"/>
              <a:t>Une </a:t>
            </a:r>
            <a:r>
              <a:rPr lang="fr-FR" sz="1600" b="1" dirty="0"/>
              <a:t>intervention amicale d’un ou deux auteurs est </a:t>
            </a:r>
            <a:r>
              <a:rPr lang="fr-FR" sz="1600" b="1" dirty="0" smtClean="0"/>
              <a:t>prévue pour 2023.</a:t>
            </a:r>
            <a:r>
              <a:rPr lang="fr-FR" sz="1600" b="1" dirty="0"/>
              <a:t> </a:t>
            </a:r>
          </a:p>
          <a:p>
            <a:r>
              <a:rPr lang="fr-FR" sz="1600" b="1" dirty="0"/>
              <a:t/>
            </a:r>
            <a:br>
              <a:rPr lang="fr-FR" sz="1600" b="1" dirty="0"/>
            </a:br>
            <a:endParaRPr lang="fr-FR" sz="1600" b="1" dirty="0"/>
          </a:p>
        </p:txBody>
      </p:sp>
      <p:sp>
        <p:nvSpPr>
          <p:cNvPr id="2" name="Étoile à 5 branches 1"/>
          <p:cNvSpPr/>
          <p:nvPr/>
        </p:nvSpPr>
        <p:spPr>
          <a:xfrm>
            <a:off x="10925300" y="6032665"/>
            <a:ext cx="783770" cy="67689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194">
            <a:off x="549382" y="2822168"/>
            <a:ext cx="3425402" cy="24082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639" y="3732904"/>
            <a:ext cx="3626819" cy="2387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2484">
            <a:off x="8564939" y="2937168"/>
            <a:ext cx="3461228" cy="24897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35011" y="204536"/>
            <a:ext cx="1150276" cy="14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2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63770" y="68439"/>
            <a:ext cx="587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Balades et randonnées 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encadrées par </a:t>
            </a:r>
            <a:r>
              <a:rPr lang="fr-FR" b="1" dirty="0" smtClean="0">
                <a:solidFill>
                  <a:srgbClr val="FF0000"/>
                </a:solidFill>
              </a:rPr>
              <a:t>Gérard, Jean-Claude et </a:t>
            </a:r>
            <a:r>
              <a:rPr lang="fr-FR" b="1" dirty="0" err="1" smtClean="0">
                <a:solidFill>
                  <a:srgbClr val="FF0000"/>
                </a:solidFill>
              </a:rPr>
              <a:t>Jesus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436720" y="762907"/>
            <a:ext cx="3999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17 </a:t>
            </a:r>
            <a:r>
              <a:rPr lang="fr-FR" sz="1600" b="1" dirty="0"/>
              <a:t>sorties cette année</a:t>
            </a:r>
          </a:p>
          <a:p>
            <a:endParaRPr lang="fr-FR" sz="1600" b="1" dirty="0" smtClean="0"/>
          </a:p>
          <a:p>
            <a:r>
              <a:rPr lang="fr-FR" sz="1600" b="1" dirty="0" smtClean="0"/>
              <a:t>10 à 22  participants à chaque sortie</a:t>
            </a:r>
            <a:endParaRPr lang="fr-FR" sz="16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578" y="1970809"/>
            <a:ext cx="6228046" cy="3257407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399745" y="1139685"/>
            <a:ext cx="3074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</a:t>
            </a:r>
            <a:endParaRPr lang="fr-FR" b="1" dirty="0" smtClean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7601" y="304985"/>
            <a:ext cx="984550" cy="12715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9" y="1593904"/>
            <a:ext cx="3189681" cy="23943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2127" y="339572"/>
            <a:ext cx="1032298" cy="1237003"/>
          </a:xfrm>
          <a:prstGeom prst="rect">
            <a:avLst/>
          </a:prstGeom>
        </p:spPr>
      </p:pic>
      <p:graphicFrame>
        <p:nvGraphicFramePr>
          <p:cNvPr id="9" name="Obje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853578"/>
              </p:ext>
            </p:extLst>
          </p:nvPr>
        </p:nvGraphicFramePr>
        <p:xfrm>
          <a:off x="10988607" y="304985"/>
          <a:ext cx="1017272" cy="1271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2" name="Image" r:id="rId8" imgW="1320480" imgH="1650600" progId="Photoshop.Image.7">
                  <p:embed/>
                </p:oleObj>
              </mc:Choice>
              <mc:Fallback>
                <p:oleObj name="Image" r:id="rId8" imgW="1320480" imgH="1650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988607" y="304985"/>
                        <a:ext cx="1017272" cy="12715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637364"/>
              </p:ext>
            </p:extLst>
          </p:nvPr>
        </p:nvGraphicFramePr>
        <p:xfrm>
          <a:off x="440583" y="4485939"/>
          <a:ext cx="4986602" cy="2199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3" name="Image" r:id="rId10" imgW="6996600" imgH="3085560" progId="Photoshop.Image.7">
                  <p:embed/>
                </p:oleObj>
              </mc:Choice>
              <mc:Fallback>
                <p:oleObj name="Image" r:id="rId10" imgW="6996600" imgH="30855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0583" y="4485939"/>
                        <a:ext cx="4986602" cy="2199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798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1096" y="237442"/>
            <a:ext cx="8406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Balades ornithologiques </a:t>
            </a:r>
            <a:r>
              <a:rPr lang="fr-FR" b="1" dirty="0" smtClean="0"/>
              <a:t>dans la Ria Formosa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animées </a:t>
            </a:r>
            <a:r>
              <a:rPr lang="fr-FR" sz="1600" b="1" dirty="0">
                <a:solidFill>
                  <a:srgbClr val="FF0000"/>
                </a:solidFill>
              </a:rPr>
              <a:t>par Philippe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38959" y="833318"/>
            <a:ext cx="2939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1 seule sortie 5 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0663">
            <a:off x="7504837" y="1338385"/>
            <a:ext cx="3070554" cy="23122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987">
            <a:off x="462953" y="4435421"/>
            <a:ext cx="3280180" cy="202820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0711">
            <a:off x="7824104" y="4212004"/>
            <a:ext cx="4017542" cy="184003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6534" y="160072"/>
            <a:ext cx="984552" cy="123140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53" y="1304824"/>
            <a:ext cx="3014727" cy="226104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562" y="4341603"/>
            <a:ext cx="2878218" cy="215866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2923">
            <a:off x="473830" y="1413909"/>
            <a:ext cx="3019107" cy="226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6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99398" y="244201"/>
            <a:ext cx="447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Café-théâtre </a:t>
            </a:r>
            <a:r>
              <a:rPr lang="fr-FR" sz="1600" b="1" dirty="0" smtClean="0">
                <a:solidFill>
                  <a:srgbClr val="FF0000"/>
                </a:solidFill>
              </a:rPr>
              <a:t>(animé par Sylvie)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53250" y="801550"/>
            <a:ext cx="63914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     3 ans d'existence - 7 actrices / acteurs en 2022       </a:t>
            </a:r>
          </a:p>
          <a:p>
            <a:r>
              <a:rPr lang="fr-FR" b="1" dirty="0" smtClean="0"/>
              <a:t>2 Représentations les 22 et 23 Mars -183 spectateurs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38" y="1635898"/>
            <a:ext cx="1650161" cy="461419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2717">
            <a:off x="1945552" y="3633347"/>
            <a:ext cx="1415397" cy="28475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270">
            <a:off x="10534019" y="1978931"/>
            <a:ext cx="1152492" cy="286614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940" y="1679621"/>
            <a:ext cx="1402472" cy="2866143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447" flipH="1">
            <a:off x="8736477" y="3480639"/>
            <a:ext cx="1514573" cy="2866143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3305">
            <a:off x="704643" y="1427631"/>
            <a:ext cx="1129043" cy="308075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661" y="1529173"/>
            <a:ext cx="1229250" cy="2877669"/>
          </a:xfrm>
          <a:prstGeom prst="rect">
            <a:avLst/>
          </a:prstGeom>
        </p:spPr>
      </p:pic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06807"/>
              </p:ext>
            </p:extLst>
          </p:nvPr>
        </p:nvGraphicFramePr>
        <p:xfrm>
          <a:off x="10622839" y="244201"/>
          <a:ext cx="974852" cy="1250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Image" r:id="rId11" imgW="1345680" imgH="1726920" progId="Photoshop.Image.7">
                  <p:embed/>
                </p:oleObj>
              </mc:Choice>
              <mc:Fallback>
                <p:oleObj name="Image" r:id="rId11" imgW="134568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622839" y="244201"/>
                        <a:ext cx="974852" cy="1250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4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42574" y="304778"/>
            <a:ext cx="5415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carterie </a:t>
            </a:r>
            <a:r>
              <a:rPr lang="fr-FR" sz="1600" b="1" dirty="0" smtClean="0">
                <a:solidFill>
                  <a:srgbClr val="FF0000"/>
                </a:solidFill>
              </a:rPr>
              <a:t>(animé par Marie-Annick) </a:t>
            </a:r>
            <a:endParaRPr lang="fr-FR" sz="1600" dirty="0"/>
          </a:p>
        </p:txBody>
      </p:sp>
      <p:sp>
        <p:nvSpPr>
          <p:cNvPr id="3" name="Rectangle 2"/>
          <p:cNvSpPr/>
          <p:nvPr/>
        </p:nvSpPr>
        <p:spPr>
          <a:xfrm>
            <a:off x="2635925" y="776515"/>
            <a:ext cx="67297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4 ateliers / mois sur 8 mois – 4 personnes à chaque séance</a:t>
            </a:r>
          </a:p>
          <a:p>
            <a:endParaRPr lang="fr-FR" b="1" dirty="0"/>
          </a:p>
        </p:txBody>
      </p:sp>
      <p:sp>
        <p:nvSpPr>
          <p:cNvPr id="4" name="AutoShape 2" descr="Résultat de recherche d'images pour &quot;photos de yoga&quot;"/>
          <p:cNvSpPr>
            <a:spLocks noChangeAspect="1" noChangeArrowheads="1"/>
          </p:cNvSpPr>
          <p:nvPr/>
        </p:nvSpPr>
        <p:spPr bwMode="auto">
          <a:xfrm>
            <a:off x="155575" y="-547688"/>
            <a:ext cx="1828800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467" y="122234"/>
            <a:ext cx="1202808" cy="15043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574" y="3556516"/>
            <a:ext cx="2465071" cy="330148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71" y="1350657"/>
            <a:ext cx="2476113" cy="33014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54" y="1422846"/>
            <a:ext cx="3188220" cy="239116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162" y="3001399"/>
            <a:ext cx="2476113" cy="330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1345" y="180622"/>
            <a:ext cx="54569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Ateliers d'Art floral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Francette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2 ateliers en février (St Valentin)- 8 personnes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033" y="56143"/>
            <a:ext cx="1213185" cy="15279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733" y="4087913"/>
            <a:ext cx="3761227" cy="23914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1" y="1173826"/>
            <a:ext cx="3728519" cy="276747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74" y="1277448"/>
            <a:ext cx="2617780" cy="35697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953" y="1702445"/>
            <a:ext cx="3465007" cy="22671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852" y="3902124"/>
            <a:ext cx="2506122" cy="289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3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99" y="272984"/>
            <a:ext cx="61314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Atelier Pastel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Jocelyne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r>
              <a:rPr lang="fr-FR" b="1" dirty="0" smtClean="0"/>
              <a:t>30 ateliers cette année - 5 participants par atelier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85" y="4279375"/>
            <a:ext cx="2782186" cy="20866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668">
            <a:off x="2287741" y="4053528"/>
            <a:ext cx="1938275" cy="253833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8883">
            <a:off x="9216169" y="4316972"/>
            <a:ext cx="2623335" cy="202170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0078" y="138162"/>
            <a:ext cx="1215704" cy="152051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09" y="1108620"/>
            <a:ext cx="4957532" cy="30659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6250">
            <a:off x="441281" y="1269333"/>
            <a:ext cx="3466964" cy="235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0700" y="372008"/>
            <a:ext cx="737481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Généalogie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</a:t>
            </a:r>
            <a:r>
              <a:rPr lang="fr-FR" sz="1600" b="1" dirty="0" smtClean="0">
                <a:solidFill>
                  <a:srgbClr val="FF0000"/>
                </a:solidFill>
              </a:rPr>
              <a:t>Gérard et Philippe)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8 ateliers en novembre - 8 participants par groupes de 4/5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6863" y="372008"/>
            <a:ext cx="1065920" cy="13331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8682" y="354574"/>
            <a:ext cx="1045732" cy="135061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27" y="2366683"/>
            <a:ext cx="2636026" cy="391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4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7327" y="318279"/>
            <a:ext cx="75361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Photo </a:t>
            </a:r>
            <a:r>
              <a:rPr lang="fr-FR" b="1" dirty="0">
                <a:solidFill>
                  <a:srgbClr val="FF0000"/>
                </a:solidFill>
              </a:rPr>
              <a:t>(</a:t>
            </a:r>
            <a:r>
              <a:rPr lang="fr-FR" b="1" dirty="0" smtClean="0">
                <a:solidFill>
                  <a:srgbClr val="FF0000"/>
                </a:solidFill>
              </a:rPr>
              <a:t>animé </a:t>
            </a:r>
            <a:r>
              <a:rPr lang="fr-FR" b="1" dirty="0">
                <a:solidFill>
                  <a:srgbClr val="FF0000"/>
                </a:solidFill>
              </a:rPr>
              <a:t>par Alain</a:t>
            </a:r>
            <a:r>
              <a:rPr lang="fr-FR" b="1" dirty="0" smtClean="0">
                <a:solidFill>
                  <a:srgbClr val="FF0000"/>
                </a:solidFill>
              </a:rPr>
              <a:t>, Florent, Jean-Paul) </a:t>
            </a:r>
          </a:p>
          <a:p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               6 ateliers répartis en présentations théoriques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et travaux pratiques en extérieur</a:t>
            </a:r>
          </a:p>
          <a:p>
            <a:r>
              <a:rPr lang="fr-FR" b="1" dirty="0" smtClean="0"/>
              <a:t>                                        10 à 12 participants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1050" y="252334"/>
            <a:ext cx="1045732" cy="13048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0996" y="252334"/>
            <a:ext cx="970875" cy="130487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368" y="4630921"/>
            <a:ext cx="3099363" cy="206624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05" y="1754213"/>
            <a:ext cx="4007395" cy="26715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7" y="1826247"/>
            <a:ext cx="4047837" cy="2698557"/>
          </a:xfrm>
          <a:prstGeom prst="rect">
            <a:avLst/>
          </a:prstGeom>
        </p:spPr>
      </p:pic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530487"/>
              </p:ext>
            </p:extLst>
          </p:nvPr>
        </p:nvGraphicFramePr>
        <p:xfrm>
          <a:off x="8459376" y="287639"/>
          <a:ext cx="1011025" cy="126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0" name="Image" r:id="rId8" imgW="1383840" imgH="1726920" progId="Photoshop.Image.7">
                  <p:embed/>
                </p:oleObj>
              </mc:Choice>
              <mc:Fallback>
                <p:oleObj name="Image" r:id="rId8" imgW="138384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59376" y="287639"/>
                        <a:ext cx="1011025" cy="1261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009" y="3527578"/>
            <a:ext cx="2438400" cy="2438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23" y="4578051"/>
            <a:ext cx="3068418" cy="204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365368" y="216785"/>
            <a:ext cx="4864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2007B9"/>
                </a:solidFill>
              </a:rPr>
              <a:t>Cours de Yoga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Laurence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29275" y="893537"/>
            <a:ext cx="5774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            1 séance / semaine sauf période de l'été</a:t>
            </a:r>
          </a:p>
          <a:p>
            <a:r>
              <a:rPr lang="fr-FR" sz="1600" b="1" dirty="0"/>
              <a:t> </a:t>
            </a:r>
            <a:r>
              <a:rPr lang="fr-FR" sz="1600" b="1" dirty="0" smtClean="0"/>
              <a:t>                                         2 à 4 participants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334" y="115978"/>
            <a:ext cx="1165366" cy="141678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964">
            <a:off x="8819729" y="2383358"/>
            <a:ext cx="2555187" cy="24538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432" y="4416378"/>
            <a:ext cx="3199217" cy="213281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16" y="1741969"/>
            <a:ext cx="1589154" cy="21275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3515">
            <a:off x="929666" y="1739355"/>
            <a:ext cx="3199217" cy="21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6585" y="523435"/>
            <a:ext cx="23176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rgbClr val="2007B9"/>
                </a:solidFill>
              </a:rPr>
              <a:t>Petites annonces  </a:t>
            </a:r>
            <a:endParaRPr lang="fr-FR" sz="2000" dirty="0"/>
          </a:p>
        </p:txBody>
      </p:sp>
      <p:sp>
        <p:nvSpPr>
          <p:cNvPr id="7" name="Rectangle 6"/>
          <p:cNvSpPr/>
          <p:nvPr/>
        </p:nvSpPr>
        <p:spPr>
          <a:xfrm>
            <a:off x="1574800" y="1688124"/>
            <a:ext cx="83851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145 annonces reçues et diffusées en 2022 concernant :</a:t>
            </a:r>
          </a:p>
          <a:p>
            <a:endParaRPr lang="fr-FR" sz="2400" b="1" dirty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recherches articles divers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cycles / voitures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locations immobilières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Recherche de professionnels médicaux ou artisans, mobilier, articles de sport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Offres de prestations</a:t>
            </a:r>
            <a:endParaRPr lang="fr-FR" sz="2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052689" y="4712677"/>
            <a:ext cx="6147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u="sng" dirty="0" smtClean="0">
              <a:solidFill>
                <a:srgbClr val="0070C0"/>
              </a:solidFill>
              <a:hlinkClick r:id="rId3"/>
            </a:endParaRPr>
          </a:p>
          <a:p>
            <a:r>
              <a:rPr lang="fr-FR" sz="2000" b="1" u="sng" dirty="0" smtClean="0">
                <a:solidFill>
                  <a:srgbClr val="0070C0"/>
                </a:solidFill>
                <a:hlinkClick r:id="rId3"/>
              </a:rPr>
              <a:t>afpriaformosa.annonces@yahoo.com</a:t>
            </a:r>
            <a:endParaRPr lang="fr-FR" sz="2000" b="1" u="sng" dirty="0" smtClean="0">
              <a:solidFill>
                <a:srgbClr val="0070C0"/>
              </a:solidFill>
            </a:endParaRPr>
          </a:p>
          <a:p>
            <a:endParaRPr lang="fr-F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20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1583" y="817813"/>
            <a:ext cx="6787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Nous remercions Sonia et Giorgio </a:t>
            </a:r>
            <a:r>
              <a:rPr lang="fr-FR" b="1" dirty="0" err="1" smtClean="0">
                <a:solidFill>
                  <a:srgbClr val="2007B9"/>
                </a:solidFill>
              </a:rPr>
              <a:t>Rutishauser</a:t>
            </a:r>
            <a:r>
              <a:rPr lang="fr-FR" b="1" dirty="0" smtClean="0">
                <a:solidFill>
                  <a:srgbClr val="2007B9"/>
                </a:solidFill>
              </a:rPr>
              <a:t>, 2 adhérents,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          qui ont offert une imprimante à notre association.</a:t>
            </a:r>
            <a:endParaRPr lang="fr-FR" dirty="0">
              <a:solidFill>
                <a:srgbClr val="2007B9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95" y="2348114"/>
            <a:ext cx="2966895" cy="359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8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2885" y="540064"/>
            <a:ext cx="11299115" cy="6245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Location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 salles du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Tavira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Nouveaux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horaires des permanences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Changement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lieu pour certaines </a:t>
            </a:r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activités</a:t>
            </a:r>
          </a:p>
          <a:p>
            <a:pPr algn="just"/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En 2022 le montant de la location des salles du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a été revu à la hausse :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Tarifs pour la salle de permanence : 20€ pour 2h ou 15€ pour une heure et demie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(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au lieu de 50 € / mois pour plusieurs salles).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Soit 880€ ou 660€ pour 44 semaines.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Des recherches ont été effectuées pour trouver un autre local moins onéreux et pas trop éloigné du centre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Sans 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succès…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Pour des raisons de commodité, le Bureau a décidé de laisser la permanence au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Par contre, compte tenu du peu de fréquentation par les adhérents (les utilisateurs de la bibliothèque sont peu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nombreux),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</a:rPr>
              <a:t>la durée des permanences sera réduite d’une demie heure, soit 1h30 au lieu de 2h. </a:t>
            </a:r>
            <a:endParaRPr lang="fr-FR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Les horaires seront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de 15h30 à 17h00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les autres activités qui se dérouleraient au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les nouveaux tarifs seraient au minimum de 15€ pour une séance d’1h30 avec un maximum de 5 personnes.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 donc fallu trouver d’autres lieux pour les activités en salle :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portugais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présentiel sont donnés au collège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comme avant la pandémie.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L’activité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Café-théâtre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déroule à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Fuseta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dans l’ancien cinéma. 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rencontres littéraires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font à la bibliothèque municipale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Yoga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ont lieu chez la professeure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Photo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à définir avec les animateurs et les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participants</a:t>
            </a: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généalogie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chez les animateurs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08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892992"/>
              </p:ext>
            </p:extLst>
          </p:nvPr>
        </p:nvGraphicFramePr>
        <p:xfrm>
          <a:off x="977030" y="142301"/>
          <a:ext cx="10208712" cy="6551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2" name="Feuille de calcul" r:id="rId5" imgW="7391579" imgH="4743371" progId="Excel.Sheet.12">
                  <p:embed/>
                </p:oleObj>
              </mc:Choice>
              <mc:Fallback>
                <p:oleObj name="Feuille de calcul" r:id="rId5" imgW="7391579" imgH="474337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77030" y="142301"/>
                        <a:ext cx="10208712" cy="6551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45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238100"/>
              </p:ext>
            </p:extLst>
          </p:nvPr>
        </p:nvGraphicFramePr>
        <p:xfrm>
          <a:off x="912499" y="746125"/>
          <a:ext cx="11008097" cy="5610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Feuille de calcul" r:id="rId5" imgW="11296605" imgH="5362720" progId="Excel.Sheet.12">
                  <p:embed/>
                </p:oleObj>
              </mc:Choice>
              <mc:Fallback>
                <p:oleObj name="Feuille de calcul" r:id="rId5" imgW="11296605" imgH="53627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12499" y="746125"/>
                        <a:ext cx="11008097" cy="5610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6382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4377" y="0"/>
            <a:ext cx="4023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financier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cxnSp>
        <p:nvCxnSpPr>
          <p:cNvPr id="11" name="Connecteur droit 10"/>
          <p:cNvCxnSpPr/>
          <p:nvPr/>
        </p:nvCxnSpPr>
        <p:spPr>
          <a:xfrm>
            <a:off x="4537710" y="1234440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50" y="2810271"/>
            <a:ext cx="4253160" cy="356766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957" y="908054"/>
            <a:ext cx="7372222" cy="556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46164" y="111714"/>
            <a:ext cx="57983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</a:t>
            </a:r>
            <a:r>
              <a:rPr lang="fr-F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prévisionnel 2023</a:t>
            </a:r>
            <a:endParaRPr lang="fr-F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994380"/>
              </p:ext>
            </p:extLst>
          </p:nvPr>
        </p:nvGraphicFramePr>
        <p:xfrm>
          <a:off x="2423711" y="906888"/>
          <a:ext cx="8460953" cy="5807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Feuille de calcul" r:id="rId5" imgW="6286410" imgH="4314864" progId="Excel.Sheet.12">
                  <p:embed/>
                </p:oleObj>
              </mc:Choice>
              <mc:Fallback>
                <p:oleObj name="Feuille de calcul" r:id="rId5" imgW="6286410" imgH="431486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23711" y="906888"/>
                        <a:ext cx="8460953" cy="58072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46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835274"/>
              </p:ext>
            </p:extLst>
          </p:nvPr>
        </p:nvGraphicFramePr>
        <p:xfrm>
          <a:off x="1752600" y="789402"/>
          <a:ext cx="8686800" cy="529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Image" r:id="rId3" imgW="11580840" imgH="7059960" progId="Photoshop.Image.7">
                  <p:embed/>
                </p:oleObj>
              </mc:Choice>
              <mc:Fallback>
                <p:oleObj name="Image" r:id="rId3" imgW="11580840" imgH="70599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2600" y="789402"/>
                        <a:ext cx="8686800" cy="529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73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 txBox="1">
            <a:spLocks/>
          </p:cNvSpPr>
          <p:nvPr/>
        </p:nvSpPr>
        <p:spPr>
          <a:xfrm>
            <a:off x="4314823" y="1861239"/>
            <a:ext cx="2863215" cy="6469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solidFill>
                  <a:schemeClr val="tx1"/>
                </a:solidFill>
              </a:rPr>
              <a:t>    </a:t>
            </a:r>
            <a:r>
              <a:rPr lang="fr-FR" sz="3200" b="1" dirty="0" smtClean="0">
                <a:solidFill>
                  <a:srgbClr val="2007B9"/>
                </a:solidFill>
              </a:rPr>
              <a:t>25 </a:t>
            </a:r>
            <a:r>
              <a:rPr lang="fr-FR" sz="2800" b="1" dirty="0" smtClean="0">
                <a:solidFill>
                  <a:srgbClr val="2007B9"/>
                </a:solidFill>
              </a:rPr>
              <a:t>euros</a:t>
            </a:r>
            <a:r>
              <a:rPr lang="fr-FR" sz="1400" dirty="0" smtClean="0">
                <a:solidFill>
                  <a:srgbClr val="2007B9"/>
                </a:solidFill>
              </a:rPr>
              <a:t>.</a:t>
            </a:r>
          </a:p>
          <a:p>
            <a:endParaRPr lang="fr-FR" sz="2800" b="1" dirty="0">
              <a:solidFill>
                <a:srgbClr val="2007B9"/>
              </a:solidFill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760969" y="2768548"/>
            <a:ext cx="9970925" cy="16851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Le paiement pourra se faire par virement,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avec la mise à jour de vos cartes d'adhérents lors d'une permanence,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ou en  espèces au </a:t>
            </a:r>
            <a:r>
              <a:rPr lang="fr-FR" b="1" dirty="0" err="1" smtClean="0">
                <a:solidFill>
                  <a:schemeClr val="tx1"/>
                </a:solidFill>
              </a:rPr>
              <a:t>Clube</a:t>
            </a:r>
            <a:endParaRPr lang="fr-FR" b="1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95801" y="547149"/>
            <a:ext cx="89338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du montant de la cotisation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9762" y="4838379"/>
            <a:ext cx="914364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Gratuité </a:t>
            </a:r>
            <a:r>
              <a:rPr lang="fr-FR" b="1" dirty="0"/>
              <a:t>de l'adhésion pour les membres de la direction et les membres </a:t>
            </a:r>
            <a:r>
              <a:rPr lang="fr-FR" b="1" dirty="0" smtClean="0"/>
              <a:t>actifs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5778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380560" y="5058859"/>
            <a:ext cx="6896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Organiser, proposer des conférences culturelles et historiques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155802" y="6078066"/>
            <a:ext cx="9157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    - Honorer notre protocole avec le Rotary club pour des actions humanitaires ponctuelles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80988" y="273440"/>
            <a:ext cx="41504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Perspectives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266665" y="5569160"/>
            <a:ext cx="6775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1" dirty="0" smtClean="0">
                <a:solidFill>
                  <a:srgbClr val="2007B9"/>
                </a:solidFill>
              </a:rPr>
              <a:t>  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Développer des liens durables avec la Croix Rouge de Tavira.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10377" y="4076324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Voyage en Andalousie en Mai</a:t>
            </a:r>
            <a:endParaRPr lang="fr-FR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2390499" y="4579464"/>
            <a:ext cx="4679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Excursion à </a:t>
            </a:r>
            <a:r>
              <a:rPr lang="fr-FR" sz="1600" b="1" dirty="0" err="1" smtClean="0">
                <a:solidFill>
                  <a:srgbClr val="2007B9"/>
                </a:solidFill>
              </a:rPr>
              <a:t>Aracena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sz="1400" b="1" dirty="0" smtClean="0">
                <a:solidFill>
                  <a:srgbClr val="2007B9"/>
                </a:solidFill>
              </a:rPr>
              <a:t>(</a:t>
            </a:r>
            <a:r>
              <a:rPr lang="fr-FR" sz="1400" b="1" dirty="0">
                <a:solidFill>
                  <a:srgbClr val="2007B9"/>
                </a:solidFill>
              </a:rPr>
              <a:t>Grotte de Las </a:t>
            </a:r>
            <a:r>
              <a:rPr lang="fr-FR" sz="1400" b="1" dirty="0" err="1">
                <a:solidFill>
                  <a:srgbClr val="2007B9"/>
                </a:solidFill>
              </a:rPr>
              <a:t>Maravillas</a:t>
            </a:r>
            <a:r>
              <a:rPr lang="fr-FR" sz="1400" b="1" dirty="0" smtClean="0">
                <a:solidFill>
                  <a:srgbClr val="2007B9"/>
                </a:solidFill>
              </a:rPr>
              <a:t>)</a:t>
            </a:r>
            <a:endParaRPr lang="fr-FR" sz="1400" b="1" dirty="0"/>
          </a:p>
        </p:txBody>
      </p:sp>
      <p:sp>
        <p:nvSpPr>
          <p:cNvPr id="17" name="Rectangle 16"/>
          <p:cNvSpPr/>
          <p:nvPr/>
        </p:nvSpPr>
        <p:spPr>
          <a:xfrm>
            <a:off x="2399148" y="1095571"/>
            <a:ext cx="377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Spectacle Café-Théâtre le 28 mars</a:t>
            </a:r>
            <a:endParaRPr lang="fr-FR" sz="1600" b="1" dirty="0"/>
          </a:p>
        </p:txBody>
      </p:sp>
      <p:sp>
        <p:nvSpPr>
          <p:cNvPr id="18" name="Rectangle 17"/>
          <p:cNvSpPr/>
          <p:nvPr/>
        </p:nvSpPr>
        <p:spPr>
          <a:xfrm>
            <a:off x="2399148" y="1559624"/>
            <a:ext cx="82253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Opéra – Conférence par le Ténor professionnel international Stéphane Sénéchal</a:t>
            </a:r>
            <a:endParaRPr lang="fr-FR" sz="1600" b="1" dirty="0"/>
          </a:p>
        </p:txBody>
      </p:sp>
      <p:sp>
        <p:nvSpPr>
          <p:cNvPr id="19" name="Rectangle 18"/>
          <p:cNvSpPr/>
          <p:nvPr/>
        </p:nvSpPr>
        <p:spPr>
          <a:xfrm>
            <a:off x="2392635" y="2064626"/>
            <a:ext cx="2735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Exposition atelier photos</a:t>
            </a:r>
            <a:endParaRPr lang="fr-FR" sz="1600" b="1" dirty="0"/>
          </a:p>
        </p:txBody>
      </p:sp>
      <p:sp>
        <p:nvSpPr>
          <p:cNvPr id="20" name="Rectangle 19"/>
          <p:cNvSpPr/>
          <p:nvPr/>
        </p:nvSpPr>
        <p:spPr>
          <a:xfrm>
            <a:off x="2352472" y="2565387"/>
            <a:ext cx="3674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Repas à l'Ecole hôtelière de VRSA</a:t>
            </a:r>
            <a:endParaRPr lang="fr-FR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2394273" y="3073277"/>
            <a:ext cx="4637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Création d'un répertoire des professionnels</a:t>
            </a:r>
            <a:endParaRPr lang="fr-FR" sz="1600" b="1" dirty="0"/>
          </a:p>
        </p:txBody>
      </p:sp>
      <p:sp>
        <p:nvSpPr>
          <p:cNvPr id="15" name="Rectangle 14"/>
          <p:cNvSpPr/>
          <p:nvPr/>
        </p:nvSpPr>
        <p:spPr>
          <a:xfrm>
            <a:off x="2403753" y="3592619"/>
            <a:ext cx="5692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>
                <a:solidFill>
                  <a:srgbClr val="2007B9"/>
                </a:solidFill>
              </a:rPr>
              <a:t>Soirée de Gala de la Croix-Rouge de </a:t>
            </a:r>
            <a:r>
              <a:rPr lang="fr-FR" sz="1600" b="1" dirty="0" err="1">
                <a:solidFill>
                  <a:srgbClr val="2007B9"/>
                </a:solidFill>
              </a:rPr>
              <a:t>Tavira</a:t>
            </a:r>
            <a:r>
              <a:rPr lang="fr-FR" sz="1600" b="1" dirty="0">
                <a:solidFill>
                  <a:srgbClr val="2007B9"/>
                </a:solidFill>
              </a:rPr>
              <a:t> le </a:t>
            </a:r>
            <a:r>
              <a:rPr lang="fr-FR" sz="1600" b="1" dirty="0" smtClean="0">
                <a:solidFill>
                  <a:srgbClr val="2007B9"/>
                </a:solidFill>
              </a:rPr>
              <a:t>6 </a:t>
            </a:r>
            <a:r>
              <a:rPr lang="fr-FR" sz="1600" b="1" dirty="0">
                <a:solidFill>
                  <a:srgbClr val="2007B9"/>
                </a:solidFill>
              </a:rPr>
              <a:t>mai </a:t>
            </a:r>
          </a:p>
        </p:txBody>
      </p:sp>
    </p:spTree>
    <p:extLst>
      <p:ext uri="{BB962C8B-B14F-4D97-AF65-F5344CB8AC3E}">
        <p14:creationId xmlns:p14="http://schemas.microsoft.com/office/powerpoint/2010/main" val="5406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20279" y="424000"/>
            <a:ext cx="70016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Merci pour votre </a:t>
            </a:r>
            <a:r>
              <a:rPr lang="fr-FR" sz="32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attention …….</a:t>
            </a:r>
            <a:endParaRPr lang="fr-FR" sz="32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716"/>
            <a:ext cx="12192000" cy="553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88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20221</TotalTime>
  <Words>963</Words>
  <Application>Microsoft Office PowerPoint</Application>
  <PresentationFormat>Grand écran</PresentationFormat>
  <Paragraphs>275</Paragraphs>
  <Slides>41</Slides>
  <Notes>22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54" baseType="lpstr">
      <vt:lpstr>Arial</vt:lpstr>
      <vt:lpstr>Calibri</vt:lpstr>
      <vt:lpstr>Century</vt:lpstr>
      <vt:lpstr>Century Gothic</vt:lpstr>
      <vt:lpstr>Gabriola</vt:lpstr>
      <vt:lpstr>Times New Roman</vt:lpstr>
      <vt:lpstr>Verdana</vt:lpstr>
      <vt:lpstr>Wingdings</vt:lpstr>
      <vt:lpstr>Wingdings 3</vt:lpstr>
      <vt:lpstr>Brin</vt:lpstr>
      <vt:lpstr>Feuille de calcul</vt:lpstr>
      <vt:lpstr>Image</vt:lpstr>
      <vt:lpstr>Document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2</dc:creator>
  <cp:lastModifiedBy>Compte Microsoft</cp:lastModifiedBy>
  <cp:revision>655</cp:revision>
  <dcterms:created xsi:type="dcterms:W3CDTF">2017-12-30T17:25:43Z</dcterms:created>
  <dcterms:modified xsi:type="dcterms:W3CDTF">2023-02-14T10:50:56Z</dcterms:modified>
</cp:coreProperties>
</file>