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61" r:id="rId5"/>
    <p:sldId id="262" r:id="rId6"/>
    <p:sldId id="264" r:id="rId7"/>
    <p:sldId id="263" r:id="rId8"/>
    <p:sldId id="260" r:id="rId9"/>
    <p:sldId id="259" r:id="rId10"/>
    <p:sldId id="258" r:id="rId11"/>
    <p:sldId id="268" r:id="rId12"/>
    <p:sldId id="269" r:id="rId13"/>
    <p:sldId id="270" r:id="rId14"/>
    <p:sldId id="265" r:id="rId15"/>
    <p:sldId id="271" r:id="rId16"/>
    <p:sldId id="267" r:id="rId17"/>
    <p:sldId id="272" r:id="rId18"/>
    <p:sldId id="266" r:id="rId19"/>
    <p:sldId id="273" r:id="rId20"/>
    <p:sldId id="275" r:id="rId21"/>
    <p:sldId id="276" r:id="rId22"/>
    <p:sldId id="274" r:id="rId23"/>
    <p:sldId id="277" r:id="rId24"/>
    <p:sldId id="278" r:id="rId25"/>
    <p:sldId id="279" r:id="rId26"/>
    <p:sldId id="280" r:id="rId27"/>
    <p:sldId id="281" r:id="rId28"/>
    <p:sldId id="282" r:id="rId29"/>
    <p:sldId id="283"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29147F-29A5-4022-A42C-7871497247EE}" v="79" dt="2023-02-12T06:24:28.941"/>
    <p1510:client id="{F22C35C9-D4D6-4F50-9566-25D98C53A030}" v="55" dt="2023-02-12T08:05:22.0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88AA1B-A040-B657-9E7A-11A89A1B82B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42C0C2E-1A2E-DA36-D6E7-417A590B58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428E169-92DF-DA6A-902A-2DD22B4F676E}"/>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F0091588-B3A1-AEEC-EE97-1FDBDD4CDE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6AECE5-1FCF-DFF6-FBB3-55CA23B77A5E}"/>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397811488"/>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571090-DF0A-A0FA-FDE8-17D9953E99C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55241C2-4E8D-823D-6724-75AFBF5737F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59D18AD-FD38-DFFB-7CD9-69D396BBC18E}"/>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2DBB94E0-CD90-2D2B-F2A9-191FEF35EF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78FA6E9-274A-C680-F6E1-93EE0884A4C4}"/>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1060728468"/>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0C9D8F-4143-0071-9968-08DD02AE3E8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9BEA78B-DF02-F7B4-3B31-DAF06AF4D6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8279BF8-65FE-B7B6-2AA0-2FD3C86DFE85}"/>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40A7807C-F0A8-2A6C-A63B-90B702BC1E4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E44FF5-9715-51AF-6B12-397F152B254F}"/>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820709480"/>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EB4D61-9C4B-3AC1-AFF1-56054B466D4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CA7FD50-1D03-02AE-4E9F-A06305B9FFD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E871F33-5A3C-03A0-599A-69E0F98D0AB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CD58578-E63F-C01D-EC33-A6320AABC1C2}"/>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6" name="Espace réservé du pied de page 5">
            <a:extLst>
              <a:ext uri="{FF2B5EF4-FFF2-40B4-BE49-F238E27FC236}">
                <a16:creationId xmlns:a16="http://schemas.microsoft.com/office/drawing/2014/main" id="{9D867A4F-7822-A7BC-4E9E-19DE963C143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1FE82BC-60BC-B407-47C6-6CF3AC1A219E}"/>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163724161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C190E3-5DF5-91A3-BC8D-8CD84C8BD81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C0FA732-EF4F-C8E6-B717-7A6AAED4FD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2920441-D08D-3C1C-3D31-5D3A3BE954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35AF144-EDDC-2FD9-D38F-BBBF573C0A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6D310B8-C0D9-2FDE-E94A-3D1E7A00C6C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73C4AB4-FBBE-3335-9A82-4D615C9871B4}"/>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8" name="Espace réservé du pied de page 7">
            <a:extLst>
              <a:ext uri="{FF2B5EF4-FFF2-40B4-BE49-F238E27FC236}">
                <a16:creationId xmlns:a16="http://schemas.microsoft.com/office/drawing/2014/main" id="{3C15DE65-7C4D-9DE9-E588-1A3CE029DD0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95F4C-B443-6732-996E-F299444AB0DE}"/>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18056270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8B2AED-AAF9-C2AC-6226-388AABD83A4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6E34B48-55A6-F68E-85F8-37453731D635}"/>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4" name="Espace réservé du pied de page 3">
            <a:extLst>
              <a:ext uri="{FF2B5EF4-FFF2-40B4-BE49-F238E27FC236}">
                <a16:creationId xmlns:a16="http://schemas.microsoft.com/office/drawing/2014/main" id="{E2FC6925-2F34-7724-5A1F-DFB5BAD386C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F255C2A-49BE-A892-EDB3-A258F7178032}"/>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237592091"/>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96E311-4ED6-DD9D-AF93-09D1A15B45FC}"/>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3" name="Espace réservé du pied de page 2">
            <a:extLst>
              <a:ext uri="{FF2B5EF4-FFF2-40B4-BE49-F238E27FC236}">
                <a16:creationId xmlns:a16="http://schemas.microsoft.com/office/drawing/2014/main" id="{3AACBD6D-5FB4-04B6-1323-E764AF97D04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1659D37-24B1-BCDF-3D98-7C2E708BA9C5}"/>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1301219177"/>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4FE31B-8F3B-5B5E-2128-0D2FC4E2CFB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E85F0D1-52CF-2D57-9296-04B46BA5ED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D1DEE1E-FC17-FFDB-4B1C-5F781FB3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CE7E98B-080C-A78D-65A3-EAAEECD3F650}"/>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6" name="Espace réservé du pied de page 5">
            <a:extLst>
              <a:ext uri="{FF2B5EF4-FFF2-40B4-BE49-F238E27FC236}">
                <a16:creationId xmlns:a16="http://schemas.microsoft.com/office/drawing/2014/main" id="{340A7C9A-4AED-781F-117E-A6FD003C4C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6DD338-FE49-5F1C-1BAC-B85E9A5E9D7D}"/>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14923590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D5DE08-593A-58AA-D4A3-D3E0ED8B1B1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D04125-7820-45A0-A64B-CA47C3C523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889F434-1F83-4D75-2137-E50B437C18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A81D568-D7F2-B3A2-4759-8027CF30B123}"/>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6" name="Espace réservé du pied de page 5">
            <a:extLst>
              <a:ext uri="{FF2B5EF4-FFF2-40B4-BE49-F238E27FC236}">
                <a16:creationId xmlns:a16="http://schemas.microsoft.com/office/drawing/2014/main" id="{11B9DD0C-3A1F-8CF3-EA40-74414E092B5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BEE0C21-B0F3-67FB-A777-C9C055CC786F}"/>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472352661"/>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AA8707-8E2C-E59D-7829-05EA59EE459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5B5C7D8-511A-627A-1E5A-12FB855858D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531555-F229-45B6-2178-A2FB9C6A5FEB}"/>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F0EE2B9D-E091-9C67-8257-D8693309B7A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EAADA0-4F8B-68A0-913A-7BF2E43A2AC1}"/>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178194089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D4DB207-6B97-00B0-8E87-B017DA27845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AD6B937-ADBE-97EE-4EE8-0A0B9969043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C4F239-A562-4262-067D-4115E9C769C8}"/>
              </a:ext>
            </a:extLst>
          </p:cNvPr>
          <p:cNvSpPr>
            <a:spLocks noGrp="1"/>
          </p:cNvSpPr>
          <p:nvPr>
            <p:ph type="dt" sz="half" idx="10"/>
          </p:nvPr>
        </p:nvSpPr>
        <p:spPr/>
        <p:txBody>
          <a:body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22E6FF16-68BE-5B99-AB11-95124223E3A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9F11FC-3E92-E078-4D01-F3707E95230B}"/>
              </a:ext>
            </a:extLst>
          </p:cNvPr>
          <p:cNvSpPr>
            <a:spLocks noGrp="1"/>
          </p:cNvSpPr>
          <p:nvPr>
            <p:ph type="sldNum" sz="quarter" idx="12"/>
          </p:nvPr>
        </p:nvSpPr>
        <p:spPr/>
        <p:txBody>
          <a:bodyPr/>
          <a:lstStyle/>
          <a:p>
            <a:fld id="{64FEA804-EBFC-47AB-94B5-BB5EFBBF731B}" type="slidenum">
              <a:rPr lang="fr-FR" smtClean="0"/>
              <a:t>‹N°›</a:t>
            </a:fld>
            <a:endParaRPr lang="fr-FR"/>
          </a:p>
        </p:txBody>
      </p:sp>
    </p:spTree>
    <p:extLst>
      <p:ext uri="{BB962C8B-B14F-4D97-AF65-F5344CB8AC3E}">
        <p14:creationId xmlns:p14="http://schemas.microsoft.com/office/powerpoint/2010/main" val="3776644886"/>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5B3B743-590A-655B-8F7A-2E78F5330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A285828-01BB-80A2-C310-DDA386D480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FB7C4-90E8-0E1C-6AF9-A9BF44B753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BE09E-352D-4B7E-8299-BDA71F19C537}" type="datetimeFigureOut">
              <a:rPr lang="fr-FR" smtClean="0"/>
              <a:t>12/02/2023</a:t>
            </a:fld>
            <a:endParaRPr lang="fr-FR"/>
          </a:p>
        </p:txBody>
      </p:sp>
      <p:sp>
        <p:nvSpPr>
          <p:cNvPr id="5" name="Espace réservé du pied de page 4">
            <a:extLst>
              <a:ext uri="{FF2B5EF4-FFF2-40B4-BE49-F238E27FC236}">
                <a16:creationId xmlns:a16="http://schemas.microsoft.com/office/drawing/2014/main" id="{F92066C2-9DC0-D355-041B-B1B26FCB77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25A5A24-D616-85F2-523B-324F837ADC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FEA804-EBFC-47AB-94B5-BB5EFBBF731B}" type="slidenum">
              <a:rPr lang="fr-FR" smtClean="0"/>
              <a:t>‹N°›</a:t>
            </a:fld>
            <a:endParaRPr lang="fr-FR"/>
          </a:p>
        </p:txBody>
      </p:sp>
    </p:spTree>
    <p:extLst>
      <p:ext uri="{BB962C8B-B14F-4D97-AF65-F5344CB8AC3E}">
        <p14:creationId xmlns:p14="http://schemas.microsoft.com/office/powerpoint/2010/main" val="29408723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au, extérieur, bâtiment, ciel&#10;&#10;Description générée automatiquement">
            <a:extLst>
              <a:ext uri="{FF2B5EF4-FFF2-40B4-BE49-F238E27FC236}">
                <a16:creationId xmlns:a16="http://schemas.microsoft.com/office/drawing/2014/main" id="{E156E3F8-A34E-7073-A15D-ACDBF017A1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1000" y="727075"/>
            <a:ext cx="8902700" cy="5403850"/>
          </a:xfrm>
          <a:prstGeom prst="rect">
            <a:avLst/>
          </a:prstGeom>
        </p:spPr>
      </p:pic>
      <p:sp>
        <p:nvSpPr>
          <p:cNvPr id="4" name="ZoneTexte 3">
            <a:extLst>
              <a:ext uri="{FF2B5EF4-FFF2-40B4-BE49-F238E27FC236}">
                <a16:creationId xmlns:a16="http://schemas.microsoft.com/office/drawing/2014/main" id="{27333CA5-C98E-E807-4A5F-F4D4173C675E}"/>
              </a:ext>
            </a:extLst>
          </p:cNvPr>
          <p:cNvSpPr txBox="1"/>
          <p:nvPr/>
        </p:nvSpPr>
        <p:spPr>
          <a:xfrm>
            <a:off x="2159000" y="326965"/>
            <a:ext cx="7886700" cy="461665"/>
          </a:xfrm>
          <a:prstGeom prst="rect">
            <a:avLst/>
          </a:prstGeom>
          <a:noFill/>
        </p:spPr>
        <p:txBody>
          <a:bodyPr wrap="square" rtlCol="0">
            <a:spAutoFit/>
          </a:bodyPr>
          <a:lstStyle/>
          <a:p>
            <a:r>
              <a:rPr lang="fr-FR" sz="2400" b="1">
                <a:solidFill>
                  <a:schemeClr val="bg1"/>
                </a:solidFill>
              </a:rPr>
              <a:t>Fort Lauderdale est une ville de la côte sud-est de la Floride</a:t>
            </a:r>
            <a:endParaRPr lang="fr-FR" sz="2400" b="1" dirty="0">
              <a:solidFill>
                <a:schemeClr val="bg1"/>
              </a:solidFill>
            </a:endParaRPr>
          </a:p>
        </p:txBody>
      </p:sp>
      <p:sp>
        <p:nvSpPr>
          <p:cNvPr id="5" name="ZoneTexte 4">
            <a:extLst>
              <a:ext uri="{FF2B5EF4-FFF2-40B4-BE49-F238E27FC236}">
                <a16:creationId xmlns:a16="http://schemas.microsoft.com/office/drawing/2014/main" id="{74A209B5-B695-D077-3C70-0DD985570157}"/>
              </a:ext>
            </a:extLst>
          </p:cNvPr>
          <p:cNvSpPr txBox="1"/>
          <p:nvPr/>
        </p:nvSpPr>
        <p:spPr>
          <a:xfrm>
            <a:off x="5143500" y="6130925"/>
            <a:ext cx="7327900" cy="400110"/>
          </a:xfrm>
          <a:prstGeom prst="rect">
            <a:avLst/>
          </a:prstGeom>
          <a:noFill/>
        </p:spPr>
        <p:txBody>
          <a:bodyPr wrap="square" rtlCol="0">
            <a:spAutoFit/>
          </a:bodyPr>
          <a:lstStyle/>
          <a:p>
            <a:r>
              <a:rPr lang="fr-FR" sz="2000" b="1" dirty="0">
                <a:solidFill>
                  <a:schemeClr val="bg1"/>
                </a:solidFill>
              </a:rPr>
              <a:t>Fort Lauderdale</a:t>
            </a:r>
          </a:p>
        </p:txBody>
      </p:sp>
    </p:spTree>
    <p:extLst>
      <p:ext uri="{BB962C8B-B14F-4D97-AF65-F5344CB8AC3E}">
        <p14:creationId xmlns:p14="http://schemas.microsoft.com/office/powerpoint/2010/main" val="1111729412"/>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sndAc>
          <p:stSnd loop="1">
            <p:snd r:embed="rId2" name="Elvis Presley - My Way (Aloha From Hawaii, Live in Honolulu, 1973).wav"/>
          </p:stSnd>
        </p:sndAc>
      </p:transition>
    </mc:Choice>
    <mc:Fallback>
      <p:transition spd="slow" advClick="0" advTm="17000">
        <p:blinds dir="vert"/>
        <p:sndAc>
          <p:stSnd loop="1">
            <p:snd r:embed="rId2" name="Elvis Presley - My Way (Aloha From Hawaii, Live in Honolulu, 1973).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D83E424-2C4E-7453-9196-61C374490ECC}"/>
              </a:ext>
            </a:extLst>
          </p:cNvPr>
          <p:cNvSpPr/>
          <p:nvPr/>
        </p:nvSpPr>
        <p:spPr>
          <a:xfrm>
            <a:off x="-25400" y="0"/>
            <a:ext cx="122174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chemeClr val="tx1"/>
                  </a:solidFill>
                </a:ln>
                <a:solidFill>
                  <a:srgbClr val="FFFF00"/>
                </a:solidFill>
                <a:effectLst>
                  <a:glow rad="228600">
                    <a:schemeClr val="accent4">
                      <a:satMod val="175000"/>
                      <a:alpha val="40000"/>
                    </a:schemeClr>
                  </a:glow>
                </a:effectLst>
              </a:rPr>
              <a:t>Fort Lauderdale est une ville de la côte sud-est de la Floride connue pour ses plages et ses canaux de plaisance. Son </a:t>
            </a:r>
            <a:r>
              <a:rPr lang="fr-FR" sz="4400" b="1" dirty="0" err="1">
                <a:ln>
                  <a:solidFill>
                    <a:schemeClr val="tx1"/>
                  </a:solidFill>
                </a:ln>
                <a:solidFill>
                  <a:srgbClr val="FFFF00"/>
                </a:solidFill>
                <a:effectLst>
                  <a:glow rad="228600">
                    <a:schemeClr val="accent4">
                      <a:satMod val="175000"/>
                      <a:alpha val="40000"/>
                    </a:schemeClr>
                  </a:glow>
                </a:effectLst>
              </a:rPr>
              <a:t>Strip</a:t>
            </a:r>
            <a:r>
              <a:rPr lang="fr-FR" sz="4400" b="1" dirty="0">
                <a:ln>
                  <a:solidFill>
                    <a:schemeClr val="tx1"/>
                  </a:solidFill>
                </a:ln>
                <a:solidFill>
                  <a:srgbClr val="FFFF00"/>
                </a:solidFill>
                <a:effectLst>
                  <a:glow rad="228600">
                    <a:schemeClr val="accent4">
                      <a:satMod val="175000"/>
                      <a:alpha val="40000"/>
                    </a:schemeClr>
                  </a:glow>
                </a:effectLst>
              </a:rPr>
              <a:t> est une promenade qui borde la route A1A et l'océan. Elle est dotée de restaurants en plein air haut de gamme, de bars, de boutiques et d'hôtels de luxe. Parmi les autres attractions figurent l'International </a:t>
            </a:r>
            <a:r>
              <a:rPr lang="fr-FR" sz="4400" b="1" dirty="0" err="1">
                <a:ln>
                  <a:solidFill>
                    <a:schemeClr val="tx1"/>
                  </a:solidFill>
                </a:ln>
                <a:solidFill>
                  <a:srgbClr val="FFFF00"/>
                </a:solidFill>
                <a:effectLst>
                  <a:glow rad="228600">
                    <a:schemeClr val="accent4">
                      <a:satMod val="175000"/>
                      <a:alpha val="40000"/>
                    </a:schemeClr>
                  </a:glow>
                </a:effectLst>
              </a:rPr>
              <a:t>Swimming</a:t>
            </a:r>
            <a:r>
              <a:rPr lang="fr-FR" sz="4400" b="1" dirty="0">
                <a:ln>
                  <a:solidFill>
                    <a:schemeClr val="tx1"/>
                  </a:solidFill>
                </a:ln>
                <a:solidFill>
                  <a:srgbClr val="FFFF00"/>
                </a:solidFill>
                <a:effectLst>
                  <a:glow rad="228600">
                    <a:schemeClr val="accent4">
                      <a:satMod val="175000"/>
                      <a:alpha val="40000"/>
                    </a:schemeClr>
                  </a:glow>
                </a:effectLst>
              </a:rPr>
              <a:t> Hall of </a:t>
            </a:r>
            <a:r>
              <a:rPr lang="fr-FR" sz="4400" b="1" dirty="0" err="1">
                <a:ln>
                  <a:solidFill>
                    <a:schemeClr val="tx1"/>
                  </a:solidFill>
                </a:ln>
                <a:solidFill>
                  <a:srgbClr val="FFFF00"/>
                </a:solidFill>
                <a:effectLst>
                  <a:glow rad="228600">
                    <a:schemeClr val="accent4">
                      <a:satMod val="175000"/>
                      <a:alpha val="40000"/>
                    </a:schemeClr>
                  </a:glow>
                </a:effectLst>
              </a:rPr>
              <a:t>Fame</a:t>
            </a:r>
            <a:r>
              <a:rPr lang="fr-FR" sz="4400" b="1" dirty="0">
                <a:ln>
                  <a:solidFill>
                    <a:schemeClr val="tx1"/>
                  </a:solidFill>
                </a:ln>
                <a:solidFill>
                  <a:srgbClr val="FFFF00"/>
                </a:solidFill>
                <a:effectLst>
                  <a:glow rad="228600">
                    <a:schemeClr val="accent4">
                      <a:satMod val="175000"/>
                      <a:alpha val="40000"/>
                    </a:schemeClr>
                  </a:glow>
                </a:effectLst>
              </a:rPr>
              <a:t>, avec des piscines et un musée d'objets de collection, et le parc d'État de Hugh Taylor </a:t>
            </a:r>
            <a:r>
              <a:rPr lang="fr-FR" sz="4400" b="1" dirty="0" err="1">
                <a:ln>
                  <a:solidFill>
                    <a:schemeClr val="tx1"/>
                  </a:solidFill>
                </a:ln>
                <a:solidFill>
                  <a:srgbClr val="FFFF00"/>
                </a:solidFill>
                <a:effectLst>
                  <a:glow rad="228600">
                    <a:schemeClr val="accent4">
                      <a:satMod val="175000"/>
                      <a:alpha val="40000"/>
                    </a:schemeClr>
                  </a:glow>
                </a:effectLst>
              </a:rPr>
              <a:t>Birch</a:t>
            </a:r>
            <a:r>
              <a:rPr lang="fr-FR" sz="4400" b="1" dirty="0">
                <a:ln>
                  <a:solidFill>
                    <a:schemeClr val="tx1"/>
                  </a:solidFill>
                </a:ln>
                <a:solidFill>
                  <a:srgbClr val="FFFF00"/>
                </a:solidFill>
                <a:effectLst>
                  <a:glow rad="228600">
                    <a:schemeClr val="accent4">
                      <a:satMod val="175000"/>
                      <a:alpha val="40000"/>
                    </a:schemeClr>
                  </a:glow>
                </a:effectLst>
              </a:rPr>
              <a:t>, pourvu de sentiers et d'une lagune. </a:t>
            </a:r>
          </a:p>
        </p:txBody>
      </p:sp>
    </p:spTree>
    <p:extLst>
      <p:ext uri="{BB962C8B-B14F-4D97-AF65-F5344CB8AC3E}">
        <p14:creationId xmlns:p14="http://schemas.microsoft.com/office/powerpoint/2010/main" val="13137470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bâtiment gouvernemental&#10;&#10;Description générée automatiquement">
            <a:extLst>
              <a:ext uri="{FF2B5EF4-FFF2-40B4-BE49-F238E27FC236}">
                <a16:creationId xmlns:a16="http://schemas.microsoft.com/office/drawing/2014/main" id="{80EFDC49-7532-BC70-41D5-FF0236685E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900" y="635000"/>
            <a:ext cx="9385300" cy="5448300"/>
          </a:xfrm>
          <a:prstGeom prst="rect">
            <a:avLst/>
          </a:prstGeom>
        </p:spPr>
      </p:pic>
      <p:sp>
        <p:nvSpPr>
          <p:cNvPr id="4" name="ZoneTexte 3">
            <a:extLst>
              <a:ext uri="{FF2B5EF4-FFF2-40B4-BE49-F238E27FC236}">
                <a16:creationId xmlns:a16="http://schemas.microsoft.com/office/drawing/2014/main" id="{6803B312-AEDB-333A-09A9-D3234C3C2AAA}"/>
              </a:ext>
            </a:extLst>
          </p:cNvPr>
          <p:cNvSpPr txBox="1"/>
          <p:nvPr/>
        </p:nvSpPr>
        <p:spPr>
          <a:xfrm>
            <a:off x="3390900" y="6083300"/>
            <a:ext cx="5892800" cy="400110"/>
          </a:xfrm>
          <a:prstGeom prst="rect">
            <a:avLst/>
          </a:prstGeom>
          <a:noFill/>
        </p:spPr>
        <p:txBody>
          <a:bodyPr wrap="square" rtlCol="0">
            <a:spAutoFit/>
          </a:bodyPr>
          <a:lstStyle/>
          <a:p>
            <a:r>
              <a:rPr lang="fr-FR" sz="2000" b="1" dirty="0">
                <a:solidFill>
                  <a:schemeClr val="bg1"/>
                </a:solidFill>
              </a:rPr>
              <a:t>WIKI TEMPLE DE FORT LAUDERDALE EN FLORIDE</a:t>
            </a:r>
          </a:p>
        </p:txBody>
      </p:sp>
    </p:spTree>
    <p:extLst>
      <p:ext uri="{BB962C8B-B14F-4D97-AF65-F5344CB8AC3E}">
        <p14:creationId xmlns:p14="http://schemas.microsoft.com/office/powerpoint/2010/main" val="1073186938"/>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route&#10;&#10;Description générée automatiquement">
            <a:extLst>
              <a:ext uri="{FF2B5EF4-FFF2-40B4-BE49-F238E27FC236}">
                <a16:creationId xmlns:a16="http://schemas.microsoft.com/office/drawing/2014/main" id="{C204BD14-51DF-6B26-0989-6476654AB9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3100" y="768350"/>
            <a:ext cx="8305800" cy="5321300"/>
          </a:xfrm>
          <a:prstGeom prst="rect">
            <a:avLst/>
          </a:prstGeom>
        </p:spPr>
      </p:pic>
      <p:sp>
        <p:nvSpPr>
          <p:cNvPr id="4" name="ZoneTexte 3">
            <a:extLst>
              <a:ext uri="{FF2B5EF4-FFF2-40B4-BE49-F238E27FC236}">
                <a16:creationId xmlns:a16="http://schemas.microsoft.com/office/drawing/2014/main" id="{73A03F16-80DF-1E65-F217-A5E31799290C}"/>
              </a:ext>
            </a:extLst>
          </p:cNvPr>
          <p:cNvSpPr txBox="1"/>
          <p:nvPr/>
        </p:nvSpPr>
        <p:spPr>
          <a:xfrm>
            <a:off x="4686300" y="5975320"/>
            <a:ext cx="7353300" cy="400110"/>
          </a:xfrm>
          <a:prstGeom prst="rect">
            <a:avLst/>
          </a:prstGeom>
          <a:noFill/>
        </p:spPr>
        <p:txBody>
          <a:bodyPr wrap="square" rtlCol="0">
            <a:spAutoFit/>
          </a:bodyPr>
          <a:lstStyle/>
          <a:p>
            <a:r>
              <a:rPr lang="fr-FR" sz="2000" b="1" dirty="0"/>
              <a:t>Gare De Fort Lauderdale</a:t>
            </a:r>
          </a:p>
        </p:txBody>
      </p:sp>
    </p:spTree>
    <p:extLst>
      <p:ext uri="{BB962C8B-B14F-4D97-AF65-F5344CB8AC3E}">
        <p14:creationId xmlns:p14="http://schemas.microsoft.com/office/powerpoint/2010/main" val="3499169752"/>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bateau, ciel&#10;&#10;Description générée automatiquement">
            <a:extLst>
              <a:ext uri="{FF2B5EF4-FFF2-40B4-BE49-F238E27FC236}">
                <a16:creationId xmlns:a16="http://schemas.microsoft.com/office/drawing/2014/main" id="{99A88A71-E7AC-F142-F684-8585BC8692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9750" y="730250"/>
            <a:ext cx="8572500" cy="5397500"/>
          </a:xfrm>
          <a:prstGeom prst="rect">
            <a:avLst/>
          </a:prstGeom>
        </p:spPr>
      </p:pic>
      <p:sp>
        <p:nvSpPr>
          <p:cNvPr id="4" name="ZoneTexte 3">
            <a:extLst>
              <a:ext uri="{FF2B5EF4-FFF2-40B4-BE49-F238E27FC236}">
                <a16:creationId xmlns:a16="http://schemas.microsoft.com/office/drawing/2014/main" id="{C8F96151-FA4C-6318-65CE-0DE859F5310C}"/>
              </a:ext>
            </a:extLst>
          </p:cNvPr>
          <p:cNvSpPr txBox="1"/>
          <p:nvPr/>
        </p:nvSpPr>
        <p:spPr>
          <a:xfrm>
            <a:off x="4699000" y="6066761"/>
            <a:ext cx="6083300" cy="400110"/>
          </a:xfrm>
          <a:prstGeom prst="rect">
            <a:avLst/>
          </a:prstGeom>
          <a:noFill/>
        </p:spPr>
        <p:txBody>
          <a:bodyPr wrap="square" rtlCol="0">
            <a:spAutoFit/>
          </a:bodyPr>
          <a:lstStyle/>
          <a:p>
            <a:r>
              <a:rPr lang="fr-FR" dirty="0"/>
              <a:t> </a:t>
            </a:r>
            <a:r>
              <a:rPr lang="fr-FR" sz="2000" b="1" dirty="0"/>
              <a:t>Fort Lauderdale Floride</a:t>
            </a:r>
          </a:p>
        </p:txBody>
      </p:sp>
    </p:spTree>
    <p:extLst>
      <p:ext uri="{BB962C8B-B14F-4D97-AF65-F5344CB8AC3E}">
        <p14:creationId xmlns:p14="http://schemas.microsoft.com/office/powerpoint/2010/main" val="3630045307"/>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4" name="Image 3" descr="Une image contenant extérieur, arbre, palmier, plante&#10;&#10;Description générée automatiquement">
            <a:extLst>
              <a:ext uri="{FF2B5EF4-FFF2-40B4-BE49-F238E27FC236}">
                <a16:creationId xmlns:a16="http://schemas.microsoft.com/office/drawing/2014/main" id="{B1D31F69-D201-67E8-B7DB-B2066D2E0F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7000" y="793750"/>
            <a:ext cx="8712200" cy="5270500"/>
          </a:xfrm>
          <a:prstGeom prst="rect">
            <a:avLst/>
          </a:prstGeom>
        </p:spPr>
      </p:pic>
      <p:sp>
        <p:nvSpPr>
          <p:cNvPr id="5" name="ZoneTexte 4">
            <a:extLst>
              <a:ext uri="{FF2B5EF4-FFF2-40B4-BE49-F238E27FC236}">
                <a16:creationId xmlns:a16="http://schemas.microsoft.com/office/drawing/2014/main" id="{7032A24B-F2AC-27F9-475B-59FE54AEB47D}"/>
              </a:ext>
            </a:extLst>
          </p:cNvPr>
          <p:cNvSpPr txBox="1"/>
          <p:nvPr/>
        </p:nvSpPr>
        <p:spPr>
          <a:xfrm>
            <a:off x="10287000" y="1690062"/>
            <a:ext cx="1803400" cy="3477875"/>
          </a:xfrm>
          <a:prstGeom prst="rect">
            <a:avLst/>
          </a:prstGeom>
          <a:noFill/>
        </p:spPr>
        <p:txBody>
          <a:bodyPr wrap="square" rtlCol="0">
            <a:spAutoFit/>
          </a:bodyPr>
          <a:lstStyle/>
          <a:p>
            <a:r>
              <a:rPr lang="fr-FR" sz="2000" b="1" dirty="0"/>
              <a:t>Située au </a:t>
            </a:r>
            <a:r>
              <a:rPr lang="fr-FR" sz="2000" b="1" dirty="0" err="1"/>
              <a:t>coeur</a:t>
            </a:r>
            <a:r>
              <a:rPr lang="fr-FR" sz="2000" b="1" dirty="0"/>
              <a:t> de la «Gold </a:t>
            </a:r>
            <a:r>
              <a:rPr lang="fr-FR" sz="2000" b="1" dirty="0" err="1"/>
              <a:t>Coast</a:t>
            </a:r>
            <a:r>
              <a:rPr lang="fr-FR" sz="2000" b="1" dirty="0"/>
              <a:t>», à 47 km au nord de Miami, la ville de Fort Lauderdale s’étend le long de la côte sur environ 11 km.</a:t>
            </a:r>
          </a:p>
        </p:txBody>
      </p:sp>
    </p:spTree>
    <p:extLst>
      <p:ext uri="{BB962C8B-B14F-4D97-AF65-F5344CB8AC3E}">
        <p14:creationId xmlns:p14="http://schemas.microsoft.com/office/powerpoint/2010/main" val="432861267"/>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870582E9-2A62-280C-5166-9D28D77375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30500" y="647700"/>
            <a:ext cx="7094838" cy="5499100"/>
          </a:xfrm>
          <a:prstGeom prst="rect">
            <a:avLst/>
          </a:prstGeom>
        </p:spPr>
      </p:pic>
      <p:sp>
        <p:nvSpPr>
          <p:cNvPr id="4" name="ZoneTexte 3">
            <a:extLst>
              <a:ext uri="{FF2B5EF4-FFF2-40B4-BE49-F238E27FC236}">
                <a16:creationId xmlns:a16="http://schemas.microsoft.com/office/drawing/2014/main" id="{18383781-F734-7340-EFAB-1F6D617E8844}"/>
              </a:ext>
            </a:extLst>
          </p:cNvPr>
          <p:cNvSpPr txBox="1"/>
          <p:nvPr/>
        </p:nvSpPr>
        <p:spPr>
          <a:xfrm>
            <a:off x="190500" y="2427754"/>
            <a:ext cx="2387600" cy="1938992"/>
          </a:xfrm>
          <a:prstGeom prst="rect">
            <a:avLst/>
          </a:prstGeom>
          <a:noFill/>
        </p:spPr>
        <p:txBody>
          <a:bodyPr wrap="square" rtlCol="0">
            <a:spAutoFit/>
          </a:bodyPr>
          <a:lstStyle/>
          <a:p>
            <a:r>
              <a:rPr lang="fr-FR" sz="2000" b="1" dirty="0"/>
              <a:t>Fort Lauderdale est une ville traversée par plus de 400 km de voies d’eau, dont 250 km de canaux navigables.</a:t>
            </a:r>
          </a:p>
        </p:txBody>
      </p:sp>
    </p:spTree>
    <p:extLst>
      <p:ext uri="{BB962C8B-B14F-4D97-AF65-F5344CB8AC3E}">
        <p14:creationId xmlns:p14="http://schemas.microsoft.com/office/powerpoint/2010/main" val="2102813028"/>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rbre, extérieur, palmier&#10;&#10;Description générée automatiquement">
            <a:extLst>
              <a:ext uri="{FF2B5EF4-FFF2-40B4-BE49-F238E27FC236}">
                <a16:creationId xmlns:a16="http://schemas.microsoft.com/office/drawing/2014/main" id="{A78E59FD-E933-5C19-0220-AB76578BF0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5746" y="622300"/>
            <a:ext cx="6920508" cy="5486400"/>
          </a:xfrm>
          <a:prstGeom prst="rect">
            <a:avLst/>
          </a:prstGeom>
        </p:spPr>
      </p:pic>
      <p:sp>
        <p:nvSpPr>
          <p:cNvPr id="4" name="ZoneTexte 3">
            <a:extLst>
              <a:ext uri="{FF2B5EF4-FFF2-40B4-BE49-F238E27FC236}">
                <a16:creationId xmlns:a16="http://schemas.microsoft.com/office/drawing/2014/main" id="{794927EF-D301-7496-2079-C601A9A5BD65}"/>
              </a:ext>
            </a:extLst>
          </p:cNvPr>
          <p:cNvSpPr txBox="1"/>
          <p:nvPr/>
        </p:nvSpPr>
        <p:spPr>
          <a:xfrm>
            <a:off x="9747746" y="692011"/>
            <a:ext cx="2349500" cy="5632311"/>
          </a:xfrm>
          <a:prstGeom prst="rect">
            <a:avLst/>
          </a:prstGeom>
          <a:noFill/>
        </p:spPr>
        <p:txBody>
          <a:bodyPr wrap="square" rtlCol="0">
            <a:spAutoFit/>
          </a:bodyPr>
          <a:lstStyle/>
          <a:p>
            <a:r>
              <a:rPr lang="fr-FR" sz="2400" b="1" dirty="0" err="1"/>
              <a:t>Riverwalk</a:t>
            </a:r>
            <a:r>
              <a:rPr lang="fr-FR" sz="2400" b="1" dirty="0"/>
              <a:t> se trouve le long des rives nord et sud de la New River. Il s’agit d’une voie piétonne pavée  permettant de visiter tranquillement le </a:t>
            </a:r>
            <a:r>
              <a:rPr lang="fr-FR" sz="2400" b="1" dirty="0" err="1"/>
              <a:t>quartier.La</a:t>
            </a:r>
            <a:r>
              <a:rPr lang="fr-FR" sz="2400" b="1" dirty="0"/>
              <a:t> </a:t>
            </a:r>
            <a:r>
              <a:rPr lang="fr-FR" sz="2400" b="1" dirty="0" err="1"/>
              <a:t>Riverwalk</a:t>
            </a:r>
            <a:r>
              <a:rPr lang="fr-FR" sz="2400" b="1" dirty="0"/>
              <a:t> est plutôt originale car elle traverse toute la ville !</a:t>
            </a:r>
          </a:p>
        </p:txBody>
      </p:sp>
    </p:spTree>
    <p:extLst>
      <p:ext uri="{BB962C8B-B14F-4D97-AF65-F5344CB8AC3E}">
        <p14:creationId xmlns:p14="http://schemas.microsoft.com/office/powerpoint/2010/main" val="2583555380"/>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eau, roche, rive&#10;&#10;Description générée automatiquement">
            <a:extLst>
              <a:ext uri="{FF2B5EF4-FFF2-40B4-BE49-F238E27FC236}">
                <a16:creationId xmlns:a16="http://schemas.microsoft.com/office/drawing/2014/main" id="{4086D325-A7D2-7B00-85A2-5C66155BC8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774700"/>
            <a:ext cx="7620000" cy="5308600"/>
          </a:xfrm>
          <a:prstGeom prst="rect">
            <a:avLst/>
          </a:prstGeom>
        </p:spPr>
      </p:pic>
    </p:spTree>
    <p:extLst>
      <p:ext uri="{BB962C8B-B14F-4D97-AF65-F5344CB8AC3E}">
        <p14:creationId xmlns:p14="http://schemas.microsoft.com/office/powerpoint/2010/main" val="809325605"/>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villégiature, plante&#10;&#10;Description générée automatiquement">
            <a:extLst>
              <a:ext uri="{FF2B5EF4-FFF2-40B4-BE49-F238E27FC236}">
                <a16:creationId xmlns:a16="http://schemas.microsoft.com/office/drawing/2014/main" id="{01D578CC-4229-E68D-1905-143B7E4B1D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69028" y="822960"/>
            <a:ext cx="7053943" cy="5212079"/>
          </a:xfrm>
          <a:prstGeom prst="rect">
            <a:avLst/>
          </a:prstGeom>
        </p:spPr>
      </p:pic>
      <p:sp>
        <p:nvSpPr>
          <p:cNvPr id="4" name="ZoneTexte 3">
            <a:extLst>
              <a:ext uri="{FF2B5EF4-FFF2-40B4-BE49-F238E27FC236}">
                <a16:creationId xmlns:a16="http://schemas.microsoft.com/office/drawing/2014/main" id="{C14D89EF-9B38-23C6-2E5C-0CD1BB38A1E5}"/>
              </a:ext>
            </a:extLst>
          </p:cNvPr>
          <p:cNvSpPr txBox="1"/>
          <p:nvPr/>
        </p:nvSpPr>
        <p:spPr>
          <a:xfrm>
            <a:off x="470263" y="2921167"/>
            <a:ext cx="2438399" cy="1015663"/>
          </a:xfrm>
          <a:prstGeom prst="rect">
            <a:avLst/>
          </a:prstGeom>
          <a:noFill/>
        </p:spPr>
        <p:txBody>
          <a:bodyPr wrap="square" rtlCol="0">
            <a:spAutoFit/>
          </a:bodyPr>
          <a:lstStyle/>
          <a:p>
            <a:r>
              <a:rPr lang="nn-NO" sz="2000" b="1" dirty="0">
                <a:solidFill>
                  <a:schemeClr val="bg1"/>
                </a:solidFill>
              </a:rPr>
              <a:t>la Bonnet House Museum and Gardens</a:t>
            </a:r>
            <a:endParaRPr lang="fr-FR" sz="2000" b="1" dirty="0">
              <a:solidFill>
                <a:schemeClr val="bg1"/>
              </a:solidFill>
            </a:endParaRPr>
          </a:p>
        </p:txBody>
      </p:sp>
    </p:spTree>
    <p:extLst>
      <p:ext uri="{BB962C8B-B14F-4D97-AF65-F5344CB8AC3E}">
        <p14:creationId xmlns:p14="http://schemas.microsoft.com/office/powerpoint/2010/main" val="4163467978"/>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extérieur, plante&#10;&#10;Description générée automatiquement">
            <a:extLst>
              <a:ext uri="{FF2B5EF4-FFF2-40B4-BE49-F238E27FC236}">
                <a16:creationId xmlns:a16="http://schemas.microsoft.com/office/drawing/2014/main" id="{8B5CB2EF-F6BB-FD2C-1BBC-22A2C6CEB9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1966" y="261257"/>
            <a:ext cx="5723930" cy="6348550"/>
          </a:xfrm>
          <a:prstGeom prst="rect">
            <a:avLst/>
          </a:prstGeom>
        </p:spPr>
      </p:pic>
      <p:sp>
        <p:nvSpPr>
          <p:cNvPr id="4" name="ZoneTexte 3">
            <a:extLst>
              <a:ext uri="{FF2B5EF4-FFF2-40B4-BE49-F238E27FC236}">
                <a16:creationId xmlns:a16="http://schemas.microsoft.com/office/drawing/2014/main" id="{1E1E7C2B-0A45-A0FC-E909-0EA3E0C1FDA5}"/>
              </a:ext>
            </a:extLst>
          </p:cNvPr>
          <p:cNvSpPr txBox="1"/>
          <p:nvPr/>
        </p:nvSpPr>
        <p:spPr>
          <a:xfrm>
            <a:off x="8905714" y="2181497"/>
            <a:ext cx="3112115" cy="2862322"/>
          </a:xfrm>
          <a:prstGeom prst="rect">
            <a:avLst/>
          </a:prstGeom>
          <a:noFill/>
        </p:spPr>
        <p:txBody>
          <a:bodyPr wrap="square" rtlCol="0">
            <a:spAutoFit/>
          </a:bodyPr>
          <a:lstStyle/>
          <a:p>
            <a:r>
              <a:rPr lang="fr-FR" sz="2000" b="1" dirty="0">
                <a:solidFill>
                  <a:schemeClr val="bg1"/>
                </a:solidFill>
              </a:rPr>
              <a:t>C'est un boulevard de 4 km, débutant de la plage et s’étendant dans le centre ville de Fort Lauderdale. On y trouve de petites boutiques, des galeries d’art, des restaurants et des cafés de chaque côté de la rue.</a:t>
            </a:r>
          </a:p>
        </p:txBody>
      </p:sp>
    </p:spTree>
    <p:extLst>
      <p:ext uri="{BB962C8B-B14F-4D97-AF65-F5344CB8AC3E}">
        <p14:creationId xmlns:p14="http://schemas.microsoft.com/office/powerpoint/2010/main" val="720730246"/>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almier, extérieur, ciel&#10;&#10;Description générée automatiquement">
            <a:extLst>
              <a:ext uri="{FF2B5EF4-FFF2-40B4-BE49-F238E27FC236}">
                <a16:creationId xmlns:a16="http://schemas.microsoft.com/office/drawing/2014/main" id="{BB562EE5-34C2-BA2C-1BCF-02B4F8AEB2A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77886" y="603249"/>
            <a:ext cx="7620000" cy="5651500"/>
          </a:xfrm>
          <a:prstGeom prst="rect">
            <a:avLst/>
          </a:prstGeom>
        </p:spPr>
      </p:pic>
      <p:sp>
        <p:nvSpPr>
          <p:cNvPr id="4" name="ZoneTexte 3">
            <a:extLst>
              <a:ext uri="{FF2B5EF4-FFF2-40B4-BE49-F238E27FC236}">
                <a16:creationId xmlns:a16="http://schemas.microsoft.com/office/drawing/2014/main" id="{96BC861E-4D50-80F5-E5D0-0A2A83C085DB}"/>
              </a:ext>
            </a:extLst>
          </p:cNvPr>
          <p:cNvSpPr txBox="1"/>
          <p:nvPr/>
        </p:nvSpPr>
        <p:spPr>
          <a:xfrm>
            <a:off x="104503" y="1690062"/>
            <a:ext cx="2573383" cy="3477875"/>
          </a:xfrm>
          <a:prstGeom prst="rect">
            <a:avLst/>
          </a:prstGeom>
          <a:noFill/>
        </p:spPr>
        <p:txBody>
          <a:bodyPr wrap="square" rtlCol="0">
            <a:spAutoFit/>
          </a:bodyPr>
          <a:lstStyle/>
          <a:p>
            <a:r>
              <a:rPr lang="fr-FR" sz="2000" b="1" dirty="0">
                <a:solidFill>
                  <a:schemeClr val="bg1"/>
                </a:solidFill>
              </a:rPr>
              <a:t>C'est un boulevard de 4 km, débutant de la plage et s’étendant dans le centre ville de Fort Lauderdale. On y trouve de petites boutiques, des galeries d’art, des restaurants et des cafés de chaque côté de la rue.</a:t>
            </a:r>
          </a:p>
        </p:txBody>
      </p:sp>
    </p:spTree>
    <p:extLst>
      <p:ext uri="{BB962C8B-B14F-4D97-AF65-F5344CB8AC3E}">
        <p14:creationId xmlns:p14="http://schemas.microsoft.com/office/powerpoint/2010/main" val="441166733"/>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très coloré, jour&#10;&#10;Description générée automatiquement">
            <a:extLst>
              <a:ext uri="{FF2B5EF4-FFF2-40B4-BE49-F238E27FC236}">
                <a16:creationId xmlns:a16="http://schemas.microsoft.com/office/drawing/2014/main" id="{B5475628-C71D-5080-F9D8-791A2B552D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p:spPr>
      </p:pic>
      <p:sp>
        <p:nvSpPr>
          <p:cNvPr id="4" name="ZoneTexte 3">
            <a:extLst>
              <a:ext uri="{FF2B5EF4-FFF2-40B4-BE49-F238E27FC236}">
                <a16:creationId xmlns:a16="http://schemas.microsoft.com/office/drawing/2014/main" id="{0D9D598C-9FBC-AEE6-9589-EBE6FCCED54C}"/>
              </a:ext>
            </a:extLst>
          </p:cNvPr>
          <p:cNvSpPr txBox="1"/>
          <p:nvPr/>
        </p:nvSpPr>
        <p:spPr>
          <a:xfrm>
            <a:off x="10032274" y="2403566"/>
            <a:ext cx="2159726" cy="1631216"/>
          </a:xfrm>
          <a:prstGeom prst="rect">
            <a:avLst/>
          </a:prstGeom>
          <a:noFill/>
        </p:spPr>
        <p:txBody>
          <a:bodyPr wrap="square" rtlCol="0">
            <a:spAutoFit/>
          </a:bodyPr>
          <a:lstStyle/>
          <a:p>
            <a:r>
              <a:rPr lang="fr-FR" sz="2000" b="1" dirty="0">
                <a:solidFill>
                  <a:schemeClr val="bg1"/>
                </a:solidFill>
              </a:rPr>
              <a:t> rien de mieux que Sunrise, en face du Hugh Taylor </a:t>
            </a:r>
            <a:r>
              <a:rPr lang="fr-FR" sz="2000" b="1" dirty="0" err="1">
                <a:solidFill>
                  <a:schemeClr val="bg1"/>
                </a:solidFill>
              </a:rPr>
              <a:t>Birch</a:t>
            </a:r>
            <a:r>
              <a:rPr lang="fr-FR" sz="2000" b="1" dirty="0">
                <a:solidFill>
                  <a:schemeClr val="bg1"/>
                </a:solidFill>
              </a:rPr>
              <a:t> Park vous serez au top.</a:t>
            </a:r>
          </a:p>
        </p:txBody>
      </p:sp>
    </p:spTree>
    <p:extLst>
      <p:ext uri="{BB962C8B-B14F-4D97-AF65-F5344CB8AC3E}">
        <p14:creationId xmlns:p14="http://schemas.microsoft.com/office/powerpoint/2010/main" val="70263445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rive&#10;&#10;Description générée automatiquement">
            <a:extLst>
              <a:ext uri="{FF2B5EF4-FFF2-40B4-BE49-F238E27FC236}">
                <a16:creationId xmlns:a16="http://schemas.microsoft.com/office/drawing/2014/main" id="{67067C12-96D6-E86B-703C-C284F2516C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3565" y="666205"/>
            <a:ext cx="8482149" cy="5525590"/>
          </a:xfrm>
          <a:prstGeom prst="rect">
            <a:avLst/>
          </a:prstGeom>
        </p:spPr>
      </p:pic>
      <p:sp>
        <p:nvSpPr>
          <p:cNvPr id="4" name="ZoneTexte 3">
            <a:extLst>
              <a:ext uri="{FF2B5EF4-FFF2-40B4-BE49-F238E27FC236}">
                <a16:creationId xmlns:a16="http://schemas.microsoft.com/office/drawing/2014/main" id="{3B7E3ED9-3B0B-32D6-2893-9DF6D7490199}"/>
              </a:ext>
            </a:extLst>
          </p:cNvPr>
          <p:cNvSpPr txBox="1"/>
          <p:nvPr/>
        </p:nvSpPr>
        <p:spPr>
          <a:xfrm>
            <a:off x="378823" y="666205"/>
            <a:ext cx="1854925" cy="5324535"/>
          </a:xfrm>
          <a:prstGeom prst="rect">
            <a:avLst/>
          </a:prstGeom>
          <a:noFill/>
        </p:spPr>
        <p:txBody>
          <a:bodyPr wrap="square" rtlCol="0">
            <a:spAutoFit/>
          </a:bodyPr>
          <a:lstStyle/>
          <a:p>
            <a:r>
              <a:rPr lang="fr-FR" sz="2000" b="1" dirty="0"/>
              <a:t>Fort Lauderdale est devenue une ville de villégiature, plutôt bourgeoise et assez agréable à vivre. C’est aussi une ville d’eau, puisqu’elle borde l’Océan Atlantique mais est aussi parcourue de chenaux et de canaux, </a:t>
            </a:r>
          </a:p>
        </p:txBody>
      </p:sp>
    </p:spTree>
    <p:extLst>
      <p:ext uri="{BB962C8B-B14F-4D97-AF65-F5344CB8AC3E}">
        <p14:creationId xmlns:p14="http://schemas.microsoft.com/office/powerpoint/2010/main" val="1650132957"/>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extérieur, palmier&#10;&#10;Description générée automatiquement">
            <a:extLst>
              <a:ext uri="{FF2B5EF4-FFF2-40B4-BE49-F238E27FC236}">
                <a16:creationId xmlns:a16="http://schemas.microsoft.com/office/drawing/2014/main" id="{5FFA8E3E-11A7-88BF-C91D-8BBA90687E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1417" y="751114"/>
            <a:ext cx="8560526" cy="5355771"/>
          </a:xfrm>
          <a:prstGeom prst="rect">
            <a:avLst/>
          </a:prstGeom>
        </p:spPr>
      </p:pic>
      <p:sp>
        <p:nvSpPr>
          <p:cNvPr id="4" name="ZoneTexte 3">
            <a:extLst>
              <a:ext uri="{FF2B5EF4-FFF2-40B4-BE49-F238E27FC236}">
                <a16:creationId xmlns:a16="http://schemas.microsoft.com/office/drawing/2014/main" id="{A20A8F89-0EF7-CAD0-A2A3-AC82A10E96CB}"/>
              </a:ext>
            </a:extLst>
          </p:cNvPr>
          <p:cNvSpPr txBox="1"/>
          <p:nvPr/>
        </p:nvSpPr>
        <p:spPr>
          <a:xfrm>
            <a:off x="10101943" y="3004457"/>
            <a:ext cx="1789612" cy="1015663"/>
          </a:xfrm>
          <a:prstGeom prst="rect">
            <a:avLst/>
          </a:prstGeom>
          <a:noFill/>
        </p:spPr>
        <p:txBody>
          <a:bodyPr wrap="square" rtlCol="0">
            <a:spAutoFit/>
          </a:bodyPr>
          <a:lstStyle/>
          <a:p>
            <a:r>
              <a:rPr lang="fr-FR" sz="2000" b="1" dirty="0"/>
              <a:t>UN Bonhomme De Sable</a:t>
            </a:r>
          </a:p>
        </p:txBody>
      </p:sp>
      <p:sp>
        <p:nvSpPr>
          <p:cNvPr id="6" name="ZoneTexte 5">
            <a:extLst>
              <a:ext uri="{FF2B5EF4-FFF2-40B4-BE49-F238E27FC236}">
                <a16:creationId xmlns:a16="http://schemas.microsoft.com/office/drawing/2014/main" id="{F4A65084-D17D-3A1C-756B-237BF356FA15}"/>
              </a:ext>
            </a:extLst>
          </p:cNvPr>
          <p:cNvSpPr txBox="1"/>
          <p:nvPr/>
        </p:nvSpPr>
        <p:spPr>
          <a:xfrm>
            <a:off x="10067109" y="2604347"/>
            <a:ext cx="2090057" cy="400110"/>
          </a:xfrm>
          <a:prstGeom prst="rect">
            <a:avLst/>
          </a:prstGeom>
          <a:noFill/>
        </p:spPr>
        <p:txBody>
          <a:bodyPr wrap="square" rtlCol="0">
            <a:spAutoFit/>
          </a:bodyPr>
          <a:lstStyle/>
          <a:p>
            <a:r>
              <a:rPr lang="fr-FR" sz="2000" b="1" dirty="0"/>
              <a:t>Las Olas Beach</a:t>
            </a:r>
          </a:p>
        </p:txBody>
      </p:sp>
    </p:spTree>
    <p:extLst>
      <p:ext uri="{BB962C8B-B14F-4D97-AF65-F5344CB8AC3E}">
        <p14:creationId xmlns:p14="http://schemas.microsoft.com/office/powerpoint/2010/main" val="1981678657"/>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age, extérieur, eau&#10;&#10;Description générée automatiquement">
            <a:extLst>
              <a:ext uri="{FF2B5EF4-FFF2-40B4-BE49-F238E27FC236}">
                <a16:creationId xmlns:a16="http://schemas.microsoft.com/office/drawing/2014/main" id="{353611BA-9E9C-9AE5-AA9C-DBD0B0E8D2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4972" y="796834"/>
            <a:ext cx="7855131" cy="5264332"/>
          </a:xfrm>
          <a:prstGeom prst="rect">
            <a:avLst/>
          </a:prstGeom>
        </p:spPr>
      </p:pic>
      <p:sp>
        <p:nvSpPr>
          <p:cNvPr id="5" name="ZoneTexte 4">
            <a:extLst>
              <a:ext uri="{FF2B5EF4-FFF2-40B4-BE49-F238E27FC236}">
                <a16:creationId xmlns:a16="http://schemas.microsoft.com/office/drawing/2014/main" id="{CFB51D4B-DB8B-4ABA-A977-F4FF9CF5E0F4}"/>
              </a:ext>
            </a:extLst>
          </p:cNvPr>
          <p:cNvSpPr txBox="1"/>
          <p:nvPr/>
        </p:nvSpPr>
        <p:spPr>
          <a:xfrm>
            <a:off x="337457" y="1071154"/>
            <a:ext cx="2259874" cy="4401205"/>
          </a:xfrm>
          <a:prstGeom prst="rect">
            <a:avLst/>
          </a:prstGeom>
          <a:noFill/>
        </p:spPr>
        <p:txBody>
          <a:bodyPr wrap="square" rtlCol="0">
            <a:spAutoFit/>
          </a:bodyPr>
          <a:lstStyle/>
          <a:p>
            <a:r>
              <a:rPr lang="fr-FR" sz="2000" b="1" dirty="0"/>
              <a:t>Pour ceux qui n’aiment pas la route devant la plage, et préfèrent le côté « village », Lauderdale-by-the-</a:t>
            </a:r>
            <a:r>
              <a:rPr lang="fr-FR" sz="2000" b="1" dirty="0" err="1"/>
              <a:t>Sea</a:t>
            </a:r>
            <a:r>
              <a:rPr lang="fr-FR" sz="2000" b="1" dirty="0"/>
              <a:t> est très adaptée, avec là aussi un grand nombre d’hôtels, cafés et restaurants de tous styles, mais plus à taille humaine.</a:t>
            </a:r>
          </a:p>
        </p:txBody>
      </p:sp>
    </p:spTree>
    <p:extLst>
      <p:ext uri="{BB962C8B-B14F-4D97-AF65-F5344CB8AC3E}">
        <p14:creationId xmlns:p14="http://schemas.microsoft.com/office/powerpoint/2010/main" val="133272770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route, rue&#10;&#10;Description générée automatiquement">
            <a:extLst>
              <a:ext uri="{FF2B5EF4-FFF2-40B4-BE49-F238E27FC236}">
                <a16:creationId xmlns:a16="http://schemas.microsoft.com/office/drawing/2014/main" id="{8C46F7CD-9EF5-3F08-A2D1-CE303BDA22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3851" y="757645"/>
            <a:ext cx="8412480" cy="5342710"/>
          </a:xfrm>
          <a:prstGeom prst="rect">
            <a:avLst/>
          </a:prstGeom>
        </p:spPr>
      </p:pic>
      <p:sp>
        <p:nvSpPr>
          <p:cNvPr id="4" name="ZoneTexte 3">
            <a:extLst>
              <a:ext uri="{FF2B5EF4-FFF2-40B4-BE49-F238E27FC236}">
                <a16:creationId xmlns:a16="http://schemas.microsoft.com/office/drawing/2014/main" id="{FD73F623-3FDF-638D-4D7E-A0EC5AA6EF6C}"/>
              </a:ext>
            </a:extLst>
          </p:cNvPr>
          <p:cNvSpPr txBox="1"/>
          <p:nvPr/>
        </p:nvSpPr>
        <p:spPr>
          <a:xfrm>
            <a:off x="10075817" y="1843950"/>
            <a:ext cx="1924594" cy="3170099"/>
          </a:xfrm>
          <a:prstGeom prst="rect">
            <a:avLst/>
          </a:prstGeom>
          <a:noFill/>
        </p:spPr>
        <p:txBody>
          <a:bodyPr wrap="square" rtlCol="0">
            <a:spAutoFit/>
          </a:bodyPr>
          <a:lstStyle/>
          <a:p>
            <a:r>
              <a:rPr lang="fr-FR" sz="2000" b="1" dirty="0">
                <a:solidFill>
                  <a:schemeClr val="bg1"/>
                </a:solidFill>
              </a:rPr>
              <a:t>Côté ville, Las Olas c’est un peu les « Champs Elysées de Fort Lauderdale », avec un très grand nombre de cafés et restaurants.</a:t>
            </a:r>
          </a:p>
        </p:txBody>
      </p:sp>
    </p:spTree>
    <p:extLst>
      <p:ext uri="{BB962C8B-B14F-4D97-AF65-F5344CB8AC3E}">
        <p14:creationId xmlns:p14="http://schemas.microsoft.com/office/powerpoint/2010/main" val="1173610845"/>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C9EE0129-F17C-C1EC-B66C-25AE1DC8B81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5850" y="796833"/>
            <a:ext cx="8786949" cy="5264331"/>
          </a:xfrm>
          <a:prstGeom prst="rect">
            <a:avLst/>
          </a:prstGeom>
        </p:spPr>
      </p:pic>
      <p:sp>
        <p:nvSpPr>
          <p:cNvPr id="4" name="ZoneTexte 3">
            <a:extLst>
              <a:ext uri="{FF2B5EF4-FFF2-40B4-BE49-F238E27FC236}">
                <a16:creationId xmlns:a16="http://schemas.microsoft.com/office/drawing/2014/main" id="{6DC7570D-5009-803F-D0AD-BA26B74FEC32}"/>
              </a:ext>
            </a:extLst>
          </p:cNvPr>
          <p:cNvSpPr txBox="1"/>
          <p:nvPr/>
        </p:nvSpPr>
        <p:spPr>
          <a:xfrm>
            <a:off x="69667" y="3075055"/>
            <a:ext cx="2029096" cy="707886"/>
          </a:xfrm>
          <a:prstGeom prst="rect">
            <a:avLst/>
          </a:prstGeom>
          <a:noFill/>
        </p:spPr>
        <p:txBody>
          <a:bodyPr wrap="square" rtlCol="0">
            <a:spAutoFit/>
          </a:bodyPr>
          <a:lstStyle/>
          <a:p>
            <a:r>
              <a:rPr lang="fr-FR" sz="2000" b="1" dirty="0"/>
              <a:t>Une croisière sur les rivières</a:t>
            </a:r>
          </a:p>
        </p:txBody>
      </p:sp>
    </p:spTree>
    <p:extLst>
      <p:ext uri="{BB962C8B-B14F-4D97-AF65-F5344CB8AC3E}">
        <p14:creationId xmlns:p14="http://schemas.microsoft.com/office/powerpoint/2010/main" val="201951766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ciel, herbe&#10;&#10;Description générée automatiquement">
            <a:extLst>
              <a:ext uri="{FF2B5EF4-FFF2-40B4-BE49-F238E27FC236}">
                <a16:creationId xmlns:a16="http://schemas.microsoft.com/office/drawing/2014/main" id="{FC9D92ED-FBF5-3C73-52FB-777244D3AE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0527" y="816427"/>
            <a:ext cx="8660674" cy="5225143"/>
          </a:xfrm>
          <a:prstGeom prst="rect">
            <a:avLst/>
          </a:prstGeom>
        </p:spPr>
      </p:pic>
      <p:sp>
        <p:nvSpPr>
          <p:cNvPr id="5" name="ZoneTexte 4">
            <a:extLst>
              <a:ext uri="{FF2B5EF4-FFF2-40B4-BE49-F238E27FC236}">
                <a16:creationId xmlns:a16="http://schemas.microsoft.com/office/drawing/2014/main" id="{D2B7E424-E1FE-27A4-5F97-0A33C852F7EF}"/>
              </a:ext>
            </a:extLst>
          </p:cNvPr>
          <p:cNvSpPr txBox="1"/>
          <p:nvPr/>
        </p:nvSpPr>
        <p:spPr>
          <a:xfrm>
            <a:off x="9814560" y="305067"/>
            <a:ext cx="2177144" cy="6247864"/>
          </a:xfrm>
          <a:prstGeom prst="rect">
            <a:avLst/>
          </a:prstGeom>
          <a:noFill/>
        </p:spPr>
        <p:txBody>
          <a:bodyPr wrap="square" rtlCol="0">
            <a:spAutoFit/>
          </a:bodyPr>
          <a:lstStyle/>
          <a:p>
            <a:r>
              <a:rPr lang="fr-FR" sz="2000" b="1" dirty="0">
                <a:solidFill>
                  <a:schemeClr val="bg1"/>
                </a:solidFill>
              </a:rPr>
              <a:t>Au niveau du </a:t>
            </a:r>
            <a:r>
              <a:rPr lang="fr-FR" sz="2000" b="1" dirty="0" err="1">
                <a:solidFill>
                  <a:schemeClr val="bg1"/>
                </a:solidFill>
              </a:rPr>
              <a:t>Riverwalk</a:t>
            </a:r>
            <a:r>
              <a:rPr lang="fr-FR" sz="2000" b="1" dirty="0">
                <a:solidFill>
                  <a:schemeClr val="bg1"/>
                </a:solidFill>
              </a:rPr>
              <a:t> (promenade) le long de la New River, vous pouvez avoir non seulement un beau point de vue sur la rivière, mais aussi visiter le plus ancien quartier de Fort Lauderdale, avec ses petites maisons ; un quartier qui comprend un musée (et plusieurs maisons se visitent en même temps).</a:t>
            </a:r>
          </a:p>
        </p:txBody>
      </p:sp>
    </p:spTree>
    <p:extLst>
      <p:ext uri="{BB962C8B-B14F-4D97-AF65-F5344CB8AC3E}">
        <p14:creationId xmlns:p14="http://schemas.microsoft.com/office/powerpoint/2010/main" val="1563768091"/>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extérieur, ciel, arbre&#10;&#10;Description générée automatiquement">
            <a:extLst>
              <a:ext uri="{FF2B5EF4-FFF2-40B4-BE49-F238E27FC236}">
                <a16:creationId xmlns:a16="http://schemas.microsoft.com/office/drawing/2014/main" id="{6CEA470A-D484-B7F1-AF8F-90FB8FBB9E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5634" y="711925"/>
            <a:ext cx="7341326" cy="5434149"/>
          </a:xfrm>
          <a:prstGeom prst="rect">
            <a:avLst/>
          </a:prstGeom>
        </p:spPr>
      </p:pic>
      <p:sp>
        <p:nvSpPr>
          <p:cNvPr id="4" name="ZoneTexte 3">
            <a:extLst>
              <a:ext uri="{FF2B5EF4-FFF2-40B4-BE49-F238E27FC236}">
                <a16:creationId xmlns:a16="http://schemas.microsoft.com/office/drawing/2014/main" id="{9DE34EE0-1317-08E1-D67B-9597A2BCA585}"/>
              </a:ext>
            </a:extLst>
          </p:cNvPr>
          <p:cNvSpPr txBox="1"/>
          <p:nvPr/>
        </p:nvSpPr>
        <p:spPr>
          <a:xfrm>
            <a:off x="378823" y="1228396"/>
            <a:ext cx="2286000" cy="4401205"/>
          </a:xfrm>
          <a:prstGeom prst="rect">
            <a:avLst/>
          </a:prstGeom>
          <a:noFill/>
        </p:spPr>
        <p:txBody>
          <a:bodyPr wrap="square" rtlCol="0">
            <a:spAutoFit/>
          </a:bodyPr>
          <a:lstStyle/>
          <a:p>
            <a:r>
              <a:rPr lang="fr-FR" sz="2000" b="1" dirty="0">
                <a:solidFill>
                  <a:schemeClr val="bg1"/>
                </a:solidFill>
              </a:rPr>
              <a:t>Juste derrière les quais, on y trouve des bars et restaurants un peu plus festifs que sur Las Olas, appréciés le soir venu par la jeunesse de la ville. C’est aussi là que se trouve le Museum of Discovery and Science, un grand cinéma, des salles de spectacles…</a:t>
            </a:r>
          </a:p>
        </p:txBody>
      </p:sp>
    </p:spTree>
    <p:extLst>
      <p:ext uri="{BB962C8B-B14F-4D97-AF65-F5344CB8AC3E}">
        <p14:creationId xmlns:p14="http://schemas.microsoft.com/office/powerpoint/2010/main" val="843096686"/>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signe&#10;&#10;Description générée automatiquement">
            <a:extLst>
              <a:ext uri="{FF2B5EF4-FFF2-40B4-BE49-F238E27FC236}">
                <a16:creationId xmlns:a16="http://schemas.microsoft.com/office/drawing/2014/main" id="{343FC2EB-884E-311E-954D-64A2CADDC0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8299" y="643890"/>
            <a:ext cx="8637809" cy="5570220"/>
          </a:xfrm>
          <a:prstGeom prst="rect">
            <a:avLst/>
          </a:prstGeom>
        </p:spPr>
      </p:pic>
      <p:sp>
        <p:nvSpPr>
          <p:cNvPr id="4" name="ZoneTexte 3">
            <a:extLst>
              <a:ext uri="{FF2B5EF4-FFF2-40B4-BE49-F238E27FC236}">
                <a16:creationId xmlns:a16="http://schemas.microsoft.com/office/drawing/2014/main" id="{086FF137-7D87-8084-5B6A-BE8C78D8E807}"/>
              </a:ext>
            </a:extLst>
          </p:cNvPr>
          <p:cNvSpPr txBox="1"/>
          <p:nvPr/>
        </p:nvSpPr>
        <p:spPr>
          <a:xfrm>
            <a:off x="10375900" y="2019300"/>
            <a:ext cx="1816100" cy="3170099"/>
          </a:xfrm>
          <a:prstGeom prst="rect">
            <a:avLst/>
          </a:prstGeom>
          <a:noFill/>
        </p:spPr>
        <p:txBody>
          <a:bodyPr wrap="square" rtlCol="0">
            <a:spAutoFit/>
          </a:bodyPr>
          <a:lstStyle/>
          <a:p>
            <a:r>
              <a:rPr lang="fr-FR" sz="2000" b="1" dirty="0">
                <a:solidFill>
                  <a:schemeClr val="bg1"/>
                </a:solidFill>
              </a:rPr>
              <a:t>A quelques centaines de mètres au nord du centre ville, « FAT village » est un village d’artistes, avec des cafés un peu plus branchés</a:t>
            </a:r>
            <a:r>
              <a:rPr lang="fr-FR" dirty="0">
                <a:solidFill>
                  <a:schemeClr val="bg1"/>
                </a:solidFill>
              </a:rPr>
              <a:t>.</a:t>
            </a:r>
          </a:p>
        </p:txBody>
      </p:sp>
    </p:spTree>
    <p:extLst>
      <p:ext uri="{BB962C8B-B14F-4D97-AF65-F5344CB8AC3E}">
        <p14:creationId xmlns:p14="http://schemas.microsoft.com/office/powerpoint/2010/main" val="135696499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rue, villégiature&#10;&#10;Description générée automatiquement">
            <a:extLst>
              <a:ext uri="{FF2B5EF4-FFF2-40B4-BE49-F238E27FC236}">
                <a16:creationId xmlns:a16="http://schemas.microsoft.com/office/drawing/2014/main" id="{5A0509BA-68BE-C01E-2F63-0768372AC6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4560" y="698863"/>
            <a:ext cx="8530046" cy="5460274"/>
          </a:xfrm>
          <a:prstGeom prst="rect">
            <a:avLst/>
          </a:prstGeom>
        </p:spPr>
      </p:pic>
      <p:sp>
        <p:nvSpPr>
          <p:cNvPr id="4" name="ZoneTexte 3">
            <a:extLst>
              <a:ext uri="{FF2B5EF4-FFF2-40B4-BE49-F238E27FC236}">
                <a16:creationId xmlns:a16="http://schemas.microsoft.com/office/drawing/2014/main" id="{EE729504-796A-21F1-B761-998CEA8136BD}"/>
              </a:ext>
            </a:extLst>
          </p:cNvPr>
          <p:cNvSpPr txBox="1"/>
          <p:nvPr/>
        </p:nvSpPr>
        <p:spPr>
          <a:xfrm>
            <a:off x="287383" y="920621"/>
            <a:ext cx="1750423" cy="5016758"/>
          </a:xfrm>
          <a:prstGeom prst="rect">
            <a:avLst/>
          </a:prstGeom>
          <a:noFill/>
        </p:spPr>
        <p:txBody>
          <a:bodyPr wrap="square" rtlCol="0">
            <a:spAutoFit/>
          </a:bodyPr>
          <a:lstStyle/>
          <a:p>
            <a:r>
              <a:rPr lang="fr-FR" sz="2000" b="1" dirty="0"/>
              <a:t> Il y a des quartiers branchés à Wilton </a:t>
            </a:r>
            <a:r>
              <a:rPr lang="fr-FR" sz="2000" b="1" dirty="0" err="1"/>
              <a:t>Manors</a:t>
            </a:r>
            <a:r>
              <a:rPr lang="fr-FR" sz="2000" b="1" dirty="0"/>
              <a:t> (The Field, par exemple), et le centre ville (« Wilton Village »), est presque à 100% gay (le 2ème plus important pourcentage d’habitants aux USA).</a:t>
            </a:r>
          </a:p>
        </p:txBody>
      </p:sp>
    </p:spTree>
    <p:extLst>
      <p:ext uri="{BB962C8B-B14F-4D97-AF65-F5344CB8AC3E}">
        <p14:creationId xmlns:p14="http://schemas.microsoft.com/office/powerpoint/2010/main" val="294923772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plante&#10;&#10;Description générée automatiquement">
            <a:extLst>
              <a:ext uri="{FF2B5EF4-FFF2-40B4-BE49-F238E27FC236}">
                <a16:creationId xmlns:a16="http://schemas.microsoft.com/office/drawing/2014/main" id="{4B5D3344-A016-BE57-36D2-FA6BEE2D86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674" y="659674"/>
            <a:ext cx="8216537" cy="5538652"/>
          </a:xfrm>
          <a:prstGeom prst="rect">
            <a:avLst/>
          </a:prstGeom>
        </p:spPr>
      </p:pic>
      <p:sp>
        <p:nvSpPr>
          <p:cNvPr id="4" name="ZoneTexte 3">
            <a:extLst>
              <a:ext uri="{FF2B5EF4-FFF2-40B4-BE49-F238E27FC236}">
                <a16:creationId xmlns:a16="http://schemas.microsoft.com/office/drawing/2014/main" id="{18FB5620-32C0-CA39-D6A7-72C961090F19}"/>
              </a:ext>
            </a:extLst>
          </p:cNvPr>
          <p:cNvSpPr txBox="1"/>
          <p:nvPr/>
        </p:nvSpPr>
        <p:spPr>
          <a:xfrm>
            <a:off x="10206445" y="919511"/>
            <a:ext cx="1985555" cy="5324535"/>
          </a:xfrm>
          <a:prstGeom prst="rect">
            <a:avLst/>
          </a:prstGeom>
          <a:noFill/>
        </p:spPr>
        <p:txBody>
          <a:bodyPr wrap="square" rtlCol="0">
            <a:spAutoFit/>
          </a:bodyPr>
          <a:lstStyle/>
          <a:p>
            <a:r>
              <a:rPr lang="fr-FR" sz="2000" b="1" dirty="0"/>
              <a:t>Les îles de Las Olas ou le quartier de Victoria Parc sont des endroits majestueux. Mais alors, Rio Vista, c’est totalement hors normes… et vraiment magnifique. On peut s’y promener facilement à pieds ou en vélo</a:t>
            </a:r>
          </a:p>
        </p:txBody>
      </p:sp>
    </p:spTree>
    <p:extLst>
      <p:ext uri="{BB962C8B-B14F-4D97-AF65-F5344CB8AC3E}">
        <p14:creationId xmlns:p14="http://schemas.microsoft.com/office/powerpoint/2010/main" val="308873554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113A903C-DB34-7D3C-AFE7-9B436BB91F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3046" y="751114"/>
            <a:ext cx="8085908" cy="5355771"/>
          </a:xfrm>
          <a:prstGeom prst="rect">
            <a:avLst/>
          </a:prstGeom>
        </p:spPr>
      </p:pic>
      <p:sp>
        <p:nvSpPr>
          <p:cNvPr id="4" name="ZoneTexte 3">
            <a:extLst>
              <a:ext uri="{FF2B5EF4-FFF2-40B4-BE49-F238E27FC236}">
                <a16:creationId xmlns:a16="http://schemas.microsoft.com/office/drawing/2014/main" id="{6B71A435-A88F-30F9-943E-892EF9902043}"/>
              </a:ext>
            </a:extLst>
          </p:cNvPr>
          <p:cNvSpPr txBox="1"/>
          <p:nvPr/>
        </p:nvSpPr>
        <p:spPr>
          <a:xfrm>
            <a:off x="80555" y="3319212"/>
            <a:ext cx="2053046" cy="707886"/>
          </a:xfrm>
          <a:prstGeom prst="rect">
            <a:avLst/>
          </a:prstGeom>
          <a:noFill/>
        </p:spPr>
        <p:txBody>
          <a:bodyPr wrap="square" rtlCol="0">
            <a:spAutoFit/>
          </a:bodyPr>
          <a:lstStyle/>
          <a:p>
            <a:r>
              <a:rPr lang="fr-FR" sz="2000" b="1" dirty="0"/>
              <a:t>Coucher de soleil au Pier 66</a:t>
            </a:r>
          </a:p>
        </p:txBody>
      </p:sp>
    </p:spTree>
    <p:extLst>
      <p:ext uri="{BB962C8B-B14F-4D97-AF65-F5344CB8AC3E}">
        <p14:creationId xmlns:p14="http://schemas.microsoft.com/office/powerpoint/2010/main" val="2914938161"/>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2451183-1973-C7A6-EBA8-76C028286CAD}"/>
              </a:ext>
            </a:extLst>
          </p:cNvPr>
          <p:cNvPicPr>
            <a:picLocks noChangeAspect="1"/>
          </p:cNvPicPr>
          <p:nvPr/>
        </p:nvPicPr>
        <p:blipFill>
          <a:blip r:embed="rId2"/>
          <a:stretch>
            <a:fillRect/>
          </a:stretch>
        </p:blipFill>
        <p:spPr>
          <a:xfrm>
            <a:off x="1628503" y="744582"/>
            <a:ext cx="8934994" cy="5368835"/>
          </a:xfrm>
          <a:prstGeom prst="rect">
            <a:avLst/>
          </a:prstGeom>
        </p:spPr>
      </p:pic>
      <p:sp>
        <p:nvSpPr>
          <p:cNvPr id="3" name="ZoneTexte 2">
            <a:extLst>
              <a:ext uri="{FF2B5EF4-FFF2-40B4-BE49-F238E27FC236}">
                <a16:creationId xmlns:a16="http://schemas.microsoft.com/office/drawing/2014/main" id="{65899DA2-E33C-B6B4-DAC9-D3FE2D952BD5}"/>
              </a:ext>
            </a:extLst>
          </p:cNvPr>
          <p:cNvSpPr txBox="1"/>
          <p:nvPr/>
        </p:nvSpPr>
        <p:spPr>
          <a:xfrm>
            <a:off x="3683725" y="6113417"/>
            <a:ext cx="8138160" cy="400110"/>
          </a:xfrm>
          <a:prstGeom prst="rect">
            <a:avLst/>
          </a:prstGeom>
          <a:noFill/>
        </p:spPr>
        <p:txBody>
          <a:bodyPr wrap="square" rtlCol="0">
            <a:spAutoFit/>
          </a:bodyPr>
          <a:lstStyle/>
          <a:p>
            <a:r>
              <a:rPr lang="fr-FR" sz="2000" b="1" dirty="0"/>
              <a:t>La Plage Au Bord De La Ville De Fort Lauderdale</a:t>
            </a:r>
          </a:p>
        </p:txBody>
      </p:sp>
    </p:spTree>
    <p:extLst>
      <p:ext uri="{BB962C8B-B14F-4D97-AF65-F5344CB8AC3E}">
        <p14:creationId xmlns:p14="http://schemas.microsoft.com/office/powerpoint/2010/main" val="251920220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eau, rive&#10;&#10;Description générée automatiquement">
            <a:extLst>
              <a:ext uri="{FF2B5EF4-FFF2-40B4-BE49-F238E27FC236}">
                <a16:creationId xmlns:a16="http://schemas.microsoft.com/office/drawing/2014/main" id="{0253869A-8729-DD2E-CE07-C4C19D2D61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680720"/>
            <a:ext cx="9143999" cy="5445760"/>
          </a:xfrm>
          <a:prstGeom prst="rect">
            <a:avLst/>
          </a:prstGeom>
        </p:spPr>
      </p:pic>
      <p:sp>
        <p:nvSpPr>
          <p:cNvPr id="4" name="ZoneTexte 3">
            <a:extLst>
              <a:ext uri="{FF2B5EF4-FFF2-40B4-BE49-F238E27FC236}">
                <a16:creationId xmlns:a16="http://schemas.microsoft.com/office/drawing/2014/main" id="{C8DC75B8-AD8E-2C4B-911D-1F59FF0B954B}"/>
              </a:ext>
            </a:extLst>
          </p:cNvPr>
          <p:cNvSpPr txBox="1"/>
          <p:nvPr/>
        </p:nvSpPr>
        <p:spPr>
          <a:xfrm>
            <a:off x="3840479" y="6126480"/>
            <a:ext cx="6827520" cy="400110"/>
          </a:xfrm>
          <a:prstGeom prst="rect">
            <a:avLst/>
          </a:prstGeom>
          <a:noFill/>
        </p:spPr>
        <p:txBody>
          <a:bodyPr wrap="square" rtlCol="0">
            <a:spAutoFit/>
          </a:bodyPr>
          <a:lstStyle/>
          <a:p>
            <a:r>
              <a:rPr lang="fr-FR" sz="2000" b="1" dirty="0">
                <a:solidFill>
                  <a:schemeClr val="bg1"/>
                </a:solidFill>
              </a:rPr>
              <a:t>Fort Lauderdale, la Venise de l’Amérique</a:t>
            </a:r>
          </a:p>
        </p:txBody>
      </p:sp>
    </p:spTree>
    <p:extLst>
      <p:ext uri="{BB962C8B-B14F-4D97-AF65-F5344CB8AC3E}">
        <p14:creationId xmlns:p14="http://schemas.microsoft.com/office/powerpoint/2010/main" val="2845019773"/>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terrain, jaune, pierre&#10;&#10;Description générée automatiquement">
            <a:extLst>
              <a:ext uri="{FF2B5EF4-FFF2-40B4-BE49-F238E27FC236}">
                <a16:creationId xmlns:a16="http://schemas.microsoft.com/office/drawing/2014/main" id="{12360B4A-BCE5-F0DC-FC2E-566D1113AC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1501" y="635000"/>
            <a:ext cx="8509000" cy="5524500"/>
          </a:xfrm>
          <a:prstGeom prst="rect">
            <a:avLst/>
          </a:prstGeom>
        </p:spPr>
      </p:pic>
    </p:spTree>
    <p:extLst>
      <p:ext uri="{BB962C8B-B14F-4D97-AF65-F5344CB8AC3E}">
        <p14:creationId xmlns:p14="http://schemas.microsoft.com/office/powerpoint/2010/main" val="1670811020"/>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rsonne, terrain, très coloré, posant&#10;&#10;Description générée automatiquement">
            <a:extLst>
              <a:ext uri="{FF2B5EF4-FFF2-40B4-BE49-F238E27FC236}">
                <a16:creationId xmlns:a16="http://schemas.microsoft.com/office/drawing/2014/main" id="{0DFDC939-2F04-583F-A562-61EA2A1EE3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5032" y="203199"/>
            <a:ext cx="5545336" cy="6375400"/>
          </a:xfrm>
          <a:prstGeom prst="rect">
            <a:avLst/>
          </a:prstGeom>
        </p:spPr>
      </p:pic>
      <p:sp>
        <p:nvSpPr>
          <p:cNvPr id="6" name="ZoneTexte 5">
            <a:extLst>
              <a:ext uri="{FF2B5EF4-FFF2-40B4-BE49-F238E27FC236}">
                <a16:creationId xmlns:a16="http://schemas.microsoft.com/office/drawing/2014/main" id="{AB5F601D-B2A8-B453-20FD-B71CB3843657}"/>
              </a:ext>
            </a:extLst>
          </p:cNvPr>
          <p:cNvSpPr txBox="1"/>
          <p:nvPr/>
        </p:nvSpPr>
        <p:spPr>
          <a:xfrm>
            <a:off x="8627368" y="1859339"/>
            <a:ext cx="3450332" cy="3170099"/>
          </a:xfrm>
          <a:prstGeom prst="rect">
            <a:avLst/>
          </a:prstGeom>
          <a:noFill/>
        </p:spPr>
        <p:txBody>
          <a:bodyPr wrap="square" rtlCol="0">
            <a:spAutoFit/>
          </a:bodyPr>
          <a:lstStyle/>
          <a:p>
            <a:r>
              <a:rPr lang="fr-FR" sz="2000" b="1" dirty="0">
                <a:solidFill>
                  <a:schemeClr val="bg1"/>
                </a:solidFill>
              </a:rPr>
              <a:t>: Las Olas Boulevard. Une foule de cafés, des boutiques et de restaurants de partagent les trottoirs et il y a du monde aujourd’hui et pour cause : la Foire d’Art à pris ses quartiers pour tout le week-end. La rue est rendue piétonne et une panoplie d’artistes et artisans y ont installé leurs stands</a:t>
            </a:r>
          </a:p>
        </p:txBody>
      </p:sp>
    </p:spTree>
    <p:extLst>
      <p:ext uri="{BB962C8B-B14F-4D97-AF65-F5344CB8AC3E}">
        <p14:creationId xmlns:p14="http://schemas.microsoft.com/office/powerpoint/2010/main" val="3426641164"/>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terrain, personne&#10;&#10;Description générée automatiquement">
            <a:extLst>
              <a:ext uri="{FF2B5EF4-FFF2-40B4-BE49-F238E27FC236}">
                <a16:creationId xmlns:a16="http://schemas.microsoft.com/office/drawing/2014/main" id="{90949CE6-7D8C-D421-BD56-E4A756D5EC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3000" y="565150"/>
            <a:ext cx="8585199" cy="5727700"/>
          </a:xfrm>
          <a:prstGeom prst="rect">
            <a:avLst/>
          </a:prstGeom>
        </p:spPr>
      </p:pic>
      <p:sp>
        <p:nvSpPr>
          <p:cNvPr id="4" name="ZoneTexte 3">
            <a:extLst>
              <a:ext uri="{FF2B5EF4-FFF2-40B4-BE49-F238E27FC236}">
                <a16:creationId xmlns:a16="http://schemas.microsoft.com/office/drawing/2014/main" id="{43985F73-3AC9-0771-C605-A5CAF0FFAA13}"/>
              </a:ext>
            </a:extLst>
          </p:cNvPr>
          <p:cNvSpPr txBox="1"/>
          <p:nvPr/>
        </p:nvSpPr>
        <p:spPr>
          <a:xfrm>
            <a:off x="203200" y="406400"/>
            <a:ext cx="2247900" cy="5632311"/>
          </a:xfrm>
          <a:prstGeom prst="rect">
            <a:avLst/>
          </a:prstGeom>
          <a:noFill/>
        </p:spPr>
        <p:txBody>
          <a:bodyPr wrap="square" rtlCol="0">
            <a:spAutoFit/>
          </a:bodyPr>
          <a:lstStyle/>
          <a:p>
            <a:r>
              <a:rPr lang="fr-FR" sz="2000" b="1" dirty="0">
                <a:solidFill>
                  <a:schemeClr val="bg1"/>
                </a:solidFill>
              </a:rPr>
              <a:t>: Las Olas Boulevard. Une foule de cafés, des boutiques et de restaurants de partagent les trottoirs et il y a du monde aujourd’hui et pour cause : la Foire d’Art à pris ses quartiers pour tout le week-end. La rue est rendue piétonne et une panoplie d’artistes et artisans y ont installé leurs stands</a:t>
            </a:r>
          </a:p>
        </p:txBody>
      </p:sp>
    </p:spTree>
    <p:extLst>
      <p:ext uri="{BB962C8B-B14F-4D97-AF65-F5344CB8AC3E}">
        <p14:creationId xmlns:p14="http://schemas.microsoft.com/office/powerpoint/2010/main" val="2565428049"/>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846FF15-C28F-9703-F841-698BF3F7AB6B}"/>
              </a:ext>
            </a:extLst>
          </p:cNvPr>
          <p:cNvSpPr txBox="1"/>
          <p:nvPr/>
        </p:nvSpPr>
        <p:spPr>
          <a:xfrm>
            <a:off x="2197100" y="2329190"/>
            <a:ext cx="9728200" cy="523220"/>
          </a:xfrm>
          <a:prstGeom prst="rect">
            <a:avLst/>
          </a:prstGeom>
          <a:noFill/>
        </p:spPr>
        <p:txBody>
          <a:bodyPr wrap="square" rtlCol="0">
            <a:spAutoFit/>
          </a:bodyPr>
          <a:lstStyle/>
          <a:p>
            <a:r>
              <a:rPr lang="fr-FR" sz="2800" b="1" dirty="0">
                <a:solidFill>
                  <a:schemeClr val="bg1"/>
                </a:solidFill>
              </a:rPr>
              <a:t>Lorient Vous A Présenté La Ville De Fort Lauderdale  </a:t>
            </a:r>
          </a:p>
        </p:txBody>
      </p:sp>
      <p:sp>
        <p:nvSpPr>
          <p:cNvPr id="3" name="ZoneTexte 2">
            <a:extLst>
              <a:ext uri="{FF2B5EF4-FFF2-40B4-BE49-F238E27FC236}">
                <a16:creationId xmlns:a16="http://schemas.microsoft.com/office/drawing/2014/main" id="{521C4628-7988-D238-E3EE-E254417C2785}"/>
              </a:ext>
            </a:extLst>
          </p:cNvPr>
          <p:cNvSpPr txBox="1"/>
          <p:nvPr/>
        </p:nvSpPr>
        <p:spPr>
          <a:xfrm>
            <a:off x="3975100" y="2852410"/>
            <a:ext cx="6553200"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5306656A-EB15-A7C8-A1E8-240A3E95023C}"/>
              </a:ext>
            </a:extLst>
          </p:cNvPr>
          <p:cNvSpPr txBox="1"/>
          <p:nvPr/>
        </p:nvSpPr>
        <p:spPr>
          <a:xfrm>
            <a:off x="5664200" y="3360410"/>
            <a:ext cx="3848100"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513698973"/>
      </p:ext>
    </p:extLst>
  </p:cSld>
  <p:clrMapOvr>
    <a:masterClrMapping/>
  </p:clrMapOvr>
  <mc:AlternateContent xmlns:mc="http://schemas.openxmlformats.org/markup-compatibility/2006">
    <mc:Choice xmlns:p14="http://schemas.microsoft.com/office/powerpoint/2010/main" Requires="p14">
      <p:transition spd="slow" p14:dur="5000" advClick="0" advTm="17000">
        <p:blinds dir="vert"/>
      </p:transition>
    </mc:Choice>
    <mc:Fallback>
      <p:transition spd="slow" advClick="0" advTm="17000">
        <p:blinds dir="ver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830</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2023-02-11T10:13:23Z</dcterms:created>
  <dcterms:modified xsi:type="dcterms:W3CDTF">2023-02-12T08:06:17Z</dcterms:modified>
</cp:coreProperties>
</file>