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3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4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2oj1Ii94pgT7BwQ6HkBEQ==" hashData="NJZmAVgzBEBnoq210UPpgjS6Siad685tKUuN6a5bqdc8RGPV4OXOFWJt/g6QAQqEismgTsXS/WcJJY47FGeQU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604C8B-03D5-4BB0-A3F1-18E0BD5CA046}" v="40" dt="2023-02-11T05:41:33.160"/>
    <p1510:client id="{B745BF98-B662-481C-B9C6-1AE3AEAE8F42}" v="88" dt="2023-02-11T05:34:54.7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3F2DB3-42A1-C639-24F0-BA817D6B76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420880A-BAF0-5A5E-A388-080E8C0271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D5BAF8-86B3-BB85-9AA3-CD08CD859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1B99-F3B0-4DD6-A7D8-3ED138AB1118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6A95C9-11F4-68D8-F8F0-DD151CE5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FFCF95-35F6-8ED9-6F62-FB2A4AA3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A01D-E21D-4C7D-A373-A32AB60C20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630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88FE8C-2CFF-010D-E770-B967352FE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62F2C60-9118-823B-4706-6B6A1A30FD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605F66-6E19-89B6-3935-C08FEEFAD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1B99-F3B0-4DD6-A7D8-3ED138AB1118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29FBA0-4F4A-BF2E-914E-6612587F6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186D37-EACF-5C73-4967-A204FC6D4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A01D-E21D-4C7D-A373-A32AB60C20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1441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94366D-21C5-8798-C95D-083710928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64AFDF1-A804-ADB0-0ACE-C7361EBB17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C51FF4B-DD8B-2A50-E9F8-CFC2575CC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1B99-F3B0-4DD6-A7D8-3ED138AB1118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73B277-2513-EC6C-E310-3412007FE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EC5821-8DAC-0140-6CD9-2EA2D6166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A01D-E21D-4C7D-A373-A32AB60C20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318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D85F0B-A7E8-571D-648F-20AD2F5EA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0FF8E6-4150-246E-ED06-50E1BF8A42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F3BCE5E-8593-0D78-3A3A-41146F5601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2F78B84-9CAF-7056-67AB-C7DE1060D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1B99-F3B0-4DD6-A7D8-3ED138AB1118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C2C37EC-B961-6D31-43ED-47699AE55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259EDBF-64EC-E9C7-1565-C8C37C16E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A01D-E21D-4C7D-A373-A32AB60C20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5638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C7280A-7065-5609-53F8-4CE83C850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7AFC28-EA42-95CE-F22E-8A7078CEF1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B09A755-8C09-1D1D-942C-D904EABE4F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45FD8F9-ADA1-077B-DDFC-B2D8085EE6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D285DD2-A1D6-119C-CEFC-46B73E0275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B203AC2-F190-4439-7F98-A692CA2DB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1B99-F3B0-4DD6-A7D8-3ED138AB1118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5920175-5A2F-58CB-1D1F-62A6BDF88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4DAADD4-77D8-90FD-A5BA-A1734065F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A01D-E21D-4C7D-A373-A32AB60C20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694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658179-4035-E107-4B9C-1FF936922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CB36267-C8BD-3E45-EB61-DC58151FA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1B99-F3B0-4DD6-A7D8-3ED138AB1118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2550519-CF1B-FFD7-2AE3-33D193245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565DB39-753E-5279-0057-EEA31C239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A01D-E21D-4C7D-A373-A32AB60C20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653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F34CA97-E65B-28D3-AA29-E2267B52C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1B99-F3B0-4DD6-A7D8-3ED138AB1118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E48BD39-FEC6-909D-7FCA-4731E6B8A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26BE478-56D3-22AC-1FE5-F27E498F9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A01D-E21D-4C7D-A373-A32AB60C20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1648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04336E-CC6F-A914-C481-1B15715E1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2B33937-DBFD-F904-6361-8CE81E721C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369DEFD-C9E8-1B68-2C0B-B938D6BDFF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034CA74-97C9-650F-B44C-3D0AA1135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1B99-F3B0-4DD6-A7D8-3ED138AB1118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1CCB40C-C1A2-1588-7AED-1B3130883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AA8FDF7-D390-4437-3B3C-67876BC4E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A01D-E21D-4C7D-A373-A32AB60C20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963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9DA5F-938B-33B3-BCBA-D99D87466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D45FBE3-733B-CE09-95A6-6AC9D4EEAE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F12E270-0F39-1942-5F4F-1234890B07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2F8E152-FF80-28B1-867F-C4BDB8D29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1B99-F3B0-4DD6-A7D8-3ED138AB1118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C9D6AC8-DE55-B61B-E67A-2B18197C2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E09E4E3-6C57-DA24-A26E-838ED2F6D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A01D-E21D-4C7D-A373-A32AB60C20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680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F4628A-C48B-AD92-3E5B-1F03BBFD2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38145F1-B433-6ACD-B2E4-56172D4BE7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07C73E-73D0-37BF-0758-B90DB1437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1B99-F3B0-4DD6-A7D8-3ED138AB1118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B7D996-4FEF-B0DB-D82E-8C8FCD3889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F0B923-28CA-FCCD-D28A-918CBF4E6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A01D-E21D-4C7D-A373-A32AB60C20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733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ECCBB1F-71BA-94DD-8B4A-1F4A6C638E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F96EF84-080E-743F-BE39-8F0F13DFF6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48A820-07E3-E653-264F-867150C12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1B99-F3B0-4DD6-A7D8-3ED138AB1118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79E116-FA98-2565-CCF5-6371CCE3D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9566E1-5AC1-A5B7-3DBD-F5BD29E5E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2A01D-E21D-4C7D-A373-A32AB60C20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828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3719027-698E-694C-0587-71E8E2B9D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6682D2-DB1A-8807-FAEE-280D1708DB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4FAE16-8FBB-9A02-07CA-1714F6A4C2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61B99-F3B0-4DD6-A7D8-3ED138AB1118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EB804D-E3F4-F17C-FFBF-803E5ABC6C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F547B6-64DC-C208-990F-43262F006F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2A01D-E21D-4C7D-A373-A32AB60C20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5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terrain&#10;&#10;Description générée automatiquement">
            <a:extLst>
              <a:ext uri="{FF2B5EF4-FFF2-40B4-BE49-F238E27FC236}">
                <a16:creationId xmlns:a16="http://schemas.microsoft.com/office/drawing/2014/main" id="{205BE72C-9FE8-7810-AE25-57CFC44270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0000" y="749300"/>
            <a:ext cx="9664700" cy="5422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664BAD-F5B8-7E0F-5D9D-1F2F14FE1918}"/>
              </a:ext>
            </a:extLst>
          </p:cNvPr>
          <p:cNvSpPr txBox="1"/>
          <p:nvPr/>
        </p:nvSpPr>
        <p:spPr>
          <a:xfrm>
            <a:off x="2540000" y="6172200"/>
            <a:ext cx="8648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sur l'île Sainte-Marguerite depuis le cap de la Croisette à Cannes.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952AF36-7ECD-1F21-C4D5-7CA9A9061E19}"/>
              </a:ext>
            </a:extLst>
          </p:cNvPr>
          <p:cNvSpPr txBox="1"/>
          <p:nvPr/>
        </p:nvSpPr>
        <p:spPr>
          <a:xfrm>
            <a:off x="3441700" y="285690"/>
            <a:ext cx="774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 Les Iles De Lérins</a:t>
            </a:r>
          </a:p>
        </p:txBody>
      </p:sp>
    </p:spTree>
    <p:extLst>
      <p:ext uri="{BB962C8B-B14F-4D97-AF65-F5344CB8AC3E}">
        <p14:creationId xmlns:p14="http://schemas.microsoft.com/office/powerpoint/2010/main" val="3218809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  <p:sndAc>
          <p:stSnd loop="1">
            <p:snd r:embed="rId2" name="Serge Lama - Une île (1972).wav"/>
          </p:stSnd>
        </p:sndAc>
      </p:transition>
    </mc:Choice>
    <mc:Fallback>
      <p:transition spd="slow" advClick="0" advTm="18000">
        <p:fade/>
        <p:sndAc>
          <p:stSnd loop="1">
            <p:snd r:embed="rId2" name="Serge Lama - Une île (1972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F35790-C8E8-EB00-A227-00EDE4AAFA9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îles de Lérins forment un archipel français situé en Méditerranée, dans le département des Alpes-Maritimes en région Provence-Alpes-Côte d'Azur, sur la Côte d'Azur. Elles sont administrées par la commune de Cannes dont elles constituent, associées au 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Suquet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l'un des dix quartiers administratifs</a:t>
            </a:r>
          </a:p>
        </p:txBody>
      </p:sp>
    </p:spTree>
    <p:extLst>
      <p:ext uri="{BB962C8B-B14F-4D97-AF65-F5344CB8AC3E}">
        <p14:creationId xmlns:p14="http://schemas.microsoft.com/office/powerpoint/2010/main" val="3006568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montagne, extérieur, nature&#10;&#10;Description générée automatiquement">
            <a:extLst>
              <a:ext uri="{FF2B5EF4-FFF2-40B4-BE49-F238E27FC236}">
                <a16:creationId xmlns:a16="http://schemas.microsoft.com/office/drawing/2014/main" id="{94FC1F88-7400-B824-F25A-AFB91DB1CA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2700" y="673099"/>
            <a:ext cx="9550400" cy="55753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C96684-5268-BBD7-7C5B-04B9267A0E46}"/>
              </a:ext>
            </a:extLst>
          </p:cNvPr>
          <p:cNvSpPr txBox="1"/>
          <p:nvPr/>
        </p:nvSpPr>
        <p:spPr>
          <a:xfrm>
            <a:off x="3835400" y="6184901"/>
            <a:ext cx="8547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îles de Lérins et le massif de l'Esterel.</a:t>
            </a:r>
          </a:p>
        </p:txBody>
      </p:sp>
    </p:spTree>
    <p:extLst>
      <p:ext uri="{BB962C8B-B14F-4D97-AF65-F5344CB8AC3E}">
        <p14:creationId xmlns:p14="http://schemas.microsoft.com/office/powerpoint/2010/main" val="957172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nature&#10;&#10;Description générée automatiquement">
            <a:extLst>
              <a:ext uri="{FF2B5EF4-FFF2-40B4-BE49-F238E27FC236}">
                <a16:creationId xmlns:a16="http://schemas.microsoft.com/office/drawing/2014/main" id="{7A5801A4-DF4E-492D-8F39-DD48A124BD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774700"/>
            <a:ext cx="9144000" cy="533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D542E0-790D-F954-64F1-F14B660DA705}"/>
              </a:ext>
            </a:extLst>
          </p:cNvPr>
          <p:cNvSpPr txBox="1"/>
          <p:nvPr/>
        </p:nvSpPr>
        <p:spPr>
          <a:xfrm>
            <a:off x="2413000" y="6108700"/>
            <a:ext cx="927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des deux plus grandes îles depuis les hauteurs de Théoule-sur-Mer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8357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&#10;&#10;Description générée automatiquement">
            <a:extLst>
              <a:ext uri="{FF2B5EF4-FFF2-40B4-BE49-F238E27FC236}">
                <a16:creationId xmlns:a16="http://schemas.microsoft.com/office/drawing/2014/main" id="{2C98B6DF-642F-E3FE-E431-2EEBB5D9C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41556F8-906D-686F-88B1-FB4BFE25072E}"/>
              </a:ext>
            </a:extLst>
          </p:cNvPr>
          <p:cNvSpPr txBox="1"/>
          <p:nvPr/>
        </p:nvSpPr>
        <p:spPr>
          <a:xfrm>
            <a:off x="4229100" y="6000750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Organisation de l'archipel de Lérins.</a:t>
            </a:r>
          </a:p>
        </p:txBody>
      </p:sp>
    </p:spTree>
    <p:extLst>
      <p:ext uri="{BB962C8B-B14F-4D97-AF65-F5344CB8AC3E}">
        <p14:creationId xmlns:p14="http://schemas.microsoft.com/office/powerpoint/2010/main" val="3803903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nature&#10;&#10;Description générée automatiquement">
            <a:extLst>
              <a:ext uri="{FF2B5EF4-FFF2-40B4-BE49-F238E27FC236}">
                <a16:creationId xmlns:a16="http://schemas.microsoft.com/office/drawing/2014/main" id="{32114F99-B59B-4A49-D391-4A45FDE122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300" y="812800"/>
            <a:ext cx="8407400" cy="5232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6D2CD1-7A2C-8191-6675-435A60D553CC}"/>
              </a:ext>
            </a:extLst>
          </p:cNvPr>
          <p:cNvSpPr txBox="1"/>
          <p:nvPr/>
        </p:nvSpPr>
        <p:spPr>
          <a:xfrm>
            <a:off x="4978400" y="6073745"/>
            <a:ext cx="721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L'îlot Saint-Ferréol.</a:t>
            </a:r>
          </a:p>
        </p:txBody>
      </p:sp>
    </p:spTree>
    <p:extLst>
      <p:ext uri="{BB962C8B-B14F-4D97-AF65-F5344CB8AC3E}">
        <p14:creationId xmlns:p14="http://schemas.microsoft.com/office/powerpoint/2010/main" val="523681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nature&#10;&#10;Description générée automatiquement">
            <a:extLst>
              <a:ext uri="{FF2B5EF4-FFF2-40B4-BE49-F238E27FC236}">
                <a16:creationId xmlns:a16="http://schemas.microsoft.com/office/drawing/2014/main" id="{6D0AC802-6EA5-714A-0B97-39F0D3DE4D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698500"/>
            <a:ext cx="9144000" cy="54102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E9BA4EE-3FF7-F780-5107-593051F2EDE0}"/>
              </a:ext>
            </a:extLst>
          </p:cNvPr>
          <p:cNvSpPr txBox="1"/>
          <p:nvPr/>
        </p:nvSpPr>
        <p:spPr>
          <a:xfrm>
            <a:off x="203200" y="6108700"/>
            <a:ext cx="1163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de l' Îlot , vu depuis la côte sud de l' Île Saint-Honorat , dans la baie de Cannes dans les Alpes-Maritimes .</a:t>
            </a:r>
          </a:p>
        </p:txBody>
      </p:sp>
    </p:spTree>
    <p:extLst>
      <p:ext uri="{BB962C8B-B14F-4D97-AF65-F5344CB8AC3E}">
        <p14:creationId xmlns:p14="http://schemas.microsoft.com/office/powerpoint/2010/main" val="2894367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plante&#10;&#10;Description générée automatiquement">
            <a:extLst>
              <a:ext uri="{FF2B5EF4-FFF2-40B4-BE49-F238E27FC236}">
                <a16:creationId xmlns:a16="http://schemas.microsoft.com/office/drawing/2014/main" id="{C9F24C20-768C-4AB2-1302-415CE5B417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1400" y="1454150"/>
            <a:ext cx="10121900" cy="3949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6F761A-B74F-CB71-0B39-05B1AD212685}"/>
              </a:ext>
            </a:extLst>
          </p:cNvPr>
          <p:cNvSpPr txBox="1"/>
          <p:nvPr/>
        </p:nvSpPr>
        <p:spPr>
          <a:xfrm>
            <a:off x="3403600" y="5403850"/>
            <a:ext cx="797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monastère de Lérins vu depuis la forteresse.</a:t>
            </a:r>
          </a:p>
        </p:txBody>
      </p:sp>
    </p:spTree>
    <p:extLst>
      <p:ext uri="{BB962C8B-B14F-4D97-AF65-F5344CB8AC3E}">
        <p14:creationId xmlns:p14="http://schemas.microsoft.com/office/powerpoint/2010/main" val="373012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tour&#10;&#10;Description générée automatiquement">
            <a:extLst>
              <a:ext uri="{FF2B5EF4-FFF2-40B4-BE49-F238E27FC236}">
                <a16:creationId xmlns:a16="http://schemas.microsoft.com/office/drawing/2014/main" id="{6D4C8335-A1C6-BCA4-F253-892F6B4A1C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5300" y="685800"/>
            <a:ext cx="8724900" cy="5549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4ED920-8E1F-621F-4496-ED94744B8A4B}"/>
              </a:ext>
            </a:extLst>
          </p:cNvPr>
          <p:cNvSpPr txBox="1"/>
          <p:nvPr/>
        </p:nvSpPr>
        <p:spPr>
          <a:xfrm>
            <a:off x="1701800" y="6235700"/>
            <a:ext cx="9677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Entrée principale de l’abbaye de Lérins, sur l'île Saint-Honorat dans la baie de Cannes</a:t>
            </a:r>
          </a:p>
        </p:txBody>
      </p:sp>
    </p:spTree>
    <p:extLst>
      <p:ext uri="{BB962C8B-B14F-4D97-AF65-F5344CB8AC3E}">
        <p14:creationId xmlns:p14="http://schemas.microsoft.com/office/powerpoint/2010/main" val="2996576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terrain, extérieur, bâtiment&#10;&#10;Description générée automatiquement">
            <a:extLst>
              <a:ext uri="{FF2B5EF4-FFF2-40B4-BE49-F238E27FC236}">
                <a16:creationId xmlns:a16="http://schemas.microsoft.com/office/drawing/2014/main" id="{DC40C9B0-8082-2229-2BC6-40D6139FF3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700" y="774700"/>
            <a:ext cx="8572500" cy="5384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E9DB81-70F0-C340-25D7-3DB5A9D4F1B5}"/>
              </a:ext>
            </a:extLst>
          </p:cNvPr>
          <p:cNvSpPr txBox="1"/>
          <p:nvPr/>
        </p:nvSpPr>
        <p:spPr>
          <a:xfrm>
            <a:off x="3759200" y="6159500"/>
            <a:ext cx="7175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four à boulets de la pointe du Dragon.</a:t>
            </a:r>
          </a:p>
        </p:txBody>
      </p:sp>
    </p:spTree>
    <p:extLst>
      <p:ext uri="{BB962C8B-B14F-4D97-AF65-F5344CB8AC3E}">
        <p14:creationId xmlns:p14="http://schemas.microsoft.com/office/powerpoint/2010/main" val="2841767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terrain, ciel&#10;&#10;Description générée automatiquement">
            <a:extLst>
              <a:ext uri="{FF2B5EF4-FFF2-40B4-BE49-F238E27FC236}">
                <a16:creationId xmlns:a16="http://schemas.microsoft.com/office/drawing/2014/main" id="{15897DD3-3C52-2A90-C805-FB5DB219D7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900" y="736600"/>
            <a:ext cx="9461500" cy="5448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6F3315-8583-42CC-EECA-74E80BFF996B}"/>
              </a:ext>
            </a:extLst>
          </p:cNvPr>
          <p:cNvSpPr txBox="1"/>
          <p:nvPr/>
        </p:nvSpPr>
        <p:spPr>
          <a:xfrm>
            <a:off x="4660900" y="6188045"/>
            <a:ext cx="822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Batterie de la Convention</a:t>
            </a:r>
          </a:p>
        </p:txBody>
      </p:sp>
    </p:spTree>
    <p:extLst>
      <p:ext uri="{BB962C8B-B14F-4D97-AF65-F5344CB8AC3E}">
        <p14:creationId xmlns:p14="http://schemas.microsoft.com/office/powerpoint/2010/main" val="1663197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isson, poisson à nageoires piquantes, sombre, très coloré&#10;&#10;Description générée automatiquement">
            <a:extLst>
              <a:ext uri="{FF2B5EF4-FFF2-40B4-BE49-F238E27FC236}">
                <a16:creationId xmlns:a16="http://schemas.microsoft.com/office/drawing/2014/main" id="{81A6F96D-CC9C-606F-E707-C3C5BAB531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5062" y="933450"/>
            <a:ext cx="7381875" cy="4991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4C522B-142F-7CCF-8906-01DF7F50C1BC}"/>
              </a:ext>
            </a:extLst>
          </p:cNvPr>
          <p:cNvSpPr txBox="1"/>
          <p:nvPr/>
        </p:nvSpPr>
        <p:spPr>
          <a:xfrm>
            <a:off x="774700" y="5924550"/>
            <a:ext cx="11290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girelle est un des poissons les plus observés autour des îles de Lérins (projet Lérins Biodiversité)</a:t>
            </a:r>
          </a:p>
        </p:txBody>
      </p:sp>
    </p:spTree>
    <p:extLst>
      <p:ext uri="{BB962C8B-B14F-4D97-AF65-F5344CB8AC3E}">
        <p14:creationId xmlns:p14="http://schemas.microsoft.com/office/powerpoint/2010/main" val="279050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bateau, extérieur, ciel&#10;&#10;Description générée automatiquement">
            <a:extLst>
              <a:ext uri="{FF2B5EF4-FFF2-40B4-BE49-F238E27FC236}">
                <a16:creationId xmlns:a16="http://schemas.microsoft.com/office/drawing/2014/main" id="{529AB34C-4A38-4DED-41D8-71772BA7E1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6700" y="698500"/>
            <a:ext cx="9067800" cy="5499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2D0805-1E6A-3057-8767-3FCFA84B4539}"/>
              </a:ext>
            </a:extLst>
          </p:cNvPr>
          <p:cNvSpPr txBox="1"/>
          <p:nvPr/>
        </p:nvSpPr>
        <p:spPr>
          <a:xfrm>
            <a:off x="3962400" y="6159500"/>
            <a:ext cx="6540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fort Vauban, île Sainte-Marguerite.</a:t>
            </a:r>
          </a:p>
        </p:txBody>
      </p:sp>
    </p:spTree>
    <p:extLst>
      <p:ext uri="{BB962C8B-B14F-4D97-AF65-F5344CB8AC3E}">
        <p14:creationId xmlns:p14="http://schemas.microsoft.com/office/powerpoint/2010/main" val="2372990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bâtiment&#10;&#10;Description générée automatiquement">
            <a:extLst>
              <a:ext uri="{FF2B5EF4-FFF2-40B4-BE49-F238E27FC236}">
                <a16:creationId xmlns:a16="http://schemas.microsoft.com/office/drawing/2014/main" id="{D33FDDA1-6FE6-21D1-371E-4F90B36D73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1000" y="730250"/>
            <a:ext cx="8890000" cy="5397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CC8F18-9150-9AD1-7671-09CB77F2F379}"/>
              </a:ext>
            </a:extLst>
          </p:cNvPr>
          <p:cNvSpPr txBox="1"/>
          <p:nvPr/>
        </p:nvSpPr>
        <p:spPr>
          <a:xfrm>
            <a:off x="4241800" y="6127750"/>
            <a:ext cx="6718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forteresse protégeant le monastère.</a:t>
            </a:r>
          </a:p>
        </p:txBody>
      </p:sp>
    </p:spTree>
    <p:extLst>
      <p:ext uri="{BB962C8B-B14F-4D97-AF65-F5344CB8AC3E}">
        <p14:creationId xmlns:p14="http://schemas.microsoft.com/office/powerpoint/2010/main" val="1121440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, nature&#10;&#10;Description générée automatiquement">
            <a:extLst>
              <a:ext uri="{FF2B5EF4-FFF2-40B4-BE49-F238E27FC236}">
                <a16:creationId xmlns:a16="http://schemas.microsoft.com/office/drawing/2014/main" id="{5CE5A68E-9285-AB5F-C6AB-230E4EED7A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850" y="762000"/>
            <a:ext cx="8451850" cy="533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5D45B8-086B-D5E6-8F5D-6B49573F314E}"/>
              </a:ext>
            </a:extLst>
          </p:cNvPr>
          <p:cNvSpPr txBox="1"/>
          <p:nvPr/>
        </p:nvSpPr>
        <p:spPr>
          <a:xfrm>
            <a:off x="3187700" y="6010245"/>
            <a:ext cx="711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Fort Royal de l'île Sainte-Marguerite, Cannes</a:t>
            </a:r>
          </a:p>
        </p:txBody>
      </p:sp>
    </p:spTree>
    <p:extLst>
      <p:ext uri="{BB962C8B-B14F-4D97-AF65-F5344CB8AC3E}">
        <p14:creationId xmlns:p14="http://schemas.microsoft.com/office/powerpoint/2010/main" val="310125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extérieur, ciel&#10;&#10;Description générée automatiquement">
            <a:extLst>
              <a:ext uri="{FF2B5EF4-FFF2-40B4-BE49-F238E27FC236}">
                <a16:creationId xmlns:a16="http://schemas.microsoft.com/office/drawing/2014/main" id="{93982C8B-2CD9-1E31-A78F-FB05D36F12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100" y="723900"/>
            <a:ext cx="8750300" cy="5397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AA934B-6422-87CD-24AA-43D11D9A822A}"/>
              </a:ext>
            </a:extLst>
          </p:cNvPr>
          <p:cNvSpPr txBox="1"/>
          <p:nvPr/>
        </p:nvSpPr>
        <p:spPr>
          <a:xfrm>
            <a:off x="4216400" y="6099145"/>
            <a:ext cx="825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Site d'immersion des sculptures</a:t>
            </a:r>
          </a:p>
        </p:txBody>
      </p:sp>
    </p:spTree>
    <p:extLst>
      <p:ext uri="{BB962C8B-B14F-4D97-AF65-F5344CB8AC3E}">
        <p14:creationId xmlns:p14="http://schemas.microsoft.com/office/powerpoint/2010/main" val="312306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ciel, eau&#10;&#10;Description générée automatiquement">
            <a:extLst>
              <a:ext uri="{FF2B5EF4-FFF2-40B4-BE49-F238E27FC236}">
                <a16:creationId xmlns:a16="http://schemas.microsoft.com/office/drawing/2014/main" id="{CA74AAEF-FD91-C0FE-48DE-619AC81C7E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1800" y="850900"/>
            <a:ext cx="8712200" cy="5270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837904-EC87-5E00-63EE-4C493E07B5C2}"/>
              </a:ext>
            </a:extLst>
          </p:cNvPr>
          <p:cNvSpPr txBox="1"/>
          <p:nvPr/>
        </p:nvSpPr>
        <p:spPr>
          <a:xfrm>
            <a:off x="2641600" y="6121400"/>
            <a:ext cx="7467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Étang du </a:t>
            </a:r>
            <a:r>
              <a:rPr lang="fr-FR" sz="2000" b="1" dirty="0" err="1">
                <a:solidFill>
                  <a:schemeClr val="bg1"/>
                </a:solidFill>
              </a:rPr>
              <a:t>Batéguier</a:t>
            </a:r>
            <a:r>
              <a:rPr lang="fr-FR" sz="2000" b="1" dirty="0">
                <a:solidFill>
                  <a:schemeClr val="bg1"/>
                </a:solidFill>
              </a:rPr>
              <a:t> sur l'île Sainte-Marguerite (Alpes-Maritimes</a:t>
            </a:r>
            <a:r>
              <a:rPr lang="fr-FR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678532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omate&#10;&#10;Description générée automatiquement">
            <a:extLst>
              <a:ext uri="{FF2B5EF4-FFF2-40B4-BE49-F238E27FC236}">
                <a16:creationId xmlns:a16="http://schemas.microsoft.com/office/drawing/2014/main" id="{04460468-73C6-6A31-AD53-63F959F0FD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0833" y="165100"/>
            <a:ext cx="4526733" cy="6527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B4685D-BDD3-DDB5-5016-CEF5EFDE72D5}"/>
              </a:ext>
            </a:extLst>
          </p:cNvPr>
          <p:cNvSpPr txBox="1"/>
          <p:nvPr/>
        </p:nvSpPr>
        <p:spPr>
          <a:xfrm>
            <a:off x="8267700" y="3225800"/>
            <a:ext cx="3733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Statuette de </a:t>
            </a:r>
            <a:r>
              <a:rPr lang="fr-FR" sz="2000" b="1" dirty="0" err="1">
                <a:solidFill>
                  <a:schemeClr val="bg1"/>
                </a:solidFill>
              </a:rPr>
              <a:t>Sucellus</a:t>
            </a:r>
            <a:r>
              <a:rPr lang="fr-FR" sz="2000" b="1" dirty="0">
                <a:solidFill>
                  <a:schemeClr val="bg1"/>
                </a:solidFill>
              </a:rPr>
              <a:t>, dieu gaulois - Sauvat, Tour-sur-Rhône, Bouches-du-Rhône, France - II ou III </a:t>
            </a:r>
            <a:r>
              <a:rPr lang="fr-FR" sz="2000" b="1" dirty="0" err="1">
                <a:solidFill>
                  <a:schemeClr val="bg1"/>
                </a:solidFill>
              </a:rPr>
              <a:t>ème</a:t>
            </a:r>
            <a:r>
              <a:rPr lang="fr-FR" sz="2000" b="1" dirty="0">
                <a:solidFill>
                  <a:schemeClr val="bg1"/>
                </a:solidFill>
              </a:rPr>
              <a:t> siècle </a:t>
            </a:r>
            <a:r>
              <a:rPr lang="fr-FR" sz="2000" b="1" dirty="0" err="1">
                <a:solidFill>
                  <a:schemeClr val="bg1"/>
                </a:solidFill>
              </a:rPr>
              <a:t>ap</a:t>
            </a:r>
            <a:r>
              <a:rPr lang="fr-FR" sz="2000" b="1" dirty="0">
                <a:solidFill>
                  <a:schemeClr val="bg1"/>
                </a:solidFill>
              </a:rPr>
              <a:t>. JC - bronze env. 15 cm</a:t>
            </a:r>
          </a:p>
        </p:txBody>
      </p:sp>
    </p:spTree>
    <p:extLst>
      <p:ext uri="{BB962C8B-B14F-4D97-AF65-F5344CB8AC3E}">
        <p14:creationId xmlns:p14="http://schemas.microsoft.com/office/powerpoint/2010/main" val="1393815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roche, pierre&#10;&#10;Description générée automatiquement">
            <a:extLst>
              <a:ext uri="{FF2B5EF4-FFF2-40B4-BE49-F238E27FC236}">
                <a16:creationId xmlns:a16="http://schemas.microsoft.com/office/drawing/2014/main" id="{C8277FCB-4BAA-A464-75D0-FE287E285B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6250" y="508000"/>
            <a:ext cx="8699500" cy="5524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EF86A8-5040-BCA7-F50C-FFAB80852C9A}"/>
              </a:ext>
            </a:extLst>
          </p:cNvPr>
          <p:cNvSpPr txBox="1"/>
          <p:nvPr/>
        </p:nvSpPr>
        <p:spPr>
          <a:xfrm>
            <a:off x="400050" y="6007100"/>
            <a:ext cx="11391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dieu celtique </a:t>
            </a:r>
            <a:r>
              <a:rPr lang="fr-FR" sz="2000" b="1" dirty="0" err="1">
                <a:solidFill>
                  <a:schemeClr val="bg1"/>
                </a:solidFill>
              </a:rPr>
              <a:t>Cernunnos</a:t>
            </a:r>
            <a:r>
              <a:rPr lang="fr-FR" sz="2000" b="1" dirty="0">
                <a:solidFill>
                  <a:schemeClr val="bg1"/>
                </a:solidFill>
              </a:rPr>
              <a:t> sur Le pilier des Nautes au Musée National du Moyen Age dans les Thermes de Cluny</a:t>
            </a:r>
          </a:p>
        </p:txBody>
      </p:sp>
    </p:spTree>
    <p:extLst>
      <p:ext uri="{BB962C8B-B14F-4D97-AF65-F5344CB8AC3E}">
        <p14:creationId xmlns:p14="http://schemas.microsoft.com/office/powerpoint/2010/main" val="2647228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, castilleja&#10;&#10;Description générée automatiquement">
            <a:extLst>
              <a:ext uri="{FF2B5EF4-FFF2-40B4-BE49-F238E27FC236}">
                <a16:creationId xmlns:a16="http://schemas.microsoft.com/office/drawing/2014/main" id="{89080F06-8E88-41B7-67CC-B025557B87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1000" y="781050"/>
            <a:ext cx="8470900" cy="5295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E42CD0-AB8A-CFB6-34FE-99CFD0814B1A}"/>
              </a:ext>
            </a:extLst>
          </p:cNvPr>
          <p:cNvSpPr txBox="1"/>
          <p:nvPr/>
        </p:nvSpPr>
        <p:spPr>
          <a:xfrm>
            <a:off x="279400" y="781050"/>
            <a:ext cx="24511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Sur le sentier qui mène à l’autre versant de l’île Saint-Honorat, bordé d’une végétation dense et méditerranéenne, vous pourrez également découvrir les fours à boulet, les chapelles, de la Trinité et Saint-Sauveur, le cloître datant du XIIème siècle et bien sûr, le vignoble réputé, sur quelques 8 hectares.</a:t>
            </a:r>
          </a:p>
        </p:txBody>
      </p:sp>
    </p:spTree>
    <p:extLst>
      <p:ext uri="{BB962C8B-B14F-4D97-AF65-F5344CB8AC3E}">
        <p14:creationId xmlns:p14="http://schemas.microsoft.com/office/powerpoint/2010/main" val="200497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ur, brique, pierre&#10;&#10;Description générée automatiquement">
            <a:extLst>
              <a:ext uri="{FF2B5EF4-FFF2-40B4-BE49-F238E27FC236}">
                <a16:creationId xmlns:a16="http://schemas.microsoft.com/office/drawing/2014/main" id="{E7E12661-FA52-C95E-60A8-616E78D2C8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400" y="762000"/>
            <a:ext cx="826770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319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arbre, eau&#10;&#10;Description générée automatiquement">
            <a:extLst>
              <a:ext uri="{FF2B5EF4-FFF2-40B4-BE49-F238E27FC236}">
                <a16:creationId xmlns:a16="http://schemas.microsoft.com/office/drawing/2014/main" id="{215C396D-7597-7C09-FECC-4BCE5DC7B1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7424" y="596900"/>
            <a:ext cx="6865151" cy="56642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84EF2BE-3198-3513-90DC-8FE3F3978783}"/>
              </a:ext>
            </a:extLst>
          </p:cNvPr>
          <p:cNvSpPr txBox="1"/>
          <p:nvPr/>
        </p:nvSpPr>
        <p:spPr>
          <a:xfrm>
            <a:off x="8641363" y="2311400"/>
            <a:ext cx="30698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Lorsque vous aurez fait le tour de Saint-Honorat, vous aurez mérité de vous poser sur l’une des plages ou criques de l’île et plonger dans les eaux turquoises qui l’entourent…</a:t>
            </a:r>
          </a:p>
        </p:txBody>
      </p:sp>
    </p:spTree>
    <p:extLst>
      <p:ext uri="{BB962C8B-B14F-4D97-AF65-F5344CB8AC3E}">
        <p14:creationId xmlns:p14="http://schemas.microsoft.com/office/powerpoint/2010/main" val="1027415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ciel, maison&#10;&#10;Description générée automatiquement">
            <a:extLst>
              <a:ext uri="{FF2B5EF4-FFF2-40B4-BE49-F238E27FC236}">
                <a16:creationId xmlns:a16="http://schemas.microsoft.com/office/drawing/2014/main" id="{736683E4-0C88-E154-7784-B85D46D552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1300" y="501650"/>
            <a:ext cx="8280400" cy="5626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85D0C9-51EA-CA42-129A-29A9999C59C9}"/>
              </a:ext>
            </a:extLst>
          </p:cNvPr>
          <p:cNvSpPr txBox="1"/>
          <p:nvPr/>
        </p:nvSpPr>
        <p:spPr>
          <a:xfrm>
            <a:off x="482600" y="31750"/>
            <a:ext cx="19558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Ils sont aujourd’hui 21 moines, appartenant à la Congrégation </a:t>
            </a:r>
            <a:r>
              <a:rPr lang="fr-FR" sz="2000" b="1" dirty="0" err="1"/>
              <a:t>Cisterienne</a:t>
            </a:r>
            <a:r>
              <a:rPr lang="fr-FR" sz="2000" b="1" dirty="0"/>
              <a:t> de l’Immaculée Conception, à vivre, aujourd’hui, sur Saint-Honorat au cœur du Monastère Moderne. Une vie rythmée par la prière, l’étude mais aussi le travail et l’accueil dans un lieu préservé et chargé d’Histoire.</a:t>
            </a:r>
          </a:p>
        </p:txBody>
      </p:sp>
    </p:spTree>
    <p:extLst>
      <p:ext uri="{BB962C8B-B14F-4D97-AF65-F5344CB8AC3E}">
        <p14:creationId xmlns:p14="http://schemas.microsoft.com/office/powerpoint/2010/main" val="936197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018A9730-6142-2D43-474F-5131FEE5A4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20700"/>
            <a:ext cx="8267700" cy="5727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5CDC13-1616-8AF8-DF87-FE5A34E4132C}"/>
              </a:ext>
            </a:extLst>
          </p:cNvPr>
          <p:cNvSpPr txBox="1"/>
          <p:nvPr/>
        </p:nvSpPr>
        <p:spPr>
          <a:xfrm>
            <a:off x="9347200" y="2125981"/>
            <a:ext cx="29083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C’est depuis les années 90 que le vignoble a été relancé et aujourd’hui, les moines produisent quelques 40 000 bouteilles provenant de plusieurs cépages : Syrah, </a:t>
            </a:r>
            <a:r>
              <a:rPr lang="fr-FR" sz="2000" b="1" dirty="0" err="1">
                <a:solidFill>
                  <a:schemeClr val="bg1"/>
                </a:solidFill>
              </a:rPr>
              <a:t>Mourdèvre</a:t>
            </a:r>
            <a:r>
              <a:rPr lang="fr-FR" sz="2000" b="1" dirty="0">
                <a:solidFill>
                  <a:schemeClr val="bg1"/>
                </a:solidFill>
              </a:rPr>
              <a:t>, Pinot Noir, Chardonnay, Clairette et Viognier.</a:t>
            </a:r>
          </a:p>
        </p:txBody>
      </p:sp>
    </p:spTree>
    <p:extLst>
      <p:ext uri="{BB962C8B-B14F-4D97-AF65-F5344CB8AC3E}">
        <p14:creationId xmlns:p14="http://schemas.microsoft.com/office/powerpoint/2010/main" val="4027745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outeille, vin, alimentation&#10;&#10;Description générée automatiquement">
            <a:extLst>
              <a:ext uri="{FF2B5EF4-FFF2-40B4-BE49-F238E27FC236}">
                <a16:creationId xmlns:a16="http://schemas.microsoft.com/office/drawing/2014/main" id="{612574DF-FBDC-81A8-5BAB-4E0E9317A0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200" y="791091"/>
            <a:ext cx="7454900" cy="5321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DAC09E-1D2A-1D56-771A-400D87ECF39B}"/>
              </a:ext>
            </a:extLst>
          </p:cNvPr>
          <p:cNvSpPr txBox="1"/>
          <p:nvPr/>
        </p:nvSpPr>
        <p:spPr>
          <a:xfrm>
            <a:off x="317500" y="2232025"/>
            <a:ext cx="26543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D</a:t>
            </a:r>
            <a:r>
              <a:rPr lang="fr-FR" sz="2000" b="1" dirty="0">
                <a:solidFill>
                  <a:schemeClr val="bg1"/>
                </a:solidFill>
              </a:rPr>
              <a:t>ans la boutique, à côté de la Tonnelle et à deux pas de l’embarcadère, vous trouverez aussi une sélection de liqueurs de plantes ou de fruits, mais aussi de l’huile d’olive.</a:t>
            </a:r>
          </a:p>
        </p:txBody>
      </p:sp>
    </p:spTree>
    <p:extLst>
      <p:ext uri="{BB962C8B-B14F-4D97-AF65-F5344CB8AC3E}">
        <p14:creationId xmlns:p14="http://schemas.microsoft.com/office/powerpoint/2010/main" val="1873809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ssiette, alimentation, table, blanc&#10;&#10;Description générée automatiquement">
            <a:extLst>
              <a:ext uri="{FF2B5EF4-FFF2-40B4-BE49-F238E27FC236}">
                <a16:creationId xmlns:a16="http://schemas.microsoft.com/office/drawing/2014/main" id="{E79B8C60-A610-BF18-3C6E-11900B26D5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100" y="760640"/>
            <a:ext cx="8547100" cy="5118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566754-FC34-28A6-ADC6-B4E51003705D}"/>
              </a:ext>
            </a:extLst>
          </p:cNvPr>
          <p:cNvSpPr txBox="1"/>
          <p:nvPr/>
        </p:nvSpPr>
        <p:spPr>
          <a:xfrm>
            <a:off x="9283701" y="965199"/>
            <a:ext cx="270509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D’inspiration méditerranéenne, la cuisine se veut toute en sobriété et en spécialités, à partir de produits de saison. Ainsi à la carte, on croque dans les salades gourmandes ou l’on prend le temps d’une viande ou d’un poisson grillé mais on n’oublie en aucun cas, en entrée de partager une friture de poissons !</a:t>
            </a:r>
          </a:p>
        </p:txBody>
      </p:sp>
    </p:spTree>
    <p:extLst>
      <p:ext uri="{BB962C8B-B14F-4D97-AF65-F5344CB8AC3E}">
        <p14:creationId xmlns:p14="http://schemas.microsoft.com/office/powerpoint/2010/main" val="1141371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ssiette, alimentation, table, repas&#10;&#10;Description générée automatiquement">
            <a:extLst>
              <a:ext uri="{FF2B5EF4-FFF2-40B4-BE49-F238E27FC236}">
                <a16:creationId xmlns:a16="http://schemas.microsoft.com/office/drawing/2014/main" id="{BA4D3CD2-F9D6-7151-43E0-6FC3618907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0568" y="508000"/>
            <a:ext cx="6850864" cy="584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292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ssiette, alimentation, intérieur, bonbon&#10;&#10;Description générée automatiquement">
            <a:extLst>
              <a:ext uri="{FF2B5EF4-FFF2-40B4-BE49-F238E27FC236}">
                <a16:creationId xmlns:a16="http://schemas.microsoft.com/office/drawing/2014/main" id="{61C0FF45-F30A-2303-DF96-15EFBB389A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654050"/>
            <a:ext cx="8572500" cy="5549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0D4385-D698-7045-1F2D-434A8A37F3FE}"/>
              </a:ext>
            </a:extLst>
          </p:cNvPr>
          <p:cNvSpPr txBox="1"/>
          <p:nvPr/>
        </p:nvSpPr>
        <p:spPr>
          <a:xfrm>
            <a:off x="5499100" y="6203950"/>
            <a:ext cx="6261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Dessert</a:t>
            </a:r>
          </a:p>
        </p:txBody>
      </p:sp>
    </p:spTree>
    <p:extLst>
      <p:ext uri="{BB962C8B-B14F-4D97-AF65-F5344CB8AC3E}">
        <p14:creationId xmlns:p14="http://schemas.microsoft.com/office/powerpoint/2010/main" val="78080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E23F022-8789-8635-898A-15B6C4C46026}"/>
              </a:ext>
            </a:extLst>
          </p:cNvPr>
          <p:cNvSpPr txBox="1"/>
          <p:nvPr/>
        </p:nvSpPr>
        <p:spPr>
          <a:xfrm>
            <a:off x="3009900" y="2108200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 Vous A Présenté Les Iles Lérins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7730749-DC91-8403-74BB-164716FF943A}"/>
              </a:ext>
            </a:extLst>
          </p:cNvPr>
          <p:cNvSpPr txBox="1"/>
          <p:nvPr/>
        </p:nvSpPr>
        <p:spPr>
          <a:xfrm>
            <a:off x="3835400" y="2631420"/>
            <a:ext cx="6019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13AB197-EFA7-619A-0E52-86A2DA7E7BE2}"/>
              </a:ext>
            </a:extLst>
          </p:cNvPr>
          <p:cNvSpPr txBox="1"/>
          <p:nvPr/>
        </p:nvSpPr>
        <p:spPr>
          <a:xfrm>
            <a:off x="5499100" y="3180141"/>
            <a:ext cx="386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302664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prestige"/>
      </p:transition>
    </mc:Choice>
    <mc:Fallback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553</Words>
  <Application>Microsoft Office PowerPoint</Application>
  <PresentationFormat>Grand écran</PresentationFormat>
  <Paragraphs>30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2023-02-10T13:05:19Z</dcterms:created>
  <dcterms:modified xsi:type="dcterms:W3CDTF">2023-02-11T05:42:50Z</dcterms:modified>
</cp:coreProperties>
</file>