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57" r:id="rId4"/>
    <p:sldId id="258" r:id="rId5"/>
    <p:sldId id="260"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8" r:id="rId21"/>
    <p:sldId id="281" r:id="rId22"/>
    <p:sldId id="279" r:id="rId23"/>
    <p:sldId id="280" r:id="rId24"/>
    <p:sldId id="282" r:id="rId25"/>
    <p:sldId id="283" r:id="rId26"/>
    <p:sldId id="285" r:id="rId27"/>
    <p:sldId id="289" r:id="rId28"/>
    <p:sldId id="288" r:id="rId29"/>
    <p:sldId id="286" r:id="rId30"/>
    <p:sldId id="29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x/gfRjl+80v8M7Z8EEGeA==" hashData="e0oHzDbRg5TupsmObYkNi/G0rgqesu5b4jS8gnZ9RDcmKNAlvmTKYkaESBPLZLEWj5q9Z3rRgiAn91OQQDo3N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0" autoAdjust="0"/>
    <p:restoredTop sz="94660"/>
  </p:normalViewPr>
  <p:slideViewPr>
    <p:cSldViewPr snapToGrid="0">
      <p:cViewPr varScale="1">
        <p:scale>
          <a:sx n="70" d="100"/>
          <a:sy n="70" d="100"/>
        </p:scale>
        <p:origin x="1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78FE08-849A-6E69-8348-057027D3B0F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A49C77E-0F6E-2855-6C10-26F1608B775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5F6F576-5440-AD9E-B467-F8E6C369F8E5}"/>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5" name="Espace réservé du pied de page 4">
            <a:extLst>
              <a:ext uri="{FF2B5EF4-FFF2-40B4-BE49-F238E27FC236}">
                <a16:creationId xmlns:a16="http://schemas.microsoft.com/office/drawing/2014/main" id="{B98F8928-2EA3-7BF2-286B-F9C950C9627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09598F7-0B28-AA91-7373-7B91E62C4BFF}"/>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343014487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8B95A13-4217-3A2A-280D-C2CE31529E0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246AEE-B70C-9CEF-5961-F3DB14707F8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208EEB-17E1-6184-1BF9-C342454DE6BF}"/>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5" name="Espace réservé du pied de page 4">
            <a:extLst>
              <a:ext uri="{FF2B5EF4-FFF2-40B4-BE49-F238E27FC236}">
                <a16:creationId xmlns:a16="http://schemas.microsoft.com/office/drawing/2014/main" id="{708A979C-7B86-E627-8862-40550C5B0D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9B05DB-EA53-ED73-55E9-02731BAE0FA9}"/>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915407353"/>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3EF15E-2DE4-AEB6-E9B9-5FF2759E70D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AB0D05B-42B2-7C56-25C1-4464608BA1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9566715-1D39-8025-A511-68A71727B94C}"/>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5" name="Espace réservé du pied de page 4">
            <a:extLst>
              <a:ext uri="{FF2B5EF4-FFF2-40B4-BE49-F238E27FC236}">
                <a16:creationId xmlns:a16="http://schemas.microsoft.com/office/drawing/2014/main" id="{7AF6E5EF-3E22-5C8D-97AE-41183A41D0A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0759F-04CB-472F-0AF1-81B0201338D5}"/>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3374447050"/>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4DCF36-D6A8-A327-6645-2BC7D67E1E5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273E085-7EDD-CF5A-A4F7-100FBFE025E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BE458C9-81DC-0784-01DB-636581FEB3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3A689ED-C701-3451-9C3E-A121A01D2598}"/>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6" name="Espace réservé du pied de page 5">
            <a:extLst>
              <a:ext uri="{FF2B5EF4-FFF2-40B4-BE49-F238E27FC236}">
                <a16:creationId xmlns:a16="http://schemas.microsoft.com/office/drawing/2014/main" id="{FA05BB58-BE9A-D722-0537-18BA5169DCD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8DC31FC-07C1-711F-1789-BFD7714A26C0}"/>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960184060"/>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C00D07-65A3-153E-7067-FAA29E61861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2AA2961-2C8B-2A10-0014-B2A67497FE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C61D8B7-91E4-7CBA-A6AF-6A5DFD69443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CC30E99-EE37-5428-D412-222A7F12D1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E0D7FFD-CFCF-DEA0-252A-126BE09A69B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4C044F6-8905-7BEE-C4C6-EEB7322CEE47}"/>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8" name="Espace réservé du pied de page 7">
            <a:extLst>
              <a:ext uri="{FF2B5EF4-FFF2-40B4-BE49-F238E27FC236}">
                <a16:creationId xmlns:a16="http://schemas.microsoft.com/office/drawing/2014/main" id="{735556FB-F1DD-33CD-BD15-74333F38614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A14580C-F4FD-86B3-6042-F0CCF617A559}"/>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40877250"/>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4B7BF3-C350-3DB9-3BBF-8C071372E07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90546B4-C85B-9DD8-FD49-50E11B16A16C}"/>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4" name="Espace réservé du pied de page 3">
            <a:extLst>
              <a:ext uri="{FF2B5EF4-FFF2-40B4-BE49-F238E27FC236}">
                <a16:creationId xmlns:a16="http://schemas.microsoft.com/office/drawing/2014/main" id="{F080E5CE-6154-7474-A5D4-E7B316E9AC2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2102328-2753-9AB2-E4BA-C7B610614388}"/>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2243455046"/>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1AD0A26-E34C-5519-D807-1351DFBA5F91}"/>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3" name="Espace réservé du pied de page 2">
            <a:extLst>
              <a:ext uri="{FF2B5EF4-FFF2-40B4-BE49-F238E27FC236}">
                <a16:creationId xmlns:a16="http://schemas.microsoft.com/office/drawing/2014/main" id="{07290675-011D-D6B5-C2A4-E9A27FDDA8C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FD2D0CF-E18A-DD4B-46B1-1022B06842AD}"/>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3072998352"/>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B47AD8-F4A5-6084-FBE5-FF14C3A0DC8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8ED64B6-C8FD-CBD8-A5ED-F320DB5953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7BD185A-AEB5-E085-4887-2354CE8F3B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92D4141-5DA4-7532-AD83-83AA3B57F918}"/>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6" name="Espace réservé du pied de page 5">
            <a:extLst>
              <a:ext uri="{FF2B5EF4-FFF2-40B4-BE49-F238E27FC236}">
                <a16:creationId xmlns:a16="http://schemas.microsoft.com/office/drawing/2014/main" id="{0AFB15ED-7380-DBD0-F330-A8941C9959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086E6B-E43B-FC65-5400-454521C1C415}"/>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198583556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C8C2C5-3931-C27F-4A23-575743B26C2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3D68E5A-BF69-BF4C-13A1-40405E9A79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8E1EB8-513B-9331-E33C-0473A7C4A8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60F67EE-27F6-6708-DF70-E11228699AF7}"/>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6" name="Espace réservé du pied de page 5">
            <a:extLst>
              <a:ext uri="{FF2B5EF4-FFF2-40B4-BE49-F238E27FC236}">
                <a16:creationId xmlns:a16="http://schemas.microsoft.com/office/drawing/2014/main" id="{8EF066D1-8A91-B2FC-805F-3F8E24D5A52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019E768-A35D-B076-EF94-A15F681EF742}"/>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1700917182"/>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7A0952-12F1-2F27-9345-2A43EF0DA4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B61537F-4597-F570-D4EE-89AEC1673EA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6F8A46-0A3C-2A61-6673-E103EFBB64F2}"/>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5" name="Espace réservé du pied de page 4">
            <a:extLst>
              <a:ext uri="{FF2B5EF4-FFF2-40B4-BE49-F238E27FC236}">
                <a16:creationId xmlns:a16="http://schemas.microsoft.com/office/drawing/2014/main" id="{A52FBEA6-AF24-A7F3-3D35-E868A486EA3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B41F1D0-063B-CDE2-9CDD-D1C84CC6DEEC}"/>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647756333"/>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1186174-419A-4EC0-9D4A-538A210C964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35109D1-647C-2B18-33E2-C167D3DAAC9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617447F-84C3-CD4A-5DA8-350B86F35892}"/>
              </a:ext>
            </a:extLst>
          </p:cNvPr>
          <p:cNvSpPr>
            <a:spLocks noGrp="1"/>
          </p:cNvSpPr>
          <p:nvPr>
            <p:ph type="dt" sz="half" idx="10"/>
          </p:nvPr>
        </p:nvSpPr>
        <p:spPr/>
        <p:txBody>
          <a:bodyPr/>
          <a:lstStyle/>
          <a:p>
            <a:fld id="{70C51C4E-1553-4CEE-8F5E-97D37B8660AF}" type="datetimeFigureOut">
              <a:rPr lang="fr-FR" smtClean="0"/>
              <a:t>05/02/2023</a:t>
            </a:fld>
            <a:endParaRPr lang="fr-FR"/>
          </a:p>
        </p:txBody>
      </p:sp>
      <p:sp>
        <p:nvSpPr>
          <p:cNvPr id="5" name="Espace réservé du pied de page 4">
            <a:extLst>
              <a:ext uri="{FF2B5EF4-FFF2-40B4-BE49-F238E27FC236}">
                <a16:creationId xmlns:a16="http://schemas.microsoft.com/office/drawing/2014/main" id="{013430CA-CCB8-5F17-FCB0-9725D655B25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96F8AA-035B-55F5-CFE3-66A8E45AE436}"/>
              </a:ext>
            </a:extLst>
          </p:cNvPr>
          <p:cNvSpPr>
            <a:spLocks noGrp="1"/>
          </p:cNvSpPr>
          <p:nvPr>
            <p:ph type="sldNum" sz="quarter" idx="12"/>
          </p:nvPr>
        </p:nvSpPr>
        <p:spPr/>
        <p:txBody>
          <a:bodyPr/>
          <a:lstStyle/>
          <a:p>
            <a:fld id="{BA3DE07D-8D52-4F2A-A650-735A819D1C62}" type="slidenum">
              <a:rPr lang="fr-FR" smtClean="0"/>
              <a:t>‹N°›</a:t>
            </a:fld>
            <a:endParaRPr lang="fr-FR"/>
          </a:p>
        </p:txBody>
      </p:sp>
    </p:spTree>
    <p:extLst>
      <p:ext uri="{BB962C8B-B14F-4D97-AF65-F5344CB8AC3E}">
        <p14:creationId xmlns:p14="http://schemas.microsoft.com/office/powerpoint/2010/main" val="339147109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7AC06D3-BEF1-C960-5FB1-99FED93B77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833A1B2-6481-F981-DE46-5590C3E2A8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0EC2C44-C2DF-E0CD-A514-3D33043956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C51C4E-1553-4CEE-8F5E-97D37B8660AF}" type="datetimeFigureOut">
              <a:rPr lang="fr-FR" smtClean="0"/>
              <a:t>05/02/2023</a:t>
            </a:fld>
            <a:endParaRPr lang="fr-FR"/>
          </a:p>
        </p:txBody>
      </p:sp>
      <p:sp>
        <p:nvSpPr>
          <p:cNvPr id="5" name="Espace réservé du pied de page 4">
            <a:extLst>
              <a:ext uri="{FF2B5EF4-FFF2-40B4-BE49-F238E27FC236}">
                <a16:creationId xmlns:a16="http://schemas.microsoft.com/office/drawing/2014/main" id="{873D9DE9-76B5-8D51-7A4E-E2145291A7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7946660-7C2E-C83B-DD76-171DFDAD5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3DE07D-8D52-4F2A-A650-735A819D1C62}" type="slidenum">
              <a:rPr lang="fr-FR" smtClean="0"/>
              <a:t>‹N°›</a:t>
            </a:fld>
            <a:endParaRPr lang="fr-FR"/>
          </a:p>
        </p:txBody>
      </p:sp>
    </p:spTree>
    <p:extLst>
      <p:ext uri="{BB962C8B-B14F-4D97-AF65-F5344CB8AC3E}">
        <p14:creationId xmlns:p14="http://schemas.microsoft.com/office/powerpoint/2010/main" val="1322093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xtérieur, ciel, montagne, nature&#10;&#10;Description générée automatiquement">
            <a:extLst>
              <a:ext uri="{FF2B5EF4-FFF2-40B4-BE49-F238E27FC236}">
                <a16:creationId xmlns:a16="http://schemas.microsoft.com/office/drawing/2014/main" id="{55DD4BCE-28A7-9041-CE4A-548E7A4946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81125" y="532263"/>
            <a:ext cx="9429750" cy="5658988"/>
          </a:xfrm>
          <a:prstGeom prst="rect">
            <a:avLst/>
          </a:prstGeom>
        </p:spPr>
      </p:pic>
      <p:sp>
        <p:nvSpPr>
          <p:cNvPr id="6" name="ZoneTexte 5">
            <a:extLst>
              <a:ext uri="{FF2B5EF4-FFF2-40B4-BE49-F238E27FC236}">
                <a16:creationId xmlns:a16="http://schemas.microsoft.com/office/drawing/2014/main" id="{61A2BA80-5A91-9740-FA80-106F73DAAEB0}"/>
              </a:ext>
            </a:extLst>
          </p:cNvPr>
          <p:cNvSpPr txBox="1"/>
          <p:nvPr/>
        </p:nvSpPr>
        <p:spPr>
          <a:xfrm>
            <a:off x="3018842" y="6191251"/>
            <a:ext cx="7162800" cy="400110"/>
          </a:xfrm>
          <a:prstGeom prst="rect">
            <a:avLst/>
          </a:prstGeom>
          <a:noFill/>
        </p:spPr>
        <p:txBody>
          <a:bodyPr wrap="square" rtlCol="0">
            <a:spAutoFit/>
          </a:bodyPr>
          <a:lstStyle/>
          <a:p>
            <a:r>
              <a:rPr lang="fr-FR" sz="2000" b="1" dirty="0">
                <a:solidFill>
                  <a:schemeClr val="bg1"/>
                </a:solidFill>
              </a:rPr>
              <a:t>Vue aérienne du vieux port vénitien de La Canée, Grèce</a:t>
            </a:r>
          </a:p>
        </p:txBody>
      </p:sp>
      <p:sp>
        <p:nvSpPr>
          <p:cNvPr id="2" name="ZoneTexte 1">
            <a:extLst>
              <a:ext uri="{FF2B5EF4-FFF2-40B4-BE49-F238E27FC236}">
                <a16:creationId xmlns:a16="http://schemas.microsoft.com/office/drawing/2014/main" id="{1B6A625E-D027-7E80-7FFA-90CAABFA47F9}"/>
              </a:ext>
            </a:extLst>
          </p:cNvPr>
          <p:cNvSpPr txBox="1"/>
          <p:nvPr/>
        </p:nvSpPr>
        <p:spPr>
          <a:xfrm>
            <a:off x="3512024" y="101376"/>
            <a:ext cx="6537277" cy="461665"/>
          </a:xfrm>
          <a:prstGeom prst="rect">
            <a:avLst/>
          </a:prstGeom>
          <a:noFill/>
        </p:spPr>
        <p:txBody>
          <a:bodyPr wrap="square" rtlCol="0">
            <a:spAutoFit/>
          </a:bodyPr>
          <a:lstStyle/>
          <a:p>
            <a:r>
              <a:rPr lang="fr-FR" sz="2400" b="1" dirty="0">
                <a:solidFill>
                  <a:schemeClr val="bg1"/>
                </a:solidFill>
              </a:rPr>
              <a:t>Lorient Vous Présente La Canée (Grèce )</a:t>
            </a:r>
          </a:p>
        </p:txBody>
      </p:sp>
    </p:spTree>
    <p:extLst>
      <p:ext uri="{BB962C8B-B14F-4D97-AF65-F5344CB8AC3E}">
        <p14:creationId xmlns:p14="http://schemas.microsoft.com/office/powerpoint/2010/main" val="50064002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sndAc>
          <p:stSnd loop="1">
            <p:snd r:embed="rId2" name="White rose of Athens - Ximeroni - Zorba le Grec - Nana Mouskouri (1984).wav"/>
          </p:stSnd>
        </p:sndAc>
      </p:transition>
    </mc:Choice>
    <mc:Fallback>
      <p:transition spd="slow" advClick="0" advTm="17000">
        <p:fade/>
        <p:sndAc>
          <p:stSnd loop="1">
            <p:snd r:embed="rId2" name="White rose of Athens - Ximeroni - Zorba le Grec - Nana Mouskouri (1984).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BA9721-7413-AF57-EAA0-4E8164DD3816}"/>
              </a:ext>
            </a:extLst>
          </p:cNvPr>
          <p:cNvSpPr/>
          <p:nvPr/>
        </p:nvSpPr>
        <p:spPr>
          <a:xfrm>
            <a:off x="18660" y="0"/>
            <a:ext cx="1217333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Canée est une ville située sur la côte nord-ouest de l'île grecque de Crète. Elle est réputée pour son port vénitien du XIVe siècle, ses rues étroites et ses restaurants en bord de mer. À l'entrée du port, un phare du XVIe siècle arbore des influences vénitiennes, égyptiennes et ottomanes. Sur la rive opposée, le musée maritime expose des modèles de bateau, des objets et des photographies navals. L'ancien monastère de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Saint-Francis</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abrite aujourd'hui le musée archéologique de La Canée.</a:t>
            </a:r>
          </a:p>
        </p:txBody>
      </p:sp>
    </p:spTree>
    <p:extLst>
      <p:ext uri="{BB962C8B-B14F-4D97-AF65-F5344CB8AC3E}">
        <p14:creationId xmlns:p14="http://schemas.microsoft.com/office/powerpoint/2010/main" val="665132247"/>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eau, ciel, extérieur, bateau&#10;&#10;Description générée automatiquement">
            <a:extLst>
              <a:ext uri="{FF2B5EF4-FFF2-40B4-BE49-F238E27FC236}">
                <a16:creationId xmlns:a16="http://schemas.microsoft.com/office/drawing/2014/main" id="{BACE1F7D-FB78-78AC-5648-AE7CD3C9F2F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238250" y="438150"/>
            <a:ext cx="9753600" cy="5676900"/>
          </a:xfrm>
          <a:prstGeom prst="rect">
            <a:avLst/>
          </a:prstGeom>
        </p:spPr>
      </p:pic>
      <p:sp>
        <p:nvSpPr>
          <p:cNvPr id="4" name="ZoneTexte 3">
            <a:extLst>
              <a:ext uri="{FF2B5EF4-FFF2-40B4-BE49-F238E27FC236}">
                <a16:creationId xmlns:a16="http://schemas.microsoft.com/office/drawing/2014/main" id="{065F5600-2642-FDB5-E8D0-B535C6A5C243}"/>
              </a:ext>
            </a:extLst>
          </p:cNvPr>
          <p:cNvSpPr txBox="1"/>
          <p:nvPr/>
        </p:nvSpPr>
        <p:spPr>
          <a:xfrm>
            <a:off x="4891963" y="6115050"/>
            <a:ext cx="8991600" cy="400110"/>
          </a:xfrm>
          <a:prstGeom prst="rect">
            <a:avLst/>
          </a:prstGeom>
          <a:noFill/>
        </p:spPr>
        <p:txBody>
          <a:bodyPr wrap="square" rtlCol="0">
            <a:spAutoFit/>
          </a:bodyPr>
          <a:lstStyle/>
          <a:p>
            <a:r>
              <a:rPr lang="fr-FR" sz="2000" b="1" dirty="0">
                <a:solidFill>
                  <a:schemeClr val="bg1"/>
                </a:solidFill>
              </a:rPr>
              <a:t>Le port de La Canée.</a:t>
            </a:r>
          </a:p>
        </p:txBody>
      </p:sp>
    </p:spTree>
    <p:extLst>
      <p:ext uri="{BB962C8B-B14F-4D97-AF65-F5344CB8AC3E}">
        <p14:creationId xmlns:p14="http://schemas.microsoft.com/office/powerpoint/2010/main" val="335063615"/>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cène, passage, vieux&#10;&#10;Description générée automatiquement">
            <a:extLst>
              <a:ext uri="{FF2B5EF4-FFF2-40B4-BE49-F238E27FC236}">
                <a16:creationId xmlns:a16="http://schemas.microsoft.com/office/drawing/2014/main" id="{D5E71D63-E04F-BA7B-35EC-35F3AFCCF2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0" y="438150"/>
            <a:ext cx="7620000" cy="5676900"/>
          </a:xfrm>
          <a:prstGeom prst="rect">
            <a:avLst/>
          </a:prstGeom>
        </p:spPr>
      </p:pic>
      <p:sp>
        <p:nvSpPr>
          <p:cNvPr id="4" name="ZoneTexte 3">
            <a:extLst>
              <a:ext uri="{FF2B5EF4-FFF2-40B4-BE49-F238E27FC236}">
                <a16:creationId xmlns:a16="http://schemas.microsoft.com/office/drawing/2014/main" id="{C99630EB-AFD7-909B-957C-F32C34570D26}"/>
              </a:ext>
            </a:extLst>
          </p:cNvPr>
          <p:cNvSpPr txBox="1"/>
          <p:nvPr/>
        </p:nvSpPr>
        <p:spPr>
          <a:xfrm>
            <a:off x="4780383" y="6115050"/>
            <a:ext cx="8229600" cy="400110"/>
          </a:xfrm>
          <a:prstGeom prst="rect">
            <a:avLst/>
          </a:prstGeom>
          <a:noFill/>
        </p:spPr>
        <p:txBody>
          <a:bodyPr wrap="square" rtlCol="0">
            <a:spAutoFit/>
          </a:bodyPr>
          <a:lstStyle/>
          <a:p>
            <a:r>
              <a:rPr lang="fr-FR" sz="2000" b="1" dirty="0"/>
              <a:t>Une rue de La Canée.</a:t>
            </a:r>
          </a:p>
        </p:txBody>
      </p:sp>
    </p:spTree>
    <p:extLst>
      <p:ext uri="{BB962C8B-B14F-4D97-AF65-F5344CB8AC3E}">
        <p14:creationId xmlns:p14="http://schemas.microsoft.com/office/powerpoint/2010/main" val="297185261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pierre&#10;&#10;Description générée automatiquement">
            <a:extLst>
              <a:ext uri="{FF2B5EF4-FFF2-40B4-BE49-F238E27FC236}">
                <a16:creationId xmlns:a16="http://schemas.microsoft.com/office/drawing/2014/main" id="{049CCFD7-85B2-1F88-F92C-F1746A7A01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44889" y="643466"/>
            <a:ext cx="7902222" cy="5571067"/>
          </a:xfrm>
          <a:prstGeom prst="rect">
            <a:avLst/>
          </a:prstGeom>
        </p:spPr>
      </p:pic>
      <p:sp>
        <p:nvSpPr>
          <p:cNvPr id="4" name="ZoneTexte 3">
            <a:extLst>
              <a:ext uri="{FF2B5EF4-FFF2-40B4-BE49-F238E27FC236}">
                <a16:creationId xmlns:a16="http://schemas.microsoft.com/office/drawing/2014/main" id="{DC916F45-4F1E-A8A5-EEA7-A6684B27B0FD}"/>
              </a:ext>
            </a:extLst>
          </p:cNvPr>
          <p:cNvSpPr txBox="1"/>
          <p:nvPr/>
        </p:nvSpPr>
        <p:spPr>
          <a:xfrm>
            <a:off x="4341456" y="6214533"/>
            <a:ext cx="8191500" cy="400110"/>
          </a:xfrm>
          <a:prstGeom prst="rect">
            <a:avLst/>
          </a:prstGeom>
          <a:noFill/>
        </p:spPr>
        <p:txBody>
          <a:bodyPr wrap="square" rtlCol="0">
            <a:spAutoFit/>
          </a:bodyPr>
          <a:lstStyle/>
          <a:p>
            <a:r>
              <a:rPr lang="fr-FR" sz="2000" b="1" dirty="0"/>
              <a:t>La mosquée des Janissaires.</a:t>
            </a:r>
          </a:p>
        </p:txBody>
      </p:sp>
    </p:spTree>
    <p:extLst>
      <p:ext uri="{BB962C8B-B14F-4D97-AF65-F5344CB8AC3E}">
        <p14:creationId xmlns:p14="http://schemas.microsoft.com/office/powerpoint/2010/main" val="1791601139"/>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grand, bâtiment gouvernemental&#10;&#10;Description générée automatiquement">
            <a:extLst>
              <a:ext uri="{FF2B5EF4-FFF2-40B4-BE49-F238E27FC236}">
                <a16:creationId xmlns:a16="http://schemas.microsoft.com/office/drawing/2014/main" id="{06106BCC-0A99-0F59-B6CA-2F30F7DD6FC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86479" y="643466"/>
            <a:ext cx="7819041" cy="5571067"/>
          </a:xfrm>
          <a:prstGeom prst="rect">
            <a:avLst/>
          </a:prstGeom>
        </p:spPr>
      </p:pic>
      <p:sp>
        <p:nvSpPr>
          <p:cNvPr id="4" name="ZoneTexte 3">
            <a:extLst>
              <a:ext uri="{FF2B5EF4-FFF2-40B4-BE49-F238E27FC236}">
                <a16:creationId xmlns:a16="http://schemas.microsoft.com/office/drawing/2014/main" id="{B751C03D-8166-BFDA-4DD3-ED60409D3FB5}"/>
              </a:ext>
            </a:extLst>
          </p:cNvPr>
          <p:cNvSpPr txBox="1"/>
          <p:nvPr/>
        </p:nvSpPr>
        <p:spPr>
          <a:xfrm>
            <a:off x="4990711" y="6214533"/>
            <a:ext cx="6457950" cy="400110"/>
          </a:xfrm>
          <a:prstGeom prst="rect">
            <a:avLst/>
          </a:prstGeom>
          <a:noFill/>
        </p:spPr>
        <p:txBody>
          <a:bodyPr wrap="square" rtlCol="0">
            <a:spAutoFit/>
          </a:bodyPr>
          <a:lstStyle/>
          <a:p>
            <a:r>
              <a:rPr lang="fr-FR" sz="2000" b="1" dirty="0"/>
              <a:t>La cathédrale orthodoxe.</a:t>
            </a:r>
          </a:p>
        </p:txBody>
      </p:sp>
    </p:spTree>
    <p:extLst>
      <p:ext uri="{BB962C8B-B14F-4D97-AF65-F5344CB8AC3E}">
        <p14:creationId xmlns:p14="http://schemas.microsoft.com/office/powerpoint/2010/main" val="3977279886"/>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au, extérieur, nature&#10;&#10;Description générée automatiquement">
            <a:extLst>
              <a:ext uri="{FF2B5EF4-FFF2-40B4-BE49-F238E27FC236}">
                <a16:creationId xmlns:a16="http://schemas.microsoft.com/office/drawing/2014/main" id="{4DB0D0E2-D795-8D6E-AAC9-C6798739D1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3940" y="643466"/>
            <a:ext cx="9904119" cy="5571067"/>
          </a:xfrm>
          <a:prstGeom prst="rect">
            <a:avLst/>
          </a:prstGeom>
        </p:spPr>
      </p:pic>
      <p:sp>
        <p:nvSpPr>
          <p:cNvPr id="4" name="ZoneTexte 3">
            <a:extLst>
              <a:ext uri="{FF2B5EF4-FFF2-40B4-BE49-F238E27FC236}">
                <a16:creationId xmlns:a16="http://schemas.microsoft.com/office/drawing/2014/main" id="{587490FE-19E3-AA78-B02C-E9A3C2A9C2ED}"/>
              </a:ext>
            </a:extLst>
          </p:cNvPr>
          <p:cNvSpPr txBox="1"/>
          <p:nvPr/>
        </p:nvSpPr>
        <p:spPr>
          <a:xfrm>
            <a:off x="4658697" y="6214533"/>
            <a:ext cx="7258050" cy="400110"/>
          </a:xfrm>
          <a:prstGeom prst="rect">
            <a:avLst/>
          </a:prstGeom>
          <a:noFill/>
        </p:spPr>
        <p:txBody>
          <a:bodyPr wrap="square" rtlCol="0">
            <a:spAutoFit/>
          </a:bodyPr>
          <a:lstStyle/>
          <a:p>
            <a:r>
              <a:rPr lang="fr-FR" sz="2000" b="1" dirty="0"/>
              <a:t>Port de La Canée en été.</a:t>
            </a:r>
          </a:p>
        </p:txBody>
      </p:sp>
    </p:spTree>
    <p:extLst>
      <p:ext uri="{BB962C8B-B14F-4D97-AF65-F5344CB8AC3E}">
        <p14:creationId xmlns:p14="http://schemas.microsoft.com/office/powerpoint/2010/main" val="1075864893"/>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utomate&#10;&#10;Description générée automatiquement">
            <a:extLst>
              <a:ext uri="{FF2B5EF4-FFF2-40B4-BE49-F238E27FC236}">
                <a16:creationId xmlns:a16="http://schemas.microsoft.com/office/drawing/2014/main" id="{DE6ADA63-E179-4EDC-DF8A-EFE1D5499C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6850" y="643466"/>
            <a:ext cx="4178300" cy="5571067"/>
          </a:xfrm>
          <a:prstGeom prst="rect">
            <a:avLst/>
          </a:prstGeom>
        </p:spPr>
      </p:pic>
      <p:sp>
        <p:nvSpPr>
          <p:cNvPr id="4" name="ZoneTexte 3">
            <a:extLst>
              <a:ext uri="{FF2B5EF4-FFF2-40B4-BE49-F238E27FC236}">
                <a16:creationId xmlns:a16="http://schemas.microsoft.com/office/drawing/2014/main" id="{6D652BF2-58B8-9D18-276B-C52F33E25204}"/>
              </a:ext>
            </a:extLst>
          </p:cNvPr>
          <p:cNvSpPr txBox="1"/>
          <p:nvPr/>
        </p:nvSpPr>
        <p:spPr>
          <a:xfrm>
            <a:off x="8401050" y="3611336"/>
            <a:ext cx="3790950" cy="1323439"/>
          </a:xfrm>
          <a:prstGeom prst="rect">
            <a:avLst/>
          </a:prstGeom>
          <a:noFill/>
        </p:spPr>
        <p:txBody>
          <a:bodyPr wrap="square" rtlCol="0">
            <a:spAutoFit/>
          </a:bodyPr>
          <a:lstStyle/>
          <a:p>
            <a:r>
              <a:rPr lang="fr-FR" sz="2000" b="1" dirty="0"/>
              <a:t>Tête hellénistique d'une femme du cimetière de l'ancienne </a:t>
            </a:r>
            <a:r>
              <a:rPr lang="fr-FR" sz="2000" b="1" dirty="0" err="1"/>
              <a:t>Kydonia</a:t>
            </a:r>
            <a:r>
              <a:rPr lang="fr-FR" sz="2000" b="1" dirty="0"/>
              <a:t> au Musée Archéologique de La Canée </a:t>
            </a:r>
            <a:r>
              <a:rPr lang="fr-FR" dirty="0"/>
              <a:t>.</a:t>
            </a:r>
          </a:p>
        </p:txBody>
      </p:sp>
    </p:spTree>
    <p:extLst>
      <p:ext uri="{BB962C8B-B14F-4D97-AF65-F5344CB8AC3E}">
        <p14:creationId xmlns:p14="http://schemas.microsoft.com/office/powerpoint/2010/main" val="860359945"/>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port&#10;&#10;Description générée automatiquement">
            <a:extLst>
              <a:ext uri="{FF2B5EF4-FFF2-40B4-BE49-F238E27FC236}">
                <a16:creationId xmlns:a16="http://schemas.microsoft.com/office/drawing/2014/main" id="{FCA05F37-D830-E590-E015-253D53ED25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0760" y="643466"/>
            <a:ext cx="9170480" cy="5571067"/>
          </a:xfrm>
          <a:prstGeom prst="rect">
            <a:avLst/>
          </a:prstGeom>
        </p:spPr>
      </p:pic>
      <p:sp>
        <p:nvSpPr>
          <p:cNvPr id="4" name="ZoneTexte 3">
            <a:extLst>
              <a:ext uri="{FF2B5EF4-FFF2-40B4-BE49-F238E27FC236}">
                <a16:creationId xmlns:a16="http://schemas.microsoft.com/office/drawing/2014/main" id="{EC85A681-EBE0-9527-7D01-D53A939585BA}"/>
              </a:ext>
            </a:extLst>
          </p:cNvPr>
          <p:cNvSpPr txBox="1"/>
          <p:nvPr/>
        </p:nvSpPr>
        <p:spPr>
          <a:xfrm>
            <a:off x="4724789" y="6214533"/>
            <a:ext cx="7181850" cy="400110"/>
          </a:xfrm>
          <a:prstGeom prst="rect">
            <a:avLst/>
          </a:prstGeom>
          <a:noFill/>
        </p:spPr>
        <p:txBody>
          <a:bodyPr wrap="square" rtlCol="0">
            <a:spAutoFit/>
          </a:bodyPr>
          <a:lstStyle/>
          <a:p>
            <a:r>
              <a:rPr lang="fr-FR" sz="2000" b="1" dirty="0">
                <a:solidFill>
                  <a:schemeClr val="bg1"/>
                </a:solidFill>
              </a:rPr>
              <a:t>chantiers navals vénitiens.</a:t>
            </a:r>
          </a:p>
        </p:txBody>
      </p:sp>
    </p:spTree>
    <p:extLst>
      <p:ext uri="{BB962C8B-B14F-4D97-AF65-F5344CB8AC3E}">
        <p14:creationId xmlns:p14="http://schemas.microsoft.com/office/powerpoint/2010/main" val="16579938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extérieur, océan&#10;&#10;Description générée automatiquement">
            <a:extLst>
              <a:ext uri="{FF2B5EF4-FFF2-40B4-BE49-F238E27FC236}">
                <a16:creationId xmlns:a16="http://schemas.microsoft.com/office/drawing/2014/main" id="{EF97515E-73B3-F451-08AD-9ED5A75585B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43604" y="643466"/>
            <a:ext cx="8704792" cy="5571067"/>
          </a:xfrm>
          <a:prstGeom prst="rect">
            <a:avLst/>
          </a:prstGeom>
        </p:spPr>
      </p:pic>
      <p:sp>
        <p:nvSpPr>
          <p:cNvPr id="4" name="ZoneTexte 3">
            <a:extLst>
              <a:ext uri="{FF2B5EF4-FFF2-40B4-BE49-F238E27FC236}">
                <a16:creationId xmlns:a16="http://schemas.microsoft.com/office/drawing/2014/main" id="{A05F5C9B-1C20-B24D-5921-EAEB34DB817A}"/>
              </a:ext>
            </a:extLst>
          </p:cNvPr>
          <p:cNvSpPr txBox="1"/>
          <p:nvPr/>
        </p:nvSpPr>
        <p:spPr>
          <a:xfrm>
            <a:off x="4895850" y="6214533"/>
            <a:ext cx="7296150" cy="400110"/>
          </a:xfrm>
          <a:prstGeom prst="rect">
            <a:avLst/>
          </a:prstGeom>
          <a:noFill/>
        </p:spPr>
        <p:txBody>
          <a:bodyPr wrap="square" rtlCol="0">
            <a:spAutoFit/>
          </a:bodyPr>
          <a:lstStyle/>
          <a:p>
            <a:r>
              <a:rPr lang="fr-FR" sz="2000" b="1" dirty="0">
                <a:solidFill>
                  <a:schemeClr val="bg1"/>
                </a:solidFill>
              </a:rPr>
              <a:t>Phare de La Canée au port</a:t>
            </a:r>
          </a:p>
        </p:txBody>
      </p:sp>
    </p:spTree>
    <p:extLst>
      <p:ext uri="{BB962C8B-B14F-4D97-AF65-F5344CB8AC3E}">
        <p14:creationId xmlns:p14="http://schemas.microsoft.com/office/powerpoint/2010/main" val="1768195000"/>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assage, trottoir, rue&#10;&#10;Description générée automatiquement">
            <a:extLst>
              <a:ext uri="{FF2B5EF4-FFF2-40B4-BE49-F238E27FC236}">
                <a16:creationId xmlns:a16="http://schemas.microsoft.com/office/drawing/2014/main" id="{39933211-CB63-384A-6E08-7E79545077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6850" y="643466"/>
            <a:ext cx="4178300" cy="5571067"/>
          </a:xfrm>
          <a:prstGeom prst="rect">
            <a:avLst/>
          </a:prstGeom>
        </p:spPr>
      </p:pic>
      <p:sp>
        <p:nvSpPr>
          <p:cNvPr id="4" name="ZoneTexte 3">
            <a:extLst>
              <a:ext uri="{FF2B5EF4-FFF2-40B4-BE49-F238E27FC236}">
                <a16:creationId xmlns:a16="http://schemas.microsoft.com/office/drawing/2014/main" id="{7A9FDBEE-F421-A352-E49F-5A6A370574C4}"/>
              </a:ext>
            </a:extLst>
          </p:cNvPr>
          <p:cNvSpPr txBox="1"/>
          <p:nvPr/>
        </p:nvSpPr>
        <p:spPr>
          <a:xfrm>
            <a:off x="8185150" y="4019550"/>
            <a:ext cx="3759200" cy="707886"/>
          </a:xfrm>
          <a:prstGeom prst="rect">
            <a:avLst/>
          </a:prstGeom>
          <a:noFill/>
        </p:spPr>
        <p:txBody>
          <a:bodyPr wrap="square" rtlCol="0">
            <a:spAutoFit/>
          </a:bodyPr>
          <a:lstStyle/>
          <a:p>
            <a:r>
              <a:rPr lang="fr-FR" sz="2000" b="1" dirty="0">
                <a:solidFill>
                  <a:schemeClr val="bg1"/>
                </a:solidFill>
              </a:rPr>
              <a:t>Rue traditionnelle de la vieille ville.</a:t>
            </a:r>
          </a:p>
        </p:txBody>
      </p:sp>
    </p:spTree>
    <p:extLst>
      <p:ext uri="{BB962C8B-B14F-4D97-AF65-F5344CB8AC3E}">
        <p14:creationId xmlns:p14="http://schemas.microsoft.com/office/powerpoint/2010/main" val="788468271"/>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10;&#10;Description générée automatiquement">
            <a:extLst>
              <a:ext uri="{FF2B5EF4-FFF2-40B4-BE49-F238E27FC236}">
                <a16:creationId xmlns:a16="http://schemas.microsoft.com/office/drawing/2014/main" id="{1AE182ED-FC3C-7FAF-442F-4E79C06DE8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6850" y="643466"/>
            <a:ext cx="4178300" cy="5571067"/>
          </a:xfrm>
          <a:prstGeom prst="rect">
            <a:avLst/>
          </a:prstGeom>
        </p:spPr>
      </p:pic>
      <p:sp>
        <p:nvSpPr>
          <p:cNvPr id="4" name="ZoneTexte 3">
            <a:extLst>
              <a:ext uri="{FF2B5EF4-FFF2-40B4-BE49-F238E27FC236}">
                <a16:creationId xmlns:a16="http://schemas.microsoft.com/office/drawing/2014/main" id="{BA0E3234-1DF9-5254-1443-07A97A9918FC}"/>
              </a:ext>
            </a:extLst>
          </p:cNvPr>
          <p:cNvSpPr txBox="1"/>
          <p:nvPr/>
        </p:nvSpPr>
        <p:spPr>
          <a:xfrm>
            <a:off x="8394700" y="4095750"/>
            <a:ext cx="3797300" cy="400110"/>
          </a:xfrm>
          <a:prstGeom prst="rect">
            <a:avLst/>
          </a:prstGeom>
          <a:noFill/>
        </p:spPr>
        <p:txBody>
          <a:bodyPr wrap="square" rtlCol="0">
            <a:spAutoFit/>
          </a:bodyPr>
          <a:lstStyle/>
          <a:p>
            <a:r>
              <a:rPr lang="fr-FR" sz="2000" b="1" dirty="0">
                <a:solidFill>
                  <a:schemeClr val="bg1"/>
                </a:solidFill>
              </a:rPr>
              <a:t>Couleurs de la vieille ville</a:t>
            </a:r>
          </a:p>
        </p:txBody>
      </p:sp>
    </p:spTree>
    <p:extLst>
      <p:ext uri="{BB962C8B-B14F-4D97-AF65-F5344CB8AC3E}">
        <p14:creationId xmlns:p14="http://schemas.microsoft.com/office/powerpoint/2010/main" val="3054484375"/>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ciel, extérieur&#10;&#10;Description générée automatiquement">
            <a:extLst>
              <a:ext uri="{FF2B5EF4-FFF2-40B4-BE49-F238E27FC236}">
                <a16:creationId xmlns:a16="http://schemas.microsoft.com/office/drawing/2014/main" id="{42D83CAB-0858-49E2-256A-B9AF494963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07228" y="643466"/>
            <a:ext cx="8377544" cy="5571067"/>
          </a:xfrm>
          <a:prstGeom prst="rect">
            <a:avLst/>
          </a:prstGeom>
        </p:spPr>
      </p:pic>
      <p:sp>
        <p:nvSpPr>
          <p:cNvPr id="4" name="ZoneTexte 3">
            <a:extLst>
              <a:ext uri="{FF2B5EF4-FFF2-40B4-BE49-F238E27FC236}">
                <a16:creationId xmlns:a16="http://schemas.microsoft.com/office/drawing/2014/main" id="{B0DC21AE-5111-4BFC-3064-5D895A403126}"/>
              </a:ext>
            </a:extLst>
          </p:cNvPr>
          <p:cNvSpPr txBox="1"/>
          <p:nvPr/>
        </p:nvSpPr>
        <p:spPr>
          <a:xfrm>
            <a:off x="3729524" y="6214533"/>
            <a:ext cx="8039100" cy="400110"/>
          </a:xfrm>
          <a:prstGeom prst="rect">
            <a:avLst/>
          </a:prstGeom>
          <a:noFill/>
        </p:spPr>
        <p:txBody>
          <a:bodyPr wrap="square" rtlCol="0">
            <a:spAutoFit/>
          </a:bodyPr>
          <a:lstStyle/>
          <a:p>
            <a:r>
              <a:rPr lang="fr-FR" sz="2000" b="1" dirty="0">
                <a:solidFill>
                  <a:schemeClr val="bg1"/>
                </a:solidFill>
              </a:rPr>
              <a:t>La fontaine de la place </a:t>
            </a:r>
            <a:r>
              <a:rPr lang="fr-FR" sz="2000" b="1" dirty="0" err="1">
                <a:solidFill>
                  <a:schemeClr val="bg1"/>
                </a:solidFill>
              </a:rPr>
              <a:t>Eleftherios</a:t>
            </a:r>
            <a:r>
              <a:rPr lang="fr-FR" sz="2000" b="1" dirty="0">
                <a:solidFill>
                  <a:schemeClr val="bg1"/>
                </a:solidFill>
              </a:rPr>
              <a:t> </a:t>
            </a:r>
            <a:r>
              <a:rPr lang="fr-FR" sz="2000" b="1" dirty="0" err="1">
                <a:solidFill>
                  <a:schemeClr val="bg1"/>
                </a:solidFill>
              </a:rPr>
              <a:t>Venizelos</a:t>
            </a:r>
            <a:endParaRPr lang="fr-FR" sz="2000" b="1" dirty="0">
              <a:solidFill>
                <a:schemeClr val="bg1"/>
              </a:solidFill>
            </a:endParaRPr>
          </a:p>
        </p:txBody>
      </p:sp>
    </p:spTree>
    <p:extLst>
      <p:ext uri="{BB962C8B-B14F-4D97-AF65-F5344CB8AC3E}">
        <p14:creationId xmlns:p14="http://schemas.microsoft.com/office/powerpoint/2010/main" val="49235291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bâtiment, extérieur, ciel, ville&#10;&#10;Description générée automatiquement">
            <a:extLst>
              <a:ext uri="{FF2B5EF4-FFF2-40B4-BE49-F238E27FC236}">
                <a16:creationId xmlns:a16="http://schemas.microsoft.com/office/drawing/2014/main" id="{4373B702-B697-B025-CA67-038E4F16FA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6677" y="643466"/>
            <a:ext cx="9058645" cy="5571067"/>
          </a:xfrm>
          <a:prstGeom prst="rect">
            <a:avLst/>
          </a:prstGeom>
        </p:spPr>
      </p:pic>
      <p:sp>
        <p:nvSpPr>
          <p:cNvPr id="4" name="ZoneTexte 3">
            <a:extLst>
              <a:ext uri="{FF2B5EF4-FFF2-40B4-BE49-F238E27FC236}">
                <a16:creationId xmlns:a16="http://schemas.microsoft.com/office/drawing/2014/main" id="{F7003DD1-AE64-DA14-A6E0-E4F2A725ECCA}"/>
              </a:ext>
            </a:extLst>
          </p:cNvPr>
          <p:cNvSpPr txBox="1"/>
          <p:nvPr/>
        </p:nvSpPr>
        <p:spPr>
          <a:xfrm>
            <a:off x="4800600" y="6102911"/>
            <a:ext cx="7391400" cy="400110"/>
          </a:xfrm>
          <a:prstGeom prst="rect">
            <a:avLst/>
          </a:prstGeom>
          <a:noFill/>
        </p:spPr>
        <p:txBody>
          <a:bodyPr wrap="square" rtlCol="0">
            <a:spAutoFit/>
          </a:bodyPr>
          <a:lstStyle/>
          <a:p>
            <a:r>
              <a:rPr lang="fr-FR" sz="2000" b="1" dirty="0"/>
              <a:t>Vue sur la promenade.</a:t>
            </a:r>
          </a:p>
        </p:txBody>
      </p:sp>
    </p:spTree>
    <p:extLst>
      <p:ext uri="{BB962C8B-B14F-4D97-AF65-F5344CB8AC3E}">
        <p14:creationId xmlns:p14="http://schemas.microsoft.com/office/powerpoint/2010/main" val="50103573"/>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bâtiment, ciel, extérieur, maison&#10;&#10;Description générée automatiquement">
            <a:extLst>
              <a:ext uri="{FF2B5EF4-FFF2-40B4-BE49-F238E27FC236}">
                <a16:creationId xmlns:a16="http://schemas.microsoft.com/office/drawing/2014/main" id="{466F9ABC-5E81-3040-69E7-6F8DAC8EF0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91994" y="643466"/>
            <a:ext cx="8808011" cy="5571067"/>
          </a:xfrm>
          <a:prstGeom prst="rect">
            <a:avLst/>
          </a:prstGeom>
        </p:spPr>
      </p:pic>
      <p:sp>
        <p:nvSpPr>
          <p:cNvPr id="4" name="ZoneTexte 3">
            <a:extLst>
              <a:ext uri="{FF2B5EF4-FFF2-40B4-BE49-F238E27FC236}">
                <a16:creationId xmlns:a16="http://schemas.microsoft.com/office/drawing/2014/main" id="{FF2D9B17-AC5F-0A03-BDD0-6BF8FEFBFCAC}"/>
              </a:ext>
            </a:extLst>
          </p:cNvPr>
          <p:cNvSpPr txBox="1"/>
          <p:nvPr/>
        </p:nvSpPr>
        <p:spPr>
          <a:xfrm>
            <a:off x="4728288" y="6238845"/>
            <a:ext cx="6248400" cy="400110"/>
          </a:xfrm>
          <a:prstGeom prst="rect">
            <a:avLst/>
          </a:prstGeom>
          <a:noFill/>
        </p:spPr>
        <p:txBody>
          <a:bodyPr wrap="square" rtlCol="0">
            <a:spAutoFit/>
          </a:bodyPr>
          <a:lstStyle/>
          <a:p>
            <a:r>
              <a:rPr lang="fr-FR" sz="2000" b="1" dirty="0" err="1"/>
              <a:t>Kasteli</a:t>
            </a:r>
            <a:r>
              <a:rPr lang="fr-FR" sz="2000" b="1" dirty="0"/>
              <a:t> à La Canée , Grèce</a:t>
            </a:r>
          </a:p>
        </p:txBody>
      </p:sp>
    </p:spTree>
    <p:extLst>
      <p:ext uri="{BB962C8B-B14F-4D97-AF65-F5344CB8AC3E}">
        <p14:creationId xmlns:p14="http://schemas.microsoft.com/office/powerpoint/2010/main" val="2932774958"/>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Image 4" descr="Une image contenant bâtiment, ciel, extérieur, église&#10;&#10;Description générée automatiquement">
            <a:extLst>
              <a:ext uri="{FF2B5EF4-FFF2-40B4-BE49-F238E27FC236}">
                <a16:creationId xmlns:a16="http://schemas.microsoft.com/office/drawing/2014/main" id="{E54C6783-65A8-B440-3A51-8E40EE940B2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352550" y="514350"/>
            <a:ext cx="9315450" cy="5581650"/>
          </a:xfrm>
          <a:prstGeom prst="rect">
            <a:avLst/>
          </a:prstGeom>
        </p:spPr>
      </p:pic>
      <p:sp>
        <p:nvSpPr>
          <p:cNvPr id="6" name="ZoneTexte 5">
            <a:extLst>
              <a:ext uri="{FF2B5EF4-FFF2-40B4-BE49-F238E27FC236}">
                <a16:creationId xmlns:a16="http://schemas.microsoft.com/office/drawing/2014/main" id="{D4C74E26-D9C4-23D0-E2EE-2571968A4691}"/>
              </a:ext>
            </a:extLst>
          </p:cNvPr>
          <p:cNvSpPr txBox="1"/>
          <p:nvPr/>
        </p:nvSpPr>
        <p:spPr>
          <a:xfrm>
            <a:off x="4128408" y="6143595"/>
            <a:ext cx="7543800" cy="400110"/>
          </a:xfrm>
          <a:prstGeom prst="rect">
            <a:avLst/>
          </a:prstGeom>
          <a:noFill/>
        </p:spPr>
        <p:txBody>
          <a:bodyPr wrap="square" rtlCol="0">
            <a:spAutoFit/>
          </a:bodyPr>
          <a:lstStyle/>
          <a:p>
            <a:r>
              <a:rPr lang="fr-FR" sz="2000" b="1" dirty="0"/>
              <a:t>Musée Archéologique de La Canée .</a:t>
            </a:r>
          </a:p>
        </p:txBody>
      </p:sp>
    </p:spTree>
    <p:extLst>
      <p:ext uri="{BB962C8B-B14F-4D97-AF65-F5344CB8AC3E}">
        <p14:creationId xmlns:p14="http://schemas.microsoft.com/office/powerpoint/2010/main" val="3960592707"/>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eau, bateau&#10;&#10;Description générée automatiquement">
            <a:extLst>
              <a:ext uri="{FF2B5EF4-FFF2-40B4-BE49-F238E27FC236}">
                <a16:creationId xmlns:a16="http://schemas.microsoft.com/office/drawing/2014/main" id="{C5C1922A-B8C1-B44A-BC6D-DB7ED958C7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638175"/>
            <a:ext cx="7620000" cy="5581650"/>
          </a:xfrm>
          <a:prstGeom prst="rect">
            <a:avLst/>
          </a:prstGeom>
        </p:spPr>
      </p:pic>
      <p:sp>
        <p:nvSpPr>
          <p:cNvPr id="4" name="ZoneTexte 3">
            <a:extLst>
              <a:ext uri="{FF2B5EF4-FFF2-40B4-BE49-F238E27FC236}">
                <a16:creationId xmlns:a16="http://schemas.microsoft.com/office/drawing/2014/main" id="{E9298F05-0275-B398-5FC5-4EA3F717D780}"/>
              </a:ext>
            </a:extLst>
          </p:cNvPr>
          <p:cNvSpPr txBox="1"/>
          <p:nvPr/>
        </p:nvSpPr>
        <p:spPr>
          <a:xfrm>
            <a:off x="3974841" y="6219825"/>
            <a:ext cx="7924800" cy="400110"/>
          </a:xfrm>
          <a:prstGeom prst="rect">
            <a:avLst/>
          </a:prstGeom>
          <a:noFill/>
        </p:spPr>
        <p:txBody>
          <a:bodyPr wrap="square" rtlCol="0">
            <a:spAutoFit/>
          </a:bodyPr>
          <a:lstStyle/>
          <a:p>
            <a:r>
              <a:rPr lang="fr-FR" sz="2000" b="1" dirty="0">
                <a:solidFill>
                  <a:schemeClr val="bg1"/>
                </a:solidFill>
              </a:rPr>
              <a:t>Centre d'architecture méditerranéenne.</a:t>
            </a:r>
          </a:p>
        </p:txBody>
      </p:sp>
    </p:spTree>
    <p:extLst>
      <p:ext uri="{BB962C8B-B14F-4D97-AF65-F5344CB8AC3E}">
        <p14:creationId xmlns:p14="http://schemas.microsoft.com/office/powerpoint/2010/main" val="19113174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bâtiment, extérieur, ciel, rue&#10;&#10;Description générée automatiquement">
            <a:extLst>
              <a:ext uri="{FF2B5EF4-FFF2-40B4-BE49-F238E27FC236}">
                <a16:creationId xmlns:a16="http://schemas.microsoft.com/office/drawing/2014/main" id="{A8662E37-D758-1F96-9BFB-1B6557E2701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00225" y="666750"/>
            <a:ext cx="8591550" cy="5524500"/>
          </a:xfrm>
          <a:prstGeom prst="rect">
            <a:avLst/>
          </a:prstGeom>
        </p:spPr>
      </p:pic>
      <p:sp>
        <p:nvSpPr>
          <p:cNvPr id="4" name="ZoneTexte 3">
            <a:extLst>
              <a:ext uri="{FF2B5EF4-FFF2-40B4-BE49-F238E27FC236}">
                <a16:creationId xmlns:a16="http://schemas.microsoft.com/office/drawing/2014/main" id="{50EB5A65-C91D-2290-E1A2-D9AB9DD7E215}"/>
              </a:ext>
            </a:extLst>
          </p:cNvPr>
          <p:cNvSpPr txBox="1"/>
          <p:nvPr/>
        </p:nvSpPr>
        <p:spPr>
          <a:xfrm>
            <a:off x="4509407" y="6124515"/>
            <a:ext cx="7972425" cy="400110"/>
          </a:xfrm>
          <a:prstGeom prst="rect">
            <a:avLst/>
          </a:prstGeom>
          <a:noFill/>
        </p:spPr>
        <p:txBody>
          <a:bodyPr wrap="square" rtlCol="0">
            <a:spAutoFit/>
          </a:bodyPr>
          <a:lstStyle/>
          <a:p>
            <a:r>
              <a:rPr lang="fr-FR" sz="2000" b="1" dirty="0">
                <a:solidFill>
                  <a:schemeClr val="bg1"/>
                </a:solidFill>
              </a:rPr>
              <a:t>Musée nautique de Crète</a:t>
            </a:r>
          </a:p>
        </p:txBody>
      </p:sp>
    </p:spTree>
    <p:extLst>
      <p:ext uri="{BB962C8B-B14F-4D97-AF65-F5344CB8AC3E}">
        <p14:creationId xmlns:p14="http://schemas.microsoft.com/office/powerpoint/2010/main" val="237238639"/>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7BDAC5B6-20CE-447F-8BA1-F2274AC7A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1D22B31-BF8F-446B-9009-8A251FB17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094406 w 12192000"/>
              <a:gd name="connsiteY0" fmla="*/ 283966 h 6858000"/>
              <a:gd name="connsiteX1" fmla="*/ 3038833 w 12192000"/>
              <a:gd name="connsiteY1" fmla="*/ 309661 h 6858000"/>
              <a:gd name="connsiteX2" fmla="*/ 3348384 w 12192000"/>
              <a:gd name="connsiteY2" fmla="*/ 406000 h 6858000"/>
              <a:gd name="connsiteX3" fmla="*/ 2864309 w 12192000"/>
              <a:gd name="connsiteY3" fmla="*/ 355295 h 6858000"/>
              <a:gd name="connsiteX4" fmla="*/ 2856039 w 12192000"/>
              <a:gd name="connsiteY4" fmla="*/ 388058 h 6858000"/>
              <a:gd name="connsiteX5" fmla="*/ 3405794 w 12192000"/>
              <a:gd name="connsiteY5" fmla="*/ 512089 h 6858000"/>
              <a:gd name="connsiteX6" fmla="*/ 3356651 w 12192000"/>
              <a:gd name="connsiteY6" fmla="*/ 531204 h 6858000"/>
              <a:gd name="connsiteX7" fmla="*/ 3064552 w 12192000"/>
              <a:gd name="connsiteY7" fmla="*/ 483228 h 6858000"/>
              <a:gd name="connsiteX8" fmla="*/ 3005765 w 12192000"/>
              <a:gd name="connsiteY8" fmla="*/ 495708 h 6858000"/>
              <a:gd name="connsiteX9" fmla="*/ 3034700 w 12192000"/>
              <a:gd name="connsiteY9" fmla="*/ 553823 h 6858000"/>
              <a:gd name="connsiteX10" fmla="*/ 3161459 w 12192000"/>
              <a:gd name="connsiteY10" fmla="*/ 576445 h 6858000"/>
              <a:gd name="connsiteX11" fmla="*/ 3358949 w 12192000"/>
              <a:gd name="connsiteY11" fmla="*/ 712961 h 6858000"/>
              <a:gd name="connsiteX12" fmla="*/ 3059960 w 12192000"/>
              <a:gd name="connsiteY12" fmla="*/ 696576 h 6858000"/>
              <a:gd name="connsiteX13" fmla="*/ 3007143 w 12192000"/>
              <a:gd name="connsiteY13" fmla="*/ 729732 h 6858000"/>
              <a:gd name="connsiteX14" fmla="*/ 2986935 w 12192000"/>
              <a:gd name="connsiteY14" fmla="*/ 772635 h 6858000"/>
              <a:gd name="connsiteX15" fmla="*/ 2871197 w 12192000"/>
              <a:gd name="connsiteY15" fmla="*/ 808127 h 6858000"/>
              <a:gd name="connsiteX16" fmla="*/ 3053071 w 12192000"/>
              <a:gd name="connsiteY16" fmla="*/ 847913 h 6858000"/>
              <a:gd name="connsiteX17" fmla="*/ 2858796 w 12192000"/>
              <a:gd name="connsiteY17" fmla="*/ 847913 h 6858000"/>
              <a:gd name="connsiteX18" fmla="*/ 2635588 w 12192000"/>
              <a:gd name="connsiteY18" fmla="*/ 820611 h 6858000"/>
              <a:gd name="connsiteX19" fmla="*/ 2397683 w 12192000"/>
              <a:gd name="connsiteY19" fmla="*/ 829190 h 6858000"/>
              <a:gd name="connsiteX20" fmla="*/ 1921874 w 12192000"/>
              <a:gd name="connsiteY20" fmla="*/ 778877 h 6858000"/>
              <a:gd name="connsiteX21" fmla="*/ 1695450 w 12192000"/>
              <a:gd name="connsiteY21" fmla="*/ 782386 h 6858000"/>
              <a:gd name="connsiteX22" fmla="*/ 2954324 w 12192000"/>
              <a:gd name="connsiteY22" fmla="*/ 1120940 h 6858000"/>
              <a:gd name="connsiteX23" fmla="*/ 2890028 w 12192000"/>
              <a:gd name="connsiteY23" fmla="*/ 1195435 h 6858000"/>
              <a:gd name="connsiteX24" fmla="*/ 3153652 w 12192000"/>
              <a:gd name="connsiteY24" fmla="*/ 1276563 h 6858000"/>
              <a:gd name="connsiteX25" fmla="*/ 3218410 w 12192000"/>
              <a:gd name="connsiteY25" fmla="*/ 1356911 h 6858000"/>
              <a:gd name="connsiteX26" fmla="*/ 3137118 w 12192000"/>
              <a:gd name="connsiteY26" fmla="*/ 1349891 h 6858000"/>
              <a:gd name="connsiteX27" fmla="*/ 3067309 w 12192000"/>
              <a:gd name="connsiteY27" fmla="*/ 1365102 h 6858000"/>
              <a:gd name="connsiteX28" fmla="*/ 3096243 w 12192000"/>
              <a:gd name="connsiteY28" fmla="*/ 1467292 h 6858000"/>
              <a:gd name="connsiteX29" fmla="*/ 3468716 w 12192000"/>
              <a:gd name="connsiteY29" fmla="*/ 1599125 h 6858000"/>
              <a:gd name="connsiteX30" fmla="*/ 3502241 w 12192000"/>
              <a:gd name="connsiteY30" fmla="*/ 1642029 h 6858000"/>
              <a:gd name="connsiteX31" fmla="*/ 3457692 w 12192000"/>
              <a:gd name="connsiteY31" fmla="*/ 1672453 h 6858000"/>
              <a:gd name="connsiteX32" fmla="*/ 3337362 w 12192000"/>
              <a:gd name="connsiteY32" fmla="*/ 1688053 h 6858000"/>
              <a:gd name="connsiteX33" fmla="*/ 3505915 w 12192000"/>
              <a:gd name="connsiteY33" fmla="*/ 1834318 h 6858000"/>
              <a:gd name="connsiteX34" fmla="*/ 3567458 w 12192000"/>
              <a:gd name="connsiteY34" fmla="*/ 1874880 h 6858000"/>
              <a:gd name="connsiteX35" fmla="*/ 3672634 w 12192000"/>
              <a:gd name="connsiteY35" fmla="*/ 1937678 h 6858000"/>
              <a:gd name="connsiteX36" fmla="*/ 3674470 w 12192000"/>
              <a:gd name="connsiteY36" fmla="*/ 1956789 h 6858000"/>
              <a:gd name="connsiteX37" fmla="*/ 3531176 w 12192000"/>
              <a:gd name="connsiteY37" fmla="*/ 2024266 h 6858000"/>
              <a:gd name="connsiteX38" fmla="*/ 3272604 w 12192000"/>
              <a:gd name="connsiteY38" fmla="*/ 2005933 h 6858000"/>
              <a:gd name="connsiteX39" fmla="*/ 3654720 w 12192000"/>
              <a:gd name="connsiteY39" fmla="*/ 2106564 h 6858000"/>
              <a:gd name="connsiteX40" fmla="*/ 2417892 w 12192000"/>
              <a:gd name="connsiteY40" fmla="*/ 1866690 h 6858000"/>
              <a:gd name="connsiteX41" fmla="*/ 2496888 w 12192000"/>
              <a:gd name="connsiteY41" fmla="*/ 1929487 h 6858000"/>
              <a:gd name="connsiteX42" fmla="*/ 2929526 w 12192000"/>
              <a:gd name="connsiteY42" fmla="*/ 2094862 h 6858000"/>
              <a:gd name="connsiteX43" fmla="*/ 3052152 w 12192000"/>
              <a:gd name="connsiteY43" fmla="*/ 2198613 h 6858000"/>
              <a:gd name="connsiteX44" fmla="*/ 3180748 w 12192000"/>
              <a:gd name="connsiteY44" fmla="*/ 2255948 h 6858000"/>
              <a:gd name="connsiteX45" fmla="*/ 3361244 w 12192000"/>
              <a:gd name="connsiteY45" fmla="*/ 2254777 h 6858000"/>
              <a:gd name="connsiteX46" fmla="*/ 3489382 w 12192000"/>
              <a:gd name="connsiteY46" fmla="*/ 2342926 h 6858000"/>
              <a:gd name="connsiteX47" fmla="*/ 3355733 w 12192000"/>
              <a:gd name="connsiteY47" fmla="*/ 2361649 h 6858000"/>
              <a:gd name="connsiteX48" fmla="*/ 3199121 w 12192000"/>
              <a:gd name="connsiteY48" fmla="*/ 2347216 h 6858000"/>
              <a:gd name="connsiteX49" fmla="*/ 2861091 w 12192000"/>
              <a:gd name="connsiteY49" fmla="*/ 2351896 h 6858000"/>
              <a:gd name="connsiteX50" fmla="*/ 2667278 w 12192000"/>
              <a:gd name="connsiteY50" fmla="*/ 2369058 h 6858000"/>
              <a:gd name="connsiteX51" fmla="*/ 2221781 w 12192000"/>
              <a:gd name="connsiteY51" fmla="*/ 2339805 h 6858000"/>
              <a:gd name="connsiteX52" fmla="*/ 2247961 w 12192000"/>
              <a:gd name="connsiteY52" fmla="*/ 2414693 h 6858000"/>
              <a:gd name="connsiteX53" fmla="*/ 2231425 w 12192000"/>
              <a:gd name="connsiteY53" fmla="*/ 2479828 h 6858000"/>
              <a:gd name="connsiteX54" fmla="*/ 2224996 w 12192000"/>
              <a:gd name="connsiteY54" fmla="*/ 2621414 h 6858000"/>
              <a:gd name="connsiteX55" fmla="*/ 2229131 w 12192000"/>
              <a:gd name="connsiteY55" fmla="*/ 2644426 h 6858000"/>
              <a:gd name="connsiteX56" fmla="*/ 2129466 w 12192000"/>
              <a:gd name="connsiteY56" fmla="*/ 2659247 h 6858000"/>
              <a:gd name="connsiteX57" fmla="*/ 2723312 w 12192000"/>
              <a:gd name="connsiteY57" fmla="*/ 2953726 h 6858000"/>
              <a:gd name="connsiteX58" fmla="*/ 2326496 w 12192000"/>
              <a:gd name="connsiteY58" fmla="*/ 2878838 h 6858000"/>
              <a:gd name="connsiteX59" fmla="*/ 2272759 w 12192000"/>
              <a:gd name="connsiteY59" fmla="*/ 3002480 h 6858000"/>
              <a:gd name="connsiteX60" fmla="*/ 2459226 w 12192000"/>
              <a:gd name="connsiteY60" fmla="*/ 3112471 h 6858000"/>
              <a:gd name="connsiteX61" fmla="*/ 2528117 w 12192000"/>
              <a:gd name="connsiteY61" fmla="*/ 3330111 h 6858000"/>
              <a:gd name="connsiteX62" fmla="*/ 2494590 w 12192000"/>
              <a:gd name="connsiteY62" fmla="*/ 3529029 h 6858000"/>
              <a:gd name="connsiteX63" fmla="*/ 2414677 w 12192000"/>
              <a:gd name="connsiteY63" fmla="*/ 3592215 h 6858000"/>
              <a:gd name="connsiteX64" fmla="*/ 2298940 w 12192000"/>
              <a:gd name="connsiteY64" fmla="*/ 3705716 h 6858000"/>
              <a:gd name="connsiteX65" fmla="*/ 2227294 w 12192000"/>
              <a:gd name="connsiteY65" fmla="*/ 3775921 h 6858000"/>
              <a:gd name="connsiteX66" fmla="*/ 1978366 w 12192000"/>
              <a:gd name="connsiteY66" fmla="*/ 3748620 h 6858000"/>
              <a:gd name="connsiteX67" fmla="*/ 2310421 w 12192000"/>
              <a:gd name="connsiteY67" fmla="*/ 3926868 h 6858000"/>
              <a:gd name="connsiteX68" fmla="*/ 2041285 w 12192000"/>
              <a:gd name="connsiteY68" fmla="*/ 3904635 h 6858000"/>
              <a:gd name="connsiteX69" fmla="*/ 1953565 w 12192000"/>
              <a:gd name="connsiteY69" fmla="*/ 3917116 h 6858000"/>
              <a:gd name="connsiteX70" fmla="*/ 2003623 w 12192000"/>
              <a:gd name="connsiteY70" fmla="*/ 3974842 h 6858000"/>
              <a:gd name="connsiteX71" fmla="*/ 2201114 w 12192000"/>
              <a:gd name="connsiteY71" fmla="*/ 4072742 h 6858000"/>
              <a:gd name="connsiteX72" fmla="*/ 2608032 w 12192000"/>
              <a:gd name="connsiteY72" fmla="*/ 4337967 h 6858000"/>
              <a:gd name="connsiteX73" fmla="*/ 2213973 w 12192000"/>
              <a:gd name="connsiteY73" fmla="*/ 4216277 h 6858000"/>
              <a:gd name="connsiteX74" fmla="*/ 2629158 w 12192000"/>
              <a:gd name="connsiteY74" fmla="*/ 4488911 h 6858000"/>
              <a:gd name="connsiteX75" fmla="*/ 2721471 w 12192000"/>
              <a:gd name="connsiteY75" fmla="*/ 4579399 h 6858000"/>
              <a:gd name="connsiteX76" fmla="*/ 2907939 w 12192000"/>
              <a:gd name="connsiteY76" fmla="*/ 4804062 h 6858000"/>
              <a:gd name="connsiteX77" fmla="*/ 2898753 w 12192000"/>
              <a:gd name="connsiteY77" fmla="*/ 4829414 h 6858000"/>
              <a:gd name="connsiteX78" fmla="*/ 2683352 w 12192000"/>
              <a:gd name="connsiteY78" fmla="*/ 4793141 h 6858000"/>
              <a:gd name="connsiteX79" fmla="*/ 2962594 w 12192000"/>
              <a:gd name="connsiteY79" fmla="*/ 4981920 h 6858000"/>
              <a:gd name="connsiteX80" fmla="*/ 3251019 w 12192000"/>
              <a:gd name="connsiteY80" fmla="*/ 5127012 h 6858000"/>
              <a:gd name="connsiteX81" fmla="*/ 3046180 w 12192000"/>
              <a:gd name="connsiteY81" fmla="*/ 5104781 h 6858000"/>
              <a:gd name="connsiteX82" fmla="*/ 2764646 w 12192000"/>
              <a:gd name="connsiteY82" fmla="*/ 5021703 h 6858000"/>
              <a:gd name="connsiteX83" fmla="*/ 2666820 w 12192000"/>
              <a:gd name="connsiteY83" fmla="*/ 5052905 h 6858000"/>
              <a:gd name="connsiteX84" fmla="*/ 2933657 w 12192000"/>
              <a:gd name="connsiteY84" fmla="*/ 5190198 h 6858000"/>
              <a:gd name="connsiteX85" fmla="*/ 3086598 w 12192000"/>
              <a:gd name="connsiteY85" fmla="*/ 5253776 h 6858000"/>
              <a:gd name="connsiteX86" fmla="*/ 3147680 w 12192000"/>
              <a:gd name="connsiteY86" fmla="*/ 5302531 h 6858000"/>
              <a:gd name="connsiteX87" fmla="*/ 3322204 w 12192000"/>
              <a:gd name="connsiteY87" fmla="*/ 5476487 h 6858000"/>
              <a:gd name="connsiteX88" fmla="*/ 3834758 w 12192000"/>
              <a:gd name="connsiteY88" fmla="*/ 5666434 h 6858000"/>
              <a:gd name="connsiteX89" fmla="*/ 4314240 w 12192000"/>
              <a:gd name="connsiteY89" fmla="*/ 5902409 h 6858000"/>
              <a:gd name="connsiteX90" fmla="*/ 4688552 w 12192000"/>
              <a:gd name="connsiteY90" fmla="*/ 6049453 h 6858000"/>
              <a:gd name="connsiteX91" fmla="*/ 5634660 w 12192000"/>
              <a:gd name="connsiteY91" fmla="*/ 6238620 h 6858000"/>
              <a:gd name="connsiteX92" fmla="*/ 9222980 w 12192000"/>
              <a:gd name="connsiteY92" fmla="*/ 4955397 h 6858000"/>
              <a:gd name="connsiteX93" fmla="*/ 9268448 w 12192000"/>
              <a:gd name="connsiteY93" fmla="*/ 4917173 h 6858000"/>
              <a:gd name="connsiteX94" fmla="*/ 9442512 w 12192000"/>
              <a:gd name="connsiteY94" fmla="*/ 4773251 h 6858000"/>
              <a:gd name="connsiteX95" fmla="*/ 9590400 w 12192000"/>
              <a:gd name="connsiteY95" fmla="*/ 4643756 h 6858000"/>
              <a:gd name="connsiteX96" fmla="*/ 9513242 w 12192000"/>
              <a:gd name="connsiteY96" fmla="*/ 4600073 h 6858000"/>
              <a:gd name="connsiteX97" fmla="*/ 9617498 w 12192000"/>
              <a:gd name="connsiteY97" fmla="*/ 4476430 h 6858000"/>
              <a:gd name="connsiteX98" fmla="*/ 9949094 w 12192000"/>
              <a:gd name="connsiteY98" fmla="*/ 4095364 h 6858000"/>
              <a:gd name="connsiteX99" fmla="*/ 10094686 w 12192000"/>
              <a:gd name="connsiteY99" fmla="*/ 4011507 h 6858000"/>
              <a:gd name="connsiteX100" fmla="*/ 10271967 w 12192000"/>
              <a:gd name="connsiteY100" fmla="*/ 3800497 h 6858000"/>
              <a:gd name="connsiteX101" fmla="*/ 10297226 w 12192000"/>
              <a:gd name="connsiteY101" fmla="*/ 3751742 h 6858000"/>
              <a:gd name="connsiteX102" fmla="*/ 10260943 w 12192000"/>
              <a:gd name="connsiteY102" fmla="*/ 3689723 h 6858000"/>
              <a:gd name="connsiteX103" fmla="*/ 10233847 w 12192000"/>
              <a:gd name="connsiteY103" fmla="*/ 3627319 h 6858000"/>
              <a:gd name="connsiteX104" fmla="*/ 10269209 w 12192000"/>
              <a:gd name="connsiteY104" fmla="*/ 3608986 h 6858000"/>
              <a:gd name="connsiteX105" fmla="*/ 10496550 w 12192000"/>
              <a:gd name="connsiteY105" fmla="*/ 3577393 h 6858000"/>
              <a:gd name="connsiteX106" fmla="*/ 10364738 w 12192000"/>
              <a:gd name="connsiteY106" fmla="*/ 3458823 h 6858000"/>
              <a:gd name="connsiteX107" fmla="*/ 10132346 w 12192000"/>
              <a:gd name="connsiteY107" fmla="*/ 3282137 h 6858000"/>
              <a:gd name="connsiteX108" fmla="*/ 10026712 w 12192000"/>
              <a:gd name="connsiteY108" fmla="*/ 3156543 h 6858000"/>
              <a:gd name="connsiteX109" fmla="*/ 10014312 w 12192000"/>
              <a:gd name="connsiteY109" fmla="*/ 3044213 h 6858000"/>
              <a:gd name="connsiteX110" fmla="*/ 9806718 w 12192000"/>
              <a:gd name="connsiteY110" fmla="*/ 2977907 h 6858000"/>
              <a:gd name="connsiteX111" fmla="*/ 10001912 w 12192000"/>
              <a:gd name="connsiteY111" fmla="*/ 2740374 h 6858000"/>
              <a:gd name="connsiteX112" fmla="*/ 10021662 w 12192000"/>
              <a:gd name="connsiteY112" fmla="*/ 2691231 h 6858000"/>
              <a:gd name="connsiteX113" fmla="*/ 9904546 w 12192000"/>
              <a:gd name="connsiteY113" fmla="*/ 2515322 h 6858000"/>
              <a:gd name="connsiteX114" fmla="*/ 9885256 w 12192000"/>
              <a:gd name="connsiteY114" fmla="*/ 2487240 h 6858000"/>
              <a:gd name="connsiteX115" fmla="*/ 9842085 w 12192000"/>
              <a:gd name="connsiteY115" fmla="*/ 2431074 h 6858000"/>
              <a:gd name="connsiteX116" fmla="*/ 9718078 w 12192000"/>
              <a:gd name="connsiteY116" fmla="*/ 2417424 h 6858000"/>
              <a:gd name="connsiteX117" fmla="*/ 9782378 w 12192000"/>
              <a:gd name="connsiteY117" fmla="*/ 2377641 h 6858000"/>
              <a:gd name="connsiteX118" fmla="*/ 9907302 w 12192000"/>
              <a:gd name="connsiteY118" fmla="*/ 2243078 h 6858000"/>
              <a:gd name="connsiteX119" fmla="*/ 9824171 w 12192000"/>
              <a:gd name="connsiteY119" fmla="*/ 2114365 h 6858000"/>
              <a:gd name="connsiteX120" fmla="*/ 9818662 w 12192000"/>
              <a:gd name="connsiteY120" fmla="*/ 2043377 h 6858000"/>
              <a:gd name="connsiteX121" fmla="*/ 9958740 w 12192000"/>
              <a:gd name="connsiteY121" fmla="*/ 1952499 h 6858000"/>
              <a:gd name="connsiteX122" fmla="*/ 10064374 w 12192000"/>
              <a:gd name="connsiteY122" fmla="*/ 1916615 h 6858000"/>
              <a:gd name="connsiteX123" fmla="*/ 10113055 w 12192000"/>
              <a:gd name="connsiteY123" fmla="*/ 1865131 h 6858000"/>
              <a:gd name="connsiteX124" fmla="*/ 10055646 w 12192000"/>
              <a:gd name="connsiteY124" fmla="*/ 1822227 h 6858000"/>
              <a:gd name="connsiteX125" fmla="*/ 9800748 w 12192000"/>
              <a:gd name="connsiteY125" fmla="*/ 1720036 h 6858000"/>
              <a:gd name="connsiteX126" fmla="*/ 9938071 w 12192000"/>
              <a:gd name="connsiteY126" fmla="*/ 1634617 h 6858000"/>
              <a:gd name="connsiteX127" fmla="*/ 9220224 w 12192000"/>
              <a:gd name="connsiteY127" fmla="*/ 1231709 h 6858000"/>
              <a:gd name="connsiteX128" fmla="*/ 9133419 w 12192000"/>
              <a:gd name="connsiteY128" fmla="*/ 1170083 h 6858000"/>
              <a:gd name="connsiteX129" fmla="*/ 8672768 w 12192000"/>
              <a:gd name="connsiteY129" fmla="*/ 1020699 h 6858000"/>
              <a:gd name="connsiteX130" fmla="*/ 8198797 w 12192000"/>
              <a:gd name="connsiteY130" fmla="*/ 915000 h 6858000"/>
              <a:gd name="connsiteX131" fmla="*/ 8528095 w 12192000"/>
              <a:gd name="connsiteY131" fmla="*/ 691898 h 6858000"/>
              <a:gd name="connsiteX132" fmla="*/ 8025190 w 12192000"/>
              <a:gd name="connsiteY132" fmla="*/ 640021 h 6858000"/>
              <a:gd name="connsiteX133" fmla="*/ 7976047 w 12192000"/>
              <a:gd name="connsiteY133" fmla="*/ 641584 h 6858000"/>
              <a:gd name="connsiteX134" fmla="*/ 6988604 w 12192000"/>
              <a:gd name="connsiteY134" fmla="*/ 607260 h 6858000"/>
              <a:gd name="connsiteX135" fmla="*/ 5573116 w 12192000"/>
              <a:gd name="connsiteY135" fmla="*/ 493368 h 6858000"/>
              <a:gd name="connsiteX136" fmla="*/ 4401503 w 12192000"/>
              <a:gd name="connsiteY136" fmla="*/ 425112 h 6858000"/>
              <a:gd name="connsiteX137" fmla="*/ 3154109 w 12192000"/>
              <a:gd name="connsiteY137" fmla="*/ 292499 h 6858000"/>
              <a:gd name="connsiteX138" fmla="*/ 3094406 w 12192000"/>
              <a:gd name="connsiteY138" fmla="*/ 28396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3094406" y="283966"/>
                </a:moveTo>
                <a:cubicBezTo>
                  <a:pt x="3074312" y="283528"/>
                  <a:pt x="3054907" y="288795"/>
                  <a:pt x="3038833" y="309661"/>
                </a:cubicBezTo>
                <a:cubicBezTo>
                  <a:pt x="3124259" y="364657"/>
                  <a:pt x="3233105" y="343983"/>
                  <a:pt x="3348384" y="406000"/>
                </a:cubicBezTo>
                <a:cubicBezTo>
                  <a:pt x="3161001" y="386497"/>
                  <a:pt x="3012653" y="370896"/>
                  <a:pt x="2864309" y="355295"/>
                </a:cubicBezTo>
                <a:cubicBezTo>
                  <a:pt x="2861553" y="366216"/>
                  <a:pt x="2858796" y="377136"/>
                  <a:pt x="2856039" y="388058"/>
                </a:cubicBezTo>
                <a:cubicBezTo>
                  <a:pt x="3045722" y="411070"/>
                  <a:pt x="3221166" y="470356"/>
                  <a:pt x="3405794" y="512089"/>
                </a:cubicBezTo>
                <a:cubicBezTo>
                  <a:pt x="3388799" y="537835"/>
                  <a:pt x="3371808" y="532763"/>
                  <a:pt x="3356651" y="531204"/>
                </a:cubicBezTo>
                <a:cubicBezTo>
                  <a:pt x="3257907" y="521062"/>
                  <a:pt x="3159164" y="510922"/>
                  <a:pt x="3064552" y="483228"/>
                </a:cubicBezTo>
                <a:cubicBezTo>
                  <a:pt x="3043427" y="476987"/>
                  <a:pt x="3017704" y="476987"/>
                  <a:pt x="3005765" y="495708"/>
                </a:cubicBezTo>
                <a:cubicBezTo>
                  <a:pt x="2988771" y="522231"/>
                  <a:pt x="3013113" y="539393"/>
                  <a:pt x="3034700" y="553823"/>
                </a:cubicBezTo>
                <a:cubicBezTo>
                  <a:pt x="3072360" y="578787"/>
                  <a:pt x="3117827" y="571767"/>
                  <a:pt x="3161459" y="576445"/>
                </a:cubicBezTo>
                <a:cubicBezTo>
                  <a:pt x="3277655" y="588537"/>
                  <a:pt x="3333228" y="626370"/>
                  <a:pt x="3358949" y="712961"/>
                </a:cubicBezTo>
                <a:cubicBezTo>
                  <a:pt x="3256987" y="677857"/>
                  <a:pt x="3158703" y="721151"/>
                  <a:pt x="3059960" y="696576"/>
                </a:cubicBezTo>
                <a:cubicBezTo>
                  <a:pt x="3034240" y="690338"/>
                  <a:pt x="2993364" y="699698"/>
                  <a:pt x="3007143" y="729732"/>
                </a:cubicBezTo>
                <a:cubicBezTo>
                  <a:pt x="3020003" y="757814"/>
                  <a:pt x="3062716" y="778096"/>
                  <a:pt x="2986935" y="772635"/>
                </a:cubicBezTo>
                <a:cubicBezTo>
                  <a:pt x="2932740" y="768735"/>
                  <a:pt x="2826647" y="800329"/>
                  <a:pt x="2871197" y="808127"/>
                </a:cubicBezTo>
                <a:cubicBezTo>
                  <a:pt x="2927228" y="817881"/>
                  <a:pt x="2981883" y="831921"/>
                  <a:pt x="3053071" y="847913"/>
                </a:cubicBezTo>
                <a:cubicBezTo>
                  <a:pt x="2974533" y="874043"/>
                  <a:pt x="2918042" y="868584"/>
                  <a:pt x="2858796" y="847913"/>
                </a:cubicBezTo>
                <a:cubicBezTo>
                  <a:pt x="2787150" y="822949"/>
                  <a:pt x="2693916" y="792528"/>
                  <a:pt x="2635588" y="820611"/>
                </a:cubicBezTo>
                <a:cubicBezTo>
                  <a:pt x="2548326" y="862734"/>
                  <a:pt x="2475760" y="836211"/>
                  <a:pt x="2397683" y="829190"/>
                </a:cubicBezTo>
                <a:cubicBezTo>
                  <a:pt x="2238775" y="814759"/>
                  <a:pt x="2081241" y="790576"/>
                  <a:pt x="1921874" y="778877"/>
                </a:cubicBezTo>
                <a:cubicBezTo>
                  <a:pt x="1858036" y="774195"/>
                  <a:pt x="1789143" y="751964"/>
                  <a:pt x="1695450" y="782386"/>
                </a:cubicBezTo>
                <a:cubicBezTo>
                  <a:pt x="2119822" y="938012"/>
                  <a:pt x="2575423" y="928262"/>
                  <a:pt x="2954324" y="1120940"/>
                </a:cubicBezTo>
                <a:cubicBezTo>
                  <a:pt x="2938251" y="1139269"/>
                  <a:pt x="2856502" y="1191535"/>
                  <a:pt x="2890028" y="1195435"/>
                </a:cubicBezTo>
                <a:cubicBezTo>
                  <a:pt x="2984178" y="1206748"/>
                  <a:pt x="3067767" y="1244971"/>
                  <a:pt x="3153652" y="1276563"/>
                </a:cubicBezTo>
                <a:cubicBezTo>
                  <a:pt x="3190855" y="1290216"/>
                  <a:pt x="3235862" y="1308157"/>
                  <a:pt x="3218410" y="1356911"/>
                </a:cubicBezTo>
                <a:cubicBezTo>
                  <a:pt x="3186719" y="1370562"/>
                  <a:pt x="3163296" y="1351451"/>
                  <a:pt x="3137118" y="1349891"/>
                </a:cubicBezTo>
                <a:cubicBezTo>
                  <a:pt x="3110480" y="1348331"/>
                  <a:pt x="3050773" y="1358471"/>
                  <a:pt x="3067309" y="1365102"/>
                </a:cubicBezTo>
                <a:cubicBezTo>
                  <a:pt x="3142629" y="1395136"/>
                  <a:pt x="3007143" y="1467292"/>
                  <a:pt x="3096243" y="1467292"/>
                </a:cubicBezTo>
                <a:cubicBezTo>
                  <a:pt x="3245506" y="1467681"/>
                  <a:pt x="3324961" y="1595613"/>
                  <a:pt x="3468716" y="1599125"/>
                </a:cubicBezTo>
                <a:cubicBezTo>
                  <a:pt x="3491677" y="1599513"/>
                  <a:pt x="3502700" y="1622137"/>
                  <a:pt x="3502241" y="1642029"/>
                </a:cubicBezTo>
                <a:cubicBezTo>
                  <a:pt x="3502241" y="1665822"/>
                  <a:pt x="3481116" y="1670112"/>
                  <a:pt x="3457692" y="1672453"/>
                </a:cubicBezTo>
                <a:cubicBezTo>
                  <a:pt x="3421868" y="1675962"/>
                  <a:pt x="3384667" y="1642029"/>
                  <a:pt x="3337362" y="1688053"/>
                </a:cubicBezTo>
                <a:cubicBezTo>
                  <a:pt x="3422329" y="1714966"/>
                  <a:pt x="3507294" y="1741878"/>
                  <a:pt x="3505915" y="1834318"/>
                </a:cubicBezTo>
                <a:cubicBezTo>
                  <a:pt x="3505457" y="1859279"/>
                  <a:pt x="3540820" y="1868640"/>
                  <a:pt x="3567458" y="1874880"/>
                </a:cubicBezTo>
                <a:cubicBezTo>
                  <a:pt x="3611549" y="1885023"/>
                  <a:pt x="3648750" y="1902965"/>
                  <a:pt x="3672634" y="1937678"/>
                </a:cubicBezTo>
                <a:cubicBezTo>
                  <a:pt x="3672172" y="1944308"/>
                  <a:pt x="3671715" y="1951329"/>
                  <a:pt x="3674470" y="1956789"/>
                </a:cubicBezTo>
                <a:cubicBezTo>
                  <a:pt x="3666664" y="2040646"/>
                  <a:pt x="3602363" y="2038306"/>
                  <a:pt x="3531176" y="2024266"/>
                </a:cubicBezTo>
                <a:cubicBezTo>
                  <a:pt x="3446211" y="2007103"/>
                  <a:pt x="3362164" y="1975900"/>
                  <a:pt x="3272604" y="2005933"/>
                </a:cubicBezTo>
                <a:cubicBezTo>
                  <a:pt x="3398905" y="2046107"/>
                  <a:pt x="3536229" y="2049228"/>
                  <a:pt x="3654720" y="2106564"/>
                </a:cubicBezTo>
                <a:cubicBezTo>
                  <a:pt x="3221166" y="2117095"/>
                  <a:pt x="2838130" y="1936116"/>
                  <a:pt x="2417892" y="1866690"/>
                </a:cubicBezTo>
                <a:cubicBezTo>
                  <a:pt x="2432130" y="1913105"/>
                  <a:pt x="2466114" y="1922465"/>
                  <a:pt x="2496888" y="1929487"/>
                </a:cubicBezTo>
                <a:cubicBezTo>
                  <a:pt x="2652123" y="1964590"/>
                  <a:pt x="2788067" y="2034408"/>
                  <a:pt x="2929526" y="2094862"/>
                </a:cubicBezTo>
                <a:cubicBezTo>
                  <a:pt x="2987851" y="2119825"/>
                  <a:pt x="3030106" y="2144789"/>
                  <a:pt x="3052152" y="2198613"/>
                </a:cubicBezTo>
                <a:cubicBezTo>
                  <a:pt x="3071903" y="2247367"/>
                  <a:pt x="3110021" y="2269990"/>
                  <a:pt x="3180748" y="2255948"/>
                </a:cubicBezTo>
                <a:cubicBezTo>
                  <a:pt x="3238157" y="2244246"/>
                  <a:pt x="3301078" y="2250487"/>
                  <a:pt x="3361244" y="2254777"/>
                </a:cubicBezTo>
                <a:cubicBezTo>
                  <a:pt x="3430596" y="2259459"/>
                  <a:pt x="3508213" y="2314455"/>
                  <a:pt x="3489382" y="2342926"/>
                </a:cubicBezTo>
                <a:cubicBezTo>
                  <a:pt x="3457233" y="2391292"/>
                  <a:pt x="3403498" y="2367110"/>
                  <a:pt x="3355733" y="2361649"/>
                </a:cubicBezTo>
                <a:cubicBezTo>
                  <a:pt x="3301537" y="2355018"/>
                  <a:pt x="3200957" y="2341367"/>
                  <a:pt x="3199121" y="2347216"/>
                </a:cubicBezTo>
                <a:cubicBezTo>
                  <a:pt x="3163754" y="2468518"/>
                  <a:pt x="2914827" y="2362819"/>
                  <a:pt x="2861091" y="2351896"/>
                </a:cubicBezTo>
                <a:cubicBezTo>
                  <a:pt x="2794038" y="2338245"/>
                  <a:pt x="2731116" y="2363208"/>
                  <a:pt x="2667278" y="2369058"/>
                </a:cubicBezTo>
                <a:cubicBezTo>
                  <a:pt x="2610328" y="2374518"/>
                  <a:pt x="2288376" y="2391292"/>
                  <a:pt x="2221781" y="2339805"/>
                </a:cubicBezTo>
                <a:cubicBezTo>
                  <a:pt x="2212595" y="2379978"/>
                  <a:pt x="2231884" y="2396361"/>
                  <a:pt x="2247961" y="2414693"/>
                </a:cubicBezTo>
                <a:cubicBezTo>
                  <a:pt x="2270465" y="2440824"/>
                  <a:pt x="2274138" y="2459157"/>
                  <a:pt x="2231425" y="2479828"/>
                </a:cubicBezTo>
                <a:cubicBezTo>
                  <a:pt x="2109717" y="2539115"/>
                  <a:pt x="2111557" y="2541065"/>
                  <a:pt x="2224996" y="2621414"/>
                </a:cubicBezTo>
                <a:cubicBezTo>
                  <a:pt x="2230509" y="2624923"/>
                  <a:pt x="2228211" y="2636624"/>
                  <a:pt x="2229131" y="2644426"/>
                </a:cubicBezTo>
                <a:cubicBezTo>
                  <a:pt x="2199276" y="2656906"/>
                  <a:pt x="2164373" y="2625703"/>
                  <a:pt x="2129466" y="2659247"/>
                </a:cubicBezTo>
                <a:cubicBezTo>
                  <a:pt x="2281487" y="2806680"/>
                  <a:pt x="2513421" y="2842953"/>
                  <a:pt x="2723312" y="2953726"/>
                </a:cubicBezTo>
                <a:cubicBezTo>
                  <a:pt x="2553377" y="2990389"/>
                  <a:pt x="2451419" y="2862456"/>
                  <a:pt x="2326496" y="2878838"/>
                </a:cubicBezTo>
                <a:cubicBezTo>
                  <a:pt x="2264036" y="2919012"/>
                  <a:pt x="2449582" y="2983367"/>
                  <a:pt x="2272759" y="3002480"/>
                </a:cubicBezTo>
                <a:cubicBezTo>
                  <a:pt x="2349461" y="3037583"/>
                  <a:pt x="2406411" y="3071905"/>
                  <a:pt x="2459226" y="3112471"/>
                </a:cubicBezTo>
                <a:cubicBezTo>
                  <a:pt x="2553377" y="3185016"/>
                  <a:pt x="2571749" y="3232602"/>
                  <a:pt x="2528117" y="3330111"/>
                </a:cubicBezTo>
                <a:cubicBezTo>
                  <a:pt x="2499642" y="3394076"/>
                  <a:pt x="2457848" y="3452973"/>
                  <a:pt x="2494590" y="3529029"/>
                </a:cubicBezTo>
                <a:cubicBezTo>
                  <a:pt x="2520308" y="3581294"/>
                  <a:pt x="2510206" y="3615617"/>
                  <a:pt x="2414677" y="3592215"/>
                </a:cubicBezTo>
                <a:cubicBezTo>
                  <a:pt x="2311799" y="3567251"/>
                  <a:pt x="2273221" y="3614057"/>
                  <a:pt x="2298940" y="3705716"/>
                </a:cubicBezTo>
                <a:cubicBezTo>
                  <a:pt x="2315473" y="3764612"/>
                  <a:pt x="2298020" y="3782553"/>
                  <a:pt x="2227294" y="3775921"/>
                </a:cubicBezTo>
                <a:cubicBezTo>
                  <a:pt x="2149215" y="3768512"/>
                  <a:pt x="2074811" y="3729898"/>
                  <a:pt x="1978366" y="3748620"/>
                </a:cubicBezTo>
                <a:cubicBezTo>
                  <a:pt x="2055522" y="3855492"/>
                  <a:pt x="2220403" y="3825068"/>
                  <a:pt x="2310421" y="3926868"/>
                </a:cubicBezTo>
                <a:cubicBezTo>
                  <a:pt x="2202950" y="3927259"/>
                  <a:pt x="2120739" y="3926868"/>
                  <a:pt x="2041285" y="3904635"/>
                </a:cubicBezTo>
                <a:cubicBezTo>
                  <a:pt x="2008216" y="3895664"/>
                  <a:pt x="1971934" y="3886305"/>
                  <a:pt x="1953565" y="3917116"/>
                </a:cubicBezTo>
                <a:cubicBezTo>
                  <a:pt x="1931978" y="3954170"/>
                  <a:pt x="1976527" y="3968211"/>
                  <a:pt x="2003623" y="3974842"/>
                </a:cubicBezTo>
                <a:cubicBezTo>
                  <a:pt x="2079866" y="3993563"/>
                  <a:pt x="2138192" y="4038028"/>
                  <a:pt x="2201114" y="4072742"/>
                </a:cubicBezTo>
                <a:cubicBezTo>
                  <a:pt x="2339356" y="4148800"/>
                  <a:pt x="2490917" y="4212375"/>
                  <a:pt x="2608032" y="4337967"/>
                </a:cubicBezTo>
                <a:cubicBezTo>
                  <a:pt x="2460606" y="4305983"/>
                  <a:pt x="2350838" y="4231487"/>
                  <a:pt x="2213973" y="4216277"/>
                </a:cubicBezTo>
                <a:cubicBezTo>
                  <a:pt x="2332467" y="4330557"/>
                  <a:pt x="2484945" y="4405834"/>
                  <a:pt x="2629158" y="4488911"/>
                </a:cubicBezTo>
                <a:cubicBezTo>
                  <a:pt x="2670494" y="4512315"/>
                  <a:pt x="2712289" y="4528306"/>
                  <a:pt x="2721471" y="4579399"/>
                </a:cubicBezTo>
                <a:cubicBezTo>
                  <a:pt x="2739385" y="4678470"/>
                  <a:pt x="2793121" y="4760378"/>
                  <a:pt x="2907939" y="4804062"/>
                </a:cubicBezTo>
                <a:cubicBezTo>
                  <a:pt x="2908859" y="4804452"/>
                  <a:pt x="2902428" y="4819274"/>
                  <a:pt x="2898753" y="4829414"/>
                </a:cubicBezTo>
                <a:cubicBezTo>
                  <a:pt x="2828485" y="4832536"/>
                  <a:pt x="2772912" y="4774028"/>
                  <a:pt x="2683352" y="4793141"/>
                </a:cubicBezTo>
                <a:cubicBezTo>
                  <a:pt x="2769239" y="4872708"/>
                  <a:pt x="2840885" y="4944087"/>
                  <a:pt x="2962594" y="4981920"/>
                </a:cubicBezTo>
                <a:cubicBezTo>
                  <a:pt x="3059960" y="5011952"/>
                  <a:pt x="3180289" y="5029503"/>
                  <a:pt x="3251019" y="5127012"/>
                </a:cubicBezTo>
                <a:cubicBezTo>
                  <a:pt x="3168808" y="5146126"/>
                  <a:pt x="3107723" y="5121944"/>
                  <a:pt x="3046180" y="5104781"/>
                </a:cubicBezTo>
                <a:cubicBezTo>
                  <a:pt x="2952030" y="5078258"/>
                  <a:pt x="2858796" y="5048226"/>
                  <a:pt x="2764646" y="5021703"/>
                </a:cubicBezTo>
                <a:cubicBezTo>
                  <a:pt x="2728821" y="5011563"/>
                  <a:pt x="2689782" y="5004540"/>
                  <a:pt x="2666820" y="5052905"/>
                </a:cubicBezTo>
                <a:cubicBezTo>
                  <a:pt x="2786691" y="5063047"/>
                  <a:pt x="2858337" y="5128575"/>
                  <a:pt x="2933657" y="5190198"/>
                </a:cubicBezTo>
                <a:cubicBezTo>
                  <a:pt x="2975911" y="5224912"/>
                  <a:pt x="3010358" y="5271328"/>
                  <a:pt x="3086598" y="5253776"/>
                </a:cubicBezTo>
                <a:cubicBezTo>
                  <a:pt x="3126554" y="5244415"/>
                  <a:pt x="3151814" y="5270547"/>
                  <a:pt x="3147680" y="5302531"/>
                </a:cubicBezTo>
                <a:cubicBezTo>
                  <a:pt x="3132525" y="5415251"/>
                  <a:pt x="3225759" y="5454645"/>
                  <a:pt x="3322204" y="5476487"/>
                </a:cubicBezTo>
                <a:cubicBezTo>
                  <a:pt x="3504998" y="5517440"/>
                  <a:pt x="3657018" y="5613779"/>
                  <a:pt x="3834758" y="5666434"/>
                </a:cubicBezTo>
                <a:cubicBezTo>
                  <a:pt x="4007445" y="5717529"/>
                  <a:pt x="4141095" y="5838830"/>
                  <a:pt x="4314240" y="5902409"/>
                </a:cubicBezTo>
                <a:cubicBezTo>
                  <a:pt x="4439624" y="5948433"/>
                  <a:pt x="4559494" y="6007718"/>
                  <a:pt x="4688552" y="6049453"/>
                </a:cubicBezTo>
                <a:cubicBezTo>
                  <a:pt x="4993968" y="6148131"/>
                  <a:pt x="5305360" y="6227308"/>
                  <a:pt x="5634660" y="6238620"/>
                </a:cubicBezTo>
                <a:cubicBezTo>
                  <a:pt x="5906549" y="6247590"/>
                  <a:pt x="8264931" y="6239010"/>
                  <a:pt x="9222980" y="4955397"/>
                </a:cubicBezTo>
                <a:cubicBezTo>
                  <a:pt x="9241350" y="4949155"/>
                  <a:pt x="9262017" y="4932775"/>
                  <a:pt x="9268448" y="4917173"/>
                </a:cubicBezTo>
                <a:cubicBezTo>
                  <a:pt x="9299220" y="4844235"/>
                  <a:pt x="9374540" y="4812644"/>
                  <a:pt x="9442512" y="4773251"/>
                </a:cubicBezTo>
                <a:cubicBezTo>
                  <a:pt x="9502220" y="4738536"/>
                  <a:pt x="9565600" y="4702263"/>
                  <a:pt x="9590400" y="4643756"/>
                </a:cubicBezTo>
                <a:cubicBezTo>
                  <a:pt x="9623008" y="4565749"/>
                  <a:pt x="9530236" y="4629716"/>
                  <a:pt x="9513242" y="4600073"/>
                </a:cubicBezTo>
                <a:cubicBezTo>
                  <a:pt x="9548605" y="4559509"/>
                  <a:pt x="9603261" y="4522454"/>
                  <a:pt x="9617498" y="4476430"/>
                </a:cubicBezTo>
                <a:cubicBezTo>
                  <a:pt x="9669394" y="4310276"/>
                  <a:pt x="9781460" y="4189364"/>
                  <a:pt x="9949094" y="4095364"/>
                </a:cubicBezTo>
                <a:cubicBezTo>
                  <a:pt x="9997318" y="4068452"/>
                  <a:pt x="10029007" y="4019306"/>
                  <a:pt x="10094686" y="4011507"/>
                </a:cubicBezTo>
                <a:cubicBezTo>
                  <a:pt x="10240735" y="3994345"/>
                  <a:pt x="10194808" y="3860171"/>
                  <a:pt x="10271967" y="3800497"/>
                </a:cubicBezTo>
                <a:cubicBezTo>
                  <a:pt x="10286662" y="3789184"/>
                  <a:pt x="10299980" y="3766953"/>
                  <a:pt x="10297226" y="3751742"/>
                </a:cubicBezTo>
                <a:cubicBezTo>
                  <a:pt x="10293091" y="3729898"/>
                  <a:pt x="10275639" y="3709227"/>
                  <a:pt x="10260943" y="3689723"/>
                </a:cubicBezTo>
                <a:cubicBezTo>
                  <a:pt x="10245786" y="3670222"/>
                  <a:pt x="10222825" y="3653061"/>
                  <a:pt x="10233847" y="3627319"/>
                </a:cubicBezTo>
                <a:cubicBezTo>
                  <a:pt x="10238437" y="3616788"/>
                  <a:pt x="10235225" y="3580125"/>
                  <a:pt x="10269209" y="3608986"/>
                </a:cubicBezTo>
                <a:cubicBezTo>
                  <a:pt x="10362443" y="3688165"/>
                  <a:pt x="10416637" y="3613279"/>
                  <a:pt x="10496550" y="3577393"/>
                </a:cubicBezTo>
                <a:cubicBezTo>
                  <a:pt x="10432253" y="3540340"/>
                  <a:pt x="10374383" y="3514208"/>
                  <a:pt x="10364738" y="3458823"/>
                </a:cubicBezTo>
                <a:cubicBezTo>
                  <a:pt x="10344991" y="3344542"/>
                  <a:pt x="10260485" y="3292277"/>
                  <a:pt x="10132346" y="3282137"/>
                </a:cubicBezTo>
                <a:cubicBezTo>
                  <a:pt x="10179650" y="3171757"/>
                  <a:pt x="10179650" y="3171757"/>
                  <a:pt x="10026712" y="3156543"/>
                </a:cubicBezTo>
                <a:cubicBezTo>
                  <a:pt x="10085499" y="3086337"/>
                  <a:pt x="10085499" y="3068396"/>
                  <a:pt x="10014312" y="3044213"/>
                </a:cubicBezTo>
                <a:cubicBezTo>
                  <a:pt x="9945880" y="3021201"/>
                  <a:pt x="9870100" y="3013401"/>
                  <a:pt x="9806718" y="2977907"/>
                </a:cubicBezTo>
                <a:cubicBezTo>
                  <a:pt x="9865047" y="2888199"/>
                  <a:pt x="9881580" y="2784060"/>
                  <a:pt x="10001912" y="2740374"/>
                </a:cubicBezTo>
                <a:cubicBezTo>
                  <a:pt x="10020741" y="2733743"/>
                  <a:pt x="10033600" y="2706830"/>
                  <a:pt x="10021662" y="2691231"/>
                </a:cubicBezTo>
                <a:cubicBezTo>
                  <a:pt x="9978030" y="2634675"/>
                  <a:pt x="10040492" y="2527414"/>
                  <a:pt x="9904546" y="2515322"/>
                </a:cubicBezTo>
                <a:cubicBezTo>
                  <a:pt x="9887552" y="2514152"/>
                  <a:pt x="9871936" y="2502450"/>
                  <a:pt x="9885256" y="2487240"/>
                </a:cubicBezTo>
                <a:cubicBezTo>
                  <a:pt x="9931184" y="2434196"/>
                  <a:pt x="9875611" y="2437706"/>
                  <a:pt x="9842085" y="2431074"/>
                </a:cubicBezTo>
                <a:cubicBezTo>
                  <a:pt x="9801668" y="2422884"/>
                  <a:pt x="9755740" y="2446287"/>
                  <a:pt x="9718078" y="2417424"/>
                </a:cubicBezTo>
                <a:cubicBezTo>
                  <a:pt x="9726806" y="2386999"/>
                  <a:pt x="9759413" y="2387390"/>
                  <a:pt x="9782378" y="2377641"/>
                </a:cubicBezTo>
                <a:cubicBezTo>
                  <a:pt x="9849430" y="2349558"/>
                  <a:pt x="9904086" y="2316013"/>
                  <a:pt x="9907302" y="2243078"/>
                </a:cubicBezTo>
                <a:cubicBezTo>
                  <a:pt x="9909596" y="2184182"/>
                  <a:pt x="9916946" y="2132305"/>
                  <a:pt x="9824171" y="2114365"/>
                </a:cubicBezTo>
                <a:cubicBezTo>
                  <a:pt x="9785593" y="2106953"/>
                  <a:pt x="9796616" y="2064440"/>
                  <a:pt x="9818662" y="2043377"/>
                </a:cubicBezTo>
                <a:cubicBezTo>
                  <a:pt x="9858160" y="2005933"/>
                  <a:pt x="9890766" y="1956008"/>
                  <a:pt x="9958740" y="1952499"/>
                </a:cubicBezTo>
                <a:cubicBezTo>
                  <a:pt x="10000075" y="1950158"/>
                  <a:pt x="10031764" y="1934556"/>
                  <a:pt x="10064374" y="1916615"/>
                </a:cubicBezTo>
                <a:cubicBezTo>
                  <a:pt x="10087795" y="1903743"/>
                  <a:pt x="10115810" y="1892823"/>
                  <a:pt x="10113055" y="1865131"/>
                </a:cubicBezTo>
                <a:cubicBezTo>
                  <a:pt x="10110302" y="1838607"/>
                  <a:pt x="10083203" y="1827686"/>
                  <a:pt x="10055646" y="1822227"/>
                </a:cubicBezTo>
                <a:cubicBezTo>
                  <a:pt x="9963792" y="1804675"/>
                  <a:pt x="9877448" y="1778933"/>
                  <a:pt x="9800748" y="1720036"/>
                </a:cubicBezTo>
                <a:cubicBezTo>
                  <a:pt x="9851726" y="1688834"/>
                  <a:pt x="9900410" y="1666211"/>
                  <a:pt x="9938071" y="1634617"/>
                </a:cubicBezTo>
                <a:cubicBezTo>
                  <a:pt x="10029007" y="1558172"/>
                  <a:pt x="9258802" y="1317517"/>
                  <a:pt x="9220224" y="1231709"/>
                </a:cubicBezTo>
                <a:cubicBezTo>
                  <a:pt x="9208284" y="1205187"/>
                  <a:pt x="9167410" y="1177883"/>
                  <a:pt x="9133419" y="1170083"/>
                </a:cubicBezTo>
                <a:cubicBezTo>
                  <a:pt x="8974052" y="1133420"/>
                  <a:pt x="8835810" y="1051123"/>
                  <a:pt x="8672768" y="1020699"/>
                </a:cubicBezTo>
                <a:cubicBezTo>
                  <a:pt x="8518912" y="991837"/>
                  <a:pt x="8367350" y="953222"/>
                  <a:pt x="8198797" y="915000"/>
                </a:cubicBezTo>
                <a:cubicBezTo>
                  <a:pt x="8302134" y="819048"/>
                  <a:pt x="8485382" y="830361"/>
                  <a:pt x="8528095" y="691898"/>
                </a:cubicBezTo>
                <a:cubicBezTo>
                  <a:pt x="8361379" y="656013"/>
                  <a:pt x="8185937" y="696968"/>
                  <a:pt x="8025190" y="640021"/>
                </a:cubicBezTo>
                <a:cubicBezTo>
                  <a:pt x="8011411" y="634954"/>
                  <a:pt x="7992579" y="640021"/>
                  <a:pt x="7976047" y="641584"/>
                </a:cubicBezTo>
                <a:cubicBezTo>
                  <a:pt x="7644909" y="672005"/>
                  <a:pt x="7315149" y="645484"/>
                  <a:pt x="6988604" y="607260"/>
                </a:cubicBezTo>
                <a:cubicBezTo>
                  <a:pt x="6518305" y="552656"/>
                  <a:pt x="6046170" y="517941"/>
                  <a:pt x="5573116" y="493368"/>
                </a:cubicBezTo>
                <a:cubicBezTo>
                  <a:pt x="5182272" y="473086"/>
                  <a:pt x="4790511" y="464116"/>
                  <a:pt x="4401503" y="425112"/>
                </a:cubicBezTo>
                <a:cubicBezTo>
                  <a:pt x="3985401" y="383379"/>
                  <a:pt x="3569756" y="336184"/>
                  <a:pt x="3154109" y="292499"/>
                </a:cubicBezTo>
                <a:cubicBezTo>
                  <a:pt x="3135280" y="290549"/>
                  <a:pt x="3114499" y="284406"/>
                  <a:pt x="3094406" y="283966"/>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Image 2" descr="Une image contenant personne, rouge&#10;&#10;Description générée automatiquement">
            <a:extLst>
              <a:ext uri="{FF2B5EF4-FFF2-40B4-BE49-F238E27FC236}">
                <a16:creationId xmlns:a16="http://schemas.microsoft.com/office/drawing/2014/main" id="{034F518A-5EB9-3CFA-96A6-A013B4A406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41844" y="1538239"/>
            <a:ext cx="4768755" cy="3433503"/>
          </a:xfrm>
          <a:prstGeom prst="rect">
            <a:avLst/>
          </a:prstGeom>
        </p:spPr>
      </p:pic>
      <p:sp>
        <p:nvSpPr>
          <p:cNvPr id="5" name="ZoneTexte 4">
            <a:extLst>
              <a:ext uri="{FF2B5EF4-FFF2-40B4-BE49-F238E27FC236}">
                <a16:creationId xmlns:a16="http://schemas.microsoft.com/office/drawing/2014/main" id="{A44BE65A-2273-E81D-78EE-A328497C21AF}"/>
              </a:ext>
            </a:extLst>
          </p:cNvPr>
          <p:cNvSpPr txBox="1"/>
          <p:nvPr/>
        </p:nvSpPr>
        <p:spPr>
          <a:xfrm>
            <a:off x="3545632" y="4971742"/>
            <a:ext cx="7035281" cy="400110"/>
          </a:xfrm>
          <a:prstGeom prst="rect">
            <a:avLst/>
          </a:prstGeom>
          <a:noFill/>
        </p:spPr>
        <p:txBody>
          <a:bodyPr wrap="square" rtlCol="0">
            <a:spAutoFit/>
          </a:bodyPr>
          <a:lstStyle/>
          <a:p>
            <a:r>
              <a:rPr lang="fr-FR" sz="2000" b="1" dirty="0">
                <a:solidFill>
                  <a:schemeClr val="bg1"/>
                </a:solidFill>
              </a:rPr>
              <a:t>Un instantané d'un événement culturel à La Canée.</a:t>
            </a:r>
          </a:p>
        </p:txBody>
      </p:sp>
    </p:spTree>
    <p:extLst>
      <p:ext uri="{BB962C8B-B14F-4D97-AF65-F5344CB8AC3E}">
        <p14:creationId xmlns:p14="http://schemas.microsoft.com/office/powerpoint/2010/main" val="3941440305"/>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27" name="Freeform: Shape 26">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Image 2" descr="Une image contenant bâtiment&#10;&#10;Description générée automatiquement">
            <a:extLst>
              <a:ext uri="{FF2B5EF4-FFF2-40B4-BE49-F238E27FC236}">
                <a16:creationId xmlns:a16="http://schemas.microsoft.com/office/drawing/2014/main" id="{ED166BC3-9049-673B-8E41-28A0400251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76929" y="643468"/>
            <a:ext cx="3969384" cy="5571066"/>
          </a:xfrm>
          <a:prstGeom prst="rect">
            <a:avLst/>
          </a:prstGeom>
        </p:spPr>
      </p:pic>
      <p:sp>
        <p:nvSpPr>
          <p:cNvPr id="4" name="ZoneTexte 3">
            <a:extLst>
              <a:ext uri="{FF2B5EF4-FFF2-40B4-BE49-F238E27FC236}">
                <a16:creationId xmlns:a16="http://schemas.microsoft.com/office/drawing/2014/main" id="{FF7D1605-3787-6A52-DF0C-7F829CD3B441}"/>
              </a:ext>
            </a:extLst>
          </p:cNvPr>
          <p:cNvSpPr txBox="1"/>
          <p:nvPr/>
        </p:nvSpPr>
        <p:spPr>
          <a:xfrm>
            <a:off x="9163050" y="3981450"/>
            <a:ext cx="3028950" cy="1015663"/>
          </a:xfrm>
          <a:prstGeom prst="rect">
            <a:avLst/>
          </a:prstGeom>
          <a:noFill/>
        </p:spPr>
        <p:txBody>
          <a:bodyPr wrap="square" rtlCol="0">
            <a:spAutoFit/>
          </a:bodyPr>
          <a:lstStyle/>
          <a:p>
            <a:r>
              <a:rPr lang="fr-FR" sz="2000" b="1" dirty="0">
                <a:solidFill>
                  <a:schemeClr val="bg1"/>
                </a:solidFill>
              </a:rPr>
              <a:t>La bibliothèque de l'Université technique de Crète.</a:t>
            </a:r>
          </a:p>
        </p:txBody>
      </p:sp>
    </p:spTree>
    <p:extLst>
      <p:ext uri="{BB962C8B-B14F-4D97-AF65-F5344CB8AC3E}">
        <p14:creationId xmlns:p14="http://schemas.microsoft.com/office/powerpoint/2010/main" val="1154271045"/>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87731F9-3350-40B1-A05B-A2FE9A3A46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0" name="Group 29">
            <a:extLst>
              <a:ext uri="{FF2B5EF4-FFF2-40B4-BE49-F238E27FC236}">
                <a16:creationId xmlns:a16="http://schemas.microsoft.com/office/drawing/2014/main" id="{DF127F1C-B0C6-41AE-9FC9-C3DE3B255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31" name="Freeform 5">
              <a:extLst>
                <a:ext uri="{FF2B5EF4-FFF2-40B4-BE49-F238E27FC236}">
                  <a16:creationId xmlns:a16="http://schemas.microsoft.com/office/drawing/2014/main" id="{7EA628E5-B496-45AC-A999-EF2525CAB3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Freeform 6">
              <a:extLst>
                <a:ext uri="{FF2B5EF4-FFF2-40B4-BE49-F238E27FC236}">
                  <a16:creationId xmlns:a16="http://schemas.microsoft.com/office/drawing/2014/main" id="{4AF34326-283C-4EB0-97BD-A86DCB6D22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Freeform 7">
              <a:extLst>
                <a:ext uri="{FF2B5EF4-FFF2-40B4-BE49-F238E27FC236}">
                  <a16:creationId xmlns:a16="http://schemas.microsoft.com/office/drawing/2014/main" id="{1F29DC9A-0A36-4AD4-BE35-10F8343616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Freeform 8">
              <a:extLst>
                <a:ext uri="{FF2B5EF4-FFF2-40B4-BE49-F238E27FC236}">
                  <a16:creationId xmlns:a16="http://schemas.microsoft.com/office/drawing/2014/main" id="{68560C5A-AB9E-4775-B9F5-3EF3CA55E5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Freeform 9">
              <a:extLst>
                <a:ext uri="{FF2B5EF4-FFF2-40B4-BE49-F238E27FC236}">
                  <a16:creationId xmlns:a16="http://schemas.microsoft.com/office/drawing/2014/main" id="{A8A6290C-7DE6-4995-A44F-A5D6EAB5E2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Freeform 10">
              <a:extLst>
                <a:ext uri="{FF2B5EF4-FFF2-40B4-BE49-F238E27FC236}">
                  <a16:creationId xmlns:a16="http://schemas.microsoft.com/office/drawing/2014/main" id="{D466A845-83E8-47ED-A4B7-D8BBAB696A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Freeform 11">
              <a:extLst>
                <a:ext uri="{FF2B5EF4-FFF2-40B4-BE49-F238E27FC236}">
                  <a16:creationId xmlns:a16="http://schemas.microsoft.com/office/drawing/2014/main" id="{DADE8072-A022-4880-A902-962402D73A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Freeform 12">
              <a:extLst>
                <a:ext uri="{FF2B5EF4-FFF2-40B4-BE49-F238E27FC236}">
                  <a16:creationId xmlns:a16="http://schemas.microsoft.com/office/drawing/2014/main" id="{D3F03E3C-A5E2-4005-866D-55BF4C4028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Freeform 13">
              <a:extLst>
                <a:ext uri="{FF2B5EF4-FFF2-40B4-BE49-F238E27FC236}">
                  <a16:creationId xmlns:a16="http://schemas.microsoft.com/office/drawing/2014/main" id="{8B5479AE-6390-4F4E-9607-A43AC67EC5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Freeform 14">
              <a:extLst>
                <a:ext uri="{FF2B5EF4-FFF2-40B4-BE49-F238E27FC236}">
                  <a16:creationId xmlns:a16="http://schemas.microsoft.com/office/drawing/2014/main" id="{4F462F2B-BDDC-43F1-855B-CB91DFC022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Freeform 15">
              <a:extLst>
                <a:ext uri="{FF2B5EF4-FFF2-40B4-BE49-F238E27FC236}">
                  <a16:creationId xmlns:a16="http://schemas.microsoft.com/office/drawing/2014/main" id="{2A1E725F-6277-4775-860E-C45AAEE4F3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Freeform 16">
              <a:extLst>
                <a:ext uri="{FF2B5EF4-FFF2-40B4-BE49-F238E27FC236}">
                  <a16:creationId xmlns:a16="http://schemas.microsoft.com/office/drawing/2014/main" id="{21CDF76F-99E8-4FEB-B9EC-6DB56C17A4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Freeform 17">
              <a:extLst>
                <a:ext uri="{FF2B5EF4-FFF2-40B4-BE49-F238E27FC236}">
                  <a16:creationId xmlns:a16="http://schemas.microsoft.com/office/drawing/2014/main" id="{25C71B09-6E4A-45EE-B4F6-DA026B72DC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Freeform 18">
              <a:extLst>
                <a:ext uri="{FF2B5EF4-FFF2-40B4-BE49-F238E27FC236}">
                  <a16:creationId xmlns:a16="http://schemas.microsoft.com/office/drawing/2014/main" id="{6CD8D6BE-730B-4DAB-86AC-0D67B11656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Freeform 19">
              <a:extLst>
                <a:ext uri="{FF2B5EF4-FFF2-40B4-BE49-F238E27FC236}">
                  <a16:creationId xmlns:a16="http://schemas.microsoft.com/office/drawing/2014/main" id="{9F98E6E4-FE85-465F-BCCA-9662CBED15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Freeform 20">
              <a:extLst>
                <a:ext uri="{FF2B5EF4-FFF2-40B4-BE49-F238E27FC236}">
                  <a16:creationId xmlns:a16="http://schemas.microsoft.com/office/drawing/2014/main" id="{49102124-08BE-4630-986E-C7F2E564C3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Freeform 21">
              <a:extLst>
                <a:ext uri="{FF2B5EF4-FFF2-40B4-BE49-F238E27FC236}">
                  <a16:creationId xmlns:a16="http://schemas.microsoft.com/office/drawing/2014/main" id="{03658EB0-FAD7-4D95-A353-9D821661B4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22">
              <a:extLst>
                <a:ext uri="{FF2B5EF4-FFF2-40B4-BE49-F238E27FC236}">
                  <a16:creationId xmlns:a16="http://schemas.microsoft.com/office/drawing/2014/main" id="{1F0CA4E2-7BDF-4290-AE59-323FE33932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Freeform 23">
              <a:extLst>
                <a:ext uri="{FF2B5EF4-FFF2-40B4-BE49-F238E27FC236}">
                  <a16:creationId xmlns:a16="http://schemas.microsoft.com/office/drawing/2014/main" id="{90FED95E-1C15-45B6-91ED-4C4DF191FF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Freeform 24">
              <a:extLst>
                <a:ext uri="{FF2B5EF4-FFF2-40B4-BE49-F238E27FC236}">
                  <a16:creationId xmlns:a16="http://schemas.microsoft.com/office/drawing/2014/main" id="{30309FBB-5727-4096-A735-419477EEFC9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Freeform 25">
              <a:extLst>
                <a:ext uri="{FF2B5EF4-FFF2-40B4-BE49-F238E27FC236}">
                  <a16:creationId xmlns:a16="http://schemas.microsoft.com/office/drawing/2014/main" id="{1758442D-6E00-4612-91BE-08A64C964A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pic>
        <p:nvPicPr>
          <p:cNvPr id="3" name="Image 2" descr="Une image contenant extérieur, ciel, bâtiment, arbre&#10;&#10;Description générée automatiquement">
            <a:extLst>
              <a:ext uri="{FF2B5EF4-FFF2-40B4-BE49-F238E27FC236}">
                <a16:creationId xmlns:a16="http://schemas.microsoft.com/office/drawing/2014/main" id="{37412624-9F8A-A34B-1A19-D043F103FA8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2"/>
          <a:stretch/>
        </p:blipFill>
        <p:spPr>
          <a:xfrm>
            <a:off x="804120" y="685800"/>
            <a:ext cx="10580159" cy="5541264"/>
          </a:xfrm>
          <a:prstGeom prst="rect">
            <a:avLst/>
          </a:prstGeom>
          <a:ln>
            <a:solidFill>
              <a:schemeClr val="tx1">
                <a:alpha val="20000"/>
              </a:schemeClr>
            </a:solidFill>
          </a:ln>
        </p:spPr>
      </p:pic>
      <p:sp>
        <p:nvSpPr>
          <p:cNvPr id="4" name="ZoneTexte 3">
            <a:extLst>
              <a:ext uri="{FF2B5EF4-FFF2-40B4-BE49-F238E27FC236}">
                <a16:creationId xmlns:a16="http://schemas.microsoft.com/office/drawing/2014/main" id="{ADD22A6E-510A-1AF3-429F-83B178570A08}"/>
              </a:ext>
            </a:extLst>
          </p:cNvPr>
          <p:cNvSpPr txBox="1"/>
          <p:nvPr/>
        </p:nvSpPr>
        <p:spPr>
          <a:xfrm>
            <a:off x="4784726" y="6237538"/>
            <a:ext cx="7165975" cy="400110"/>
          </a:xfrm>
          <a:prstGeom prst="rect">
            <a:avLst/>
          </a:prstGeom>
          <a:noFill/>
        </p:spPr>
        <p:txBody>
          <a:bodyPr wrap="square" rtlCol="0">
            <a:spAutoFit/>
          </a:bodyPr>
          <a:lstStyle/>
          <a:p>
            <a:r>
              <a:rPr lang="fr-FR" sz="2000" b="1" dirty="0">
                <a:solidFill>
                  <a:schemeClr val="bg1"/>
                </a:solidFill>
              </a:rPr>
              <a:t>Le marché central ("Agora")</a:t>
            </a:r>
          </a:p>
        </p:txBody>
      </p:sp>
    </p:spTree>
    <p:extLst>
      <p:ext uri="{BB962C8B-B14F-4D97-AF65-F5344CB8AC3E}">
        <p14:creationId xmlns:p14="http://schemas.microsoft.com/office/powerpoint/2010/main" val="3591614537"/>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alimentation, plusieurs&#10;&#10;Description générée automatiquement">
            <a:extLst>
              <a:ext uri="{FF2B5EF4-FFF2-40B4-BE49-F238E27FC236}">
                <a16:creationId xmlns:a16="http://schemas.microsoft.com/office/drawing/2014/main" id="{20E63C13-B6B0-0A8F-A5FD-0E488CF8044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D4D3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DB058427-DC78-75D4-C540-A2D94D277714}"/>
              </a:ext>
            </a:extLst>
          </p:cNvPr>
          <p:cNvSpPr txBox="1"/>
          <p:nvPr/>
        </p:nvSpPr>
        <p:spPr>
          <a:xfrm>
            <a:off x="4471988" y="6230302"/>
            <a:ext cx="8039100" cy="400110"/>
          </a:xfrm>
          <a:prstGeom prst="rect">
            <a:avLst/>
          </a:prstGeom>
          <a:noFill/>
        </p:spPr>
        <p:txBody>
          <a:bodyPr wrap="square" rtlCol="0">
            <a:spAutoFit/>
          </a:bodyPr>
          <a:lstStyle/>
          <a:p>
            <a:r>
              <a:rPr lang="fr-FR" sz="2000" b="1" dirty="0">
                <a:solidFill>
                  <a:schemeClr val="bg1"/>
                </a:solidFill>
              </a:rPr>
              <a:t>Éponges à vendre à l'Agora</a:t>
            </a:r>
          </a:p>
        </p:txBody>
      </p:sp>
    </p:spTree>
    <p:extLst>
      <p:ext uri="{BB962C8B-B14F-4D97-AF65-F5344CB8AC3E}">
        <p14:creationId xmlns:p14="http://schemas.microsoft.com/office/powerpoint/2010/main" val="3117440778"/>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0" name="Rectangle 9">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3" name="Image 2" descr="Une image contenant bâtiment, eau, extérieur, maison&#10;&#10;Description générée automatiquement">
            <a:extLst>
              <a:ext uri="{FF2B5EF4-FFF2-40B4-BE49-F238E27FC236}">
                <a16:creationId xmlns:a16="http://schemas.microsoft.com/office/drawing/2014/main" id="{6B254930-AA5D-1736-6A8C-DD350CED843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1480000">
            <a:off x="1137837" y="1003258"/>
            <a:ext cx="9916327" cy="4764396"/>
          </a:xfrm>
          <a:prstGeom prst="rect">
            <a:avLst/>
          </a:prstGeom>
        </p:spPr>
      </p:pic>
      <p:sp>
        <p:nvSpPr>
          <p:cNvPr id="4" name="ZoneTexte 3">
            <a:extLst>
              <a:ext uri="{FF2B5EF4-FFF2-40B4-BE49-F238E27FC236}">
                <a16:creationId xmlns:a16="http://schemas.microsoft.com/office/drawing/2014/main" id="{E87FB929-8FCC-43ED-F389-96A265684EB1}"/>
              </a:ext>
            </a:extLst>
          </p:cNvPr>
          <p:cNvSpPr txBox="1"/>
          <p:nvPr/>
        </p:nvSpPr>
        <p:spPr>
          <a:xfrm>
            <a:off x="4351953" y="6301379"/>
            <a:ext cx="6371782" cy="400110"/>
          </a:xfrm>
          <a:prstGeom prst="rect">
            <a:avLst/>
          </a:prstGeom>
          <a:noFill/>
        </p:spPr>
        <p:txBody>
          <a:bodyPr wrap="square" rtlCol="0">
            <a:spAutoFit/>
          </a:bodyPr>
          <a:lstStyle/>
          <a:p>
            <a:r>
              <a:rPr lang="fr-FR" sz="2000" b="1" dirty="0"/>
              <a:t>Mosquée </a:t>
            </a:r>
            <a:r>
              <a:rPr lang="fr-FR" sz="2000" b="1" dirty="0" err="1"/>
              <a:t>Küçük</a:t>
            </a:r>
            <a:r>
              <a:rPr lang="fr-FR" sz="2000" b="1" dirty="0"/>
              <a:t> Hasan Pacha</a:t>
            </a:r>
          </a:p>
        </p:txBody>
      </p:sp>
    </p:spTree>
    <p:extLst>
      <p:ext uri="{BB962C8B-B14F-4D97-AF65-F5344CB8AC3E}">
        <p14:creationId xmlns:p14="http://schemas.microsoft.com/office/powerpoint/2010/main" val="988504581"/>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extérieur, maison&#10;&#10;Description générée automatiquement">
            <a:extLst>
              <a:ext uri="{FF2B5EF4-FFF2-40B4-BE49-F238E27FC236}">
                <a16:creationId xmlns:a16="http://schemas.microsoft.com/office/drawing/2014/main" id="{2274A122-63F4-982D-CDF6-4465F7F72A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6850" y="643466"/>
            <a:ext cx="4178300" cy="5571067"/>
          </a:xfrm>
          <a:prstGeom prst="rect">
            <a:avLst/>
          </a:prstGeom>
        </p:spPr>
      </p:pic>
      <p:sp>
        <p:nvSpPr>
          <p:cNvPr id="4" name="ZoneTexte 3">
            <a:extLst>
              <a:ext uri="{FF2B5EF4-FFF2-40B4-BE49-F238E27FC236}">
                <a16:creationId xmlns:a16="http://schemas.microsoft.com/office/drawing/2014/main" id="{58255E8D-0BDD-7490-1A84-E3A3C3580B2F}"/>
              </a:ext>
            </a:extLst>
          </p:cNvPr>
          <p:cNvSpPr txBox="1"/>
          <p:nvPr/>
        </p:nvSpPr>
        <p:spPr>
          <a:xfrm>
            <a:off x="8185150" y="3907030"/>
            <a:ext cx="4006850" cy="1015663"/>
          </a:xfrm>
          <a:prstGeom prst="rect">
            <a:avLst/>
          </a:prstGeom>
          <a:noFill/>
        </p:spPr>
        <p:txBody>
          <a:bodyPr wrap="square" rtlCol="0">
            <a:spAutoFit/>
          </a:bodyPr>
          <a:lstStyle/>
          <a:p>
            <a:r>
              <a:rPr lang="fr-FR" sz="2000" b="1" dirty="0"/>
              <a:t>Statue de François d'Assise à l'extérieur de l' église catholique de La Canée</a:t>
            </a:r>
          </a:p>
        </p:txBody>
      </p:sp>
    </p:spTree>
    <p:extLst>
      <p:ext uri="{BB962C8B-B14F-4D97-AF65-F5344CB8AC3E}">
        <p14:creationId xmlns:p14="http://schemas.microsoft.com/office/powerpoint/2010/main" val="3082999429"/>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bâtiment, extérieur, voûte, pierre&#10;&#10;Description générée automatiquement">
            <a:extLst>
              <a:ext uri="{FF2B5EF4-FFF2-40B4-BE49-F238E27FC236}">
                <a16:creationId xmlns:a16="http://schemas.microsoft.com/office/drawing/2014/main" id="{DFE6FDF1-5F69-E7B7-519C-BA0FDEDA29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85403" y="643466"/>
            <a:ext cx="3621193" cy="5571067"/>
          </a:xfrm>
          <a:prstGeom prst="rect">
            <a:avLst/>
          </a:prstGeom>
        </p:spPr>
      </p:pic>
      <p:sp>
        <p:nvSpPr>
          <p:cNvPr id="4" name="ZoneTexte 3">
            <a:extLst>
              <a:ext uri="{FF2B5EF4-FFF2-40B4-BE49-F238E27FC236}">
                <a16:creationId xmlns:a16="http://schemas.microsoft.com/office/drawing/2014/main" id="{99658F2C-4775-F843-3B4F-E8CA84C244F4}"/>
              </a:ext>
            </a:extLst>
          </p:cNvPr>
          <p:cNvSpPr txBox="1"/>
          <p:nvPr/>
        </p:nvSpPr>
        <p:spPr>
          <a:xfrm>
            <a:off x="209550" y="3943350"/>
            <a:ext cx="3621193" cy="707886"/>
          </a:xfrm>
          <a:prstGeom prst="rect">
            <a:avLst/>
          </a:prstGeom>
          <a:noFill/>
        </p:spPr>
        <p:txBody>
          <a:bodyPr wrap="square" rtlCol="0">
            <a:spAutoFit/>
          </a:bodyPr>
          <a:lstStyle/>
          <a:p>
            <a:r>
              <a:rPr lang="fr-FR" sz="2000" b="1" dirty="0">
                <a:solidFill>
                  <a:schemeClr val="bg1"/>
                </a:solidFill>
              </a:rPr>
              <a:t>Vue depuis le vieux quartier vénitien</a:t>
            </a:r>
          </a:p>
        </p:txBody>
      </p:sp>
    </p:spTree>
    <p:extLst>
      <p:ext uri="{BB962C8B-B14F-4D97-AF65-F5344CB8AC3E}">
        <p14:creationId xmlns:p14="http://schemas.microsoft.com/office/powerpoint/2010/main" val="3711644625"/>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bâtiment, ciel, extérieur, vieux&#10;&#10;Description générée automatiquement">
            <a:extLst>
              <a:ext uri="{FF2B5EF4-FFF2-40B4-BE49-F238E27FC236}">
                <a16:creationId xmlns:a16="http://schemas.microsoft.com/office/drawing/2014/main" id="{D34E0B67-3763-8C37-FC01-CF143BD564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p:spPr>
      </p:pic>
      <p:sp>
        <p:nvSpPr>
          <p:cNvPr id="4" name="ZoneTexte 3">
            <a:extLst>
              <a:ext uri="{FF2B5EF4-FFF2-40B4-BE49-F238E27FC236}">
                <a16:creationId xmlns:a16="http://schemas.microsoft.com/office/drawing/2014/main" id="{3510BC92-C411-A239-0313-C5B8FAC1CB3A}"/>
              </a:ext>
            </a:extLst>
          </p:cNvPr>
          <p:cNvSpPr txBox="1"/>
          <p:nvPr/>
        </p:nvSpPr>
        <p:spPr>
          <a:xfrm>
            <a:off x="4098787" y="6214533"/>
            <a:ext cx="8895645" cy="400110"/>
          </a:xfrm>
          <a:prstGeom prst="rect">
            <a:avLst/>
          </a:prstGeom>
          <a:noFill/>
        </p:spPr>
        <p:txBody>
          <a:bodyPr wrap="square" rtlCol="0">
            <a:spAutoFit/>
          </a:bodyPr>
          <a:lstStyle/>
          <a:p>
            <a:r>
              <a:rPr lang="fr-FR" sz="2000" b="1" dirty="0">
                <a:solidFill>
                  <a:schemeClr val="bg1"/>
                </a:solidFill>
              </a:rPr>
              <a:t>À l'intérieur de la forteresse de </a:t>
            </a:r>
            <a:r>
              <a:rPr lang="fr-FR" sz="2000" b="1" dirty="0" err="1">
                <a:solidFill>
                  <a:schemeClr val="bg1"/>
                </a:solidFill>
              </a:rPr>
              <a:t>Firkas</a:t>
            </a:r>
            <a:endParaRPr lang="fr-FR" sz="2000" b="1" dirty="0">
              <a:solidFill>
                <a:schemeClr val="bg1"/>
              </a:solidFill>
            </a:endParaRPr>
          </a:p>
        </p:txBody>
      </p:sp>
    </p:spTree>
    <p:extLst>
      <p:ext uri="{BB962C8B-B14F-4D97-AF65-F5344CB8AC3E}">
        <p14:creationId xmlns:p14="http://schemas.microsoft.com/office/powerpoint/2010/main" val="782489954"/>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ciel, extérieur, arbre, tour&#10;&#10;Description générée automatiquement">
            <a:extLst>
              <a:ext uri="{FF2B5EF4-FFF2-40B4-BE49-F238E27FC236}">
                <a16:creationId xmlns:a16="http://schemas.microsoft.com/office/drawing/2014/main" id="{4697539D-333E-4191-67F6-972469249F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6" y="643466"/>
            <a:ext cx="7428087" cy="5571067"/>
          </a:xfrm>
          <a:prstGeom prst="rect">
            <a:avLst/>
          </a:prstGeom>
        </p:spPr>
      </p:pic>
      <p:sp>
        <p:nvSpPr>
          <p:cNvPr id="4" name="ZoneTexte 3">
            <a:extLst>
              <a:ext uri="{FF2B5EF4-FFF2-40B4-BE49-F238E27FC236}">
                <a16:creationId xmlns:a16="http://schemas.microsoft.com/office/drawing/2014/main" id="{F25917E5-1F13-3667-0C83-1D4BB6CE6FAC}"/>
              </a:ext>
            </a:extLst>
          </p:cNvPr>
          <p:cNvSpPr txBox="1"/>
          <p:nvPr/>
        </p:nvSpPr>
        <p:spPr>
          <a:xfrm>
            <a:off x="4404049" y="6214533"/>
            <a:ext cx="7428087" cy="400110"/>
          </a:xfrm>
          <a:prstGeom prst="rect">
            <a:avLst/>
          </a:prstGeom>
          <a:noFill/>
        </p:spPr>
        <p:txBody>
          <a:bodyPr wrap="square" rtlCol="0">
            <a:spAutoFit/>
          </a:bodyPr>
          <a:lstStyle/>
          <a:p>
            <a:r>
              <a:rPr lang="fr-FR" sz="2000" b="1" dirty="0">
                <a:solidFill>
                  <a:schemeClr val="bg1"/>
                </a:solidFill>
              </a:rPr>
              <a:t>Tour de l'horloge de La Canée</a:t>
            </a:r>
          </a:p>
        </p:txBody>
      </p:sp>
    </p:spTree>
    <p:extLst>
      <p:ext uri="{BB962C8B-B14F-4D97-AF65-F5344CB8AC3E}">
        <p14:creationId xmlns:p14="http://schemas.microsoft.com/office/powerpoint/2010/main" val="2288194983"/>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ciel, bâtiment, extérieur, vieux&#10;&#10;Description générée automatiquement">
            <a:extLst>
              <a:ext uri="{FF2B5EF4-FFF2-40B4-BE49-F238E27FC236}">
                <a16:creationId xmlns:a16="http://schemas.microsoft.com/office/drawing/2014/main" id="{4D1F4C0F-6A5E-6C1D-5DEA-42C3C63AB5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p:spPr>
      </p:pic>
      <p:sp>
        <p:nvSpPr>
          <p:cNvPr id="4" name="ZoneTexte 3">
            <a:extLst>
              <a:ext uri="{FF2B5EF4-FFF2-40B4-BE49-F238E27FC236}">
                <a16:creationId xmlns:a16="http://schemas.microsoft.com/office/drawing/2014/main" id="{CA055256-E7D4-4466-863F-CD08CEEB6813}"/>
              </a:ext>
            </a:extLst>
          </p:cNvPr>
          <p:cNvSpPr txBox="1"/>
          <p:nvPr/>
        </p:nvSpPr>
        <p:spPr>
          <a:xfrm>
            <a:off x="4271477" y="6136187"/>
            <a:ext cx="6991350" cy="400110"/>
          </a:xfrm>
          <a:prstGeom prst="rect">
            <a:avLst/>
          </a:prstGeom>
          <a:noFill/>
        </p:spPr>
        <p:txBody>
          <a:bodyPr wrap="square" rtlCol="0">
            <a:spAutoFit/>
          </a:bodyPr>
          <a:lstStyle/>
          <a:p>
            <a:r>
              <a:rPr lang="fr-FR" sz="2000" b="1" dirty="0">
                <a:solidFill>
                  <a:schemeClr val="bg1"/>
                </a:solidFill>
              </a:rPr>
              <a:t>L'église de Saint Rocco à </a:t>
            </a:r>
            <a:r>
              <a:rPr lang="fr-FR" sz="2000" b="1" dirty="0" err="1">
                <a:solidFill>
                  <a:schemeClr val="bg1"/>
                </a:solidFill>
              </a:rPr>
              <a:t>Splantzia</a:t>
            </a:r>
            <a:r>
              <a:rPr lang="fr-FR" sz="2000" b="1" dirty="0">
                <a:solidFill>
                  <a:schemeClr val="bg1"/>
                </a:solidFill>
              </a:rPr>
              <a:t>.</a:t>
            </a:r>
          </a:p>
        </p:txBody>
      </p:sp>
    </p:spTree>
    <p:extLst>
      <p:ext uri="{BB962C8B-B14F-4D97-AF65-F5344CB8AC3E}">
        <p14:creationId xmlns:p14="http://schemas.microsoft.com/office/powerpoint/2010/main" val="545018258"/>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bâtiment, ciel, extérieur, bâtiment gouvernemental&#10;&#10;Description générée automatiquement">
            <a:extLst>
              <a:ext uri="{FF2B5EF4-FFF2-40B4-BE49-F238E27FC236}">
                <a16:creationId xmlns:a16="http://schemas.microsoft.com/office/drawing/2014/main" id="{FA4BF942-C15F-E72E-B855-374153670D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22916" y="643466"/>
            <a:ext cx="8346167" cy="5571067"/>
          </a:xfrm>
          <a:prstGeom prst="rect">
            <a:avLst/>
          </a:prstGeom>
        </p:spPr>
      </p:pic>
      <p:sp>
        <p:nvSpPr>
          <p:cNvPr id="4" name="ZoneTexte 3">
            <a:extLst>
              <a:ext uri="{FF2B5EF4-FFF2-40B4-BE49-F238E27FC236}">
                <a16:creationId xmlns:a16="http://schemas.microsoft.com/office/drawing/2014/main" id="{6A85688B-D751-CCC2-FAA1-57974A72B7BC}"/>
              </a:ext>
            </a:extLst>
          </p:cNvPr>
          <p:cNvSpPr txBox="1"/>
          <p:nvPr/>
        </p:nvSpPr>
        <p:spPr>
          <a:xfrm>
            <a:off x="3621087" y="6214533"/>
            <a:ext cx="8346167" cy="400110"/>
          </a:xfrm>
          <a:prstGeom prst="rect">
            <a:avLst/>
          </a:prstGeom>
          <a:noFill/>
        </p:spPr>
        <p:txBody>
          <a:bodyPr wrap="square" rtlCol="0">
            <a:spAutoFit/>
          </a:bodyPr>
          <a:lstStyle/>
          <a:p>
            <a:r>
              <a:rPr lang="fr-FR" sz="2000" b="1" dirty="0">
                <a:solidFill>
                  <a:schemeClr val="bg1"/>
                </a:solidFill>
              </a:rPr>
              <a:t>Bâtiment de la préfecture, place </a:t>
            </a:r>
            <a:r>
              <a:rPr lang="fr-FR" sz="2000" b="1" dirty="0" err="1">
                <a:solidFill>
                  <a:schemeClr val="bg1"/>
                </a:solidFill>
              </a:rPr>
              <a:t>Eleftherias</a:t>
            </a:r>
            <a:endParaRPr lang="fr-FR" sz="2000" b="1" dirty="0">
              <a:solidFill>
                <a:schemeClr val="bg1"/>
              </a:solidFill>
            </a:endParaRPr>
          </a:p>
        </p:txBody>
      </p:sp>
    </p:spTree>
    <p:extLst>
      <p:ext uri="{BB962C8B-B14F-4D97-AF65-F5344CB8AC3E}">
        <p14:creationId xmlns:p14="http://schemas.microsoft.com/office/powerpoint/2010/main" val="1300309617"/>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A34098D-7C86-B39E-1A0C-59748299C65B}"/>
              </a:ext>
            </a:extLst>
          </p:cNvPr>
          <p:cNvSpPr txBox="1"/>
          <p:nvPr/>
        </p:nvSpPr>
        <p:spPr>
          <a:xfrm>
            <a:off x="2817845" y="2146040"/>
            <a:ext cx="8901404" cy="523220"/>
          </a:xfrm>
          <a:prstGeom prst="rect">
            <a:avLst/>
          </a:prstGeom>
          <a:noFill/>
        </p:spPr>
        <p:txBody>
          <a:bodyPr wrap="square" rtlCol="0">
            <a:spAutoFit/>
          </a:bodyPr>
          <a:lstStyle/>
          <a:p>
            <a:r>
              <a:rPr lang="fr-FR" sz="2800" b="1" dirty="0">
                <a:solidFill>
                  <a:schemeClr val="bg1"/>
                </a:solidFill>
              </a:rPr>
              <a:t>Lorient Vous A Présenté La Canée (Grèce )</a:t>
            </a:r>
          </a:p>
        </p:txBody>
      </p:sp>
      <p:sp>
        <p:nvSpPr>
          <p:cNvPr id="3" name="ZoneTexte 2">
            <a:extLst>
              <a:ext uri="{FF2B5EF4-FFF2-40B4-BE49-F238E27FC236}">
                <a16:creationId xmlns:a16="http://schemas.microsoft.com/office/drawing/2014/main" id="{101BE6A0-8144-8E0B-C6E0-1C13E2E9CAC9}"/>
              </a:ext>
            </a:extLst>
          </p:cNvPr>
          <p:cNvSpPr txBox="1"/>
          <p:nvPr/>
        </p:nvSpPr>
        <p:spPr>
          <a:xfrm>
            <a:off x="3844212" y="2669260"/>
            <a:ext cx="5840963"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A237D508-816D-7CAD-2108-247A324C8C13}"/>
              </a:ext>
            </a:extLst>
          </p:cNvPr>
          <p:cNvSpPr txBox="1"/>
          <p:nvPr/>
        </p:nvSpPr>
        <p:spPr>
          <a:xfrm>
            <a:off x="5561045" y="3142301"/>
            <a:ext cx="4329404"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839917147"/>
      </p:ext>
    </p:extLst>
  </p:cSld>
  <p:clrMapOvr>
    <a:masterClrMapping/>
  </p:clrMapOvr>
  <mc:AlternateContent xmlns:mc="http://schemas.openxmlformats.org/markup-compatibility/2006">
    <mc:Choice xmlns:p14="http://schemas.microsoft.com/office/powerpoint/2010/main" Requires="p14">
      <p:transition spd="slow" p14:dur="5000" advClick="0" advTm="17000">
        <p14:glitter pattern="hexagon"/>
      </p:transition>
    </mc:Choice>
    <mc:Fallback>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TotalTime>
  <Words>304</Words>
  <Application>Microsoft Office PowerPoint</Application>
  <PresentationFormat>Grand écran</PresentationFormat>
  <Paragraphs>33</Paragraphs>
  <Slides>30</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30</vt:i4>
      </vt:variant>
    </vt:vector>
  </HeadingPairs>
  <TitlesOfParts>
    <vt:vector size="36" baseType="lpstr">
      <vt:lpstr>Algerian</vt:lpstr>
      <vt:lpstr>Arial</vt:lpstr>
      <vt:lpstr>Calibri</vt:lpstr>
      <vt:lpstr>Calibri Light</vt:lpstr>
      <vt:lpstr>Impact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2023-02-05T05:29:22Z</dcterms:created>
  <dcterms:modified xsi:type="dcterms:W3CDTF">2023-02-05T08:32:59Z</dcterms:modified>
</cp:coreProperties>
</file>