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57" r:id="rId4"/>
    <p:sldId id="258" r:id="rId5"/>
    <p:sldId id="259" r:id="rId6"/>
    <p:sldId id="261" r:id="rId7"/>
    <p:sldId id="260" r:id="rId8"/>
    <p:sldId id="263"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1" r:id="rId26"/>
    <p:sldId id="282" r:id="rId27"/>
    <p:sldId id="280"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2CmFA/T9FUeiDArvfl5Q==" hashData="YJg6AbuLGcZ37gfgz7VrxYVcFvtrWuBX/zOvj+6EXeh28D3ndf4e9AZ2JfH/QTGQLUk0FZdMWgEgyCo93Sysr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75" autoAdjust="0"/>
    <p:restoredTop sz="94660"/>
  </p:normalViewPr>
  <p:slideViewPr>
    <p:cSldViewPr snapToGrid="0">
      <p:cViewPr varScale="1">
        <p:scale>
          <a:sx n="78" d="100"/>
          <a:sy n="78" d="100"/>
        </p:scale>
        <p:origin x="1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0D44C4-CFCE-79B9-16A1-1663025B6D0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B84A335-A03D-FA82-8037-78EF9637EC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D6182C7-F7C5-2DCF-AE7F-9D7C74FBFE5D}"/>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5" name="Espace réservé du pied de page 4">
            <a:extLst>
              <a:ext uri="{FF2B5EF4-FFF2-40B4-BE49-F238E27FC236}">
                <a16:creationId xmlns:a16="http://schemas.microsoft.com/office/drawing/2014/main" id="{C7FF191A-90C1-BCD6-7EEF-09516B4CA76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E5270E-5A5F-52EA-94C5-AB906DBAD7BD}"/>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3627470550"/>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BE02CC-676E-6B75-00FF-8E247403B33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27A3229-D8AE-9A4D-63AD-0475FA4AF6E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6278D9E-D9EE-1E69-38A7-4A679FFAF61E}"/>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5" name="Espace réservé du pied de page 4">
            <a:extLst>
              <a:ext uri="{FF2B5EF4-FFF2-40B4-BE49-F238E27FC236}">
                <a16:creationId xmlns:a16="http://schemas.microsoft.com/office/drawing/2014/main" id="{6C4ADF01-294B-8FE3-3632-B0B76A3D62A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9AEA34E-EC3F-96BC-5B74-B2C38272FA7E}"/>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1510637890"/>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645470-5F01-D640-6D06-A3D7E6A071D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FC71CB9-5DF0-897E-BF3F-4CC7424F3D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2EE673E-75D9-5EAC-2569-14AA63E47BF1}"/>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5" name="Espace réservé du pied de page 4">
            <a:extLst>
              <a:ext uri="{FF2B5EF4-FFF2-40B4-BE49-F238E27FC236}">
                <a16:creationId xmlns:a16="http://schemas.microsoft.com/office/drawing/2014/main" id="{E624EF48-301C-662F-2AD4-58D9ABBE1D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1D5BB2-D93C-FE9C-044F-DA4B30A7AA75}"/>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2566720387"/>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2842D6-0866-CDEC-AB40-092415C251A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5F2A897-87DF-0543-240A-4B65AAE66C1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8DCDCD3-D462-7C86-61F5-1342C54EA58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B4DCD5D-8C06-FBEC-685F-131F10025994}"/>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6" name="Espace réservé du pied de page 5">
            <a:extLst>
              <a:ext uri="{FF2B5EF4-FFF2-40B4-BE49-F238E27FC236}">
                <a16:creationId xmlns:a16="http://schemas.microsoft.com/office/drawing/2014/main" id="{81ECDFD7-FFAE-5BC5-48B5-2084ED8F376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6D4BE0-493C-D884-E5BB-88BFBA66A52D}"/>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2428333999"/>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F66175-BBD5-4B45-5229-EC859154A2D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A1D8172-B5D4-317D-C684-55DB540FAF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C3C2CD5-B7DD-D118-00D9-A5295629FCE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0C7E682-EE1F-58AA-1BB3-1EA541A612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F6DFFAE-817A-EA19-C302-1D8C7FE19CD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16B9C4A-4474-81FF-F320-A6FA1EDEEBCE}"/>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8" name="Espace réservé du pied de page 7">
            <a:extLst>
              <a:ext uri="{FF2B5EF4-FFF2-40B4-BE49-F238E27FC236}">
                <a16:creationId xmlns:a16="http://schemas.microsoft.com/office/drawing/2014/main" id="{70B70C0F-AD40-80DF-F459-04646718421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F18FBA2-BF12-587D-296F-E39407EA8D32}"/>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90671999"/>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1AD9A9-03D7-75CE-7AE8-89E122AC643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E4D1062-4E0F-27F3-6294-8C9A36A258CE}"/>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4" name="Espace réservé du pied de page 3">
            <a:extLst>
              <a:ext uri="{FF2B5EF4-FFF2-40B4-BE49-F238E27FC236}">
                <a16:creationId xmlns:a16="http://schemas.microsoft.com/office/drawing/2014/main" id="{EFB42D97-EF34-F01D-772E-D9F16A367EB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E93B7A3-0FBD-4C29-C7CF-FEDDDA52C957}"/>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658255770"/>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203E25C-404F-FA23-4811-ED25589E4C4B}"/>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3" name="Espace réservé du pied de page 2">
            <a:extLst>
              <a:ext uri="{FF2B5EF4-FFF2-40B4-BE49-F238E27FC236}">
                <a16:creationId xmlns:a16="http://schemas.microsoft.com/office/drawing/2014/main" id="{9CF1A86C-D8A2-F6E4-59A8-6F3481C4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411F32E-9C3E-6297-39D5-DF89D6643A71}"/>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1988255902"/>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75E446-8393-CD06-1077-8A0D37030DC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F748CF4-7152-2FD4-94A4-C7315F313E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8F249A0-D286-561A-8781-D17EF2198F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9CC75E1-1B1E-25E1-A95F-8669D319BF12}"/>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6" name="Espace réservé du pied de page 5">
            <a:extLst>
              <a:ext uri="{FF2B5EF4-FFF2-40B4-BE49-F238E27FC236}">
                <a16:creationId xmlns:a16="http://schemas.microsoft.com/office/drawing/2014/main" id="{A8B83547-0C6F-4FC7-1AE2-F210555C9CD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F2AC4F2-725E-02C9-C8DC-5A139C076D41}"/>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1528861227"/>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0D5B93-D9DB-7910-8108-1ABF66826B0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F5E71BD-6924-FF4F-3135-E7A12C14C7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CDF0AD4-CAB2-64F3-317D-68ECC5817C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2158087-9A09-05A1-2E8A-26B42C9E0418}"/>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6" name="Espace réservé du pied de page 5">
            <a:extLst>
              <a:ext uri="{FF2B5EF4-FFF2-40B4-BE49-F238E27FC236}">
                <a16:creationId xmlns:a16="http://schemas.microsoft.com/office/drawing/2014/main" id="{9B95AEAC-871E-4131-80C1-B82BE7B7B94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5D7513B-738D-C90F-54EF-BA99A5FCB22A}"/>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959073352"/>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8CAAA-8841-6F9D-3AB2-66CF66E61CA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FE8F2CC-4E1B-3395-DA18-CADC901B79B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6BB990-46E7-ED3C-F43E-55F129B64434}"/>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5" name="Espace réservé du pied de page 4">
            <a:extLst>
              <a:ext uri="{FF2B5EF4-FFF2-40B4-BE49-F238E27FC236}">
                <a16:creationId xmlns:a16="http://schemas.microsoft.com/office/drawing/2014/main" id="{D065780F-2D19-B633-FBA0-C09240E023A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8EE8AF7-5E72-37AB-5D0F-976C4784ADBC}"/>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1787076321"/>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5F4807E-6DC3-3E80-D8D6-C6C253EA0FA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C042232-840E-B708-76D4-89CCAFA3FE5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617C5C0-5EC2-9B44-5434-936407A60880}"/>
              </a:ext>
            </a:extLst>
          </p:cNvPr>
          <p:cNvSpPr>
            <a:spLocks noGrp="1"/>
          </p:cNvSpPr>
          <p:nvPr>
            <p:ph type="dt" sz="half" idx="10"/>
          </p:nvPr>
        </p:nvSpPr>
        <p:spPr/>
        <p:txBody>
          <a:bodyPr/>
          <a:lstStyle/>
          <a:p>
            <a:fld id="{923EA40C-68E3-4DAA-A283-5139A75ACC3C}" type="datetimeFigureOut">
              <a:rPr lang="fr-FR" smtClean="0"/>
              <a:t>31/01/2023</a:t>
            </a:fld>
            <a:endParaRPr lang="fr-FR"/>
          </a:p>
        </p:txBody>
      </p:sp>
      <p:sp>
        <p:nvSpPr>
          <p:cNvPr id="5" name="Espace réservé du pied de page 4">
            <a:extLst>
              <a:ext uri="{FF2B5EF4-FFF2-40B4-BE49-F238E27FC236}">
                <a16:creationId xmlns:a16="http://schemas.microsoft.com/office/drawing/2014/main" id="{2E07519E-3D81-622D-6567-0D77DD99DC7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88644D-A6D8-608E-168A-E4412365AF9B}"/>
              </a:ext>
            </a:extLst>
          </p:cNvPr>
          <p:cNvSpPr>
            <a:spLocks noGrp="1"/>
          </p:cNvSpPr>
          <p:nvPr>
            <p:ph type="sldNum" sz="quarter" idx="12"/>
          </p:nvPr>
        </p:nvSpPr>
        <p:spPr/>
        <p:txBody>
          <a:bodyPr/>
          <a:lstStyle/>
          <a:p>
            <a:fld id="{F0D2156D-2F26-4059-B51D-3933EB0DE787}" type="slidenum">
              <a:rPr lang="fr-FR" smtClean="0"/>
              <a:t>‹N°›</a:t>
            </a:fld>
            <a:endParaRPr lang="fr-FR"/>
          </a:p>
        </p:txBody>
      </p:sp>
    </p:spTree>
    <p:extLst>
      <p:ext uri="{BB962C8B-B14F-4D97-AF65-F5344CB8AC3E}">
        <p14:creationId xmlns:p14="http://schemas.microsoft.com/office/powerpoint/2010/main" val="952313907"/>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31E0E7A-B11A-CD85-8EF1-9E5CF92C8B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2F808CD-5840-5E59-5324-82C481985B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8EAD3D3-5C40-48FD-F920-64B2242AED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3EA40C-68E3-4DAA-A283-5139A75ACC3C}" type="datetimeFigureOut">
              <a:rPr lang="fr-FR" smtClean="0"/>
              <a:t>31/01/2023</a:t>
            </a:fld>
            <a:endParaRPr lang="fr-FR"/>
          </a:p>
        </p:txBody>
      </p:sp>
      <p:sp>
        <p:nvSpPr>
          <p:cNvPr id="5" name="Espace réservé du pied de page 4">
            <a:extLst>
              <a:ext uri="{FF2B5EF4-FFF2-40B4-BE49-F238E27FC236}">
                <a16:creationId xmlns:a16="http://schemas.microsoft.com/office/drawing/2014/main" id="{93E78BCE-FC3E-F85F-515B-ADABB8ED55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6AAD20F-439E-FA33-C306-23CB8E5534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D2156D-2F26-4059-B51D-3933EB0DE787}" type="slidenum">
              <a:rPr lang="fr-FR" smtClean="0"/>
              <a:t>‹N°›</a:t>
            </a:fld>
            <a:endParaRPr lang="fr-FR"/>
          </a:p>
        </p:txBody>
      </p:sp>
    </p:spTree>
    <p:extLst>
      <p:ext uri="{BB962C8B-B14F-4D97-AF65-F5344CB8AC3E}">
        <p14:creationId xmlns:p14="http://schemas.microsoft.com/office/powerpoint/2010/main" val="3521291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ciel, extérieur, montagne, nature&#10;&#10;Description générée automatiquement">
            <a:extLst>
              <a:ext uri="{FF2B5EF4-FFF2-40B4-BE49-F238E27FC236}">
                <a16:creationId xmlns:a16="http://schemas.microsoft.com/office/drawing/2014/main" id="{D91547BF-A0F8-2CFE-2F4D-8533FFA58E0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84300" y="617838"/>
            <a:ext cx="9436100" cy="5554362"/>
          </a:xfrm>
          <a:prstGeom prst="rect">
            <a:avLst/>
          </a:prstGeom>
        </p:spPr>
      </p:pic>
      <p:sp>
        <p:nvSpPr>
          <p:cNvPr id="6" name="ZoneTexte 5">
            <a:extLst>
              <a:ext uri="{FF2B5EF4-FFF2-40B4-BE49-F238E27FC236}">
                <a16:creationId xmlns:a16="http://schemas.microsoft.com/office/drawing/2014/main" id="{4AF4806B-2276-BCDD-23CE-CFF140FC6180}"/>
              </a:ext>
            </a:extLst>
          </p:cNvPr>
          <p:cNvSpPr txBox="1"/>
          <p:nvPr/>
        </p:nvSpPr>
        <p:spPr>
          <a:xfrm>
            <a:off x="5496354" y="6172200"/>
            <a:ext cx="6502400" cy="400110"/>
          </a:xfrm>
          <a:prstGeom prst="rect">
            <a:avLst/>
          </a:prstGeom>
          <a:noFill/>
        </p:spPr>
        <p:txBody>
          <a:bodyPr wrap="square" rtlCol="0">
            <a:spAutoFit/>
          </a:bodyPr>
          <a:lstStyle/>
          <a:p>
            <a:r>
              <a:rPr lang="fr-FR" sz="2000" b="1" dirty="0">
                <a:solidFill>
                  <a:schemeClr val="bg1"/>
                </a:solidFill>
              </a:rPr>
              <a:t>Coblence</a:t>
            </a:r>
          </a:p>
        </p:txBody>
      </p:sp>
      <p:sp>
        <p:nvSpPr>
          <p:cNvPr id="2" name="ZoneTexte 1">
            <a:extLst>
              <a:ext uri="{FF2B5EF4-FFF2-40B4-BE49-F238E27FC236}">
                <a16:creationId xmlns:a16="http://schemas.microsoft.com/office/drawing/2014/main" id="{C2EAFFCF-1E75-A6CB-ECB2-F84364E6F186}"/>
              </a:ext>
            </a:extLst>
          </p:cNvPr>
          <p:cNvSpPr txBox="1"/>
          <p:nvPr/>
        </p:nvSpPr>
        <p:spPr>
          <a:xfrm>
            <a:off x="2615685" y="145301"/>
            <a:ext cx="7908324" cy="461665"/>
          </a:xfrm>
          <a:prstGeom prst="rect">
            <a:avLst/>
          </a:prstGeom>
          <a:noFill/>
        </p:spPr>
        <p:txBody>
          <a:bodyPr wrap="square" rtlCol="0">
            <a:spAutoFit/>
          </a:bodyPr>
          <a:lstStyle/>
          <a:p>
            <a:r>
              <a:rPr lang="fr-FR" sz="2400" b="1" dirty="0">
                <a:solidFill>
                  <a:schemeClr val="bg1"/>
                </a:solidFill>
              </a:rPr>
              <a:t>Lorient Vous Présente La Ville De Coblence (Allemagne )</a:t>
            </a:r>
          </a:p>
        </p:txBody>
      </p:sp>
    </p:spTree>
    <p:extLst>
      <p:ext uri="{BB962C8B-B14F-4D97-AF65-F5344CB8AC3E}">
        <p14:creationId xmlns:p14="http://schemas.microsoft.com/office/powerpoint/2010/main" val="2578564069"/>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sndAc>
          <p:stSnd loop="1">
            <p:snd r:embed="rId2" name="CHOPIN - SPRING WALTZ BEAUTIFUL RELAXING PIANO MUSIC.wav"/>
          </p:stSnd>
        </p:sndAc>
      </p:transition>
    </mc:Choice>
    <mc:Fallback xmlns="">
      <p:transition spd="slow" advClick="0" advTm="17000">
        <p:fade/>
        <p:sndAc>
          <p:stSnd loop="1">
            <p:snd r:embed="rId4" name="CHOPIN - SPRING WALTZ BEAUTIFUL RELAXING PIANO MUSI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1C050A6-2C9E-981E-4958-0B4D19410287}"/>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Coblence est une ville ancienne située dans le centre de l'Allemagne. Elle constitue une porte d'entrée vers les vignobles en terrasses et les châteaux en ruine des gorges du Rhin. En son centre, une statue monumentale de Guillaume Ier marque la confluence du Rhin et de la Moselle. Un téléphérique mène à la forteresse d'</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Ehrenbreitstein</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au sommet d'une colline, qui abrite des musées et accueille des événements culturels. Au sud, le long du fleuve, se trouvent le château néo-gothique de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Stolzenfels</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et ses jardins.</a:t>
            </a:r>
          </a:p>
        </p:txBody>
      </p:sp>
    </p:spTree>
    <p:extLst>
      <p:ext uri="{BB962C8B-B14F-4D97-AF65-F5344CB8AC3E}">
        <p14:creationId xmlns:p14="http://schemas.microsoft.com/office/powerpoint/2010/main" val="4271637925"/>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F4FC14A-C355-8B89-69A5-A94D6D4990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5000" y="482600"/>
            <a:ext cx="8305800" cy="5791200"/>
          </a:xfrm>
          <a:prstGeom prst="rect">
            <a:avLst/>
          </a:prstGeom>
        </p:spPr>
      </p:pic>
      <p:sp>
        <p:nvSpPr>
          <p:cNvPr id="4" name="ZoneTexte 3">
            <a:extLst>
              <a:ext uri="{FF2B5EF4-FFF2-40B4-BE49-F238E27FC236}">
                <a16:creationId xmlns:a16="http://schemas.microsoft.com/office/drawing/2014/main" id="{D342CA92-9ED5-3F68-00C6-99AA1EF3D5DF}"/>
              </a:ext>
            </a:extLst>
          </p:cNvPr>
          <p:cNvSpPr txBox="1"/>
          <p:nvPr/>
        </p:nvSpPr>
        <p:spPr>
          <a:xfrm>
            <a:off x="5828270" y="6175345"/>
            <a:ext cx="6705600" cy="400110"/>
          </a:xfrm>
          <a:prstGeom prst="rect">
            <a:avLst/>
          </a:prstGeom>
          <a:noFill/>
        </p:spPr>
        <p:txBody>
          <a:bodyPr wrap="square" rtlCol="0">
            <a:spAutoFit/>
          </a:bodyPr>
          <a:lstStyle/>
          <a:p>
            <a:r>
              <a:rPr lang="fr-FR" sz="2000" b="1" dirty="0">
                <a:solidFill>
                  <a:schemeClr val="bg1"/>
                </a:solidFill>
              </a:rPr>
              <a:t>Coblence</a:t>
            </a:r>
          </a:p>
        </p:txBody>
      </p:sp>
    </p:spTree>
    <p:extLst>
      <p:ext uri="{BB962C8B-B14F-4D97-AF65-F5344CB8AC3E}">
        <p14:creationId xmlns:p14="http://schemas.microsoft.com/office/powerpoint/2010/main" val="4237770826"/>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ontagne, extérieur, jour&#10;&#10;Description générée automatiquement">
            <a:extLst>
              <a:ext uri="{FF2B5EF4-FFF2-40B4-BE49-F238E27FC236}">
                <a16:creationId xmlns:a16="http://schemas.microsoft.com/office/drawing/2014/main" id="{2EB85CEA-72F8-6DD8-3E20-A10CD9DD11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432486"/>
            <a:ext cx="9144000" cy="5820033"/>
          </a:xfrm>
          <a:prstGeom prst="rect">
            <a:avLst/>
          </a:prstGeom>
        </p:spPr>
      </p:pic>
      <p:sp>
        <p:nvSpPr>
          <p:cNvPr id="6" name="ZoneTexte 5">
            <a:extLst>
              <a:ext uri="{FF2B5EF4-FFF2-40B4-BE49-F238E27FC236}">
                <a16:creationId xmlns:a16="http://schemas.microsoft.com/office/drawing/2014/main" id="{441B3C58-4EB4-3952-12C5-AAAAAB8ECC13}"/>
              </a:ext>
            </a:extLst>
          </p:cNvPr>
          <p:cNvSpPr txBox="1"/>
          <p:nvPr/>
        </p:nvSpPr>
        <p:spPr>
          <a:xfrm>
            <a:off x="4914901" y="6225459"/>
            <a:ext cx="6098058" cy="400110"/>
          </a:xfrm>
          <a:prstGeom prst="rect">
            <a:avLst/>
          </a:prstGeom>
          <a:noFill/>
        </p:spPr>
        <p:txBody>
          <a:bodyPr wrap="square">
            <a:spAutoFit/>
          </a:bodyPr>
          <a:lstStyle/>
          <a:p>
            <a:r>
              <a:rPr lang="fr-FR" sz="2000" b="1" dirty="0">
                <a:solidFill>
                  <a:schemeClr val="bg1"/>
                </a:solidFill>
              </a:rPr>
              <a:t>Centre de Coblence.</a:t>
            </a:r>
          </a:p>
        </p:txBody>
      </p:sp>
    </p:spTree>
    <p:extLst>
      <p:ext uri="{BB962C8B-B14F-4D97-AF65-F5344CB8AC3E}">
        <p14:creationId xmlns:p14="http://schemas.microsoft.com/office/powerpoint/2010/main" val="1692539055"/>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extérieur, ciel, arbre, route&#10;&#10;Description générée automatiquement">
            <a:extLst>
              <a:ext uri="{FF2B5EF4-FFF2-40B4-BE49-F238E27FC236}">
                <a16:creationId xmlns:a16="http://schemas.microsoft.com/office/drawing/2014/main" id="{441FA54F-C785-47B5-970F-7A5E0EA363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7249" y="321275"/>
            <a:ext cx="9057502" cy="5918887"/>
          </a:xfrm>
          <a:prstGeom prst="rect">
            <a:avLst/>
          </a:prstGeom>
        </p:spPr>
      </p:pic>
      <p:sp>
        <p:nvSpPr>
          <p:cNvPr id="4" name="ZoneTexte 3">
            <a:extLst>
              <a:ext uri="{FF2B5EF4-FFF2-40B4-BE49-F238E27FC236}">
                <a16:creationId xmlns:a16="http://schemas.microsoft.com/office/drawing/2014/main" id="{87E4DF77-0468-CB83-BD82-1A1B7B5B1049}"/>
              </a:ext>
            </a:extLst>
          </p:cNvPr>
          <p:cNvSpPr txBox="1"/>
          <p:nvPr/>
        </p:nvSpPr>
        <p:spPr>
          <a:xfrm>
            <a:off x="4720280" y="6240162"/>
            <a:ext cx="6128951" cy="400110"/>
          </a:xfrm>
          <a:prstGeom prst="rect">
            <a:avLst/>
          </a:prstGeom>
          <a:noFill/>
        </p:spPr>
        <p:txBody>
          <a:bodyPr wrap="square" rtlCol="0">
            <a:spAutoFit/>
          </a:bodyPr>
          <a:lstStyle/>
          <a:p>
            <a:r>
              <a:rPr lang="fr-FR" sz="2000" b="1" dirty="0"/>
              <a:t>Basilique Saint-</a:t>
            </a:r>
            <a:r>
              <a:rPr lang="fr-FR" sz="2000" b="1" dirty="0" err="1"/>
              <a:t>Kastor</a:t>
            </a:r>
            <a:r>
              <a:rPr lang="fr-FR" sz="2000" b="1" dirty="0"/>
              <a:t>.</a:t>
            </a:r>
          </a:p>
        </p:txBody>
      </p:sp>
    </p:spTree>
    <p:extLst>
      <p:ext uri="{BB962C8B-B14F-4D97-AF65-F5344CB8AC3E}">
        <p14:creationId xmlns:p14="http://schemas.microsoft.com/office/powerpoint/2010/main" val="2985036152"/>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extérieur, bâtiment, arbre, ciel&#10;&#10;Description générée automatiquement">
            <a:extLst>
              <a:ext uri="{FF2B5EF4-FFF2-40B4-BE49-F238E27FC236}">
                <a16:creationId xmlns:a16="http://schemas.microsoft.com/office/drawing/2014/main" id="{B877058B-EDCA-AE67-69A5-87F0919448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0490" y="420131"/>
            <a:ext cx="10291020" cy="5782962"/>
          </a:xfrm>
          <a:prstGeom prst="rect">
            <a:avLst/>
          </a:prstGeom>
        </p:spPr>
      </p:pic>
      <p:sp>
        <p:nvSpPr>
          <p:cNvPr id="4" name="ZoneTexte 3">
            <a:extLst>
              <a:ext uri="{FF2B5EF4-FFF2-40B4-BE49-F238E27FC236}">
                <a16:creationId xmlns:a16="http://schemas.microsoft.com/office/drawing/2014/main" id="{FB0B4A39-45F7-6E47-68AE-0EE85D147FDF}"/>
              </a:ext>
            </a:extLst>
          </p:cNvPr>
          <p:cNvSpPr txBox="1"/>
          <p:nvPr/>
        </p:nvSpPr>
        <p:spPr>
          <a:xfrm>
            <a:off x="4633785" y="6203093"/>
            <a:ext cx="7129848" cy="400110"/>
          </a:xfrm>
          <a:prstGeom prst="rect">
            <a:avLst/>
          </a:prstGeom>
          <a:noFill/>
        </p:spPr>
        <p:txBody>
          <a:bodyPr wrap="square" rtlCol="0">
            <a:spAutoFit/>
          </a:bodyPr>
          <a:lstStyle/>
          <a:p>
            <a:r>
              <a:rPr lang="fr-FR" sz="2000" b="1" dirty="0"/>
              <a:t>Alte Burg (vieux château).</a:t>
            </a:r>
          </a:p>
        </p:txBody>
      </p:sp>
    </p:spTree>
    <p:extLst>
      <p:ext uri="{BB962C8B-B14F-4D97-AF65-F5344CB8AC3E}">
        <p14:creationId xmlns:p14="http://schemas.microsoft.com/office/powerpoint/2010/main" val="2527181006"/>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arbre, bâtiment, château&#10;&#10;Description générée automatiquement">
            <a:extLst>
              <a:ext uri="{FF2B5EF4-FFF2-40B4-BE49-F238E27FC236}">
                <a16:creationId xmlns:a16="http://schemas.microsoft.com/office/drawing/2014/main" id="{D51B82B7-23E2-EEE3-6381-44F98BECA8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8670" y="444843"/>
            <a:ext cx="9329352" cy="5832390"/>
          </a:xfrm>
          <a:prstGeom prst="rect">
            <a:avLst/>
          </a:prstGeom>
        </p:spPr>
      </p:pic>
      <p:sp>
        <p:nvSpPr>
          <p:cNvPr id="4" name="ZoneTexte 3">
            <a:extLst>
              <a:ext uri="{FF2B5EF4-FFF2-40B4-BE49-F238E27FC236}">
                <a16:creationId xmlns:a16="http://schemas.microsoft.com/office/drawing/2014/main" id="{F11CFCFB-DD09-18D6-7963-1544E70B9F85}"/>
              </a:ext>
            </a:extLst>
          </p:cNvPr>
          <p:cNvSpPr txBox="1"/>
          <p:nvPr/>
        </p:nvSpPr>
        <p:spPr>
          <a:xfrm>
            <a:off x="3682311" y="6277233"/>
            <a:ext cx="6351373" cy="400110"/>
          </a:xfrm>
          <a:prstGeom prst="rect">
            <a:avLst/>
          </a:prstGeom>
          <a:noFill/>
        </p:spPr>
        <p:txBody>
          <a:bodyPr wrap="square" rtlCol="0">
            <a:spAutoFit/>
          </a:bodyPr>
          <a:lstStyle/>
          <a:p>
            <a:r>
              <a:rPr lang="fr-FR" sz="2000" b="1" dirty="0" err="1">
                <a:solidFill>
                  <a:schemeClr val="bg1"/>
                </a:solidFill>
              </a:rPr>
              <a:t>Schloss</a:t>
            </a:r>
            <a:r>
              <a:rPr lang="fr-FR" sz="2000" b="1" dirty="0">
                <a:solidFill>
                  <a:schemeClr val="bg1"/>
                </a:solidFill>
              </a:rPr>
              <a:t> </a:t>
            </a:r>
            <a:r>
              <a:rPr lang="fr-FR" sz="2000" b="1" dirty="0" err="1">
                <a:solidFill>
                  <a:schemeClr val="bg1"/>
                </a:solidFill>
              </a:rPr>
              <a:t>Stolzenfels</a:t>
            </a:r>
            <a:r>
              <a:rPr lang="fr-FR" sz="2000" b="1" dirty="0">
                <a:solidFill>
                  <a:schemeClr val="bg1"/>
                </a:solidFill>
              </a:rPr>
              <a:t> (château de </a:t>
            </a:r>
            <a:r>
              <a:rPr lang="fr-FR" sz="2000" b="1" dirty="0" err="1">
                <a:solidFill>
                  <a:schemeClr val="bg1"/>
                </a:solidFill>
              </a:rPr>
              <a:t>Stolzenfels</a:t>
            </a:r>
            <a:r>
              <a:rPr lang="fr-FR" sz="2000" b="1" dirty="0">
                <a:solidFill>
                  <a:schemeClr val="bg1"/>
                </a:solidFill>
              </a:rPr>
              <a:t>).</a:t>
            </a:r>
          </a:p>
        </p:txBody>
      </p:sp>
    </p:spTree>
    <p:extLst>
      <p:ext uri="{BB962C8B-B14F-4D97-AF65-F5344CB8AC3E}">
        <p14:creationId xmlns:p14="http://schemas.microsoft.com/office/powerpoint/2010/main" val="3832987576"/>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herbe, plante&#10;&#10;Description générée automatiquement">
            <a:extLst>
              <a:ext uri="{FF2B5EF4-FFF2-40B4-BE49-F238E27FC236}">
                <a16:creationId xmlns:a16="http://schemas.microsoft.com/office/drawing/2014/main" id="{005FBE6F-306F-D33A-2DC8-D8E71467BE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0454" y="506627"/>
            <a:ext cx="9292281" cy="5733536"/>
          </a:xfrm>
          <a:prstGeom prst="rect">
            <a:avLst/>
          </a:prstGeom>
        </p:spPr>
      </p:pic>
      <p:sp>
        <p:nvSpPr>
          <p:cNvPr id="4" name="ZoneTexte 3">
            <a:extLst>
              <a:ext uri="{FF2B5EF4-FFF2-40B4-BE49-F238E27FC236}">
                <a16:creationId xmlns:a16="http://schemas.microsoft.com/office/drawing/2014/main" id="{939B2406-4FCF-9E08-26FA-D8ECBD22B9CE}"/>
              </a:ext>
            </a:extLst>
          </p:cNvPr>
          <p:cNvSpPr txBox="1"/>
          <p:nvPr/>
        </p:nvSpPr>
        <p:spPr>
          <a:xfrm>
            <a:off x="3768811" y="6193083"/>
            <a:ext cx="7846540" cy="400110"/>
          </a:xfrm>
          <a:prstGeom prst="rect">
            <a:avLst/>
          </a:prstGeom>
          <a:noFill/>
        </p:spPr>
        <p:txBody>
          <a:bodyPr wrap="square" rtlCol="0">
            <a:spAutoFit/>
          </a:bodyPr>
          <a:lstStyle/>
          <a:p>
            <a:r>
              <a:rPr lang="fr-FR" sz="2000" b="1" dirty="0">
                <a:solidFill>
                  <a:schemeClr val="bg1"/>
                </a:solidFill>
              </a:rPr>
              <a:t>Tombeau de François Séverin Marceau.</a:t>
            </a:r>
          </a:p>
        </p:txBody>
      </p:sp>
    </p:spTree>
    <p:extLst>
      <p:ext uri="{BB962C8B-B14F-4D97-AF65-F5344CB8AC3E}">
        <p14:creationId xmlns:p14="http://schemas.microsoft.com/office/powerpoint/2010/main" val="2743500138"/>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extérieur, ciel, bâtiment, pierre&#10;&#10;Description générée automatiquement">
            <a:extLst>
              <a:ext uri="{FF2B5EF4-FFF2-40B4-BE49-F238E27FC236}">
                <a16:creationId xmlns:a16="http://schemas.microsoft.com/office/drawing/2014/main" id="{10555BB6-A24E-63C5-C821-4557569830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0" y="321276"/>
            <a:ext cx="4572000" cy="6326659"/>
          </a:xfrm>
          <a:prstGeom prst="rect">
            <a:avLst/>
          </a:prstGeom>
        </p:spPr>
      </p:pic>
      <p:sp>
        <p:nvSpPr>
          <p:cNvPr id="4" name="ZoneTexte 3">
            <a:extLst>
              <a:ext uri="{FF2B5EF4-FFF2-40B4-BE49-F238E27FC236}">
                <a16:creationId xmlns:a16="http://schemas.microsoft.com/office/drawing/2014/main" id="{F0F1F228-C2CC-E474-4A20-C9640222FAB1}"/>
              </a:ext>
            </a:extLst>
          </p:cNvPr>
          <p:cNvSpPr txBox="1"/>
          <p:nvPr/>
        </p:nvSpPr>
        <p:spPr>
          <a:xfrm>
            <a:off x="259492" y="3429000"/>
            <a:ext cx="3229232" cy="1015663"/>
          </a:xfrm>
          <a:prstGeom prst="rect">
            <a:avLst/>
          </a:prstGeom>
          <a:noFill/>
        </p:spPr>
        <p:txBody>
          <a:bodyPr wrap="square" rtlCol="0">
            <a:spAutoFit/>
          </a:bodyPr>
          <a:lstStyle/>
          <a:p>
            <a:r>
              <a:rPr lang="fr-FR" dirty="0">
                <a:solidFill>
                  <a:schemeClr val="bg1"/>
                </a:solidFill>
              </a:rPr>
              <a:t>F</a:t>
            </a:r>
            <a:r>
              <a:rPr lang="fr-FR" sz="2000" b="1" dirty="0">
                <a:solidFill>
                  <a:schemeClr val="bg1"/>
                </a:solidFill>
              </a:rPr>
              <a:t>ontaine Castor avec l'inscription qui fait face à la basilique.</a:t>
            </a:r>
          </a:p>
        </p:txBody>
      </p:sp>
    </p:spTree>
    <p:extLst>
      <p:ext uri="{BB962C8B-B14F-4D97-AF65-F5344CB8AC3E}">
        <p14:creationId xmlns:p14="http://schemas.microsoft.com/office/powerpoint/2010/main" val="3505003318"/>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nature, rive&#10;&#10;Description générée automatiquement">
            <a:extLst>
              <a:ext uri="{FF2B5EF4-FFF2-40B4-BE49-F238E27FC236}">
                <a16:creationId xmlns:a16="http://schemas.microsoft.com/office/drawing/2014/main" id="{E963B449-7B9D-8F73-0AF3-2D9EF06E9E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8096" y="392841"/>
            <a:ext cx="9242855" cy="5834964"/>
          </a:xfrm>
          <a:prstGeom prst="rect">
            <a:avLst/>
          </a:prstGeom>
        </p:spPr>
      </p:pic>
      <p:sp>
        <p:nvSpPr>
          <p:cNvPr id="4" name="ZoneTexte 3">
            <a:extLst>
              <a:ext uri="{FF2B5EF4-FFF2-40B4-BE49-F238E27FC236}">
                <a16:creationId xmlns:a16="http://schemas.microsoft.com/office/drawing/2014/main" id="{70556040-5219-6136-5616-67A1349346E1}"/>
              </a:ext>
            </a:extLst>
          </p:cNvPr>
          <p:cNvSpPr txBox="1"/>
          <p:nvPr/>
        </p:nvSpPr>
        <p:spPr>
          <a:xfrm>
            <a:off x="4361936" y="6227805"/>
            <a:ext cx="6586151" cy="400110"/>
          </a:xfrm>
          <a:prstGeom prst="rect">
            <a:avLst/>
          </a:prstGeom>
          <a:noFill/>
        </p:spPr>
        <p:txBody>
          <a:bodyPr wrap="square" rtlCol="0">
            <a:spAutoFit/>
          </a:bodyPr>
          <a:lstStyle/>
          <a:p>
            <a:r>
              <a:rPr lang="fr-FR" sz="2000" b="1" dirty="0">
                <a:solidFill>
                  <a:schemeClr val="bg1"/>
                </a:solidFill>
              </a:rPr>
              <a:t>La forteresse </a:t>
            </a:r>
            <a:r>
              <a:rPr lang="fr-FR" sz="2000" b="1" dirty="0" err="1">
                <a:solidFill>
                  <a:schemeClr val="bg1"/>
                </a:solidFill>
              </a:rPr>
              <a:t>Ehrenbreitstein</a:t>
            </a:r>
            <a:r>
              <a:rPr lang="fr-FR" sz="2000" b="1" dirty="0">
                <a:solidFill>
                  <a:schemeClr val="bg1"/>
                </a:solidFill>
              </a:rPr>
              <a:t>.</a:t>
            </a:r>
          </a:p>
        </p:txBody>
      </p:sp>
    </p:spTree>
    <p:extLst>
      <p:ext uri="{BB962C8B-B14F-4D97-AF65-F5344CB8AC3E}">
        <p14:creationId xmlns:p14="http://schemas.microsoft.com/office/powerpoint/2010/main" val="1873043374"/>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eau, nature, lac&#10;&#10;Description générée automatiquement">
            <a:extLst>
              <a:ext uri="{FF2B5EF4-FFF2-40B4-BE49-F238E27FC236}">
                <a16:creationId xmlns:a16="http://schemas.microsoft.com/office/drawing/2014/main" id="{DCB01734-1DA2-8A5B-C604-015DB5B8FA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6378" y="457200"/>
            <a:ext cx="9032790" cy="5733535"/>
          </a:xfrm>
          <a:prstGeom prst="rect">
            <a:avLst/>
          </a:prstGeom>
        </p:spPr>
      </p:pic>
      <p:sp>
        <p:nvSpPr>
          <p:cNvPr id="4" name="ZoneTexte 3">
            <a:extLst>
              <a:ext uri="{FF2B5EF4-FFF2-40B4-BE49-F238E27FC236}">
                <a16:creationId xmlns:a16="http://schemas.microsoft.com/office/drawing/2014/main" id="{80E4D5CF-11F1-EA7B-FA68-4F973871A3CD}"/>
              </a:ext>
            </a:extLst>
          </p:cNvPr>
          <p:cNvSpPr txBox="1"/>
          <p:nvPr/>
        </p:nvSpPr>
        <p:spPr>
          <a:xfrm>
            <a:off x="5313406" y="6190735"/>
            <a:ext cx="7722973" cy="400110"/>
          </a:xfrm>
          <a:prstGeom prst="rect">
            <a:avLst/>
          </a:prstGeom>
          <a:noFill/>
        </p:spPr>
        <p:txBody>
          <a:bodyPr wrap="square" rtlCol="0">
            <a:spAutoFit/>
          </a:bodyPr>
          <a:lstStyle/>
          <a:p>
            <a:r>
              <a:rPr lang="fr-FR" sz="2000" b="1" dirty="0">
                <a:solidFill>
                  <a:schemeClr val="bg1"/>
                </a:solidFill>
              </a:rPr>
              <a:t>Deutsches Eck.</a:t>
            </a:r>
          </a:p>
        </p:txBody>
      </p:sp>
    </p:spTree>
    <p:extLst>
      <p:ext uri="{BB962C8B-B14F-4D97-AF65-F5344CB8AC3E}">
        <p14:creationId xmlns:p14="http://schemas.microsoft.com/office/powerpoint/2010/main" val="2606412782"/>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bâtiment gouvernemental&#10;&#10;Description générée automatiquement">
            <a:extLst>
              <a:ext uri="{FF2B5EF4-FFF2-40B4-BE49-F238E27FC236}">
                <a16:creationId xmlns:a16="http://schemas.microsoft.com/office/drawing/2014/main" id="{1672E675-4D2E-386A-C3F4-37516759BF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7700" y="520700"/>
            <a:ext cx="8356600" cy="5588000"/>
          </a:xfrm>
          <a:prstGeom prst="rect">
            <a:avLst/>
          </a:prstGeom>
        </p:spPr>
      </p:pic>
      <p:sp>
        <p:nvSpPr>
          <p:cNvPr id="4" name="ZoneTexte 3">
            <a:extLst>
              <a:ext uri="{FF2B5EF4-FFF2-40B4-BE49-F238E27FC236}">
                <a16:creationId xmlns:a16="http://schemas.microsoft.com/office/drawing/2014/main" id="{2E6EEA2B-8652-9F42-1F8C-637210CB1D86}"/>
              </a:ext>
            </a:extLst>
          </p:cNvPr>
          <p:cNvSpPr txBox="1"/>
          <p:nvPr/>
        </p:nvSpPr>
        <p:spPr>
          <a:xfrm>
            <a:off x="4259649" y="6012786"/>
            <a:ext cx="7200900" cy="400110"/>
          </a:xfrm>
          <a:prstGeom prst="rect">
            <a:avLst/>
          </a:prstGeom>
          <a:noFill/>
        </p:spPr>
        <p:txBody>
          <a:bodyPr wrap="square" rtlCol="0">
            <a:spAutoFit/>
          </a:bodyPr>
          <a:lstStyle/>
          <a:p>
            <a:r>
              <a:rPr lang="fr-FR" sz="2000" b="1" dirty="0">
                <a:solidFill>
                  <a:schemeClr val="bg1"/>
                </a:solidFill>
              </a:rPr>
              <a:t>Théâtre municipal de Coblence.</a:t>
            </a:r>
          </a:p>
        </p:txBody>
      </p:sp>
    </p:spTree>
    <p:extLst>
      <p:ext uri="{BB962C8B-B14F-4D97-AF65-F5344CB8AC3E}">
        <p14:creationId xmlns:p14="http://schemas.microsoft.com/office/powerpoint/2010/main" val="4187728522"/>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vieux, pierre&#10;&#10;Description générée automatiquement">
            <a:extLst>
              <a:ext uri="{FF2B5EF4-FFF2-40B4-BE49-F238E27FC236}">
                <a16:creationId xmlns:a16="http://schemas.microsoft.com/office/drawing/2014/main" id="{834BD80E-097E-A58F-F63C-260E2AB2FD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0" y="172995"/>
            <a:ext cx="4572000" cy="6524368"/>
          </a:xfrm>
          <a:prstGeom prst="rect">
            <a:avLst/>
          </a:prstGeom>
        </p:spPr>
      </p:pic>
      <p:sp>
        <p:nvSpPr>
          <p:cNvPr id="4" name="ZoneTexte 3">
            <a:extLst>
              <a:ext uri="{FF2B5EF4-FFF2-40B4-BE49-F238E27FC236}">
                <a16:creationId xmlns:a16="http://schemas.microsoft.com/office/drawing/2014/main" id="{64ABBA4D-E26E-3FAF-59C8-88CAD92F5608}"/>
              </a:ext>
            </a:extLst>
          </p:cNvPr>
          <p:cNvSpPr txBox="1"/>
          <p:nvPr/>
        </p:nvSpPr>
        <p:spPr>
          <a:xfrm>
            <a:off x="8538519" y="4040660"/>
            <a:ext cx="3509319" cy="400110"/>
          </a:xfrm>
          <a:prstGeom prst="rect">
            <a:avLst/>
          </a:prstGeom>
          <a:noFill/>
        </p:spPr>
        <p:txBody>
          <a:bodyPr wrap="square" rtlCol="0">
            <a:spAutoFit/>
          </a:bodyPr>
          <a:lstStyle/>
          <a:p>
            <a:r>
              <a:rPr lang="fr-FR" sz="2000" b="1" dirty="0"/>
              <a:t>La fontaine du </a:t>
            </a:r>
            <a:r>
              <a:rPr lang="fr-FR" sz="2000" b="1" dirty="0" err="1"/>
              <a:t>Schängel</a:t>
            </a:r>
            <a:r>
              <a:rPr lang="fr-FR" sz="2000" b="1" dirty="0"/>
              <a:t>.</a:t>
            </a:r>
          </a:p>
        </p:txBody>
      </p:sp>
    </p:spTree>
    <p:extLst>
      <p:ext uri="{BB962C8B-B14F-4D97-AF65-F5344CB8AC3E}">
        <p14:creationId xmlns:p14="http://schemas.microsoft.com/office/powerpoint/2010/main" val="4224607725"/>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personne, route&#10;&#10;Description générée automatiquement">
            <a:extLst>
              <a:ext uri="{FF2B5EF4-FFF2-40B4-BE49-F238E27FC236}">
                <a16:creationId xmlns:a16="http://schemas.microsoft.com/office/drawing/2014/main" id="{4E362310-6405-88EC-BBD3-A1D6299C4E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5232" y="321276"/>
            <a:ext cx="8781535" cy="5993027"/>
          </a:xfrm>
          <a:prstGeom prst="rect">
            <a:avLst/>
          </a:prstGeom>
        </p:spPr>
      </p:pic>
      <p:sp>
        <p:nvSpPr>
          <p:cNvPr id="4" name="ZoneTexte 3">
            <a:extLst>
              <a:ext uri="{FF2B5EF4-FFF2-40B4-BE49-F238E27FC236}">
                <a16:creationId xmlns:a16="http://schemas.microsoft.com/office/drawing/2014/main" id="{8D8333A6-D681-4626-66C6-05F328C297C2}"/>
              </a:ext>
            </a:extLst>
          </p:cNvPr>
          <p:cNvSpPr txBox="1"/>
          <p:nvPr/>
        </p:nvSpPr>
        <p:spPr>
          <a:xfrm>
            <a:off x="4460789" y="6250172"/>
            <a:ext cx="6116595" cy="400110"/>
          </a:xfrm>
          <a:prstGeom prst="rect">
            <a:avLst/>
          </a:prstGeom>
          <a:noFill/>
        </p:spPr>
        <p:txBody>
          <a:bodyPr wrap="square" rtlCol="0">
            <a:spAutoFit/>
          </a:bodyPr>
          <a:lstStyle/>
          <a:p>
            <a:r>
              <a:rPr lang="fr-FR" sz="2000" b="1" dirty="0"/>
              <a:t>Cortège carnavalesque de 2005.</a:t>
            </a:r>
          </a:p>
        </p:txBody>
      </p:sp>
    </p:spTree>
    <p:extLst>
      <p:ext uri="{BB962C8B-B14F-4D97-AF65-F5344CB8AC3E}">
        <p14:creationId xmlns:p14="http://schemas.microsoft.com/office/powerpoint/2010/main" val="3212076385"/>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extérieur, bâtiment, vieux, tracté&#10;&#10;Description générée automatiquement">
            <a:extLst>
              <a:ext uri="{FF2B5EF4-FFF2-40B4-BE49-F238E27FC236}">
                <a16:creationId xmlns:a16="http://schemas.microsoft.com/office/drawing/2014/main" id="{B29196C7-B0DD-118B-929C-DEDFC8B0805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53515" y="470199"/>
            <a:ext cx="8332572" cy="5720535"/>
          </a:xfrm>
          <a:prstGeom prst="rect">
            <a:avLst/>
          </a:prstGeom>
        </p:spPr>
      </p:pic>
      <p:sp>
        <p:nvSpPr>
          <p:cNvPr id="8" name="ZoneTexte 7">
            <a:extLst>
              <a:ext uri="{FF2B5EF4-FFF2-40B4-BE49-F238E27FC236}">
                <a16:creationId xmlns:a16="http://schemas.microsoft.com/office/drawing/2014/main" id="{3065D0E1-40C9-26B3-7C47-A480C0656E01}"/>
              </a:ext>
            </a:extLst>
          </p:cNvPr>
          <p:cNvSpPr txBox="1"/>
          <p:nvPr/>
        </p:nvSpPr>
        <p:spPr>
          <a:xfrm>
            <a:off x="4053017" y="6190734"/>
            <a:ext cx="6635578" cy="400110"/>
          </a:xfrm>
          <a:prstGeom prst="rect">
            <a:avLst/>
          </a:prstGeom>
          <a:noFill/>
        </p:spPr>
        <p:txBody>
          <a:bodyPr wrap="square" rtlCol="0">
            <a:spAutoFit/>
          </a:bodyPr>
          <a:lstStyle/>
          <a:p>
            <a:r>
              <a:rPr lang="fr-FR" sz="2000" b="1" dirty="0"/>
              <a:t>le </a:t>
            </a:r>
            <a:r>
              <a:rPr lang="fr-FR" sz="2000" b="1" dirty="0" err="1"/>
              <a:t>Jesuitenplatz</a:t>
            </a:r>
            <a:r>
              <a:rPr lang="fr-FR" sz="2000" b="1" dirty="0"/>
              <a:t>, dans la vieille ville.</a:t>
            </a:r>
          </a:p>
        </p:txBody>
      </p:sp>
    </p:spTree>
    <p:extLst>
      <p:ext uri="{BB962C8B-B14F-4D97-AF65-F5344CB8AC3E}">
        <p14:creationId xmlns:p14="http://schemas.microsoft.com/office/powerpoint/2010/main" val="1622746676"/>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10" name="Image 9" descr="Une image contenant arbre, nature, extérieur, montagne&#10;&#10;Description générée automatiquement">
            <a:extLst>
              <a:ext uri="{FF2B5EF4-FFF2-40B4-BE49-F238E27FC236}">
                <a16:creationId xmlns:a16="http://schemas.microsoft.com/office/drawing/2014/main" id="{13FBA794-96A2-BF56-1F04-753E269BCA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32238" y="383060"/>
            <a:ext cx="9205785" cy="5832389"/>
          </a:xfrm>
          <a:prstGeom prst="rect">
            <a:avLst/>
          </a:prstGeom>
        </p:spPr>
      </p:pic>
      <p:sp>
        <p:nvSpPr>
          <p:cNvPr id="11" name="ZoneTexte 10">
            <a:extLst>
              <a:ext uri="{FF2B5EF4-FFF2-40B4-BE49-F238E27FC236}">
                <a16:creationId xmlns:a16="http://schemas.microsoft.com/office/drawing/2014/main" id="{1BDC734D-D666-4C76-A5CC-B1DA4A1A5810}"/>
              </a:ext>
            </a:extLst>
          </p:cNvPr>
          <p:cNvSpPr txBox="1"/>
          <p:nvPr/>
        </p:nvSpPr>
        <p:spPr>
          <a:xfrm>
            <a:off x="4151870" y="6215449"/>
            <a:ext cx="6722076" cy="400110"/>
          </a:xfrm>
          <a:prstGeom prst="rect">
            <a:avLst/>
          </a:prstGeom>
          <a:noFill/>
        </p:spPr>
        <p:txBody>
          <a:bodyPr wrap="square" rtlCol="0">
            <a:spAutoFit/>
          </a:bodyPr>
          <a:lstStyle/>
          <a:p>
            <a:r>
              <a:rPr lang="fr-FR" sz="2000" b="1" dirty="0">
                <a:solidFill>
                  <a:schemeClr val="bg1"/>
                </a:solidFill>
              </a:rPr>
              <a:t>Coblence forteresse d'</a:t>
            </a:r>
            <a:r>
              <a:rPr lang="fr-FR" sz="2000" b="1" dirty="0" err="1">
                <a:solidFill>
                  <a:schemeClr val="bg1"/>
                </a:solidFill>
              </a:rPr>
              <a:t>Ehrenbreitstein</a:t>
            </a:r>
            <a:endParaRPr lang="fr-FR" sz="2000" b="1" dirty="0">
              <a:solidFill>
                <a:schemeClr val="bg1"/>
              </a:solidFill>
            </a:endParaRPr>
          </a:p>
        </p:txBody>
      </p:sp>
    </p:spTree>
    <p:extLst>
      <p:ext uri="{BB962C8B-B14F-4D97-AF65-F5344CB8AC3E}">
        <p14:creationId xmlns:p14="http://schemas.microsoft.com/office/powerpoint/2010/main" val="3138164980"/>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bateau, maison&#10;&#10;Description générée automatiquement">
            <a:extLst>
              <a:ext uri="{FF2B5EF4-FFF2-40B4-BE49-F238E27FC236}">
                <a16:creationId xmlns:a16="http://schemas.microsoft.com/office/drawing/2014/main" id="{1DF4C7F7-DFD3-428E-09FC-A6F712983D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07524" y="420130"/>
            <a:ext cx="9032790" cy="5844746"/>
          </a:xfrm>
          <a:prstGeom prst="rect">
            <a:avLst/>
          </a:prstGeom>
        </p:spPr>
      </p:pic>
      <p:sp>
        <p:nvSpPr>
          <p:cNvPr id="4" name="ZoneTexte 3">
            <a:extLst>
              <a:ext uri="{FF2B5EF4-FFF2-40B4-BE49-F238E27FC236}">
                <a16:creationId xmlns:a16="http://schemas.microsoft.com/office/drawing/2014/main" id="{9B5FA3FB-7DF6-7527-A33C-92F648AEC7FE}"/>
              </a:ext>
            </a:extLst>
          </p:cNvPr>
          <p:cNvSpPr txBox="1"/>
          <p:nvPr/>
        </p:nvSpPr>
        <p:spPr>
          <a:xfrm>
            <a:off x="5422556" y="6237815"/>
            <a:ext cx="5572897" cy="400110"/>
          </a:xfrm>
          <a:prstGeom prst="rect">
            <a:avLst/>
          </a:prstGeom>
          <a:noFill/>
        </p:spPr>
        <p:txBody>
          <a:bodyPr wrap="square" rtlCol="0">
            <a:spAutoFit/>
          </a:bodyPr>
          <a:lstStyle/>
          <a:p>
            <a:r>
              <a:rPr lang="fr-FR" sz="2000" b="1" dirty="0">
                <a:solidFill>
                  <a:schemeClr val="bg1"/>
                </a:solidFill>
              </a:rPr>
              <a:t>Coblence</a:t>
            </a:r>
          </a:p>
        </p:txBody>
      </p:sp>
    </p:spTree>
    <p:extLst>
      <p:ext uri="{BB962C8B-B14F-4D97-AF65-F5344CB8AC3E}">
        <p14:creationId xmlns:p14="http://schemas.microsoft.com/office/powerpoint/2010/main" val="717275585"/>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montagne, cité&#10;&#10;Description générée automatiquement">
            <a:extLst>
              <a:ext uri="{FF2B5EF4-FFF2-40B4-BE49-F238E27FC236}">
                <a16:creationId xmlns:a16="http://schemas.microsoft.com/office/drawing/2014/main" id="{D5A97E70-F733-0B05-F39A-A7EBC0E50D8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05231" y="531342"/>
            <a:ext cx="8798011" cy="5622324"/>
          </a:xfrm>
          <a:prstGeom prst="rect">
            <a:avLst/>
          </a:prstGeom>
        </p:spPr>
      </p:pic>
      <p:sp>
        <p:nvSpPr>
          <p:cNvPr id="4" name="ZoneTexte 3">
            <a:extLst>
              <a:ext uri="{FF2B5EF4-FFF2-40B4-BE49-F238E27FC236}">
                <a16:creationId xmlns:a16="http://schemas.microsoft.com/office/drawing/2014/main" id="{6355547E-2AB7-F97C-9749-60F522FCE0F1}"/>
              </a:ext>
            </a:extLst>
          </p:cNvPr>
          <p:cNvSpPr txBox="1"/>
          <p:nvPr/>
        </p:nvSpPr>
        <p:spPr>
          <a:xfrm>
            <a:off x="5461687" y="6153666"/>
            <a:ext cx="6623222" cy="400110"/>
          </a:xfrm>
          <a:prstGeom prst="rect">
            <a:avLst/>
          </a:prstGeom>
          <a:noFill/>
        </p:spPr>
        <p:txBody>
          <a:bodyPr wrap="square" rtlCol="0">
            <a:spAutoFit/>
          </a:bodyPr>
          <a:lstStyle/>
          <a:p>
            <a:r>
              <a:rPr lang="fr-FR" sz="2000" b="1" dirty="0">
                <a:solidFill>
                  <a:schemeClr val="bg1"/>
                </a:solidFill>
              </a:rPr>
              <a:t>Coblence</a:t>
            </a:r>
          </a:p>
        </p:txBody>
      </p:sp>
    </p:spTree>
    <p:extLst>
      <p:ext uri="{BB962C8B-B14F-4D97-AF65-F5344CB8AC3E}">
        <p14:creationId xmlns:p14="http://schemas.microsoft.com/office/powerpoint/2010/main" val="955909017"/>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vieux&#10;&#10;Description générée automatiquement">
            <a:extLst>
              <a:ext uri="{FF2B5EF4-FFF2-40B4-BE49-F238E27FC236}">
                <a16:creationId xmlns:a16="http://schemas.microsoft.com/office/drawing/2014/main" id="{B8BF1D56-2480-03E0-CC62-280B0AF058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6248" y="345989"/>
            <a:ext cx="9712411" cy="5931243"/>
          </a:xfrm>
          <a:prstGeom prst="rect">
            <a:avLst/>
          </a:prstGeom>
        </p:spPr>
      </p:pic>
      <p:sp>
        <p:nvSpPr>
          <p:cNvPr id="4" name="ZoneTexte 3">
            <a:extLst>
              <a:ext uri="{FF2B5EF4-FFF2-40B4-BE49-F238E27FC236}">
                <a16:creationId xmlns:a16="http://schemas.microsoft.com/office/drawing/2014/main" id="{460C2EAB-1C4C-1A88-7A9F-01E8A5A4D211}"/>
              </a:ext>
            </a:extLst>
          </p:cNvPr>
          <p:cNvSpPr txBox="1"/>
          <p:nvPr/>
        </p:nvSpPr>
        <p:spPr>
          <a:xfrm>
            <a:off x="5369010" y="6277232"/>
            <a:ext cx="6388443" cy="400110"/>
          </a:xfrm>
          <a:prstGeom prst="rect">
            <a:avLst/>
          </a:prstGeom>
          <a:noFill/>
        </p:spPr>
        <p:txBody>
          <a:bodyPr wrap="square" rtlCol="0">
            <a:spAutoFit/>
          </a:bodyPr>
          <a:lstStyle/>
          <a:p>
            <a:r>
              <a:rPr lang="fr-FR" sz="2000" b="1" dirty="0">
                <a:solidFill>
                  <a:schemeClr val="bg1"/>
                </a:solidFill>
              </a:rPr>
              <a:t>Coblence</a:t>
            </a:r>
          </a:p>
        </p:txBody>
      </p:sp>
    </p:spTree>
    <p:extLst>
      <p:ext uri="{BB962C8B-B14F-4D97-AF65-F5344CB8AC3E}">
        <p14:creationId xmlns:p14="http://schemas.microsoft.com/office/powerpoint/2010/main" val="1625853596"/>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arbre, extérieur&#10;&#10;Description générée automatiquement">
            <a:extLst>
              <a:ext uri="{FF2B5EF4-FFF2-40B4-BE49-F238E27FC236}">
                <a16:creationId xmlns:a16="http://schemas.microsoft.com/office/drawing/2014/main" id="{DDCE9E8D-A5DC-388A-A147-14466CB4999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52500" y="358914"/>
            <a:ext cx="10287000" cy="5791200"/>
          </a:xfrm>
          <a:prstGeom prst="rect">
            <a:avLst/>
          </a:prstGeom>
        </p:spPr>
      </p:pic>
      <p:sp>
        <p:nvSpPr>
          <p:cNvPr id="4" name="ZoneTexte 3">
            <a:extLst>
              <a:ext uri="{FF2B5EF4-FFF2-40B4-BE49-F238E27FC236}">
                <a16:creationId xmlns:a16="http://schemas.microsoft.com/office/drawing/2014/main" id="{C09532BE-A6C6-8828-407A-60469CAD466F}"/>
              </a:ext>
            </a:extLst>
          </p:cNvPr>
          <p:cNvSpPr txBox="1"/>
          <p:nvPr/>
        </p:nvSpPr>
        <p:spPr>
          <a:xfrm>
            <a:off x="4102443" y="6145143"/>
            <a:ext cx="5412260" cy="707886"/>
          </a:xfrm>
          <a:prstGeom prst="rect">
            <a:avLst/>
          </a:prstGeom>
          <a:noFill/>
        </p:spPr>
        <p:txBody>
          <a:bodyPr wrap="square" rtlCol="0">
            <a:spAutoFit/>
          </a:bodyPr>
          <a:lstStyle/>
          <a:p>
            <a:r>
              <a:rPr lang="fr-FR" sz="2000" b="1" dirty="0">
                <a:solidFill>
                  <a:schemeClr val="bg1"/>
                </a:solidFill>
              </a:rPr>
              <a:t>COBLENCE, ALLEMAGNE</a:t>
            </a:r>
          </a:p>
          <a:p>
            <a:r>
              <a:rPr lang="fr-FR" sz="2000" b="1" dirty="0">
                <a:solidFill>
                  <a:schemeClr val="bg1"/>
                </a:solidFill>
              </a:rPr>
              <a:t>VILLES MAGIQUES SUR LE RHIN ROMANTIQUE</a:t>
            </a:r>
          </a:p>
        </p:txBody>
      </p:sp>
    </p:spTree>
    <p:extLst>
      <p:ext uri="{BB962C8B-B14F-4D97-AF65-F5344CB8AC3E}">
        <p14:creationId xmlns:p14="http://schemas.microsoft.com/office/powerpoint/2010/main" val="1663029534"/>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2CFC0A9-98BD-BB3E-C867-D28FA557AE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2622" y="511328"/>
            <a:ext cx="8875645" cy="5889472"/>
          </a:xfrm>
          <a:prstGeom prst="rect">
            <a:avLst/>
          </a:prstGeom>
        </p:spPr>
      </p:pic>
      <p:sp>
        <p:nvSpPr>
          <p:cNvPr id="4" name="ZoneTexte 3">
            <a:extLst>
              <a:ext uri="{FF2B5EF4-FFF2-40B4-BE49-F238E27FC236}">
                <a16:creationId xmlns:a16="http://schemas.microsoft.com/office/drawing/2014/main" id="{C3CCB232-F64A-87C3-60B4-28F071B716FB}"/>
              </a:ext>
            </a:extLst>
          </p:cNvPr>
          <p:cNvSpPr txBox="1"/>
          <p:nvPr/>
        </p:nvSpPr>
        <p:spPr>
          <a:xfrm>
            <a:off x="9613556" y="2360141"/>
            <a:ext cx="2224217" cy="2554545"/>
          </a:xfrm>
          <a:prstGeom prst="rect">
            <a:avLst/>
          </a:prstGeom>
          <a:noFill/>
        </p:spPr>
        <p:txBody>
          <a:bodyPr wrap="square" rtlCol="0">
            <a:spAutoFit/>
          </a:bodyPr>
          <a:lstStyle/>
          <a:p>
            <a:r>
              <a:rPr lang="fr-FR" sz="2000" b="1" dirty="0" err="1"/>
              <a:t>Monreal</a:t>
            </a:r>
            <a:r>
              <a:rPr lang="fr-FR" sz="2000" b="1" dirty="0"/>
              <a:t> est une municipalité du </a:t>
            </a:r>
            <a:r>
              <a:rPr lang="fr-FR" sz="2000" b="1" dirty="0" err="1"/>
              <a:t>Verbandsgemeinde</a:t>
            </a:r>
            <a:r>
              <a:rPr lang="fr-FR" sz="2000" b="1" dirty="0"/>
              <a:t> </a:t>
            </a:r>
            <a:r>
              <a:rPr lang="fr-FR" sz="2000" b="1" dirty="0" err="1"/>
              <a:t>Vordereifel</a:t>
            </a:r>
            <a:r>
              <a:rPr lang="fr-FR" sz="2000" b="1" dirty="0"/>
              <a:t>, dans l'arrondissement de Mayen-Coblence, en Rhénanie-</a:t>
            </a:r>
          </a:p>
        </p:txBody>
      </p:sp>
    </p:spTree>
    <p:extLst>
      <p:ext uri="{BB962C8B-B14F-4D97-AF65-F5344CB8AC3E}">
        <p14:creationId xmlns:p14="http://schemas.microsoft.com/office/powerpoint/2010/main" val="344149026"/>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montagne, arbre, nature, extérieur&#10;&#10;Description générée automatiquement">
            <a:extLst>
              <a:ext uri="{FF2B5EF4-FFF2-40B4-BE49-F238E27FC236}">
                <a16:creationId xmlns:a16="http://schemas.microsoft.com/office/drawing/2014/main" id="{1AE8A8EA-52A0-10BF-C2E5-5F6A5EAD67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6886" y="469557"/>
            <a:ext cx="9514703" cy="5770606"/>
          </a:xfrm>
          <a:prstGeom prst="rect">
            <a:avLst/>
          </a:prstGeom>
        </p:spPr>
      </p:pic>
      <p:sp>
        <p:nvSpPr>
          <p:cNvPr id="6" name="ZoneTexte 5">
            <a:extLst>
              <a:ext uri="{FF2B5EF4-FFF2-40B4-BE49-F238E27FC236}">
                <a16:creationId xmlns:a16="http://schemas.microsoft.com/office/drawing/2014/main" id="{0A4D447C-017E-B9FC-6483-AFB57D22F9D8}"/>
              </a:ext>
            </a:extLst>
          </p:cNvPr>
          <p:cNvSpPr txBox="1"/>
          <p:nvPr/>
        </p:nvSpPr>
        <p:spPr>
          <a:xfrm>
            <a:off x="3126259" y="6240163"/>
            <a:ext cx="6623222" cy="400110"/>
          </a:xfrm>
          <a:prstGeom prst="rect">
            <a:avLst/>
          </a:prstGeom>
          <a:noFill/>
        </p:spPr>
        <p:txBody>
          <a:bodyPr wrap="square" rtlCol="0">
            <a:spAutoFit/>
          </a:bodyPr>
          <a:lstStyle/>
          <a:p>
            <a:r>
              <a:rPr lang="fr-FR" sz="2000" b="1" dirty="0"/>
              <a:t>Castle </a:t>
            </a:r>
            <a:r>
              <a:rPr lang="fr-FR" sz="2000" b="1" dirty="0" err="1"/>
              <a:t>Sayn</a:t>
            </a:r>
            <a:r>
              <a:rPr lang="fr-FR" sz="2000" b="1" dirty="0"/>
              <a:t>, Bendorf, </a:t>
            </a:r>
            <a:r>
              <a:rPr lang="fr-FR" sz="2000" b="1" dirty="0" err="1"/>
              <a:t>Rhineland-Palatinate</a:t>
            </a:r>
            <a:r>
              <a:rPr lang="fr-FR" sz="2000" b="1" dirty="0"/>
              <a:t>, Germany</a:t>
            </a:r>
          </a:p>
        </p:txBody>
      </p:sp>
    </p:spTree>
    <p:extLst>
      <p:ext uri="{BB962C8B-B14F-4D97-AF65-F5344CB8AC3E}">
        <p14:creationId xmlns:p14="http://schemas.microsoft.com/office/powerpoint/2010/main" val="314859482"/>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ciel, arbre&#10;&#10;Description générée automatiquement">
            <a:extLst>
              <a:ext uri="{FF2B5EF4-FFF2-40B4-BE49-F238E27FC236}">
                <a16:creationId xmlns:a16="http://schemas.microsoft.com/office/drawing/2014/main" id="{AEDC3654-A235-8D2D-D3CF-1700B7670A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7524" y="383059"/>
            <a:ext cx="9069860" cy="5894174"/>
          </a:xfrm>
          <a:prstGeom prst="rect">
            <a:avLst/>
          </a:prstGeom>
        </p:spPr>
      </p:pic>
      <p:sp>
        <p:nvSpPr>
          <p:cNvPr id="4" name="ZoneTexte 3">
            <a:extLst>
              <a:ext uri="{FF2B5EF4-FFF2-40B4-BE49-F238E27FC236}">
                <a16:creationId xmlns:a16="http://schemas.microsoft.com/office/drawing/2014/main" id="{4F2D0BE3-D613-91D4-0421-F3DD3B2A8573}"/>
              </a:ext>
            </a:extLst>
          </p:cNvPr>
          <p:cNvSpPr txBox="1"/>
          <p:nvPr/>
        </p:nvSpPr>
        <p:spPr>
          <a:xfrm>
            <a:off x="5276335" y="6217797"/>
            <a:ext cx="6647935" cy="400110"/>
          </a:xfrm>
          <a:prstGeom prst="rect">
            <a:avLst/>
          </a:prstGeom>
          <a:noFill/>
        </p:spPr>
        <p:txBody>
          <a:bodyPr wrap="square" rtlCol="0">
            <a:spAutoFit/>
          </a:bodyPr>
          <a:lstStyle/>
          <a:p>
            <a:r>
              <a:rPr lang="fr-FR" sz="2000" b="1" dirty="0"/>
              <a:t>Pont de Bendorf</a:t>
            </a:r>
          </a:p>
        </p:txBody>
      </p:sp>
    </p:spTree>
    <p:extLst>
      <p:ext uri="{BB962C8B-B14F-4D97-AF65-F5344CB8AC3E}">
        <p14:creationId xmlns:p14="http://schemas.microsoft.com/office/powerpoint/2010/main" val="1023248561"/>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arbre, terrain&#10;&#10;Description générée automatiquement">
            <a:extLst>
              <a:ext uri="{FF2B5EF4-FFF2-40B4-BE49-F238E27FC236}">
                <a16:creationId xmlns:a16="http://schemas.microsoft.com/office/drawing/2014/main" id="{E6BCFBBA-9496-38BF-1BA9-46F89566FC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9817" y="469557"/>
            <a:ext cx="9527060" cy="5770606"/>
          </a:xfrm>
          <a:prstGeom prst="rect">
            <a:avLst/>
          </a:prstGeom>
        </p:spPr>
      </p:pic>
      <p:sp>
        <p:nvSpPr>
          <p:cNvPr id="4" name="ZoneTexte 3">
            <a:extLst>
              <a:ext uri="{FF2B5EF4-FFF2-40B4-BE49-F238E27FC236}">
                <a16:creationId xmlns:a16="http://schemas.microsoft.com/office/drawing/2014/main" id="{AAE63AD9-A512-9027-D312-3C9FBF9AB8B5}"/>
              </a:ext>
            </a:extLst>
          </p:cNvPr>
          <p:cNvSpPr txBox="1"/>
          <p:nvPr/>
        </p:nvSpPr>
        <p:spPr>
          <a:xfrm>
            <a:off x="5872479" y="6188388"/>
            <a:ext cx="7068065" cy="400110"/>
          </a:xfrm>
          <a:prstGeom prst="rect">
            <a:avLst/>
          </a:prstGeom>
          <a:noFill/>
        </p:spPr>
        <p:txBody>
          <a:bodyPr wrap="square" rtlCol="0">
            <a:spAutoFit/>
          </a:bodyPr>
          <a:lstStyle/>
          <a:p>
            <a:r>
              <a:rPr lang="fr-FR" sz="2000" b="1" dirty="0">
                <a:solidFill>
                  <a:schemeClr val="bg1"/>
                </a:solidFill>
              </a:rPr>
              <a:t>Sculpture</a:t>
            </a:r>
          </a:p>
        </p:txBody>
      </p:sp>
    </p:spTree>
    <p:extLst>
      <p:ext uri="{BB962C8B-B14F-4D97-AF65-F5344CB8AC3E}">
        <p14:creationId xmlns:p14="http://schemas.microsoft.com/office/powerpoint/2010/main" val="570647485"/>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nature, crépuscule&#10;&#10;Description générée automatiquement">
            <a:extLst>
              <a:ext uri="{FF2B5EF4-FFF2-40B4-BE49-F238E27FC236}">
                <a16:creationId xmlns:a16="http://schemas.microsoft.com/office/drawing/2014/main" id="{5E0E5154-FB49-E077-E2C5-5CBDCDBC54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600" y="444843"/>
            <a:ext cx="9415849" cy="5795320"/>
          </a:xfrm>
          <a:prstGeom prst="rect">
            <a:avLst/>
          </a:prstGeom>
        </p:spPr>
      </p:pic>
      <p:sp>
        <p:nvSpPr>
          <p:cNvPr id="4" name="ZoneTexte 3">
            <a:extLst>
              <a:ext uri="{FF2B5EF4-FFF2-40B4-BE49-F238E27FC236}">
                <a16:creationId xmlns:a16="http://schemas.microsoft.com/office/drawing/2014/main" id="{019A8785-DA59-6CB4-82B8-EBAE49730EA7}"/>
              </a:ext>
            </a:extLst>
          </p:cNvPr>
          <p:cNvSpPr txBox="1"/>
          <p:nvPr/>
        </p:nvSpPr>
        <p:spPr>
          <a:xfrm>
            <a:off x="4819136" y="6213102"/>
            <a:ext cx="6264876" cy="400110"/>
          </a:xfrm>
          <a:prstGeom prst="rect">
            <a:avLst/>
          </a:prstGeom>
          <a:noFill/>
        </p:spPr>
        <p:txBody>
          <a:bodyPr wrap="square" rtlCol="0">
            <a:spAutoFit/>
          </a:bodyPr>
          <a:lstStyle/>
          <a:p>
            <a:r>
              <a:rPr lang="fr-FR" sz="2000" b="1" dirty="0">
                <a:solidFill>
                  <a:schemeClr val="bg1"/>
                </a:solidFill>
              </a:rPr>
              <a:t>Mayence - Coblence</a:t>
            </a:r>
          </a:p>
        </p:txBody>
      </p:sp>
    </p:spTree>
    <p:extLst>
      <p:ext uri="{BB962C8B-B14F-4D97-AF65-F5344CB8AC3E}">
        <p14:creationId xmlns:p14="http://schemas.microsoft.com/office/powerpoint/2010/main" val="2791783147"/>
      </p:ext>
    </p:extLst>
  </p:cSld>
  <p:clrMapOvr>
    <a:masterClrMapping/>
  </p:clrMapOvr>
  <mc:AlternateContent xmlns:mc="http://schemas.openxmlformats.org/markup-compatibility/2006">
    <mc:Choice xmlns:p14="http://schemas.microsoft.com/office/powerpoint/2010/main" Requires="p14">
      <p:transition spd="slow" p14:dur="5000" advClick="0" advTm="17000">
        <p14:prism isContent="1" isInverted="1"/>
        <p:sndAc>
          <p:stSnd>
            <p:snd r:embed="rId2" name="CHOPIN - SPRING WALTZ BEAUTIFUL RELAXING PIANO MUSIC.wav"/>
          </p:stSnd>
        </p:sndAc>
      </p:transition>
    </mc:Choice>
    <mc:Fallback>
      <p:transition spd="slow" advClick="0" advTm="17000">
        <p:fade/>
        <p:sndAc>
          <p:stSnd>
            <p:snd r:embed="rId2" name="CHOPIN - SPRING WALTZ BEAUTIFUL RELAXING PIANO MUSIC.wav"/>
          </p:stSnd>
        </p:sndAc>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eau, nature&#10;&#10;Description générée automatiquement">
            <a:extLst>
              <a:ext uri="{FF2B5EF4-FFF2-40B4-BE49-F238E27FC236}">
                <a16:creationId xmlns:a16="http://schemas.microsoft.com/office/drawing/2014/main" id="{D53D4364-690C-C103-EE51-CFE27450D5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556054"/>
            <a:ext cx="9144000" cy="5659395"/>
          </a:xfrm>
          <a:prstGeom prst="rect">
            <a:avLst/>
          </a:prstGeom>
        </p:spPr>
      </p:pic>
      <p:sp>
        <p:nvSpPr>
          <p:cNvPr id="4" name="ZoneTexte 3">
            <a:extLst>
              <a:ext uri="{FF2B5EF4-FFF2-40B4-BE49-F238E27FC236}">
                <a16:creationId xmlns:a16="http://schemas.microsoft.com/office/drawing/2014/main" id="{B251CCD1-357C-771E-626B-BDC175BD8E38}"/>
              </a:ext>
            </a:extLst>
          </p:cNvPr>
          <p:cNvSpPr txBox="1"/>
          <p:nvPr/>
        </p:nvSpPr>
        <p:spPr>
          <a:xfrm>
            <a:off x="3781167" y="6101891"/>
            <a:ext cx="6722076" cy="400110"/>
          </a:xfrm>
          <a:prstGeom prst="rect">
            <a:avLst/>
          </a:prstGeom>
          <a:noFill/>
        </p:spPr>
        <p:txBody>
          <a:bodyPr wrap="square" rtlCol="0">
            <a:spAutoFit/>
          </a:bodyPr>
          <a:lstStyle/>
          <a:p>
            <a:r>
              <a:rPr lang="fr-FR" sz="2000" b="1" dirty="0">
                <a:solidFill>
                  <a:schemeClr val="bg1"/>
                </a:solidFill>
              </a:rPr>
              <a:t>La Moselle à gauche et le Rhin à droite</a:t>
            </a:r>
          </a:p>
        </p:txBody>
      </p:sp>
    </p:spTree>
    <p:extLst>
      <p:ext uri="{BB962C8B-B14F-4D97-AF65-F5344CB8AC3E}">
        <p14:creationId xmlns:p14="http://schemas.microsoft.com/office/powerpoint/2010/main" val="3881698977"/>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DFB5595-580B-25EA-2555-B826499ED6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543697"/>
            <a:ext cx="9144000" cy="5634682"/>
          </a:xfrm>
          <a:prstGeom prst="rect">
            <a:avLst/>
          </a:prstGeom>
        </p:spPr>
      </p:pic>
      <p:sp>
        <p:nvSpPr>
          <p:cNvPr id="4" name="ZoneTexte 3">
            <a:extLst>
              <a:ext uri="{FF2B5EF4-FFF2-40B4-BE49-F238E27FC236}">
                <a16:creationId xmlns:a16="http://schemas.microsoft.com/office/drawing/2014/main" id="{46774771-7416-D9D5-0C4F-7ACD5E6F0BE7}"/>
              </a:ext>
            </a:extLst>
          </p:cNvPr>
          <p:cNvSpPr txBox="1"/>
          <p:nvPr/>
        </p:nvSpPr>
        <p:spPr>
          <a:xfrm>
            <a:off x="4312508" y="6178379"/>
            <a:ext cx="6450227" cy="400110"/>
          </a:xfrm>
          <a:prstGeom prst="rect">
            <a:avLst/>
          </a:prstGeom>
          <a:noFill/>
        </p:spPr>
        <p:txBody>
          <a:bodyPr wrap="square" rtlCol="0">
            <a:spAutoFit/>
          </a:bodyPr>
          <a:lstStyle/>
          <a:p>
            <a:r>
              <a:rPr lang="fr-FR" sz="2000" b="1" dirty="0">
                <a:solidFill>
                  <a:schemeClr val="bg1"/>
                </a:solidFill>
              </a:rPr>
              <a:t>Château des princes-électeurs</a:t>
            </a:r>
          </a:p>
        </p:txBody>
      </p:sp>
    </p:spTree>
    <p:extLst>
      <p:ext uri="{BB962C8B-B14F-4D97-AF65-F5344CB8AC3E}">
        <p14:creationId xmlns:p14="http://schemas.microsoft.com/office/powerpoint/2010/main" val="2504093575"/>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carré, plusieurs&#10;&#10;Description générée automatiquement">
            <a:extLst>
              <a:ext uri="{FF2B5EF4-FFF2-40B4-BE49-F238E27FC236}">
                <a16:creationId xmlns:a16="http://schemas.microsoft.com/office/drawing/2014/main" id="{4FB415BB-5E28-E4DE-B5BD-1AA34F82BD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135" y="464714"/>
            <a:ext cx="9292281" cy="5928572"/>
          </a:xfrm>
          <a:prstGeom prst="rect">
            <a:avLst/>
          </a:prstGeom>
        </p:spPr>
      </p:pic>
      <p:sp>
        <p:nvSpPr>
          <p:cNvPr id="4" name="ZoneTexte 3">
            <a:extLst>
              <a:ext uri="{FF2B5EF4-FFF2-40B4-BE49-F238E27FC236}">
                <a16:creationId xmlns:a16="http://schemas.microsoft.com/office/drawing/2014/main" id="{1933E820-C346-8E07-1D76-113B18802670}"/>
              </a:ext>
            </a:extLst>
          </p:cNvPr>
          <p:cNvSpPr txBox="1"/>
          <p:nvPr/>
        </p:nvSpPr>
        <p:spPr>
          <a:xfrm>
            <a:off x="9708292" y="1679138"/>
            <a:ext cx="2294238" cy="4093428"/>
          </a:xfrm>
          <a:prstGeom prst="rect">
            <a:avLst/>
          </a:prstGeom>
          <a:noFill/>
        </p:spPr>
        <p:txBody>
          <a:bodyPr wrap="square" rtlCol="0">
            <a:spAutoFit/>
          </a:bodyPr>
          <a:lstStyle/>
          <a:p>
            <a:r>
              <a:rPr lang="fr-FR" dirty="0"/>
              <a:t>la</a:t>
            </a:r>
            <a:r>
              <a:rPr lang="fr-FR" sz="2000" b="1" dirty="0"/>
              <a:t> statue rénovée de Guillaume 1er est réinstallée et le monument est aujourd’hui un rappel de l’unité allemande. Quant aux trois parties du mur de Berlin elles sont désormais consacrées aux “victimes de la séparation” </a:t>
            </a:r>
            <a:r>
              <a:rPr lang="fr-FR" dirty="0"/>
              <a:t>.</a:t>
            </a:r>
          </a:p>
        </p:txBody>
      </p:sp>
    </p:spTree>
    <p:extLst>
      <p:ext uri="{BB962C8B-B14F-4D97-AF65-F5344CB8AC3E}">
        <p14:creationId xmlns:p14="http://schemas.microsoft.com/office/powerpoint/2010/main" val="1323046963"/>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sculpture, jour&#10;&#10;Description générée automatiquement">
            <a:extLst>
              <a:ext uri="{FF2B5EF4-FFF2-40B4-BE49-F238E27FC236}">
                <a16:creationId xmlns:a16="http://schemas.microsoft.com/office/drawing/2014/main" id="{EE03B9BD-F296-7825-01F8-98EF47979B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5235" y="1647568"/>
            <a:ext cx="5715000" cy="3810000"/>
          </a:xfrm>
          <a:prstGeom prst="rect">
            <a:avLst/>
          </a:prstGeom>
        </p:spPr>
      </p:pic>
      <p:pic>
        <p:nvPicPr>
          <p:cNvPr id="5" name="Image 4" descr="Une image contenant ciel, extérieur, bâtiment, pierre&#10;&#10;Description générée automatiquement">
            <a:extLst>
              <a:ext uri="{FF2B5EF4-FFF2-40B4-BE49-F238E27FC236}">
                <a16:creationId xmlns:a16="http://schemas.microsoft.com/office/drawing/2014/main" id="{8E13C65C-4B52-28AA-0CAD-8923DC27D6D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191767" y="1647568"/>
            <a:ext cx="5715000" cy="3810000"/>
          </a:xfrm>
          <a:prstGeom prst="rect">
            <a:avLst/>
          </a:prstGeom>
        </p:spPr>
      </p:pic>
      <p:sp>
        <p:nvSpPr>
          <p:cNvPr id="6" name="ZoneTexte 5">
            <a:extLst>
              <a:ext uri="{FF2B5EF4-FFF2-40B4-BE49-F238E27FC236}">
                <a16:creationId xmlns:a16="http://schemas.microsoft.com/office/drawing/2014/main" id="{59DE237C-8619-B457-EEA5-69B09C30605C}"/>
              </a:ext>
            </a:extLst>
          </p:cNvPr>
          <p:cNvSpPr txBox="1"/>
          <p:nvPr/>
        </p:nvSpPr>
        <p:spPr>
          <a:xfrm>
            <a:off x="1977081" y="5457568"/>
            <a:ext cx="8674443" cy="1015663"/>
          </a:xfrm>
          <a:prstGeom prst="rect">
            <a:avLst/>
          </a:prstGeom>
          <a:noFill/>
        </p:spPr>
        <p:txBody>
          <a:bodyPr wrap="square" rtlCol="0">
            <a:spAutoFit/>
          </a:bodyPr>
          <a:lstStyle/>
          <a:p>
            <a:r>
              <a:rPr lang="fr-FR" sz="2000" b="1" dirty="0"/>
              <a:t>la statue rénovée de Guillaume 1er est réinstallée et le monument est aujourd’hui un rappel de l’unité allemande. Quant aux trois parties du mur de Berlin elles sont désormais consacrées aux “victimes de la séparation” .</a:t>
            </a:r>
          </a:p>
        </p:txBody>
      </p:sp>
    </p:spTree>
    <p:extLst>
      <p:ext uri="{BB962C8B-B14F-4D97-AF65-F5344CB8AC3E}">
        <p14:creationId xmlns:p14="http://schemas.microsoft.com/office/powerpoint/2010/main" val="1026242427"/>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449CF06-AC00-5A2B-4FC6-8BF7CD59AE89}"/>
              </a:ext>
            </a:extLst>
          </p:cNvPr>
          <p:cNvSpPr txBox="1"/>
          <p:nvPr/>
        </p:nvSpPr>
        <p:spPr>
          <a:xfrm>
            <a:off x="1791729" y="2444520"/>
            <a:ext cx="10070757" cy="523220"/>
          </a:xfrm>
          <a:prstGeom prst="rect">
            <a:avLst/>
          </a:prstGeom>
          <a:noFill/>
        </p:spPr>
        <p:txBody>
          <a:bodyPr wrap="square" rtlCol="0">
            <a:spAutoFit/>
          </a:bodyPr>
          <a:lstStyle/>
          <a:p>
            <a:r>
              <a:rPr lang="fr-FR" sz="2800" b="1" dirty="0">
                <a:solidFill>
                  <a:schemeClr val="bg1"/>
                </a:solidFill>
              </a:rPr>
              <a:t>Lorient Vous A Présenté La Ville De Coblence (Allemagne )</a:t>
            </a:r>
          </a:p>
        </p:txBody>
      </p:sp>
      <p:sp>
        <p:nvSpPr>
          <p:cNvPr id="3" name="ZoneTexte 2">
            <a:extLst>
              <a:ext uri="{FF2B5EF4-FFF2-40B4-BE49-F238E27FC236}">
                <a16:creationId xmlns:a16="http://schemas.microsoft.com/office/drawing/2014/main" id="{44118B5A-DD4F-026E-6996-F2C8FA7615EB}"/>
              </a:ext>
            </a:extLst>
          </p:cNvPr>
          <p:cNvSpPr txBox="1"/>
          <p:nvPr/>
        </p:nvSpPr>
        <p:spPr>
          <a:xfrm>
            <a:off x="3941806" y="2967740"/>
            <a:ext cx="6808573"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5F92AE5C-1FDE-0F65-FDCB-D88B1B60163B}"/>
              </a:ext>
            </a:extLst>
          </p:cNvPr>
          <p:cNvSpPr txBox="1"/>
          <p:nvPr/>
        </p:nvSpPr>
        <p:spPr>
          <a:xfrm>
            <a:off x="5597611" y="3490960"/>
            <a:ext cx="4139513"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2440274666"/>
      </p:ext>
    </p:extLst>
  </p:cSld>
  <p:clrMapOvr>
    <a:masterClrMapping/>
  </p:clrMapOvr>
  <mc:AlternateContent xmlns:mc="http://schemas.openxmlformats.org/markup-compatibility/2006" xmlns:p14="http://schemas.microsoft.com/office/powerpoint/2010/main">
    <mc:Choice Requires="p14">
      <p:transition spd="slow" p14:dur="5000" advClick="0" advTm="17000">
        <p14:prism isContent="1" isInverted="1"/>
      </p:transition>
    </mc:Choice>
    <mc:Fallback xmlns="">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327</Words>
  <Application>Microsoft Office PowerPoint</Application>
  <PresentationFormat>Grand écran</PresentationFormat>
  <Paragraphs>34</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2023-01-31T06:07:00Z</dcterms:created>
  <dcterms:modified xsi:type="dcterms:W3CDTF">2023-01-31T14:31:44Z</dcterms:modified>
</cp:coreProperties>
</file>