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4" r:id="rId2"/>
    <p:sldId id="285" r:id="rId3"/>
    <p:sldId id="256" r:id="rId4"/>
    <p:sldId id="281"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82" r:id="rId19"/>
    <p:sldId id="270" r:id="rId20"/>
    <p:sldId id="271" r:id="rId21"/>
    <p:sldId id="272" r:id="rId22"/>
    <p:sldId id="273" r:id="rId23"/>
    <p:sldId id="274" r:id="rId24"/>
    <p:sldId id="275" r:id="rId25"/>
    <p:sldId id="276" r:id="rId26"/>
    <p:sldId id="277" r:id="rId27"/>
    <p:sldId id="278" r:id="rId28"/>
    <p:sldId id="279" r:id="rId29"/>
    <p:sldId id="280" r:id="rId30"/>
    <p:sldId id="283"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rpX8WMS40grbV3jaeb6sA==" hashData="1jMh4BmcYTrCvo6Tvx/lE9SiHC29Mryke2etSAiNrwspzAkD7yhhiOALDY5EIZtf3msLvmfk9ZzT69FNFKRTm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6" autoAdjust="0"/>
    <p:restoredTop sz="94660"/>
  </p:normalViewPr>
  <p:slideViewPr>
    <p:cSldViewPr snapToGrid="0">
      <p:cViewPr varScale="1">
        <p:scale>
          <a:sx n="68" d="100"/>
          <a:sy n="68" d="100"/>
        </p:scale>
        <p:origin x="4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C8BBDE-64CA-4CD2-E694-0DA9115388E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7327901-A19A-F30E-33A8-F9048E0858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3176F00-D7E2-04E7-1FC4-D8527F60669A}"/>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5" name="Espace réservé du pied de page 4">
            <a:extLst>
              <a:ext uri="{FF2B5EF4-FFF2-40B4-BE49-F238E27FC236}">
                <a16:creationId xmlns:a16="http://schemas.microsoft.com/office/drawing/2014/main" id="{500C75E7-0B31-E9A5-231A-9CC0D45AD06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C37B03-A149-CFB8-77A0-B77B8DBE1CE0}"/>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10932534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4A4895-CDA7-F5E1-CC0B-C7CF70F0634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6800B6E-12EC-D043-47CC-E10F08B3684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39DC55D-0C39-5ED8-A336-91929CF07CD1}"/>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5" name="Espace réservé du pied de page 4">
            <a:extLst>
              <a:ext uri="{FF2B5EF4-FFF2-40B4-BE49-F238E27FC236}">
                <a16:creationId xmlns:a16="http://schemas.microsoft.com/office/drawing/2014/main" id="{8B2FC0A4-68D3-5476-E30E-EF9036E794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747F97-3397-7075-A6FD-E4A30C48C4BE}"/>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3064802003"/>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A851D8-AE6E-894B-E31D-528E933AA0C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9C20CFC-2D0A-C835-FD83-CAEBB318A8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9958EDF-868E-8895-A899-D88BB35C066B}"/>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5" name="Espace réservé du pied de page 4">
            <a:extLst>
              <a:ext uri="{FF2B5EF4-FFF2-40B4-BE49-F238E27FC236}">
                <a16:creationId xmlns:a16="http://schemas.microsoft.com/office/drawing/2014/main" id="{362E9020-4EBA-0962-7072-6A0DA5B9485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E86447-3D96-5A79-33F1-357636FC15CE}"/>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4012197957"/>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4959AC-883F-A8AB-9CF5-AF0469778FE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B726653-B3F7-ED19-41C8-C06910C79B6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14C4F4A-50F0-0800-E748-32CEB504250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872A09C-D730-8377-0E92-FE92AC896AD9}"/>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6" name="Espace réservé du pied de page 5">
            <a:extLst>
              <a:ext uri="{FF2B5EF4-FFF2-40B4-BE49-F238E27FC236}">
                <a16:creationId xmlns:a16="http://schemas.microsoft.com/office/drawing/2014/main" id="{C84176E9-23D5-1E39-3D9B-CDEDAF4A60B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E477A0C-32EF-60FB-A36A-6DD37C5616F7}"/>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3966574350"/>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F9BE91-7DE9-5255-F15D-226D15D935D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F051FDD-90CD-8E51-80F3-EB9EB571EB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0D3A534-C091-6246-0AF4-B9F1EDEBA73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0C90A3F-58AB-1126-6BA5-1853BB182F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6B7F4A7-8036-9AED-D181-BC55F1AC079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42D74DD-90E2-A15A-0983-75FF0100859F}"/>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8" name="Espace réservé du pied de page 7">
            <a:extLst>
              <a:ext uri="{FF2B5EF4-FFF2-40B4-BE49-F238E27FC236}">
                <a16:creationId xmlns:a16="http://schemas.microsoft.com/office/drawing/2014/main" id="{03664B46-4503-F482-1556-89ED01D90BA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53DAA70-AB61-50C9-3D84-AD3A363783D6}"/>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532063558"/>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0725C7-6E48-5845-2F73-64D8819EECE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7D39A93-62D8-C78B-4FD3-04CE6A650E0C}"/>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4" name="Espace réservé du pied de page 3">
            <a:extLst>
              <a:ext uri="{FF2B5EF4-FFF2-40B4-BE49-F238E27FC236}">
                <a16:creationId xmlns:a16="http://schemas.microsoft.com/office/drawing/2014/main" id="{9A37D9B7-70BC-1CB0-D24C-336FCEA6A7E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E1147C3-0709-D540-D9AC-0BCAB422D23E}"/>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308663730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CAE98AC-9E00-AC88-D694-DE12C9563815}"/>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3" name="Espace réservé du pied de page 2">
            <a:extLst>
              <a:ext uri="{FF2B5EF4-FFF2-40B4-BE49-F238E27FC236}">
                <a16:creationId xmlns:a16="http://schemas.microsoft.com/office/drawing/2014/main" id="{53356CE3-B711-D976-92EF-D21C1462E1A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415101F-DB2E-A0DF-96FB-749924C19908}"/>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427468996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67F4A0-FD90-EFF7-1513-03ADFD191BF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E48BC1B-2646-CC9B-2D44-C1FBE1C086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B38243D-D91A-0784-7958-65800132F5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F23AD9A-E4E4-5980-DE13-7E59A73A1815}"/>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6" name="Espace réservé du pied de page 5">
            <a:extLst>
              <a:ext uri="{FF2B5EF4-FFF2-40B4-BE49-F238E27FC236}">
                <a16:creationId xmlns:a16="http://schemas.microsoft.com/office/drawing/2014/main" id="{0821EEF5-B18A-B98D-E962-6BBC5E7A8A3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089B71C-9A30-E890-22A1-B4FF27806C9A}"/>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1989926422"/>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ADD2EA-3162-8601-EA9B-E2517E797AF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0BBFCE1-A47F-0B66-FDA6-4A16B7B038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3FB5D3D-3A1F-1768-9382-64B5C1A5EC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3877BA8-12D4-D508-6640-15F51CD3E334}"/>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6" name="Espace réservé du pied de page 5">
            <a:extLst>
              <a:ext uri="{FF2B5EF4-FFF2-40B4-BE49-F238E27FC236}">
                <a16:creationId xmlns:a16="http://schemas.microsoft.com/office/drawing/2014/main" id="{45579D98-80D9-E749-EAAD-F6627F20542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3AFB327-17D1-7581-D970-A7C348636070}"/>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1996917436"/>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2E4C61-8B8B-74C3-C539-35455EA6A08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A782C10-F954-F9C2-FB8C-23ADFE6B62B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834697-8C9C-DD7E-643B-D89269A86098}"/>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5" name="Espace réservé du pied de page 4">
            <a:extLst>
              <a:ext uri="{FF2B5EF4-FFF2-40B4-BE49-F238E27FC236}">
                <a16:creationId xmlns:a16="http://schemas.microsoft.com/office/drawing/2014/main" id="{71663DEC-72BD-1AEF-3A9E-4DA2B66BDA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95D59DB-7C85-3540-7F49-77204C2F8ADB}"/>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423874082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465DE36-7B12-7198-AB34-5A2D75E64CA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1CEBE7E-5F66-75C6-09F7-F39D68294E8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1B4A89-112E-F0A6-0F83-4B2765BBEAB0}"/>
              </a:ext>
            </a:extLst>
          </p:cNvPr>
          <p:cNvSpPr>
            <a:spLocks noGrp="1"/>
          </p:cNvSpPr>
          <p:nvPr>
            <p:ph type="dt" sz="half" idx="10"/>
          </p:nvPr>
        </p:nvSpPr>
        <p:spPr/>
        <p:txBody>
          <a:bodyPr/>
          <a:lstStyle/>
          <a:p>
            <a:fld id="{E4BCE22B-9D39-4837-A216-7637FFB7DC80}" type="datetimeFigureOut">
              <a:rPr lang="fr-FR" smtClean="0"/>
              <a:t>02/02/2023</a:t>
            </a:fld>
            <a:endParaRPr lang="fr-FR"/>
          </a:p>
        </p:txBody>
      </p:sp>
      <p:sp>
        <p:nvSpPr>
          <p:cNvPr id="5" name="Espace réservé du pied de page 4">
            <a:extLst>
              <a:ext uri="{FF2B5EF4-FFF2-40B4-BE49-F238E27FC236}">
                <a16:creationId xmlns:a16="http://schemas.microsoft.com/office/drawing/2014/main" id="{94AFB6AC-6866-7D1D-173F-91034FD9F9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6219E8-310E-C9D0-8345-ABFE478CF7DB}"/>
              </a:ext>
            </a:extLst>
          </p:cNvPr>
          <p:cNvSpPr>
            <a:spLocks noGrp="1"/>
          </p:cNvSpPr>
          <p:nvPr>
            <p:ph type="sldNum" sz="quarter" idx="12"/>
          </p:nvPr>
        </p:nvSpPr>
        <p:spPr/>
        <p:txBody>
          <a:bodyPr/>
          <a:lstStyle/>
          <a:p>
            <a:fld id="{42A636C7-256D-46FF-BA14-FF573A939313}" type="slidenum">
              <a:rPr lang="fr-FR" smtClean="0"/>
              <a:t>‹N°›</a:t>
            </a:fld>
            <a:endParaRPr lang="fr-FR"/>
          </a:p>
        </p:txBody>
      </p:sp>
    </p:spTree>
    <p:extLst>
      <p:ext uri="{BB962C8B-B14F-4D97-AF65-F5344CB8AC3E}">
        <p14:creationId xmlns:p14="http://schemas.microsoft.com/office/powerpoint/2010/main" val="2908134560"/>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99B20D8-B626-6927-3164-311F6E87B8D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2C69CC3-2FB1-2FAB-C3D9-4801649341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E80754-3C84-FD9B-524D-EE88407499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BCE22B-9D39-4837-A216-7637FFB7DC80}" type="datetimeFigureOut">
              <a:rPr lang="fr-FR" smtClean="0"/>
              <a:t>02/02/2023</a:t>
            </a:fld>
            <a:endParaRPr lang="fr-FR"/>
          </a:p>
        </p:txBody>
      </p:sp>
      <p:sp>
        <p:nvSpPr>
          <p:cNvPr id="5" name="Espace réservé du pied de page 4">
            <a:extLst>
              <a:ext uri="{FF2B5EF4-FFF2-40B4-BE49-F238E27FC236}">
                <a16:creationId xmlns:a16="http://schemas.microsoft.com/office/drawing/2014/main" id="{71945E06-E871-716F-C981-CE031AF983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8323D05-5C29-83F4-D872-28D3EED7F7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A636C7-256D-46FF-BA14-FF573A939313}" type="slidenum">
              <a:rPr lang="fr-FR" smtClean="0"/>
              <a:t>‹N°›</a:t>
            </a:fld>
            <a:endParaRPr lang="fr-FR"/>
          </a:p>
        </p:txBody>
      </p:sp>
    </p:spTree>
    <p:extLst>
      <p:ext uri="{BB962C8B-B14F-4D97-AF65-F5344CB8AC3E}">
        <p14:creationId xmlns:p14="http://schemas.microsoft.com/office/powerpoint/2010/main" val="39196984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ciel, extérieur, maison&#10;&#10;Description générée automatiquement">
            <a:extLst>
              <a:ext uri="{FF2B5EF4-FFF2-40B4-BE49-F238E27FC236}">
                <a16:creationId xmlns:a16="http://schemas.microsoft.com/office/drawing/2014/main" id="{709F92EC-9C9B-1DEC-8FDB-C4CB1CB7E89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02433" y="1084384"/>
            <a:ext cx="10506270" cy="4689231"/>
          </a:xfrm>
          <a:prstGeom prst="rect">
            <a:avLst/>
          </a:prstGeom>
        </p:spPr>
      </p:pic>
      <p:sp>
        <p:nvSpPr>
          <p:cNvPr id="4" name="ZoneTexte 3">
            <a:extLst>
              <a:ext uri="{FF2B5EF4-FFF2-40B4-BE49-F238E27FC236}">
                <a16:creationId xmlns:a16="http://schemas.microsoft.com/office/drawing/2014/main" id="{2322DD63-28EB-B30D-B3AD-327D174EFCE3}"/>
              </a:ext>
            </a:extLst>
          </p:cNvPr>
          <p:cNvSpPr txBox="1"/>
          <p:nvPr/>
        </p:nvSpPr>
        <p:spPr>
          <a:xfrm>
            <a:off x="2631232" y="622719"/>
            <a:ext cx="8490857" cy="461665"/>
          </a:xfrm>
          <a:prstGeom prst="rect">
            <a:avLst/>
          </a:prstGeom>
          <a:noFill/>
        </p:spPr>
        <p:txBody>
          <a:bodyPr wrap="square" rtlCol="0">
            <a:spAutoFit/>
          </a:bodyPr>
          <a:lstStyle/>
          <a:p>
            <a:r>
              <a:rPr lang="fr-FR" sz="2400" b="1" dirty="0">
                <a:solidFill>
                  <a:schemeClr val="bg1"/>
                </a:solidFill>
              </a:rPr>
              <a:t>Lorient Vous Présente La Ville De  Rhodes ( Grèce )</a:t>
            </a:r>
          </a:p>
        </p:txBody>
      </p:sp>
      <p:sp>
        <p:nvSpPr>
          <p:cNvPr id="5" name="ZoneTexte 4">
            <a:extLst>
              <a:ext uri="{FF2B5EF4-FFF2-40B4-BE49-F238E27FC236}">
                <a16:creationId xmlns:a16="http://schemas.microsoft.com/office/drawing/2014/main" id="{46706660-557E-717C-D9C2-BDAA982C6BBF}"/>
              </a:ext>
            </a:extLst>
          </p:cNvPr>
          <p:cNvSpPr txBox="1"/>
          <p:nvPr/>
        </p:nvSpPr>
        <p:spPr>
          <a:xfrm>
            <a:off x="5859623" y="5773615"/>
            <a:ext cx="7520474" cy="400110"/>
          </a:xfrm>
          <a:prstGeom prst="rect">
            <a:avLst/>
          </a:prstGeom>
          <a:noFill/>
        </p:spPr>
        <p:txBody>
          <a:bodyPr wrap="square" rtlCol="0">
            <a:spAutoFit/>
          </a:bodyPr>
          <a:lstStyle/>
          <a:p>
            <a:r>
              <a:rPr lang="fr-FR" sz="2000" b="1" dirty="0">
                <a:solidFill>
                  <a:schemeClr val="bg1"/>
                </a:solidFill>
              </a:rPr>
              <a:t>Rhodes</a:t>
            </a:r>
          </a:p>
        </p:txBody>
      </p:sp>
    </p:spTree>
    <p:extLst>
      <p:ext uri="{BB962C8B-B14F-4D97-AF65-F5344CB8AC3E}">
        <p14:creationId xmlns:p14="http://schemas.microsoft.com/office/powerpoint/2010/main" val="264624608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sndAc>
          <p:stSnd loop="1">
            <p:snd r:embed="rId2" name="ZORBA le Grec.wav"/>
          </p:stSnd>
        </p:sndAc>
      </p:transition>
    </mc:Choice>
    <mc:Fallback>
      <p:transition spd="slow" advClick="0" advTm="17000">
        <p:fade/>
        <p:sndAc>
          <p:stSnd loop="1">
            <p:snd r:embed="rId2" name="ZORBA le Gre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398BE1-6BD2-F686-381F-26FD8E5A4BE0}"/>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Rhodes est la plus grande île de l'archipel grec du Dodécanèse. Elle est réputée pour ses stations balnéaires, ses ruines et les vestiges de la présence des chevaliers de l'ordre de Saint-Jean lors des Croisades. La ville de Rhodes est pourvue d'une vieille ville incluant la rue médiévale des Chevaliers et le Palais des grands maîtres, qui ressemble à un château. Assiégé par les Ottomans et occupé ensuite par les Italiens, ce palais est aujourd'hui un musée historique. </a:t>
            </a:r>
          </a:p>
        </p:txBody>
      </p:sp>
    </p:spTree>
    <p:extLst>
      <p:ext uri="{BB962C8B-B14F-4D97-AF65-F5344CB8AC3E}">
        <p14:creationId xmlns:p14="http://schemas.microsoft.com/office/powerpoint/2010/main" val="2023861627"/>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pierre, vieux&#10;&#10;Description générée automatiquement">
            <a:extLst>
              <a:ext uri="{FF2B5EF4-FFF2-40B4-BE49-F238E27FC236}">
                <a16:creationId xmlns:a16="http://schemas.microsoft.com/office/drawing/2014/main" id="{BF2F60B4-BC81-8C4A-9973-AE8CF14D37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2332" y="223935"/>
            <a:ext cx="4907335" cy="6456784"/>
          </a:xfrm>
          <a:prstGeom prst="rect">
            <a:avLst/>
          </a:prstGeom>
        </p:spPr>
      </p:pic>
      <p:sp>
        <p:nvSpPr>
          <p:cNvPr id="4" name="ZoneTexte 3">
            <a:extLst>
              <a:ext uri="{FF2B5EF4-FFF2-40B4-BE49-F238E27FC236}">
                <a16:creationId xmlns:a16="http://schemas.microsoft.com/office/drawing/2014/main" id="{2AFBC94A-331D-FDC7-EE3E-62EB5B754C05}"/>
              </a:ext>
            </a:extLst>
          </p:cNvPr>
          <p:cNvSpPr txBox="1"/>
          <p:nvPr/>
        </p:nvSpPr>
        <p:spPr>
          <a:xfrm>
            <a:off x="8549667" y="4082143"/>
            <a:ext cx="3477208" cy="400110"/>
          </a:xfrm>
          <a:prstGeom prst="rect">
            <a:avLst/>
          </a:prstGeom>
          <a:noFill/>
        </p:spPr>
        <p:txBody>
          <a:bodyPr wrap="square" rtlCol="0">
            <a:spAutoFit/>
          </a:bodyPr>
          <a:lstStyle/>
          <a:p>
            <a:r>
              <a:rPr lang="fr-FR" sz="2000" b="1" dirty="0">
                <a:solidFill>
                  <a:schemeClr val="bg1"/>
                </a:solidFill>
              </a:rPr>
              <a:t>L'hôpital des Chevaliers</a:t>
            </a:r>
          </a:p>
        </p:txBody>
      </p:sp>
    </p:spTree>
    <p:extLst>
      <p:ext uri="{BB962C8B-B14F-4D97-AF65-F5344CB8AC3E}">
        <p14:creationId xmlns:p14="http://schemas.microsoft.com/office/powerpoint/2010/main" val="311582791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gens, passage, trottoir&#10;&#10;Description générée automatiquement">
            <a:extLst>
              <a:ext uri="{FF2B5EF4-FFF2-40B4-BE49-F238E27FC236}">
                <a16:creationId xmlns:a16="http://schemas.microsoft.com/office/drawing/2014/main" id="{9057E010-59AD-9A23-C960-42355AD53F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3665" y="149289"/>
            <a:ext cx="4948335" cy="6568751"/>
          </a:xfrm>
          <a:prstGeom prst="rect">
            <a:avLst/>
          </a:prstGeom>
        </p:spPr>
      </p:pic>
      <p:sp>
        <p:nvSpPr>
          <p:cNvPr id="4" name="ZoneTexte 3">
            <a:extLst>
              <a:ext uri="{FF2B5EF4-FFF2-40B4-BE49-F238E27FC236}">
                <a16:creationId xmlns:a16="http://schemas.microsoft.com/office/drawing/2014/main" id="{83F09CE4-A164-E639-0823-FE97638FE40C}"/>
              </a:ext>
            </a:extLst>
          </p:cNvPr>
          <p:cNvSpPr txBox="1"/>
          <p:nvPr/>
        </p:nvSpPr>
        <p:spPr>
          <a:xfrm>
            <a:off x="8546841" y="4212218"/>
            <a:ext cx="3645159" cy="400110"/>
          </a:xfrm>
          <a:prstGeom prst="rect">
            <a:avLst/>
          </a:prstGeom>
          <a:noFill/>
        </p:spPr>
        <p:txBody>
          <a:bodyPr wrap="square" rtlCol="0">
            <a:spAutoFit/>
          </a:bodyPr>
          <a:lstStyle/>
          <a:p>
            <a:r>
              <a:rPr lang="fr-FR" sz="2000" b="1" dirty="0">
                <a:solidFill>
                  <a:schemeClr val="bg1"/>
                </a:solidFill>
              </a:rPr>
              <a:t>Ville de Rhodes</a:t>
            </a:r>
          </a:p>
        </p:txBody>
      </p:sp>
    </p:spTree>
    <p:extLst>
      <p:ext uri="{BB962C8B-B14F-4D97-AF65-F5344CB8AC3E}">
        <p14:creationId xmlns:p14="http://schemas.microsoft.com/office/powerpoint/2010/main" val="1164448726"/>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assage, rue, brique&#10;&#10;Description générée automatiquement">
            <a:extLst>
              <a:ext uri="{FF2B5EF4-FFF2-40B4-BE49-F238E27FC236}">
                <a16:creationId xmlns:a16="http://schemas.microsoft.com/office/drawing/2014/main" id="{998C576D-510B-83D8-1C0A-DA9E13D3F9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48882" y="485192"/>
            <a:ext cx="9162661" cy="5728996"/>
          </a:xfrm>
          <a:prstGeom prst="rect">
            <a:avLst/>
          </a:prstGeom>
        </p:spPr>
      </p:pic>
      <p:sp>
        <p:nvSpPr>
          <p:cNvPr id="4" name="ZoneTexte 3">
            <a:extLst>
              <a:ext uri="{FF2B5EF4-FFF2-40B4-BE49-F238E27FC236}">
                <a16:creationId xmlns:a16="http://schemas.microsoft.com/office/drawing/2014/main" id="{B034A0D8-2472-8984-E710-BE83A6C8B3AA}"/>
              </a:ext>
            </a:extLst>
          </p:cNvPr>
          <p:cNvSpPr txBox="1"/>
          <p:nvPr/>
        </p:nvSpPr>
        <p:spPr>
          <a:xfrm>
            <a:off x="3470988" y="6294051"/>
            <a:ext cx="7837714" cy="400110"/>
          </a:xfrm>
          <a:prstGeom prst="rect">
            <a:avLst/>
          </a:prstGeom>
          <a:noFill/>
        </p:spPr>
        <p:txBody>
          <a:bodyPr wrap="square" rtlCol="0">
            <a:spAutoFit/>
          </a:bodyPr>
          <a:lstStyle/>
          <a:p>
            <a:r>
              <a:rPr lang="fr-FR" sz="2000" b="1" dirty="0">
                <a:solidFill>
                  <a:schemeClr val="bg1"/>
                </a:solidFill>
              </a:rPr>
              <a:t>La rue des chevaliers à Rhodes. Septembre 2021</a:t>
            </a:r>
          </a:p>
        </p:txBody>
      </p:sp>
    </p:spTree>
    <p:extLst>
      <p:ext uri="{BB962C8B-B14F-4D97-AF65-F5344CB8AC3E}">
        <p14:creationId xmlns:p14="http://schemas.microsoft.com/office/powerpoint/2010/main" val="3124765238"/>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vieux&#10;&#10;Description générée automatiquement">
            <a:extLst>
              <a:ext uri="{FF2B5EF4-FFF2-40B4-BE49-F238E27FC236}">
                <a16:creationId xmlns:a16="http://schemas.microsoft.com/office/drawing/2014/main" id="{1F11CB02-3579-527C-A9D4-D03F3B944D3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23526" y="485192"/>
            <a:ext cx="9069355" cy="5710335"/>
          </a:xfrm>
          <a:prstGeom prst="rect">
            <a:avLst/>
          </a:prstGeom>
        </p:spPr>
      </p:pic>
      <p:sp>
        <p:nvSpPr>
          <p:cNvPr id="4" name="ZoneTexte 3">
            <a:extLst>
              <a:ext uri="{FF2B5EF4-FFF2-40B4-BE49-F238E27FC236}">
                <a16:creationId xmlns:a16="http://schemas.microsoft.com/office/drawing/2014/main" id="{05E86EDF-8AA3-AEF6-0B9D-480863BB310D}"/>
              </a:ext>
            </a:extLst>
          </p:cNvPr>
          <p:cNvSpPr txBox="1"/>
          <p:nvPr/>
        </p:nvSpPr>
        <p:spPr>
          <a:xfrm>
            <a:off x="3881534" y="6195527"/>
            <a:ext cx="8490857" cy="400110"/>
          </a:xfrm>
          <a:prstGeom prst="rect">
            <a:avLst/>
          </a:prstGeom>
          <a:noFill/>
        </p:spPr>
        <p:txBody>
          <a:bodyPr wrap="square" rtlCol="0">
            <a:spAutoFit/>
          </a:bodyPr>
          <a:lstStyle/>
          <a:p>
            <a:r>
              <a:rPr lang="fr-FR" sz="2000" b="1" dirty="0">
                <a:solidFill>
                  <a:schemeClr val="bg1"/>
                </a:solidFill>
              </a:rPr>
              <a:t>La cour du palais des grands maîtres</a:t>
            </a:r>
          </a:p>
        </p:txBody>
      </p:sp>
    </p:spTree>
    <p:extLst>
      <p:ext uri="{BB962C8B-B14F-4D97-AF65-F5344CB8AC3E}">
        <p14:creationId xmlns:p14="http://schemas.microsoft.com/office/powerpoint/2010/main" val="342896446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plusieurs&#10;&#10;Description générée automatiquement">
            <a:extLst>
              <a:ext uri="{FF2B5EF4-FFF2-40B4-BE49-F238E27FC236}">
                <a16:creationId xmlns:a16="http://schemas.microsoft.com/office/drawing/2014/main" id="{743568A1-536A-DB59-41B5-9BF123161B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2350" y="1397000"/>
            <a:ext cx="10133045" cy="4064000"/>
          </a:xfrm>
          <a:prstGeom prst="rect">
            <a:avLst/>
          </a:prstGeom>
        </p:spPr>
      </p:pic>
      <p:sp>
        <p:nvSpPr>
          <p:cNvPr id="4" name="ZoneTexte 3">
            <a:extLst>
              <a:ext uri="{FF2B5EF4-FFF2-40B4-BE49-F238E27FC236}">
                <a16:creationId xmlns:a16="http://schemas.microsoft.com/office/drawing/2014/main" id="{CE105203-76F9-1B88-53A0-BDA87E075CBA}"/>
              </a:ext>
            </a:extLst>
          </p:cNvPr>
          <p:cNvSpPr txBox="1"/>
          <p:nvPr/>
        </p:nvSpPr>
        <p:spPr>
          <a:xfrm>
            <a:off x="3713584" y="5507102"/>
            <a:ext cx="7184571" cy="400110"/>
          </a:xfrm>
          <a:prstGeom prst="rect">
            <a:avLst/>
          </a:prstGeom>
          <a:noFill/>
        </p:spPr>
        <p:txBody>
          <a:bodyPr wrap="square" rtlCol="0">
            <a:spAutoFit/>
          </a:bodyPr>
          <a:lstStyle/>
          <a:p>
            <a:r>
              <a:rPr lang="fr-FR" sz="2000" b="1" dirty="0"/>
              <a:t>Vue panoramique depuis la tour de l'horloge</a:t>
            </a:r>
          </a:p>
        </p:txBody>
      </p:sp>
    </p:spTree>
    <p:extLst>
      <p:ext uri="{BB962C8B-B14F-4D97-AF65-F5344CB8AC3E}">
        <p14:creationId xmlns:p14="http://schemas.microsoft.com/office/powerpoint/2010/main" val="141135072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roche, pierre, brique&#10;&#10;Description générée automatiquement">
            <a:extLst>
              <a:ext uri="{FF2B5EF4-FFF2-40B4-BE49-F238E27FC236}">
                <a16:creationId xmlns:a16="http://schemas.microsoft.com/office/drawing/2014/main" id="{017E2206-C8A2-B465-A225-8AFEE71A50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503852"/>
            <a:ext cx="9144000" cy="5691675"/>
          </a:xfrm>
          <a:prstGeom prst="rect">
            <a:avLst/>
          </a:prstGeom>
        </p:spPr>
      </p:pic>
      <p:sp>
        <p:nvSpPr>
          <p:cNvPr id="4" name="ZoneTexte 3">
            <a:extLst>
              <a:ext uri="{FF2B5EF4-FFF2-40B4-BE49-F238E27FC236}">
                <a16:creationId xmlns:a16="http://schemas.microsoft.com/office/drawing/2014/main" id="{114514F9-BDCE-83D4-F6C5-D2AFA45CFD4E}"/>
              </a:ext>
            </a:extLst>
          </p:cNvPr>
          <p:cNvSpPr txBox="1"/>
          <p:nvPr/>
        </p:nvSpPr>
        <p:spPr>
          <a:xfrm>
            <a:off x="5169159" y="6204306"/>
            <a:ext cx="8503298" cy="400110"/>
          </a:xfrm>
          <a:prstGeom prst="rect">
            <a:avLst/>
          </a:prstGeom>
          <a:noFill/>
        </p:spPr>
        <p:txBody>
          <a:bodyPr wrap="square" rtlCol="0">
            <a:spAutoFit/>
          </a:bodyPr>
          <a:lstStyle/>
          <a:p>
            <a:r>
              <a:rPr lang="fr-FR" sz="2000" b="1" dirty="0"/>
              <a:t>Remparts de la Citadelle</a:t>
            </a:r>
          </a:p>
        </p:txBody>
      </p:sp>
    </p:spTree>
    <p:extLst>
      <p:ext uri="{BB962C8B-B14F-4D97-AF65-F5344CB8AC3E}">
        <p14:creationId xmlns:p14="http://schemas.microsoft.com/office/powerpoint/2010/main" val="339468843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arbre, terrain, ciel&#10;&#10;Description générée automatiquement">
            <a:extLst>
              <a:ext uri="{FF2B5EF4-FFF2-40B4-BE49-F238E27FC236}">
                <a16:creationId xmlns:a16="http://schemas.microsoft.com/office/drawing/2014/main" id="{7080F17A-6B77-B6F4-8BAA-64DC224E72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31607" y="466531"/>
            <a:ext cx="9128785" cy="5747658"/>
          </a:xfrm>
          <a:prstGeom prst="rect">
            <a:avLst/>
          </a:prstGeom>
        </p:spPr>
      </p:pic>
      <p:sp>
        <p:nvSpPr>
          <p:cNvPr id="4" name="ZoneTexte 3">
            <a:extLst>
              <a:ext uri="{FF2B5EF4-FFF2-40B4-BE49-F238E27FC236}">
                <a16:creationId xmlns:a16="http://schemas.microsoft.com/office/drawing/2014/main" id="{2F31788A-8A8E-CB58-7908-285959761C15}"/>
              </a:ext>
            </a:extLst>
          </p:cNvPr>
          <p:cNvSpPr txBox="1"/>
          <p:nvPr/>
        </p:nvSpPr>
        <p:spPr>
          <a:xfrm>
            <a:off x="4460032" y="6191414"/>
            <a:ext cx="6382139" cy="400110"/>
          </a:xfrm>
          <a:prstGeom prst="rect">
            <a:avLst/>
          </a:prstGeom>
          <a:noFill/>
        </p:spPr>
        <p:txBody>
          <a:bodyPr wrap="square" rtlCol="0">
            <a:spAutoFit/>
          </a:bodyPr>
          <a:lstStyle/>
          <a:p>
            <a:r>
              <a:rPr lang="fr-FR" sz="2000" b="1" dirty="0"/>
              <a:t>Fossés le long des remparts</a:t>
            </a:r>
          </a:p>
        </p:txBody>
      </p:sp>
    </p:spTree>
    <p:extLst>
      <p:ext uri="{BB962C8B-B14F-4D97-AF65-F5344CB8AC3E}">
        <p14:creationId xmlns:p14="http://schemas.microsoft.com/office/powerpoint/2010/main" val="4132986040"/>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bâtiment, pierre&#10;&#10;Description générée automatiquement">
            <a:extLst>
              <a:ext uri="{FF2B5EF4-FFF2-40B4-BE49-F238E27FC236}">
                <a16:creationId xmlns:a16="http://schemas.microsoft.com/office/drawing/2014/main" id="{722B65AD-BCB9-E75E-FB24-8F15372FD1E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410546"/>
            <a:ext cx="9144000" cy="5784981"/>
          </a:xfrm>
          <a:prstGeom prst="rect">
            <a:avLst/>
          </a:prstGeom>
        </p:spPr>
      </p:pic>
      <p:sp>
        <p:nvSpPr>
          <p:cNvPr id="4" name="ZoneTexte 3">
            <a:extLst>
              <a:ext uri="{FF2B5EF4-FFF2-40B4-BE49-F238E27FC236}">
                <a16:creationId xmlns:a16="http://schemas.microsoft.com/office/drawing/2014/main" id="{56FAF972-B09D-0821-8D02-0F7B0E9AC19A}"/>
              </a:ext>
            </a:extLst>
          </p:cNvPr>
          <p:cNvSpPr txBox="1"/>
          <p:nvPr/>
        </p:nvSpPr>
        <p:spPr>
          <a:xfrm>
            <a:off x="4348065" y="6195527"/>
            <a:ext cx="8042988" cy="400110"/>
          </a:xfrm>
          <a:prstGeom prst="rect">
            <a:avLst/>
          </a:prstGeom>
          <a:noFill/>
        </p:spPr>
        <p:txBody>
          <a:bodyPr wrap="square" rtlCol="0">
            <a:spAutoFit/>
          </a:bodyPr>
          <a:lstStyle/>
          <a:p>
            <a:r>
              <a:rPr lang="fr-FR" sz="2000" b="1" dirty="0">
                <a:solidFill>
                  <a:schemeClr val="bg1"/>
                </a:solidFill>
              </a:rPr>
              <a:t>Chemin de ronde sur les remparts</a:t>
            </a:r>
          </a:p>
        </p:txBody>
      </p:sp>
    </p:spTree>
    <p:extLst>
      <p:ext uri="{BB962C8B-B14F-4D97-AF65-F5344CB8AC3E}">
        <p14:creationId xmlns:p14="http://schemas.microsoft.com/office/powerpoint/2010/main" val="3792004088"/>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pierre&#10;&#10;Description générée automatiquement">
            <a:extLst>
              <a:ext uri="{FF2B5EF4-FFF2-40B4-BE49-F238E27FC236}">
                <a16:creationId xmlns:a16="http://schemas.microsoft.com/office/drawing/2014/main" id="{E93DB107-EBDF-93DC-9971-5CAD572D5FE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410546"/>
            <a:ext cx="9144000" cy="5784981"/>
          </a:xfrm>
          <a:prstGeom prst="rect">
            <a:avLst/>
          </a:prstGeom>
        </p:spPr>
      </p:pic>
      <p:sp>
        <p:nvSpPr>
          <p:cNvPr id="4" name="ZoneTexte 3">
            <a:extLst>
              <a:ext uri="{FF2B5EF4-FFF2-40B4-BE49-F238E27FC236}">
                <a16:creationId xmlns:a16="http://schemas.microsoft.com/office/drawing/2014/main" id="{5D983A7D-A8C7-49F2-1A0C-DAA63196BF40}"/>
              </a:ext>
            </a:extLst>
          </p:cNvPr>
          <p:cNvSpPr txBox="1"/>
          <p:nvPr/>
        </p:nvSpPr>
        <p:spPr>
          <a:xfrm>
            <a:off x="5150498" y="6120884"/>
            <a:ext cx="7352522" cy="400110"/>
          </a:xfrm>
          <a:prstGeom prst="rect">
            <a:avLst/>
          </a:prstGeom>
          <a:noFill/>
        </p:spPr>
        <p:txBody>
          <a:bodyPr wrap="square" rtlCol="0">
            <a:spAutoFit/>
          </a:bodyPr>
          <a:lstStyle/>
          <a:p>
            <a:r>
              <a:rPr lang="fr-FR" sz="2000" b="1" dirty="0">
                <a:solidFill>
                  <a:schemeClr val="bg1"/>
                </a:solidFill>
              </a:rPr>
              <a:t>Auberge d’Italie</a:t>
            </a:r>
          </a:p>
        </p:txBody>
      </p:sp>
    </p:spTree>
    <p:extLst>
      <p:ext uri="{BB962C8B-B14F-4D97-AF65-F5344CB8AC3E}">
        <p14:creationId xmlns:p14="http://schemas.microsoft.com/office/powerpoint/2010/main" val="1448087874"/>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pierre, brique&#10;&#10;Description générée automatiquement">
            <a:extLst>
              <a:ext uri="{FF2B5EF4-FFF2-40B4-BE49-F238E27FC236}">
                <a16:creationId xmlns:a16="http://schemas.microsoft.com/office/drawing/2014/main" id="{4BB48A8F-2519-9453-6267-22B9E17B2E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354562"/>
            <a:ext cx="9144000" cy="5840965"/>
          </a:xfrm>
          <a:prstGeom prst="rect">
            <a:avLst/>
          </a:prstGeom>
        </p:spPr>
      </p:pic>
      <p:sp>
        <p:nvSpPr>
          <p:cNvPr id="4" name="ZoneTexte 3">
            <a:extLst>
              <a:ext uri="{FF2B5EF4-FFF2-40B4-BE49-F238E27FC236}">
                <a16:creationId xmlns:a16="http://schemas.microsoft.com/office/drawing/2014/main" id="{C9B45908-D23C-BF03-3D89-0597BF4AE12C}"/>
              </a:ext>
            </a:extLst>
          </p:cNvPr>
          <p:cNvSpPr txBox="1"/>
          <p:nvPr/>
        </p:nvSpPr>
        <p:spPr>
          <a:xfrm>
            <a:off x="5411755" y="6092892"/>
            <a:ext cx="7389845" cy="400110"/>
          </a:xfrm>
          <a:prstGeom prst="rect">
            <a:avLst/>
          </a:prstGeom>
          <a:noFill/>
        </p:spPr>
        <p:txBody>
          <a:bodyPr wrap="square" rtlCol="0">
            <a:spAutoFit/>
          </a:bodyPr>
          <a:lstStyle/>
          <a:p>
            <a:r>
              <a:rPr lang="fr-FR" sz="2000" b="1" dirty="0">
                <a:solidFill>
                  <a:schemeClr val="bg1"/>
                </a:solidFill>
              </a:rPr>
              <a:t>Auberge de France</a:t>
            </a:r>
          </a:p>
        </p:txBody>
      </p:sp>
    </p:spTree>
    <p:extLst>
      <p:ext uri="{BB962C8B-B14F-4D97-AF65-F5344CB8AC3E}">
        <p14:creationId xmlns:p14="http://schemas.microsoft.com/office/powerpoint/2010/main" val="1835781616"/>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extérieur, bateau&#10;&#10;Description générée automatiquement">
            <a:extLst>
              <a:ext uri="{FF2B5EF4-FFF2-40B4-BE49-F238E27FC236}">
                <a16:creationId xmlns:a16="http://schemas.microsoft.com/office/drawing/2014/main" id="{FF58C01F-A448-B25E-DEFC-3677909392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48882" y="541176"/>
            <a:ext cx="9032032" cy="5598367"/>
          </a:xfrm>
          <a:prstGeom prst="rect">
            <a:avLst/>
          </a:prstGeom>
        </p:spPr>
      </p:pic>
      <p:sp>
        <p:nvSpPr>
          <p:cNvPr id="4" name="ZoneTexte 3">
            <a:extLst>
              <a:ext uri="{FF2B5EF4-FFF2-40B4-BE49-F238E27FC236}">
                <a16:creationId xmlns:a16="http://schemas.microsoft.com/office/drawing/2014/main" id="{DB59AA7C-E343-0DE6-0B2F-7B120F176AAB}"/>
              </a:ext>
            </a:extLst>
          </p:cNvPr>
          <p:cNvSpPr txBox="1"/>
          <p:nvPr/>
        </p:nvSpPr>
        <p:spPr>
          <a:xfrm>
            <a:off x="4553339" y="6116769"/>
            <a:ext cx="7371183" cy="400110"/>
          </a:xfrm>
          <a:prstGeom prst="rect">
            <a:avLst/>
          </a:prstGeom>
          <a:noFill/>
        </p:spPr>
        <p:txBody>
          <a:bodyPr wrap="square" rtlCol="0">
            <a:spAutoFit/>
          </a:bodyPr>
          <a:lstStyle/>
          <a:p>
            <a:r>
              <a:rPr lang="fr-FR" sz="2000" b="1" dirty="0">
                <a:solidFill>
                  <a:schemeClr val="bg1"/>
                </a:solidFill>
              </a:rPr>
              <a:t>Le port </a:t>
            </a:r>
            <a:r>
              <a:rPr lang="fr-FR" sz="2000" b="1" dirty="0" err="1">
                <a:solidFill>
                  <a:schemeClr val="bg1"/>
                </a:solidFill>
              </a:rPr>
              <a:t>Mandraki</a:t>
            </a:r>
            <a:r>
              <a:rPr lang="fr-FR" sz="2000" b="1" dirty="0">
                <a:solidFill>
                  <a:schemeClr val="bg1"/>
                </a:solidFill>
              </a:rPr>
              <a:t> de Rhodes</a:t>
            </a:r>
          </a:p>
        </p:txBody>
      </p:sp>
    </p:spTree>
    <p:extLst>
      <p:ext uri="{BB962C8B-B14F-4D97-AF65-F5344CB8AC3E}">
        <p14:creationId xmlns:p14="http://schemas.microsoft.com/office/powerpoint/2010/main" val="172401132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tour&#10;&#10;Description générée automatiquement">
            <a:extLst>
              <a:ext uri="{FF2B5EF4-FFF2-40B4-BE49-F238E27FC236}">
                <a16:creationId xmlns:a16="http://schemas.microsoft.com/office/drawing/2014/main" id="{F2D3B300-9FE2-FB1F-8922-547E1A7A1F2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92898" y="410547"/>
            <a:ext cx="9237306" cy="5710335"/>
          </a:xfrm>
          <a:prstGeom prst="rect">
            <a:avLst/>
          </a:prstGeom>
        </p:spPr>
      </p:pic>
      <p:sp>
        <p:nvSpPr>
          <p:cNvPr id="4" name="ZoneTexte 3">
            <a:extLst>
              <a:ext uri="{FF2B5EF4-FFF2-40B4-BE49-F238E27FC236}">
                <a16:creationId xmlns:a16="http://schemas.microsoft.com/office/drawing/2014/main" id="{27F08B13-0FF5-4631-1669-F65062B6F19B}"/>
              </a:ext>
            </a:extLst>
          </p:cNvPr>
          <p:cNvSpPr txBox="1"/>
          <p:nvPr/>
        </p:nvSpPr>
        <p:spPr>
          <a:xfrm>
            <a:off x="3713583" y="6120882"/>
            <a:ext cx="6624735" cy="400110"/>
          </a:xfrm>
          <a:prstGeom prst="rect">
            <a:avLst/>
          </a:prstGeom>
          <a:noFill/>
        </p:spPr>
        <p:txBody>
          <a:bodyPr wrap="square" rtlCol="0">
            <a:spAutoFit/>
          </a:bodyPr>
          <a:lstStyle/>
          <a:p>
            <a:r>
              <a:rPr lang="fr-FR" sz="2000" b="1" dirty="0">
                <a:solidFill>
                  <a:schemeClr val="bg1"/>
                </a:solidFill>
              </a:rPr>
              <a:t>Les trois moulins à vent d’époque byzantine</a:t>
            </a:r>
          </a:p>
        </p:txBody>
      </p:sp>
    </p:spTree>
    <p:extLst>
      <p:ext uri="{BB962C8B-B14F-4D97-AF65-F5344CB8AC3E}">
        <p14:creationId xmlns:p14="http://schemas.microsoft.com/office/powerpoint/2010/main" val="426430767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bâtiment, extérieur, tour&#10;&#10;Description générée automatiquement">
            <a:extLst>
              <a:ext uri="{FF2B5EF4-FFF2-40B4-BE49-F238E27FC236}">
                <a16:creationId xmlns:a16="http://schemas.microsoft.com/office/drawing/2014/main" id="{1AE3A74A-DFFC-0088-FF83-9288E224E6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0695" y="186612"/>
            <a:ext cx="5070610" cy="6531429"/>
          </a:xfrm>
          <a:prstGeom prst="rect">
            <a:avLst/>
          </a:prstGeom>
        </p:spPr>
      </p:pic>
      <p:sp>
        <p:nvSpPr>
          <p:cNvPr id="4" name="ZoneTexte 3">
            <a:extLst>
              <a:ext uri="{FF2B5EF4-FFF2-40B4-BE49-F238E27FC236}">
                <a16:creationId xmlns:a16="http://schemas.microsoft.com/office/drawing/2014/main" id="{95ED14C4-4BD3-CD11-6260-8B71F1011DFE}"/>
              </a:ext>
            </a:extLst>
          </p:cNvPr>
          <p:cNvSpPr txBox="1"/>
          <p:nvPr/>
        </p:nvSpPr>
        <p:spPr>
          <a:xfrm>
            <a:off x="8873901" y="4174896"/>
            <a:ext cx="3560695" cy="400110"/>
          </a:xfrm>
          <a:prstGeom prst="rect">
            <a:avLst/>
          </a:prstGeom>
          <a:noFill/>
        </p:spPr>
        <p:txBody>
          <a:bodyPr wrap="square" rtlCol="0">
            <a:spAutoFit/>
          </a:bodyPr>
          <a:lstStyle/>
          <a:p>
            <a:r>
              <a:rPr lang="fr-FR" sz="2000" b="1" dirty="0"/>
              <a:t>La tour de l'Horloge</a:t>
            </a:r>
          </a:p>
        </p:txBody>
      </p:sp>
    </p:spTree>
    <p:extLst>
      <p:ext uri="{BB962C8B-B14F-4D97-AF65-F5344CB8AC3E}">
        <p14:creationId xmlns:p14="http://schemas.microsoft.com/office/powerpoint/2010/main" val="69459650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ciel, mosquée&#10;&#10;Description générée automatiquement">
            <a:extLst>
              <a:ext uri="{FF2B5EF4-FFF2-40B4-BE49-F238E27FC236}">
                <a16:creationId xmlns:a16="http://schemas.microsoft.com/office/drawing/2014/main" id="{F3FBE416-245E-9117-7107-81EE344109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6708" y="149290"/>
            <a:ext cx="4978584" cy="6550090"/>
          </a:xfrm>
          <a:prstGeom prst="rect">
            <a:avLst/>
          </a:prstGeom>
        </p:spPr>
      </p:pic>
      <p:sp>
        <p:nvSpPr>
          <p:cNvPr id="4" name="ZoneTexte 3">
            <a:extLst>
              <a:ext uri="{FF2B5EF4-FFF2-40B4-BE49-F238E27FC236}">
                <a16:creationId xmlns:a16="http://schemas.microsoft.com/office/drawing/2014/main" id="{AB6EA43A-9582-39C0-3702-795C2BFB869B}"/>
              </a:ext>
            </a:extLst>
          </p:cNvPr>
          <p:cNvSpPr txBox="1"/>
          <p:nvPr/>
        </p:nvSpPr>
        <p:spPr>
          <a:xfrm>
            <a:off x="354563" y="3750906"/>
            <a:ext cx="3252145" cy="400110"/>
          </a:xfrm>
          <a:prstGeom prst="rect">
            <a:avLst/>
          </a:prstGeom>
          <a:noFill/>
        </p:spPr>
        <p:txBody>
          <a:bodyPr wrap="square" rtlCol="0">
            <a:spAutoFit/>
          </a:bodyPr>
          <a:lstStyle/>
          <a:p>
            <a:r>
              <a:rPr lang="fr-FR" sz="2000" b="1" dirty="0"/>
              <a:t>La mosquée de Soliman</a:t>
            </a:r>
          </a:p>
        </p:txBody>
      </p:sp>
    </p:spTree>
    <p:extLst>
      <p:ext uri="{BB962C8B-B14F-4D97-AF65-F5344CB8AC3E}">
        <p14:creationId xmlns:p14="http://schemas.microsoft.com/office/powerpoint/2010/main" val="1326634891"/>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gens&#10;&#10;Description générée automatiquement">
            <a:extLst>
              <a:ext uri="{FF2B5EF4-FFF2-40B4-BE49-F238E27FC236}">
                <a16:creationId xmlns:a16="http://schemas.microsoft.com/office/drawing/2014/main" id="{21791818-681E-F786-FB81-CB2D5E6081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6914" y="391886"/>
            <a:ext cx="9330613" cy="5859624"/>
          </a:xfrm>
          <a:prstGeom prst="rect">
            <a:avLst/>
          </a:prstGeom>
        </p:spPr>
      </p:pic>
      <p:sp>
        <p:nvSpPr>
          <p:cNvPr id="4" name="ZoneTexte 3">
            <a:extLst>
              <a:ext uri="{FF2B5EF4-FFF2-40B4-BE49-F238E27FC236}">
                <a16:creationId xmlns:a16="http://schemas.microsoft.com/office/drawing/2014/main" id="{3702364F-35E8-1F52-34A0-952D579FF622}"/>
              </a:ext>
            </a:extLst>
          </p:cNvPr>
          <p:cNvSpPr txBox="1"/>
          <p:nvPr/>
        </p:nvSpPr>
        <p:spPr>
          <a:xfrm>
            <a:off x="5038531" y="6251510"/>
            <a:ext cx="7445828" cy="400110"/>
          </a:xfrm>
          <a:prstGeom prst="rect">
            <a:avLst/>
          </a:prstGeom>
          <a:noFill/>
        </p:spPr>
        <p:txBody>
          <a:bodyPr wrap="square" rtlCol="0">
            <a:spAutoFit/>
          </a:bodyPr>
          <a:lstStyle/>
          <a:p>
            <a:r>
              <a:rPr lang="fr-FR" sz="2000" b="1" dirty="0">
                <a:solidFill>
                  <a:schemeClr val="bg1"/>
                </a:solidFill>
              </a:rPr>
              <a:t>Ville de Rhodes</a:t>
            </a:r>
          </a:p>
        </p:txBody>
      </p:sp>
    </p:spTree>
    <p:extLst>
      <p:ext uri="{BB962C8B-B14F-4D97-AF65-F5344CB8AC3E}">
        <p14:creationId xmlns:p14="http://schemas.microsoft.com/office/powerpoint/2010/main" val="381291148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vieux&#10;&#10;Description générée automatiquement">
            <a:extLst>
              <a:ext uri="{FF2B5EF4-FFF2-40B4-BE49-F238E27FC236}">
                <a16:creationId xmlns:a16="http://schemas.microsoft.com/office/drawing/2014/main" id="{51998D28-880C-09DA-6AD7-3E6B670A46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932" y="354563"/>
            <a:ext cx="9330612" cy="5896948"/>
          </a:xfrm>
          <a:prstGeom prst="rect">
            <a:avLst/>
          </a:prstGeom>
        </p:spPr>
      </p:pic>
      <p:sp>
        <p:nvSpPr>
          <p:cNvPr id="4" name="ZoneTexte 3">
            <a:extLst>
              <a:ext uri="{FF2B5EF4-FFF2-40B4-BE49-F238E27FC236}">
                <a16:creationId xmlns:a16="http://schemas.microsoft.com/office/drawing/2014/main" id="{5FCFAA2D-5CC9-2FD4-FC3A-10011E1365E7}"/>
              </a:ext>
            </a:extLst>
          </p:cNvPr>
          <p:cNvSpPr txBox="1"/>
          <p:nvPr/>
        </p:nvSpPr>
        <p:spPr>
          <a:xfrm>
            <a:off x="5635690" y="6205964"/>
            <a:ext cx="6867331" cy="400110"/>
          </a:xfrm>
          <a:prstGeom prst="rect">
            <a:avLst/>
          </a:prstGeom>
          <a:noFill/>
        </p:spPr>
        <p:txBody>
          <a:bodyPr wrap="square" rtlCol="0">
            <a:spAutoFit/>
          </a:bodyPr>
          <a:lstStyle/>
          <a:p>
            <a:r>
              <a:rPr lang="fr-FR" sz="2000" b="1" dirty="0">
                <a:solidFill>
                  <a:schemeClr val="bg1"/>
                </a:solidFill>
              </a:rPr>
              <a:t>Rhodes </a:t>
            </a:r>
          </a:p>
        </p:txBody>
      </p:sp>
    </p:spTree>
    <p:extLst>
      <p:ext uri="{BB962C8B-B14F-4D97-AF65-F5344CB8AC3E}">
        <p14:creationId xmlns:p14="http://schemas.microsoft.com/office/powerpoint/2010/main" val="3080901982"/>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tour&#10;&#10;Description générée automatiquement">
            <a:extLst>
              <a:ext uri="{FF2B5EF4-FFF2-40B4-BE49-F238E27FC236}">
                <a16:creationId xmlns:a16="http://schemas.microsoft.com/office/drawing/2014/main" id="{8740D0CA-391D-8B28-1F39-2D98D41D7E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931" y="391886"/>
            <a:ext cx="9255967" cy="5915608"/>
          </a:xfrm>
          <a:prstGeom prst="rect">
            <a:avLst/>
          </a:prstGeom>
        </p:spPr>
      </p:pic>
      <p:sp>
        <p:nvSpPr>
          <p:cNvPr id="4" name="ZoneTexte 3">
            <a:extLst>
              <a:ext uri="{FF2B5EF4-FFF2-40B4-BE49-F238E27FC236}">
                <a16:creationId xmlns:a16="http://schemas.microsoft.com/office/drawing/2014/main" id="{AC5A459A-FE54-B3A0-58F5-9E8E34FBB424}"/>
              </a:ext>
            </a:extLst>
          </p:cNvPr>
          <p:cNvSpPr txBox="1"/>
          <p:nvPr/>
        </p:nvSpPr>
        <p:spPr>
          <a:xfrm>
            <a:off x="4609322" y="6289386"/>
            <a:ext cx="7371184" cy="400110"/>
          </a:xfrm>
          <a:prstGeom prst="rect">
            <a:avLst/>
          </a:prstGeom>
          <a:noFill/>
        </p:spPr>
        <p:txBody>
          <a:bodyPr wrap="square" rtlCol="0">
            <a:spAutoFit/>
          </a:bodyPr>
          <a:lstStyle/>
          <a:p>
            <a:r>
              <a:rPr lang="fr-FR" sz="2000" b="1" dirty="0">
                <a:solidFill>
                  <a:schemeClr val="bg1"/>
                </a:solidFill>
              </a:rPr>
              <a:t>Le monastère de </a:t>
            </a:r>
            <a:r>
              <a:rPr lang="fr-FR" sz="2000" b="1" dirty="0" err="1">
                <a:solidFill>
                  <a:schemeClr val="bg1"/>
                </a:solidFill>
              </a:rPr>
              <a:t>Tsambika</a:t>
            </a:r>
            <a:endParaRPr lang="fr-FR" sz="2000" b="1" dirty="0">
              <a:solidFill>
                <a:schemeClr val="bg1"/>
              </a:solidFill>
            </a:endParaRPr>
          </a:p>
        </p:txBody>
      </p:sp>
    </p:spTree>
    <p:extLst>
      <p:ext uri="{BB962C8B-B14F-4D97-AF65-F5344CB8AC3E}">
        <p14:creationId xmlns:p14="http://schemas.microsoft.com/office/powerpoint/2010/main" val="4176332868"/>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roche, ciel, rocheux&#10;&#10;Description générée automatiquement">
            <a:extLst>
              <a:ext uri="{FF2B5EF4-FFF2-40B4-BE49-F238E27FC236}">
                <a16:creationId xmlns:a16="http://schemas.microsoft.com/office/drawing/2014/main" id="{B6CB4D66-4F10-8116-9AF9-D18EB3F4B7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8882" y="522514"/>
            <a:ext cx="8938726" cy="5691674"/>
          </a:xfrm>
          <a:prstGeom prst="rect">
            <a:avLst/>
          </a:prstGeom>
        </p:spPr>
      </p:pic>
      <p:sp>
        <p:nvSpPr>
          <p:cNvPr id="4" name="ZoneTexte 3">
            <a:extLst>
              <a:ext uri="{FF2B5EF4-FFF2-40B4-BE49-F238E27FC236}">
                <a16:creationId xmlns:a16="http://schemas.microsoft.com/office/drawing/2014/main" id="{57C75E0F-FE5A-8C93-2FB5-E95E9AF69EA3}"/>
              </a:ext>
            </a:extLst>
          </p:cNvPr>
          <p:cNvSpPr txBox="1"/>
          <p:nvPr/>
        </p:nvSpPr>
        <p:spPr>
          <a:xfrm>
            <a:off x="4739951" y="6232850"/>
            <a:ext cx="7744408" cy="400110"/>
          </a:xfrm>
          <a:prstGeom prst="rect">
            <a:avLst/>
          </a:prstGeom>
          <a:noFill/>
        </p:spPr>
        <p:txBody>
          <a:bodyPr wrap="square" rtlCol="0">
            <a:spAutoFit/>
          </a:bodyPr>
          <a:lstStyle/>
          <a:p>
            <a:r>
              <a:rPr lang="fr-FR" sz="2000" b="1" dirty="0">
                <a:solidFill>
                  <a:schemeClr val="bg1"/>
                </a:solidFill>
              </a:rPr>
              <a:t>Le village de </a:t>
            </a:r>
            <a:r>
              <a:rPr lang="fr-FR" sz="2000" b="1" dirty="0" err="1">
                <a:solidFill>
                  <a:schemeClr val="bg1"/>
                </a:solidFill>
              </a:rPr>
              <a:t>Lindos</a:t>
            </a:r>
            <a:endParaRPr lang="fr-FR" sz="2000" b="1" dirty="0">
              <a:solidFill>
                <a:schemeClr val="bg1"/>
              </a:solidFill>
            </a:endParaRPr>
          </a:p>
        </p:txBody>
      </p:sp>
    </p:spTree>
    <p:extLst>
      <p:ext uri="{BB962C8B-B14F-4D97-AF65-F5344CB8AC3E}">
        <p14:creationId xmlns:p14="http://schemas.microsoft.com/office/powerpoint/2010/main" val="1592603612"/>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nature, rive, coteau&#10;&#10;Description générée automatiquement">
            <a:extLst>
              <a:ext uri="{FF2B5EF4-FFF2-40B4-BE49-F238E27FC236}">
                <a16:creationId xmlns:a16="http://schemas.microsoft.com/office/drawing/2014/main" id="{4E5C6509-7302-825B-6CC2-CD5614766C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9592" y="410547"/>
            <a:ext cx="9255967" cy="5840964"/>
          </a:xfrm>
          <a:prstGeom prst="rect">
            <a:avLst/>
          </a:prstGeom>
        </p:spPr>
      </p:pic>
      <p:sp>
        <p:nvSpPr>
          <p:cNvPr id="4" name="ZoneTexte 3">
            <a:extLst>
              <a:ext uri="{FF2B5EF4-FFF2-40B4-BE49-F238E27FC236}">
                <a16:creationId xmlns:a16="http://schemas.microsoft.com/office/drawing/2014/main" id="{96356720-8B84-CD9F-114E-40D59AF27F73}"/>
              </a:ext>
            </a:extLst>
          </p:cNvPr>
          <p:cNvSpPr txBox="1"/>
          <p:nvPr/>
        </p:nvSpPr>
        <p:spPr>
          <a:xfrm>
            <a:off x="4441372" y="6251511"/>
            <a:ext cx="7165910"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Le site antique de </a:t>
            </a:r>
            <a:r>
              <a:rPr lang="fr-FR" sz="2000" b="1" dirty="0" err="1">
                <a:solidFill>
                  <a:schemeClr val="bg1"/>
                </a:solidFill>
              </a:rPr>
              <a:t>Kamiros</a:t>
            </a:r>
            <a:endParaRPr lang="fr-FR" sz="2000" b="1" dirty="0">
              <a:solidFill>
                <a:schemeClr val="bg1"/>
              </a:solidFill>
            </a:endParaRPr>
          </a:p>
        </p:txBody>
      </p:sp>
    </p:spTree>
    <p:extLst>
      <p:ext uri="{BB962C8B-B14F-4D97-AF65-F5344CB8AC3E}">
        <p14:creationId xmlns:p14="http://schemas.microsoft.com/office/powerpoint/2010/main" val="1552919931"/>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voûte, colonnade&#10;&#10;Description générée automatiquement">
            <a:extLst>
              <a:ext uri="{FF2B5EF4-FFF2-40B4-BE49-F238E27FC236}">
                <a16:creationId xmlns:a16="http://schemas.microsoft.com/office/drawing/2014/main" id="{B822D725-DE39-5022-74DA-53BCB25150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2188" y="410546"/>
            <a:ext cx="8808098" cy="5766319"/>
          </a:xfrm>
          <a:prstGeom prst="rect">
            <a:avLst/>
          </a:prstGeom>
        </p:spPr>
      </p:pic>
      <p:sp>
        <p:nvSpPr>
          <p:cNvPr id="4" name="ZoneTexte 3">
            <a:extLst>
              <a:ext uri="{FF2B5EF4-FFF2-40B4-BE49-F238E27FC236}">
                <a16:creationId xmlns:a16="http://schemas.microsoft.com/office/drawing/2014/main" id="{59915E5E-278C-F23F-B81C-0835510BC42D}"/>
              </a:ext>
            </a:extLst>
          </p:cNvPr>
          <p:cNvSpPr txBox="1"/>
          <p:nvPr/>
        </p:nvSpPr>
        <p:spPr>
          <a:xfrm>
            <a:off x="4478693" y="6176865"/>
            <a:ext cx="8210939" cy="400110"/>
          </a:xfrm>
          <a:prstGeom prst="rect">
            <a:avLst/>
          </a:prstGeom>
          <a:noFill/>
        </p:spPr>
        <p:txBody>
          <a:bodyPr wrap="square" rtlCol="0">
            <a:spAutoFit/>
          </a:bodyPr>
          <a:lstStyle/>
          <a:p>
            <a:r>
              <a:rPr lang="fr-FR" sz="2000" b="1" dirty="0">
                <a:solidFill>
                  <a:schemeClr val="bg1"/>
                </a:solidFill>
              </a:rPr>
              <a:t>Les thermes de </a:t>
            </a:r>
            <a:r>
              <a:rPr lang="fr-FR" sz="2000" b="1" dirty="0" err="1">
                <a:solidFill>
                  <a:schemeClr val="bg1"/>
                </a:solidFill>
              </a:rPr>
              <a:t>Kallithea</a:t>
            </a:r>
            <a:endParaRPr lang="fr-FR" sz="2000" b="1" dirty="0">
              <a:solidFill>
                <a:schemeClr val="bg1"/>
              </a:solidFill>
            </a:endParaRPr>
          </a:p>
        </p:txBody>
      </p:sp>
    </p:spTree>
    <p:extLst>
      <p:ext uri="{BB962C8B-B14F-4D97-AF65-F5344CB8AC3E}">
        <p14:creationId xmlns:p14="http://schemas.microsoft.com/office/powerpoint/2010/main" val="1794971283"/>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5277873-D9FA-D8EA-BB31-5218C6832C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5576" y="410546"/>
            <a:ext cx="9405257" cy="5878287"/>
          </a:xfrm>
          <a:prstGeom prst="rect">
            <a:avLst/>
          </a:prstGeom>
        </p:spPr>
      </p:pic>
      <p:sp>
        <p:nvSpPr>
          <p:cNvPr id="4" name="ZoneTexte 3">
            <a:extLst>
              <a:ext uri="{FF2B5EF4-FFF2-40B4-BE49-F238E27FC236}">
                <a16:creationId xmlns:a16="http://schemas.microsoft.com/office/drawing/2014/main" id="{D50FE297-975C-1699-17E7-5B8EBC3D7011}"/>
              </a:ext>
            </a:extLst>
          </p:cNvPr>
          <p:cNvSpPr txBox="1"/>
          <p:nvPr/>
        </p:nvSpPr>
        <p:spPr>
          <a:xfrm>
            <a:off x="5337110" y="6186197"/>
            <a:ext cx="4889240" cy="400110"/>
          </a:xfrm>
          <a:prstGeom prst="rect">
            <a:avLst/>
          </a:prstGeom>
          <a:noFill/>
        </p:spPr>
        <p:txBody>
          <a:bodyPr wrap="square" rtlCol="0">
            <a:spAutoFit/>
          </a:bodyPr>
          <a:lstStyle/>
          <a:p>
            <a:r>
              <a:rPr lang="fr-FR" sz="2000" b="1" dirty="0">
                <a:solidFill>
                  <a:schemeClr val="bg1"/>
                </a:solidFill>
              </a:rPr>
              <a:t>Seven Springs</a:t>
            </a:r>
          </a:p>
        </p:txBody>
      </p:sp>
    </p:spTree>
    <p:extLst>
      <p:ext uri="{BB962C8B-B14F-4D97-AF65-F5344CB8AC3E}">
        <p14:creationId xmlns:p14="http://schemas.microsoft.com/office/powerpoint/2010/main" val="3472229257"/>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bâtiment, roche&#10;&#10;Description générée automatiquement">
            <a:extLst>
              <a:ext uri="{FF2B5EF4-FFF2-40B4-BE49-F238E27FC236}">
                <a16:creationId xmlns:a16="http://schemas.microsoft.com/office/drawing/2014/main" id="{2BEBD1A7-DDE1-2603-C1D9-E43FB39EDA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2500" y="373224"/>
            <a:ext cx="10287000" cy="5822303"/>
          </a:xfrm>
          <a:prstGeom prst="rect">
            <a:avLst/>
          </a:prstGeom>
        </p:spPr>
      </p:pic>
      <p:sp>
        <p:nvSpPr>
          <p:cNvPr id="4" name="ZoneTexte 3">
            <a:extLst>
              <a:ext uri="{FF2B5EF4-FFF2-40B4-BE49-F238E27FC236}">
                <a16:creationId xmlns:a16="http://schemas.microsoft.com/office/drawing/2014/main" id="{A46916DA-D4E0-243D-4567-AC6648EBA7E4}"/>
              </a:ext>
            </a:extLst>
          </p:cNvPr>
          <p:cNvSpPr txBox="1"/>
          <p:nvPr/>
        </p:nvSpPr>
        <p:spPr>
          <a:xfrm>
            <a:off x="5007428" y="6223519"/>
            <a:ext cx="7184572" cy="400110"/>
          </a:xfrm>
          <a:prstGeom prst="rect">
            <a:avLst/>
          </a:prstGeom>
          <a:noFill/>
        </p:spPr>
        <p:txBody>
          <a:bodyPr wrap="square" rtlCol="0">
            <a:spAutoFit/>
          </a:bodyPr>
          <a:lstStyle/>
          <a:p>
            <a:r>
              <a:rPr lang="fr-FR" sz="2000" b="1" dirty="0">
                <a:solidFill>
                  <a:schemeClr val="bg1"/>
                </a:solidFill>
              </a:rPr>
              <a:t>Le château de </a:t>
            </a:r>
            <a:r>
              <a:rPr lang="fr-FR" sz="2000" b="1" dirty="0" err="1">
                <a:solidFill>
                  <a:schemeClr val="bg1"/>
                </a:solidFill>
              </a:rPr>
              <a:t>Kritinia</a:t>
            </a:r>
            <a:endParaRPr lang="fr-FR" sz="2000" b="1" dirty="0">
              <a:solidFill>
                <a:schemeClr val="bg1"/>
              </a:solidFill>
            </a:endParaRPr>
          </a:p>
        </p:txBody>
      </p:sp>
    </p:spTree>
    <p:extLst>
      <p:ext uri="{BB962C8B-B14F-4D97-AF65-F5344CB8AC3E}">
        <p14:creationId xmlns:p14="http://schemas.microsoft.com/office/powerpoint/2010/main" val="744788441"/>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extérieur, bateau&#10;&#10;Description générée automatiquement">
            <a:extLst>
              <a:ext uri="{FF2B5EF4-FFF2-40B4-BE49-F238E27FC236}">
                <a16:creationId xmlns:a16="http://schemas.microsoft.com/office/drawing/2014/main" id="{E8180EEF-3959-E2F4-2ABB-EFB7386D77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9700" y="387311"/>
            <a:ext cx="9391650" cy="5842040"/>
          </a:xfrm>
          <a:prstGeom prst="rect">
            <a:avLst/>
          </a:prstGeom>
        </p:spPr>
      </p:pic>
      <p:sp>
        <p:nvSpPr>
          <p:cNvPr id="4" name="ZoneTexte 3">
            <a:extLst>
              <a:ext uri="{FF2B5EF4-FFF2-40B4-BE49-F238E27FC236}">
                <a16:creationId xmlns:a16="http://schemas.microsoft.com/office/drawing/2014/main" id="{E505EF75-1663-4806-FE94-29FCD403331F}"/>
              </a:ext>
            </a:extLst>
          </p:cNvPr>
          <p:cNvSpPr txBox="1"/>
          <p:nvPr/>
        </p:nvSpPr>
        <p:spPr>
          <a:xfrm>
            <a:off x="5422253" y="6149950"/>
            <a:ext cx="7010400" cy="400110"/>
          </a:xfrm>
          <a:prstGeom prst="rect">
            <a:avLst/>
          </a:prstGeom>
          <a:noFill/>
        </p:spPr>
        <p:txBody>
          <a:bodyPr wrap="square" rtlCol="0">
            <a:spAutoFit/>
          </a:bodyPr>
          <a:lstStyle/>
          <a:p>
            <a:r>
              <a:rPr lang="fr-FR" sz="2000" b="1" dirty="0"/>
              <a:t>L’île Chalki</a:t>
            </a:r>
          </a:p>
        </p:txBody>
      </p:sp>
    </p:spTree>
    <p:extLst>
      <p:ext uri="{BB962C8B-B14F-4D97-AF65-F5344CB8AC3E}">
        <p14:creationId xmlns:p14="http://schemas.microsoft.com/office/powerpoint/2010/main" val="3571978045"/>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ciel, extérieur, nature&#10;&#10;Description générée automatiquement">
            <a:extLst>
              <a:ext uri="{FF2B5EF4-FFF2-40B4-BE49-F238E27FC236}">
                <a16:creationId xmlns:a16="http://schemas.microsoft.com/office/drawing/2014/main" id="{A6024AC9-01C4-9D56-1614-EAA49E73E5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2268" y="485192"/>
            <a:ext cx="9405259" cy="5728996"/>
          </a:xfrm>
          <a:prstGeom prst="rect">
            <a:avLst/>
          </a:prstGeom>
        </p:spPr>
      </p:pic>
      <p:sp>
        <p:nvSpPr>
          <p:cNvPr id="4" name="ZoneTexte 3">
            <a:extLst>
              <a:ext uri="{FF2B5EF4-FFF2-40B4-BE49-F238E27FC236}">
                <a16:creationId xmlns:a16="http://schemas.microsoft.com/office/drawing/2014/main" id="{B543440F-176F-9FC9-E938-95D54E9E3A7B}"/>
              </a:ext>
            </a:extLst>
          </p:cNvPr>
          <p:cNvSpPr txBox="1"/>
          <p:nvPr/>
        </p:nvSpPr>
        <p:spPr>
          <a:xfrm>
            <a:off x="4907903" y="6214188"/>
            <a:ext cx="6867330" cy="400110"/>
          </a:xfrm>
          <a:prstGeom prst="rect">
            <a:avLst/>
          </a:prstGeom>
          <a:noFill/>
        </p:spPr>
        <p:txBody>
          <a:bodyPr wrap="square" rtlCol="0">
            <a:spAutoFit/>
          </a:bodyPr>
          <a:lstStyle/>
          <a:p>
            <a:r>
              <a:rPr lang="fr-FR" sz="2000" b="1" dirty="0"/>
              <a:t>Le temple </a:t>
            </a:r>
            <a:r>
              <a:rPr lang="fr-FR" sz="2000" b="1" dirty="0" err="1"/>
              <a:t>Ataviros</a:t>
            </a:r>
            <a:r>
              <a:rPr lang="fr-FR" sz="2000" b="1" dirty="0"/>
              <a:t> Zeus</a:t>
            </a:r>
          </a:p>
        </p:txBody>
      </p:sp>
    </p:spTree>
    <p:extLst>
      <p:ext uri="{BB962C8B-B14F-4D97-AF65-F5344CB8AC3E}">
        <p14:creationId xmlns:p14="http://schemas.microsoft.com/office/powerpoint/2010/main" val="3879042051"/>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extérieur, plage&#10;&#10;Description générée automatiquement">
            <a:extLst>
              <a:ext uri="{FF2B5EF4-FFF2-40B4-BE49-F238E27FC236}">
                <a16:creationId xmlns:a16="http://schemas.microsoft.com/office/drawing/2014/main" id="{0053A155-9E9A-9C9A-2870-892851B332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1559" y="335902"/>
            <a:ext cx="9069355" cy="5896947"/>
          </a:xfrm>
          <a:prstGeom prst="rect">
            <a:avLst/>
          </a:prstGeom>
        </p:spPr>
      </p:pic>
      <p:sp>
        <p:nvSpPr>
          <p:cNvPr id="5" name="ZoneTexte 4">
            <a:extLst>
              <a:ext uri="{FF2B5EF4-FFF2-40B4-BE49-F238E27FC236}">
                <a16:creationId xmlns:a16="http://schemas.microsoft.com/office/drawing/2014/main" id="{BD749B99-DB46-CDF3-4167-A4BD3906CCB2}"/>
              </a:ext>
            </a:extLst>
          </p:cNvPr>
          <p:cNvSpPr txBox="1"/>
          <p:nvPr/>
        </p:nvSpPr>
        <p:spPr>
          <a:xfrm>
            <a:off x="5094513" y="6167535"/>
            <a:ext cx="6624735" cy="400110"/>
          </a:xfrm>
          <a:prstGeom prst="rect">
            <a:avLst/>
          </a:prstGeom>
          <a:noFill/>
        </p:spPr>
        <p:txBody>
          <a:bodyPr wrap="square" rtlCol="0">
            <a:spAutoFit/>
          </a:bodyPr>
          <a:lstStyle/>
          <a:p>
            <a:r>
              <a:rPr lang="fr-FR" sz="2000" b="1" dirty="0"/>
              <a:t>La plage de </a:t>
            </a:r>
            <a:r>
              <a:rPr lang="fr-FR" sz="2000" b="1" dirty="0" err="1"/>
              <a:t>Pefkos</a:t>
            </a:r>
            <a:endParaRPr lang="fr-FR" sz="2000" b="1" dirty="0"/>
          </a:p>
        </p:txBody>
      </p:sp>
    </p:spTree>
    <p:extLst>
      <p:ext uri="{BB962C8B-B14F-4D97-AF65-F5344CB8AC3E}">
        <p14:creationId xmlns:p14="http://schemas.microsoft.com/office/powerpoint/2010/main" val="694414176"/>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plante, branche&#10;&#10;Description générée automatiquement">
            <a:extLst>
              <a:ext uri="{FF2B5EF4-FFF2-40B4-BE49-F238E27FC236}">
                <a16:creationId xmlns:a16="http://schemas.microsoft.com/office/drawing/2014/main" id="{243CCA2A-9809-8E2D-B1A3-F95526AA0D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5576" y="447868"/>
            <a:ext cx="9218644" cy="5728997"/>
          </a:xfrm>
          <a:prstGeom prst="rect">
            <a:avLst/>
          </a:prstGeom>
        </p:spPr>
      </p:pic>
      <p:sp>
        <p:nvSpPr>
          <p:cNvPr id="4" name="ZoneTexte 3">
            <a:extLst>
              <a:ext uri="{FF2B5EF4-FFF2-40B4-BE49-F238E27FC236}">
                <a16:creationId xmlns:a16="http://schemas.microsoft.com/office/drawing/2014/main" id="{D4E0E3AD-2D23-F7E9-F962-9D47DF1300D9}"/>
              </a:ext>
            </a:extLst>
          </p:cNvPr>
          <p:cNvSpPr txBox="1"/>
          <p:nvPr/>
        </p:nvSpPr>
        <p:spPr>
          <a:xfrm>
            <a:off x="4870578" y="6210077"/>
            <a:ext cx="6774025" cy="400110"/>
          </a:xfrm>
          <a:prstGeom prst="rect">
            <a:avLst/>
          </a:prstGeom>
          <a:noFill/>
        </p:spPr>
        <p:txBody>
          <a:bodyPr wrap="square" rtlCol="0">
            <a:spAutoFit/>
          </a:bodyPr>
          <a:lstStyle/>
          <a:p>
            <a:r>
              <a:rPr lang="fr-FR" sz="2000" b="1" dirty="0">
                <a:solidFill>
                  <a:schemeClr val="bg1"/>
                </a:solidFill>
              </a:rPr>
              <a:t>La vallée des papillons</a:t>
            </a:r>
          </a:p>
        </p:txBody>
      </p:sp>
    </p:spTree>
    <p:extLst>
      <p:ext uri="{BB962C8B-B14F-4D97-AF65-F5344CB8AC3E}">
        <p14:creationId xmlns:p14="http://schemas.microsoft.com/office/powerpoint/2010/main" val="965510417"/>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ciel, nature&#10;&#10;Description générée automatiquement">
            <a:extLst>
              <a:ext uri="{FF2B5EF4-FFF2-40B4-BE49-F238E27FC236}">
                <a16:creationId xmlns:a16="http://schemas.microsoft.com/office/drawing/2014/main" id="{CAD8CF5B-9A9E-A325-7901-4B1013A8E5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6914" y="485192"/>
            <a:ext cx="9311951" cy="5673012"/>
          </a:xfrm>
          <a:prstGeom prst="rect">
            <a:avLst/>
          </a:prstGeom>
        </p:spPr>
      </p:pic>
      <p:sp>
        <p:nvSpPr>
          <p:cNvPr id="4" name="ZoneTexte 3">
            <a:extLst>
              <a:ext uri="{FF2B5EF4-FFF2-40B4-BE49-F238E27FC236}">
                <a16:creationId xmlns:a16="http://schemas.microsoft.com/office/drawing/2014/main" id="{64A07D16-78E1-2D4C-89AB-4EFABD932D35}"/>
              </a:ext>
            </a:extLst>
          </p:cNvPr>
          <p:cNvSpPr txBox="1"/>
          <p:nvPr/>
        </p:nvSpPr>
        <p:spPr>
          <a:xfrm>
            <a:off x="4553339" y="6158204"/>
            <a:ext cx="7016621" cy="400110"/>
          </a:xfrm>
          <a:prstGeom prst="rect">
            <a:avLst/>
          </a:prstGeom>
          <a:noFill/>
        </p:spPr>
        <p:txBody>
          <a:bodyPr wrap="square" rtlCol="0">
            <a:spAutoFit/>
          </a:bodyPr>
          <a:lstStyle/>
          <a:p>
            <a:r>
              <a:rPr lang="fr-FR" sz="2000" b="1" dirty="0">
                <a:solidFill>
                  <a:schemeClr val="bg1"/>
                </a:solidFill>
              </a:rPr>
              <a:t>La plage d’Anthony Quinn</a:t>
            </a:r>
          </a:p>
        </p:txBody>
      </p:sp>
    </p:spTree>
    <p:extLst>
      <p:ext uri="{BB962C8B-B14F-4D97-AF65-F5344CB8AC3E}">
        <p14:creationId xmlns:p14="http://schemas.microsoft.com/office/powerpoint/2010/main" val="1368167360"/>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212E724B-AED1-3ED1-27FE-1BE37C252068}"/>
              </a:ext>
            </a:extLst>
          </p:cNvPr>
          <p:cNvPicPr>
            <a:picLocks noChangeAspect="1"/>
          </p:cNvPicPr>
          <p:nvPr/>
        </p:nvPicPr>
        <p:blipFill>
          <a:blip r:embed="rId2"/>
          <a:stretch>
            <a:fillRect/>
          </a:stretch>
        </p:blipFill>
        <p:spPr>
          <a:xfrm>
            <a:off x="1682620" y="410547"/>
            <a:ext cx="8826759" cy="5728995"/>
          </a:xfrm>
          <a:prstGeom prst="rect">
            <a:avLst/>
          </a:prstGeom>
        </p:spPr>
      </p:pic>
      <p:sp>
        <p:nvSpPr>
          <p:cNvPr id="3" name="ZoneTexte 2">
            <a:extLst>
              <a:ext uri="{FF2B5EF4-FFF2-40B4-BE49-F238E27FC236}">
                <a16:creationId xmlns:a16="http://schemas.microsoft.com/office/drawing/2014/main" id="{DA1097BC-E276-201B-CAED-C42E7422728F}"/>
              </a:ext>
            </a:extLst>
          </p:cNvPr>
          <p:cNvSpPr txBox="1"/>
          <p:nvPr/>
        </p:nvSpPr>
        <p:spPr>
          <a:xfrm>
            <a:off x="5840964" y="6139542"/>
            <a:ext cx="6792685" cy="400110"/>
          </a:xfrm>
          <a:prstGeom prst="rect">
            <a:avLst/>
          </a:prstGeom>
          <a:noFill/>
        </p:spPr>
        <p:txBody>
          <a:bodyPr wrap="square" rtlCol="0">
            <a:spAutoFit/>
          </a:bodyPr>
          <a:lstStyle/>
          <a:p>
            <a:r>
              <a:rPr lang="fr-FR" sz="2000" b="1" dirty="0">
                <a:solidFill>
                  <a:schemeClr val="bg1"/>
                </a:solidFill>
              </a:rPr>
              <a:t>Rhodes,</a:t>
            </a:r>
          </a:p>
        </p:txBody>
      </p:sp>
    </p:spTree>
    <p:extLst>
      <p:ext uri="{BB962C8B-B14F-4D97-AF65-F5344CB8AC3E}">
        <p14:creationId xmlns:p14="http://schemas.microsoft.com/office/powerpoint/2010/main" val="1771332709"/>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F5F33E22-08FD-3966-327E-2AEF4B9DB62A}"/>
              </a:ext>
            </a:extLst>
          </p:cNvPr>
          <p:cNvSpPr txBox="1"/>
          <p:nvPr/>
        </p:nvSpPr>
        <p:spPr>
          <a:xfrm>
            <a:off x="2183363" y="2230950"/>
            <a:ext cx="9088016" cy="523220"/>
          </a:xfrm>
          <a:prstGeom prst="rect">
            <a:avLst/>
          </a:prstGeom>
          <a:noFill/>
        </p:spPr>
        <p:txBody>
          <a:bodyPr wrap="square" rtlCol="0">
            <a:spAutoFit/>
          </a:bodyPr>
          <a:lstStyle/>
          <a:p>
            <a:r>
              <a:rPr lang="fr-FR" sz="2800" b="1" dirty="0">
                <a:solidFill>
                  <a:schemeClr val="bg1"/>
                </a:solidFill>
              </a:rPr>
              <a:t>Lorient Vous A Présenté La Ville De Rhodes (Grèce )</a:t>
            </a:r>
          </a:p>
        </p:txBody>
      </p:sp>
      <p:sp>
        <p:nvSpPr>
          <p:cNvPr id="4" name="ZoneTexte 3">
            <a:extLst>
              <a:ext uri="{FF2B5EF4-FFF2-40B4-BE49-F238E27FC236}">
                <a16:creationId xmlns:a16="http://schemas.microsoft.com/office/drawing/2014/main" id="{23DC452E-EB2A-054D-29CC-FFE5FCCDB995}"/>
              </a:ext>
            </a:extLst>
          </p:cNvPr>
          <p:cNvSpPr txBox="1"/>
          <p:nvPr/>
        </p:nvSpPr>
        <p:spPr>
          <a:xfrm>
            <a:off x="4049487" y="2754170"/>
            <a:ext cx="7072604"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5" name="ZoneTexte 4">
            <a:extLst>
              <a:ext uri="{FF2B5EF4-FFF2-40B4-BE49-F238E27FC236}">
                <a16:creationId xmlns:a16="http://schemas.microsoft.com/office/drawing/2014/main" id="{BC1AA942-51EF-8183-DCF8-6454B42B9F18}"/>
              </a:ext>
            </a:extLst>
          </p:cNvPr>
          <p:cNvSpPr txBox="1"/>
          <p:nvPr/>
        </p:nvSpPr>
        <p:spPr>
          <a:xfrm>
            <a:off x="5635690" y="3277390"/>
            <a:ext cx="4478694"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77111572"/>
      </p:ext>
    </p:extLst>
  </p:cSld>
  <p:clrMapOvr>
    <a:masterClrMapping/>
  </p:clrMapOvr>
  <mc:AlternateContent xmlns:mc="http://schemas.openxmlformats.org/markup-compatibility/2006">
    <mc:Choice xmlns:p14="http://schemas.microsoft.com/office/powerpoint/2010/main" Requires="p14">
      <p:transition spd="slow" p14:dur="5000" advClick="0" advTm="17000">
        <p14:window dir="vert"/>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232</Words>
  <Application>Microsoft Office PowerPoint</Application>
  <PresentationFormat>Grand écran</PresentationFormat>
  <Paragraphs>34</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2023-02-01T13:22:51Z</dcterms:created>
  <dcterms:modified xsi:type="dcterms:W3CDTF">2023-02-02T07:47:51Z</dcterms:modified>
</cp:coreProperties>
</file>