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87" r:id="rId3"/>
    <p:sldId id="259" r:id="rId4"/>
    <p:sldId id="256" r:id="rId5"/>
    <p:sldId id="257" r:id="rId6"/>
    <p:sldId id="258" r:id="rId7"/>
    <p:sldId id="260" r:id="rId8"/>
    <p:sldId id="261" r:id="rId9"/>
    <p:sldId id="262" r:id="rId10"/>
    <p:sldId id="263" r:id="rId11"/>
    <p:sldId id="264" r:id="rId12"/>
    <p:sldId id="265" r:id="rId13"/>
    <p:sldId id="266" r:id="rId14"/>
    <p:sldId id="267" r:id="rId15"/>
    <p:sldId id="268" r:id="rId16"/>
    <p:sldId id="269" r:id="rId17"/>
    <p:sldId id="273" r:id="rId18"/>
    <p:sldId id="272" r:id="rId19"/>
    <p:sldId id="271" r:id="rId20"/>
    <p:sldId id="274" r:id="rId21"/>
    <p:sldId id="275" r:id="rId22"/>
    <p:sldId id="276" r:id="rId23"/>
    <p:sldId id="277" r:id="rId24"/>
    <p:sldId id="278" r:id="rId25"/>
    <p:sldId id="279" r:id="rId26"/>
    <p:sldId id="280" r:id="rId27"/>
    <p:sldId id="288"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QHAY0Db8u9PQm+0esXIbQ==" hashData="DcUCQdmUwH9aLDnRe4wR3+8t7eGSQ7TRbqPVF76kpNmj75pyru2VtAZHmEvJtdQo2OTbqeDxQf12QFYsRs9UB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5" autoAdjust="0"/>
    <p:restoredTop sz="94660"/>
  </p:normalViewPr>
  <p:slideViewPr>
    <p:cSldViewPr snapToGrid="0">
      <p:cViewPr varScale="1">
        <p:scale>
          <a:sx n="78" d="100"/>
          <a:sy n="78" d="100"/>
        </p:scale>
        <p:origin x="18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A80DF2-8A83-A152-A8D8-9B2ADAA97BB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5A5C413-CA72-A1C5-CE5C-1C8B94851A8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B6E4662-FC4C-9F0A-6326-A4E87C85835B}"/>
              </a:ext>
            </a:extLst>
          </p:cNvPr>
          <p:cNvSpPr>
            <a:spLocks noGrp="1"/>
          </p:cNvSpPr>
          <p:nvPr>
            <p:ph type="dt" sz="half" idx="10"/>
          </p:nvPr>
        </p:nvSpPr>
        <p:spPr/>
        <p:txBody>
          <a:bodyPr/>
          <a:lstStyle/>
          <a:p>
            <a:fld id="{FB75F0DA-62F8-425A-9C12-9508ECEAAA98}" type="datetimeFigureOut">
              <a:rPr lang="fr-FR" smtClean="0"/>
              <a:t>01/02/2023</a:t>
            </a:fld>
            <a:endParaRPr lang="fr-FR"/>
          </a:p>
        </p:txBody>
      </p:sp>
      <p:sp>
        <p:nvSpPr>
          <p:cNvPr id="5" name="Espace réservé du pied de page 4">
            <a:extLst>
              <a:ext uri="{FF2B5EF4-FFF2-40B4-BE49-F238E27FC236}">
                <a16:creationId xmlns:a16="http://schemas.microsoft.com/office/drawing/2014/main" id="{806D9D26-F57E-30DF-7F93-634BDB5D874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489B33C-DDF2-767E-6312-24D960418642}"/>
              </a:ext>
            </a:extLst>
          </p:cNvPr>
          <p:cNvSpPr>
            <a:spLocks noGrp="1"/>
          </p:cNvSpPr>
          <p:nvPr>
            <p:ph type="sldNum" sz="quarter" idx="12"/>
          </p:nvPr>
        </p:nvSpPr>
        <p:spPr/>
        <p:txBody>
          <a:bodyPr/>
          <a:lstStyle/>
          <a:p>
            <a:fld id="{A0BF032C-8473-4D7D-B529-5AD93C6CE6CE}" type="slidenum">
              <a:rPr lang="fr-FR" smtClean="0"/>
              <a:t>‹N°›</a:t>
            </a:fld>
            <a:endParaRPr lang="fr-FR"/>
          </a:p>
        </p:txBody>
      </p:sp>
    </p:spTree>
    <p:extLst>
      <p:ext uri="{BB962C8B-B14F-4D97-AF65-F5344CB8AC3E}">
        <p14:creationId xmlns:p14="http://schemas.microsoft.com/office/powerpoint/2010/main" val="2103111986"/>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E0CCE5-1508-39C4-649E-63AB021B3AA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24C784F-B827-DC41-DDAA-C3F4EFDA8CC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60C8F99-6FC2-E09C-15DA-2C145967060A}"/>
              </a:ext>
            </a:extLst>
          </p:cNvPr>
          <p:cNvSpPr>
            <a:spLocks noGrp="1"/>
          </p:cNvSpPr>
          <p:nvPr>
            <p:ph type="dt" sz="half" idx="10"/>
          </p:nvPr>
        </p:nvSpPr>
        <p:spPr/>
        <p:txBody>
          <a:bodyPr/>
          <a:lstStyle/>
          <a:p>
            <a:fld id="{FB75F0DA-62F8-425A-9C12-9508ECEAAA98}" type="datetimeFigureOut">
              <a:rPr lang="fr-FR" smtClean="0"/>
              <a:t>01/02/2023</a:t>
            </a:fld>
            <a:endParaRPr lang="fr-FR"/>
          </a:p>
        </p:txBody>
      </p:sp>
      <p:sp>
        <p:nvSpPr>
          <p:cNvPr id="5" name="Espace réservé du pied de page 4">
            <a:extLst>
              <a:ext uri="{FF2B5EF4-FFF2-40B4-BE49-F238E27FC236}">
                <a16:creationId xmlns:a16="http://schemas.microsoft.com/office/drawing/2014/main" id="{78B93D80-FD1A-5A1B-2A25-18EE80485CC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272E79A-4368-A0BA-A5C2-9D099DD61E36}"/>
              </a:ext>
            </a:extLst>
          </p:cNvPr>
          <p:cNvSpPr>
            <a:spLocks noGrp="1"/>
          </p:cNvSpPr>
          <p:nvPr>
            <p:ph type="sldNum" sz="quarter" idx="12"/>
          </p:nvPr>
        </p:nvSpPr>
        <p:spPr/>
        <p:txBody>
          <a:bodyPr/>
          <a:lstStyle/>
          <a:p>
            <a:fld id="{A0BF032C-8473-4D7D-B529-5AD93C6CE6CE}" type="slidenum">
              <a:rPr lang="fr-FR" smtClean="0"/>
              <a:t>‹N°›</a:t>
            </a:fld>
            <a:endParaRPr lang="fr-FR"/>
          </a:p>
        </p:txBody>
      </p:sp>
    </p:spTree>
    <p:extLst>
      <p:ext uri="{BB962C8B-B14F-4D97-AF65-F5344CB8AC3E}">
        <p14:creationId xmlns:p14="http://schemas.microsoft.com/office/powerpoint/2010/main" val="3518324682"/>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98F49C-8026-FE9D-908B-28B2A83AFBA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89F4C94-17E0-7910-9088-E2CC82C6377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B2F1BB4-DB74-9E31-03DC-B34EB73C1A53}"/>
              </a:ext>
            </a:extLst>
          </p:cNvPr>
          <p:cNvSpPr>
            <a:spLocks noGrp="1"/>
          </p:cNvSpPr>
          <p:nvPr>
            <p:ph type="dt" sz="half" idx="10"/>
          </p:nvPr>
        </p:nvSpPr>
        <p:spPr/>
        <p:txBody>
          <a:bodyPr/>
          <a:lstStyle/>
          <a:p>
            <a:fld id="{FB75F0DA-62F8-425A-9C12-9508ECEAAA98}" type="datetimeFigureOut">
              <a:rPr lang="fr-FR" smtClean="0"/>
              <a:t>01/02/2023</a:t>
            </a:fld>
            <a:endParaRPr lang="fr-FR"/>
          </a:p>
        </p:txBody>
      </p:sp>
      <p:sp>
        <p:nvSpPr>
          <p:cNvPr id="5" name="Espace réservé du pied de page 4">
            <a:extLst>
              <a:ext uri="{FF2B5EF4-FFF2-40B4-BE49-F238E27FC236}">
                <a16:creationId xmlns:a16="http://schemas.microsoft.com/office/drawing/2014/main" id="{10D81528-C00D-6F09-C626-3538B975BF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B9B9C6F-BE7D-B9C7-AAF5-4E00F9C28956}"/>
              </a:ext>
            </a:extLst>
          </p:cNvPr>
          <p:cNvSpPr>
            <a:spLocks noGrp="1"/>
          </p:cNvSpPr>
          <p:nvPr>
            <p:ph type="sldNum" sz="quarter" idx="12"/>
          </p:nvPr>
        </p:nvSpPr>
        <p:spPr/>
        <p:txBody>
          <a:bodyPr/>
          <a:lstStyle/>
          <a:p>
            <a:fld id="{A0BF032C-8473-4D7D-B529-5AD93C6CE6CE}" type="slidenum">
              <a:rPr lang="fr-FR" smtClean="0"/>
              <a:t>‹N°›</a:t>
            </a:fld>
            <a:endParaRPr lang="fr-FR"/>
          </a:p>
        </p:txBody>
      </p:sp>
    </p:spTree>
    <p:extLst>
      <p:ext uri="{BB962C8B-B14F-4D97-AF65-F5344CB8AC3E}">
        <p14:creationId xmlns:p14="http://schemas.microsoft.com/office/powerpoint/2010/main" val="3650129235"/>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5DE13E-F78C-677A-7841-951650E8C42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1C70515-0506-9A17-82E2-C629222C5DE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02EB98A-01FC-BF3C-65B2-FFC693980CF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71CE970-C2F3-D7A1-62E5-362AD281C1E5}"/>
              </a:ext>
            </a:extLst>
          </p:cNvPr>
          <p:cNvSpPr>
            <a:spLocks noGrp="1"/>
          </p:cNvSpPr>
          <p:nvPr>
            <p:ph type="dt" sz="half" idx="10"/>
          </p:nvPr>
        </p:nvSpPr>
        <p:spPr/>
        <p:txBody>
          <a:bodyPr/>
          <a:lstStyle/>
          <a:p>
            <a:fld id="{FB75F0DA-62F8-425A-9C12-9508ECEAAA98}" type="datetimeFigureOut">
              <a:rPr lang="fr-FR" smtClean="0"/>
              <a:t>01/02/2023</a:t>
            </a:fld>
            <a:endParaRPr lang="fr-FR"/>
          </a:p>
        </p:txBody>
      </p:sp>
      <p:sp>
        <p:nvSpPr>
          <p:cNvPr id="6" name="Espace réservé du pied de page 5">
            <a:extLst>
              <a:ext uri="{FF2B5EF4-FFF2-40B4-BE49-F238E27FC236}">
                <a16:creationId xmlns:a16="http://schemas.microsoft.com/office/drawing/2014/main" id="{00FEE4F4-E6E6-135D-2E31-C43EA2F3DF8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364E286-7D7F-77F6-1BE0-6F30F21927D0}"/>
              </a:ext>
            </a:extLst>
          </p:cNvPr>
          <p:cNvSpPr>
            <a:spLocks noGrp="1"/>
          </p:cNvSpPr>
          <p:nvPr>
            <p:ph type="sldNum" sz="quarter" idx="12"/>
          </p:nvPr>
        </p:nvSpPr>
        <p:spPr/>
        <p:txBody>
          <a:bodyPr/>
          <a:lstStyle/>
          <a:p>
            <a:fld id="{A0BF032C-8473-4D7D-B529-5AD93C6CE6CE}" type="slidenum">
              <a:rPr lang="fr-FR" smtClean="0"/>
              <a:t>‹N°›</a:t>
            </a:fld>
            <a:endParaRPr lang="fr-FR"/>
          </a:p>
        </p:txBody>
      </p:sp>
    </p:spTree>
    <p:extLst>
      <p:ext uri="{BB962C8B-B14F-4D97-AF65-F5344CB8AC3E}">
        <p14:creationId xmlns:p14="http://schemas.microsoft.com/office/powerpoint/2010/main" val="2151552771"/>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DB9690-46FC-ED5D-37AC-DEB20DD2C3C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FEAFC66-014B-F287-5468-0B11598F8B9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C5AE25B-4404-750A-9240-BE1D70AB483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30973CA-91C9-3730-D8E2-9370A1CBB9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738A4E1-BA4B-D254-D0D7-562B0667917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FCC9BB8-0473-CBDB-ACDE-C9BC6050C01B}"/>
              </a:ext>
            </a:extLst>
          </p:cNvPr>
          <p:cNvSpPr>
            <a:spLocks noGrp="1"/>
          </p:cNvSpPr>
          <p:nvPr>
            <p:ph type="dt" sz="half" idx="10"/>
          </p:nvPr>
        </p:nvSpPr>
        <p:spPr/>
        <p:txBody>
          <a:bodyPr/>
          <a:lstStyle/>
          <a:p>
            <a:fld id="{FB75F0DA-62F8-425A-9C12-9508ECEAAA98}" type="datetimeFigureOut">
              <a:rPr lang="fr-FR" smtClean="0"/>
              <a:t>01/02/2023</a:t>
            </a:fld>
            <a:endParaRPr lang="fr-FR"/>
          </a:p>
        </p:txBody>
      </p:sp>
      <p:sp>
        <p:nvSpPr>
          <p:cNvPr id="8" name="Espace réservé du pied de page 7">
            <a:extLst>
              <a:ext uri="{FF2B5EF4-FFF2-40B4-BE49-F238E27FC236}">
                <a16:creationId xmlns:a16="http://schemas.microsoft.com/office/drawing/2014/main" id="{CC08D95B-BD0C-6199-7480-9464F638C04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3C988A6-0B0F-7BCA-C347-430C61B13C46}"/>
              </a:ext>
            </a:extLst>
          </p:cNvPr>
          <p:cNvSpPr>
            <a:spLocks noGrp="1"/>
          </p:cNvSpPr>
          <p:nvPr>
            <p:ph type="sldNum" sz="quarter" idx="12"/>
          </p:nvPr>
        </p:nvSpPr>
        <p:spPr/>
        <p:txBody>
          <a:bodyPr/>
          <a:lstStyle/>
          <a:p>
            <a:fld id="{A0BF032C-8473-4D7D-B529-5AD93C6CE6CE}" type="slidenum">
              <a:rPr lang="fr-FR" smtClean="0"/>
              <a:t>‹N°›</a:t>
            </a:fld>
            <a:endParaRPr lang="fr-FR"/>
          </a:p>
        </p:txBody>
      </p:sp>
    </p:spTree>
    <p:extLst>
      <p:ext uri="{BB962C8B-B14F-4D97-AF65-F5344CB8AC3E}">
        <p14:creationId xmlns:p14="http://schemas.microsoft.com/office/powerpoint/2010/main" val="3574017753"/>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CD4F8B-9426-2DCA-CE95-62C08E86968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EB88009-5197-11DE-80B7-8E73FB2A643D}"/>
              </a:ext>
            </a:extLst>
          </p:cNvPr>
          <p:cNvSpPr>
            <a:spLocks noGrp="1"/>
          </p:cNvSpPr>
          <p:nvPr>
            <p:ph type="dt" sz="half" idx="10"/>
          </p:nvPr>
        </p:nvSpPr>
        <p:spPr/>
        <p:txBody>
          <a:bodyPr/>
          <a:lstStyle/>
          <a:p>
            <a:fld id="{FB75F0DA-62F8-425A-9C12-9508ECEAAA98}" type="datetimeFigureOut">
              <a:rPr lang="fr-FR" smtClean="0"/>
              <a:t>01/02/2023</a:t>
            </a:fld>
            <a:endParaRPr lang="fr-FR"/>
          </a:p>
        </p:txBody>
      </p:sp>
      <p:sp>
        <p:nvSpPr>
          <p:cNvPr id="4" name="Espace réservé du pied de page 3">
            <a:extLst>
              <a:ext uri="{FF2B5EF4-FFF2-40B4-BE49-F238E27FC236}">
                <a16:creationId xmlns:a16="http://schemas.microsoft.com/office/drawing/2014/main" id="{0ACC9592-3AE8-F357-14FD-C1997DE2610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354D5EC-8506-6CBD-3F3C-B4E6F46A3FFA}"/>
              </a:ext>
            </a:extLst>
          </p:cNvPr>
          <p:cNvSpPr>
            <a:spLocks noGrp="1"/>
          </p:cNvSpPr>
          <p:nvPr>
            <p:ph type="sldNum" sz="quarter" idx="12"/>
          </p:nvPr>
        </p:nvSpPr>
        <p:spPr/>
        <p:txBody>
          <a:bodyPr/>
          <a:lstStyle/>
          <a:p>
            <a:fld id="{A0BF032C-8473-4D7D-B529-5AD93C6CE6CE}" type="slidenum">
              <a:rPr lang="fr-FR" smtClean="0"/>
              <a:t>‹N°›</a:t>
            </a:fld>
            <a:endParaRPr lang="fr-FR"/>
          </a:p>
        </p:txBody>
      </p:sp>
    </p:spTree>
    <p:extLst>
      <p:ext uri="{BB962C8B-B14F-4D97-AF65-F5344CB8AC3E}">
        <p14:creationId xmlns:p14="http://schemas.microsoft.com/office/powerpoint/2010/main" val="3087166439"/>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FF1B6B0-1113-BCA0-3A85-2D95046BCCA5}"/>
              </a:ext>
            </a:extLst>
          </p:cNvPr>
          <p:cNvSpPr>
            <a:spLocks noGrp="1"/>
          </p:cNvSpPr>
          <p:nvPr>
            <p:ph type="dt" sz="half" idx="10"/>
          </p:nvPr>
        </p:nvSpPr>
        <p:spPr/>
        <p:txBody>
          <a:bodyPr/>
          <a:lstStyle/>
          <a:p>
            <a:fld id="{FB75F0DA-62F8-425A-9C12-9508ECEAAA98}" type="datetimeFigureOut">
              <a:rPr lang="fr-FR" smtClean="0"/>
              <a:t>01/02/2023</a:t>
            </a:fld>
            <a:endParaRPr lang="fr-FR"/>
          </a:p>
        </p:txBody>
      </p:sp>
      <p:sp>
        <p:nvSpPr>
          <p:cNvPr id="3" name="Espace réservé du pied de page 2">
            <a:extLst>
              <a:ext uri="{FF2B5EF4-FFF2-40B4-BE49-F238E27FC236}">
                <a16:creationId xmlns:a16="http://schemas.microsoft.com/office/drawing/2014/main" id="{FF025A93-D333-0D38-CBC3-A1525492202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7AC4C0F-FF55-E7CC-D278-D6FAC54D952E}"/>
              </a:ext>
            </a:extLst>
          </p:cNvPr>
          <p:cNvSpPr>
            <a:spLocks noGrp="1"/>
          </p:cNvSpPr>
          <p:nvPr>
            <p:ph type="sldNum" sz="quarter" idx="12"/>
          </p:nvPr>
        </p:nvSpPr>
        <p:spPr/>
        <p:txBody>
          <a:bodyPr/>
          <a:lstStyle/>
          <a:p>
            <a:fld id="{A0BF032C-8473-4D7D-B529-5AD93C6CE6CE}" type="slidenum">
              <a:rPr lang="fr-FR" smtClean="0"/>
              <a:t>‹N°›</a:t>
            </a:fld>
            <a:endParaRPr lang="fr-FR"/>
          </a:p>
        </p:txBody>
      </p:sp>
    </p:spTree>
    <p:extLst>
      <p:ext uri="{BB962C8B-B14F-4D97-AF65-F5344CB8AC3E}">
        <p14:creationId xmlns:p14="http://schemas.microsoft.com/office/powerpoint/2010/main" val="939004397"/>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5C9877-4F82-7411-63D0-528ADF426B0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6CF4AE4-C663-B02C-0984-5C409D06A3B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BCC7ED0-6587-107F-5F1A-5B5838BA47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4CEAC13-FBB7-F613-B250-819F652BF42D}"/>
              </a:ext>
            </a:extLst>
          </p:cNvPr>
          <p:cNvSpPr>
            <a:spLocks noGrp="1"/>
          </p:cNvSpPr>
          <p:nvPr>
            <p:ph type="dt" sz="half" idx="10"/>
          </p:nvPr>
        </p:nvSpPr>
        <p:spPr/>
        <p:txBody>
          <a:bodyPr/>
          <a:lstStyle/>
          <a:p>
            <a:fld id="{FB75F0DA-62F8-425A-9C12-9508ECEAAA98}" type="datetimeFigureOut">
              <a:rPr lang="fr-FR" smtClean="0"/>
              <a:t>01/02/2023</a:t>
            </a:fld>
            <a:endParaRPr lang="fr-FR"/>
          </a:p>
        </p:txBody>
      </p:sp>
      <p:sp>
        <p:nvSpPr>
          <p:cNvPr id="6" name="Espace réservé du pied de page 5">
            <a:extLst>
              <a:ext uri="{FF2B5EF4-FFF2-40B4-BE49-F238E27FC236}">
                <a16:creationId xmlns:a16="http://schemas.microsoft.com/office/drawing/2014/main" id="{C32A5177-0AF0-9E85-3E84-567F7126AD2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89CF803-8701-6D0D-93CE-0F12079042EF}"/>
              </a:ext>
            </a:extLst>
          </p:cNvPr>
          <p:cNvSpPr>
            <a:spLocks noGrp="1"/>
          </p:cNvSpPr>
          <p:nvPr>
            <p:ph type="sldNum" sz="quarter" idx="12"/>
          </p:nvPr>
        </p:nvSpPr>
        <p:spPr/>
        <p:txBody>
          <a:bodyPr/>
          <a:lstStyle/>
          <a:p>
            <a:fld id="{A0BF032C-8473-4D7D-B529-5AD93C6CE6CE}" type="slidenum">
              <a:rPr lang="fr-FR" smtClean="0"/>
              <a:t>‹N°›</a:t>
            </a:fld>
            <a:endParaRPr lang="fr-FR"/>
          </a:p>
        </p:txBody>
      </p:sp>
    </p:spTree>
    <p:extLst>
      <p:ext uri="{BB962C8B-B14F-4D97-AF65-F5344CB8AC3E}">
        <p14:creationId xmlns:p14="http://schemas.microsoft.com/office/powerpoint/2010/main" val="2598779889"/>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2E8C66-777C-7A5D-5C6D-2C93E999E22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AAD8219-8D12-DD4A-75F7-1DBDEA1B4C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6FF9D20-B521-5467-C77E-AA00772BB0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4C50213-CFA8-52FB-40AF-E52346176F41}"/>
              </a:ext>
            </a:extLst>
          </p:cNvPr>
          <p:cNvSpPr>
            <a:spLocks noGrp="1"/>
          </p:cNvSpPr>
          <p:nvPr>
            <p:ph type="dt" sz="half" idx="10"/>
          </p:nvPr>
        </p:nvSpPr>
        <p:spPr/>
        <p:txBody>
          <a:bodyPr/>
          <a:lstStyle/>
          <a:p>
            <a:fld id="{FB75F0DA-62F8-425A-9C12-9508ECEAAA98}" type="datetimeFigureOut">
              <a:rPr lang="fr-FR" smtClean="0"/>
              <a:t>01/02/2023</a:t>
            </a:fld>
            <a:endParaRPr lang="fr-FR"/>
          </a:p>
        </p:txBody>
      </p:sp>
      <p:sp>
        <p:nvSpPr>
          <p:cNvPr id="6" name="Espace réservé du pied de page 5">
            <a:extLst>
              <a:ext uri="{FF2B5EF4-FFF2-40B4-BE49-F238E27FC236}">
                <a16:creationId xmlns:a16="http://schemas.microsoft.com/office/drawing/2014/main" id="{D11B4F19-7E1D-B494-73AC-0057F4DD0F6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09373C6-57AB-7421-5414-40BF83D56FAE}"/>
              </a:ext>
            </a:extLst>
          </p:cNvPr>
          <p:cNvSpPr>
            <a:spLocks noGrp="1"/>
          </p:cNvSpPr>
          <p:nvPr>
            <p:ph type="sldNum" sz="quarter" idx="12"/>
          </p:nvPr>
        </p:nvSpPr>
        <p:spPr/>
        <p:txBody>
          <a:bodyPr/>
          <a:lstStyle/>
          <a:p>
            <a:fld id="{A0BF032C-8473-4D7D-B529-5AD93C6CE6CE}" type="slidenum">
              <a:rPr lang="fr-FR" smtClean="0"/>
              <a:t>‹N°›</a:t>
            </a:fld>
            <a:endParaRPr lang="fr-FR"/>
          </a:p>
        </p:txBody>
      </p:sp>
    </p:spTree>
    <p:extLst>
      <p:ext uri="{BB962C8B-B14F-4D97-AF65-F5344CB8AC3E}">
        <p14:creationId xmlns:p14="http://schemas.microsoft.com/office/powerpoint/2010/main" val="2897306227"/>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8285C2-69CA-7528-5E0A-34CF667AA41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0FDECEA-9DCA-5FE7-DE55-103EFB2687A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EC389F0-5A27-A31B-9815-582D257C2EE1}"/>
              </a:ext>
            </a:extLst>
          </p:cNvPr>
          <p:cNvSpPr>
            <a:spLocks noGrp="1"/>
          </p:cNvSpPr>
          <p:nvPr>
            <p:ph type="dt" sz="half" idx="10"/>
          </p:nvPr>
        </p:nvSpPr>
        <p:spPr/>
        <p:txBody>
          <a:bodyPr/>
          <a:lstStyle/>
          <a:p>
            <a:fld id="{FB75F0DA-62F8-425A-9C12-9508ECEAAA98}" type="datetimeFigureOut">
              <a:rPr lang="fr-FR" smtClean="0"/>
              <a:t>01/02/2023</a:t>
            </a:fld>
            <a:endParaRPr lang="fr-FR"/>
          </a:p>
        </p:txBody>
      </p:sp>
      <p:sp>
        <p:nvSpPr>
          <p:cNvPr id="5" name="Espace réservé du pied de page 4">
            <a:extLst>
              <a:ext uri="{FF2B5EF4-FFF2-40B4-BE49-F238E27FC236}">
                <a16:creationId xmlns:a16="http://schemas.microsoft.com/office/drawing/2014/main" id="{E8E47318-CEF6-B328-531D-F4386A7D965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21B91EC-55A1-3FD4-705E-EABA9775C8AC}"/>
              </a:ext>
            </a:extLst>
          </p:cNvPr>
          <p:cNvSpPr>
            <a:spLocks noGrp="1"/>
          </p:cNvSpPr>
          <p:nvPr>
            <p:ph type="sldNum" sz="quarter" idx="12"/>
          </p:nvPr>
        </p:nvSpPr>
        <p:spPr/>
        <p:txBody>
          <a:bodyPr/>
          <a:lstStyle/>
          <a:p>
            <a:fld id="{A0BF032C-8473-4D7D-B529-5AD93C6CE6CE}" type="slidenum">
              <a:rPr lang="fr-FR" smtClean="0"/>
              <a:t>‹N°›</a:t>
            </a:fld>
            <a:endParaRPr lang="fr-FR"/>
          </a:p>
        </p:txBody>
      </p:sp>
    </p:spTree>
    <p:extLst>
      <p:ext uri="{BB962C8B-B14F-4D97-AF65-F5344CB8AC3E}">
        <p14:creationId xmlns:p14="http://schemas.microsoft.com/office/powerpoint/2010/main" val="3812934478"/>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746F030-BC42-BA1C-89EB-9740E9FC845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CC393E8-59A5-198D-2839-E0FB8D1123E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953ECAB-E06B-838F-2D36-A44D3FB8C5F2}"/>
              </a:ext>
            </a:extLst>
          </p:cNvPr>
          <p:cNvSpPr>
            <a:spLocks noGrp="1"/>
          </p:cNvSpPr>
          <p:nvPr>
            <p:ph type="dt" sz="half" idx="10"/>
          </p:nvPr>
        </p:nvSpPr>
        <p:spPr/>
        <p:txBody>
          <a:bodyPr/>
          <a:lstStyle/>
          <a:p>
            <a:fld id="{FB75F0DA-62F8-425A-9C12-9508ECEAAA98}" type="datetimeFigureOut">
              <a:rPr lang="fr-FR" smtClean="0"/>
              <a:t>01/02/2023</a:t>
            </a:fld>
            <a:endParaRPr lang="fr-FR"/>
          </a:p>
        </p:txBody>
      </p:sp>
      <p:sp>
        <p:nvSpPr>
          <p:cNvPr id="5" name="Espace réservé du pied de page 4">
            <a:extLst>
              <a:ext uri="{FF2B5EF4-FFF2-40B4-BE49-F238E27FC236}">
                <a16:creationId xmlns:a16="http://schemas.microsoft.com/office/drawing/2014/main" id="{1CBD8975-3EFD-1808-3111-3720855DECC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F835C4D-5F8B-D0E0-2E7D-FA1D784DA2B8}"/>
              </a:ext>
            </a:extLst>
          </p:cNvPr>
          <p:cNvSpPr>
            <a:spLocks noGrp="1"/>
          </p:cNvSpPr>
          <p:nvPr>
            <p:ph type="sldNum" sz="quarter" idx="12"/>
          </p:nvPr>
        </p:nvSpPr>
        <p:spPr/>
        <p:txBody>
          <a:bodyPr/>
          <a:lstStyle/>
          <a:p>
            <a:fld id="{A0BF032C-8473-4D7D-B529-5AD93C6CE6CE}" type="slidenum">
              <a:rPr lang="fr-FR" smtClean="0"/>
              <a:t>‹N°›</a:t>
            </a:fld>
            <a:endParaRPr lang="fr-FR"/>
          </a:p>
        </p:txBody>
      </p:sp>
    </p:spTree>
    <p:extLst>
      <p:ext uri="{BB962C8B-B14F-4D97-AF65-F5344CB8AC3E}">
        <p14:creationId xmlns:p14="http://schemas.microsoft.com/office/powerpoint/2010/main" val="4015790714"/>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D8E4D90-D1CB-A83D-4EB2-517111E233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41B8957-A629-7179-01DB-0EAD945AD6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3A41AB-4A0C-6C70-EB8D-87365EE540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75F0DA-62F8-425A-9C12-9508ECEAAA98}" type="datetimeFigureOut">
              <a:rPr lang="fr-FR" smtClean="0"/>
              <a:t>01/02/2023</a:t>
            </a:fld>
            <a:endParaRPr lang="fr-FR"/>
          </a:p>
        </p:txBody>
      </p:sp>
      <p:sp>
        <p:nvSpPr>
          <p:cNvPr id="5" name="Espace réservé du pied de page 4">
            <a:extLst>
              <a:ext uri="{FF2B5EF4-FFF2-40B4-BE49-F238E27FC236}">
                <a16:creationId xmlns:a16="http://schemas.microsoft.com/office/drawing/2014/main" id="{F9ADDAC7-47FB-80D3-9AF0-7ABD3D2F73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980A2D7-E811-B8A5-66DA-8F352F0E63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BF032C-8473-4D7D-B529-5AD93C6CE6CE}" type="slidenum">
              <a:rPr lang="fr-FR" smtClean="0"/>
              <a:t>‹N°›</a:t>
            </a:fld>
            <a:endParaRPr lang="fr-FR"/>
          </a:p>
        </p:txBody>
      </p:sp>
    </p:spTree>
    <p:extLst>
      <p:ext uri="{BB962C8B-B14F-4D97-AF65-F5344CB8AC3E}">
        <p14:creationId xmlns:p14="http://schemas.microsoft.com/office/powerpoint/2010/main" val="10710561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terrain, roche, rocheux&#10;&#10;Description générée automatiquement">
            <a:extLst>
              <a:ext uri="{FF2B5EF4-FFF2-40B4-BE49-F238E27FC236}">
                <a16:creationId xmlns:a16="http://schemas.microsoft.com/office/drawing/2014/main" id="{71B77E09-B692-6811-63E9-2A9B7870D53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8746" y="546100"/>
            <a:ext cx="8128000" cy="5765800"/>
          </a:xfrm>
          <a:prstGeom prst="rect">
            <a:avLst/>
          </a:prstGeom>
        </p:spPr>
      </p:pic>
      <p:sp>
        <p:nvSpPr>
          <p:cNvPr id="4" name="ZoneTexte 3">
            <a:extLst>
              <a:ext uri="{FF2B5EF4-FFF2-40B4-BE49-F238E27FC236}">
                <a16:creationId xmlns:a16="http://schemas.microsoft.com/office/drawing/2014/main" id="{D2EE0B2A-A290-4CEB-20F1-887237BC5ECF}"/>
              </a:ext>
            </a:extLst>
          </p:cNvPr>
          <p:cNvSpPr txBox="1"/>
          <p:nvPr/>
        </p:nvSpPr>
        <p:spPr>
          <a:xfrm>
            <a:off x="352511" y="2668030"/>
            <a:ext cx="1790700" cy="2862322"/>
          </a:xfrm>
          <a:prstGeom prst="rect">
            <a:avLst/>
          </a:prstGeom>
          <a:noFill/>
        </p:spPr>
        <p:txBody>
          <a:bodyPr wrap="square" rtlCol="0">
            <a:spAutoFit/>
          </a:bodyPr>
          <a:lstStyle/>
          <a:p>
            <a:r>
              <a:rPr lang="fr-FR" sz="2000" b="1" dirty="0">
                <a:solidFill>
                  <a:schemeClr val="bg1"/>
                </a:solidFill>
              </a:rPr>
              <a:t>Site cérémoniel et lieu de négociations te </a:t>
            </a:r>
            <a:r>
              <a:rPr lang="fr-FR" sz="2000" b="1" dirty="0" err="1">
                <a:solidFill>
                  <a:schemeClr val="bg1"/>
                </a:solidFill>
              </a:rPr>
              <a:t>pito</a:t>
            </a:r>
            <a:r>
              <a:rPr lang="fr-FR" sz="2000" b="1" dirty="0">
                <a:solidFill>
                  <a:schemeClr val="bg1"/>
                </a:solidFill>
              </a:rPr>
              <a:t> o te </a:t>
            </a:r>
            <a:r>
              <a:rPr lang="fr-FR" sz="2000" b="1" dirty="0" err="1">
                <a:solidFill>
                  <a:schemeClr val="bg1"/>
                </a:solidFill>
              </a:rPr>
              <a:t>henua</a:t>
            </a:r>
            <a:r>
              <a:rPr lang="fr-FR" sz="2000" b="1" dirty="0">
                <a:solidFill>
                  <a:schemeClr val="bg1"/>
                </a:solidFill>
              </a:rPr>
              <a:t> soit « milieu de la terre » pour le centre de l’île</a:t>
            </a:r>
          </a:p>
        </p:txBody>
      </p:sp>
      <p:sp>
        <p:nvSpPr>
          <p:cNvPr id="5" name="ZoneTexte 4">
            <a:extLst>
              <a:ext uri="{FF2B5EF4-FFF2-40B4-BE49-F238E27FC236}">
                <a16:creationId xmlns:a16="http://schemas.microsoft.com/office/drawing/2014/main" id="{A42E4D27-2E88-32F5-7D21-26318CD0D4B4}"/>
              </a:ext>
            </a:extLst>
          </p:cNvPr>
          <p:cNvSpPr txBox="1"/>
          <p:nvPr/>
        </p:nvSpPr>
        <p:spPr>
          <a:xfrm>
            <a:off x="4171641" y="84435"/>
            <a:ext cx="7624119" cy="461665"/>
          </a:xfrm>
          <a:prstGeom prst="rect">
            <a:avLst/>
          </a:prstGeom>
          <a:noFill/>
        </p:spPr>
        <p:txBody>
          <a:bodyPr wrap="square" rtlCol="0">
            <a:spAutoFit/>
          </a:bodyPr>
          <a:lstStyle/>
          <a:p>
            <a:r>
              <a:rPr lang="fr-FR" sz="2400" b="1" dirty="0">
                <a:solidFill>
                  <a:schemeClr val="bg1"/>
                </a:solidFill>
              </a:rPr>
              <a:t>Lorient Vous Présente Des Moaïs</a:t>
            </a:r>
          </a:p>
        </p:txBody>
      </p:sp>
    </p:spTree>
    <p:extLst>
      <p:ext uri="{BB962C8B-B14F-4D97-AF65-F5344CB8AC3E}">
        <p14:creationId xmlns:p14="http://schemas.microsoft.com/office/powerpoint/2010/main" val="1682428191"/>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sndAc>
          <p:stSnd loop="1">
            <p:snd r:embed="rId2" name="Yiruma, (이루마) - River Flows in You.wav"/>
          </p:stSnd>
        </p:sndAc>
      </p:transition>
    </mc:Choice>
    <mc:Fallback>
      <p:transition spd="slow" advClick="0" advTm="17000">
        <p:fade/>
        <p:sndAc>
          <p:stSnd loop="1">
            <p:snd r:embed="rId2" name="Yiruma, (이루마) - River Flows in You.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5F610BC-8A68-BC20-CEC7-F315A9C7CFD3}"/>
              </a:ext>
            </a:extLst>
          </p:cNvPr>
          <p:cNvSpPr/>
          <p:nvPr/>
        </p:nvSpPr>
        <p:spPr>
          <a:xfrm>
            <a:off x="0" y="0"/>
            <a:ext cx="12305211"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4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Les moaï, ou moai, localement </a:t>
            </a:r>
            <a:r>
              <a:rPr lang="fr-FR" sz="44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mo’ai</a:t>
            </a:r>
            <a:r>
              <a:rPr lang="fr-FR" sz="44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sont les statues monumentales de l’île de Pâques, située en Polynésie orientale et appartenant au Chili. Elles sont datées chronologiquement des XIIIᵉ et XVᵉ siècles. La majorité de ces monolithes sont sculptés dans du tuf issu principalement de la carrière du volcan </a:t>
            </a:r>
            <a:r>
              <a:rPr lang="fr-FR" sz="44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Rano</a:t>
            </a:r>
            <a:r>
              <a:rPr lang="fr-FR" sz="44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a:t>
            </a:r>
            <a:r>
              <a:rPr lang="fr-FR" sz="44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Raraku</a:t>
            </a:r>
            <a:r>
              <a:rPr lang="fr-FR" sz="44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a:t>
            </a:r>
          </a:p>
        </p:txBody>
      </p:sp>
      <p:sp>
        <p:nvSpPr>
          <p:cNvPr id="3" name="Rectangle 2">
            <a:extLst>
              <a:ext uri="{FF2B5EF4-FFF2-40B4-BE49-F238E27FC236}">
                <a16:creationId xmlns:a16="http://schemas.microsoft.com/office/drawing/2014/main" id="{C56DEDDD-32B5-0D95-0EBD-739F6D07D435}"/>
              </a:ext>
            </a:extLst>
          </p:cNvPr>
          <p:cNvSpPr/>
          <p:nvPr/>
        </p:nvSpPr>
        <p:spPr>
          <a:xfrm>
            <a:off x="9548949" y="3866606"/>
            <a:ext cx="45719" cy="5486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96817650"/>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arte&#10;&#10;Description générée automatiquement">
            <a:extLst>
              <a:ext uri="{FF2B5EF4-FFF2-40B4-BE49-F238E27FC236}">
                <a16:creationId xmlns:a16="http://schemas.microsoft.com/office/drawing/2014/main" id="{35631214-B143-984F-8D7C-193E3C150B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7053" y="296561"/>
            <a:ext cx="8686801" cy="6264877"/>
          </a:xfrm>
          <a:prstGeom prst="rect">
            <a:avLst/>
          </a:prstGeom>
        </p:spPr>
      </p:pic>
      <p:sp>
        <p:nvSpPr>
          <p:cNvPr id="4" name="ZoneTexte 3">
            <a:extLst>
              <a:ext uri="{FF2B5EF4-FFF2-40B4-BE49-F238E27FC236}">
                <a16:creationId xmlns:a16="http://schemas.microsoft.com/office/drawing/2014/main" id="{259D74F3-522A-0ADB-333F-1913826160E1}"/>
              </a:ext>
            </a:extLst>
          </p:cNvPr>
          <p:cNvSpPr txBox="1"/>
          <p:nvPr/>
        </p:nvSpPr>
        <p:spPr>
          <a:xfrm>
            <a:off x="9743302" y="2681416"/>
            <a:ext cx="2145957" cy="2554545"/>
          </a:xfrm>
          <a:prstGeom prst="rect">
            <a:avLst/>
          </a:prstGeom>
          <a:noFill/>
        </p:spPr>
        <p:txBody>
          <a:bodyPr wrap="square" rtlCol="0">
            <a:spAutoFit/>
          </a:bodyPr>
          <a:lstStyle/>
          <a:p>
            <a:r>
              <a:rPr lang="fr-FR" sz="2000" b="1" dirty="0"/>
              <a:t>Carte de l'île avec la localisation d'une partie des ahu, plates-formes cérémonielles accueillant les moaï</a:t>
            </a:r>
            <a:r>
              <a:rPr lang="fr-FR" dirty="0">
                <a:solidFill>
                  <a:schemeClr val="bg1"/>
                </a:solidFill>
              </a:rPr>
              <a:t>.</a:t>
            </a:r>
          </a:p>
        </p:txBody>
      </p:sp>
    </p:spTree>
    <p:extLst>
      <p:ext uri="{BB962C8B-B14F-4D97-AF65-F5344CB8AC3E}">
        <p14:creationId xmlns:p14="http://schemas.microsoft.com/office/powerpoint/2010/main" val="153443978"/>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herbe, extérieur, ciel, champ&#10;&#10;Description générée automatiquement">
            <a:extLst>
              <a:ext uri="{FF2B5EF4-FFF2-40B4-BE49-F238E27FC236}">
                <a16:creationId xmlns:a16="http://schemas.microsoft.com/office/drawing/2014/main" id="{9D2E447D-E4F1-9904-851D-68E6B3B460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5700" y="148280"/>
            <a:ext cx="4560599" cy="6536725"/>
          </a:xfrm>
          <a:prstGeom prst="rect">
            <a:avLst/>
          </a:prstGeom>
        </p:spPr>
      </p:pic>
      <p:sp>
        <p:nvSpPr>
          <p:cNvPr id="6" name="ZoneTexte 5">
            <a:extLst>
              <a:ext uri="{FF2B5EF4-FFF2-40B4-BE49-F238E27FC236}">
                <a16:creationId xmlns:a16="http://schemas.microsoft.com/office/drawing/2014/main" id="{BA62365E-6812-E222-D6A1-7AA192CD213B}"/>
              </a:ext>
            </a:extLst>
          </p:cNvPr>
          <p:cNvSpPr txBox="1"/>
          <p:nvPr/>
        </p:nvSpPr>
        <p:spPr>
          <a:xfrm>
            <a:off x="8563233" y="4643794"/>
            <a:ext cx="2631989" cy="400110"/>
          </a:xfrm>
          <a:prstGeom prst="rect">
            <a:avLst/>
          </a:prstGeom>
          <a:noFill/>
        </p:spPr>
        <p:txBody>
          <a:bodyPr wrap="square" rtlCol="0">
            <a:spAutoFit/>
          </a:bodyPr>
          <a:lstStyle/>
          <a:p>
            <a:r>
              <a:rPr lang="fr-FR" sz="2000" b="1" dirty="0">
                <a:solidFill>
                  <a:schemeClr val="bg1"/>
                </a:solidFill>
              </a:rPr>
              <a:t>Un moaï restauré.</a:t>
            </a:r>
          </a:p>
        </p:txBody>
      </p:sp>
    </p:spTree>
    <p:extLst>
      <p:ext uri="{BB962C8B-B14F-4D97-AF65-F5344CB8AC3E}">
        <p14:creationId xmlns:p14="http://schemas.microsoft.com/office/powerpoint/2010/main" val="3219967219"/>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ciel, extérieur, mégalithe&#10;&#10;Description générée automatiquement">
            <a:extLst>
              <a:ext uri="{FF2B5EF4-FFF2-40B4-BE49-F238E27FC236}">
                <a16:creationId xmlns:a16="http://schemas.microsoft.com/office/drawing/2014/main" id="{D1946E70-DD39-5B2C-129C-E51A3923F98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p:spPr>
      </p:pic>
      <p:sp>
        <p:nvSpPr>
          <p:cNvPr id="4" name="ZoneTexte 3">
            <a:extLst>
              <a:ext uri="{FF2B5EF4-FFF2-40B4-BE49-F238E27FC236}">
                <a16:creationId xmlns:a16="http://schemas.microsoft.com/office/drawing/2014/main" id="{4F3E7049-9F71-1640-F96A-0B40AC1FC57F}"/>
              </a:ext>
            </a:extLst>
          </p:cNvPr>
          <p:cNvSpPr txBox="1"/>
          <p:nvPr/>
        </p:nvSpPr>
        <p:spPr>
          <a:xfrm>
            <a:off x="114300" y="3442037"/>
            <a:ext cx="2171700" cy="1015663"/>
          </a:xfrm>
          <a:prstGeom prst="rect">
            <a:avLst/>
          </a:prstGeom>
          <a:noFill/>
        </p:spPr>
        <p:txBody>
          <a:bodyPr wrap="square" rtlCol="0">
            <a:spAutoFit/>
          </a:bodyPr>
          <a:lstStyle/>
          <a:p>
            <a:r>
              <a:rPr lang="fr-FR" sz="2000" b="1" dirty="0">
                <a:solidFill>
                  <a:schemeClr val="bg1"/>
                </a:solidFill>
              </a:rPr>
              <a:t>Ensemble restauré de moaï sur l’ahu </a:t>
            </a:r>
            <a:r>
              <a:rPr lang="fr-FR" sz="2000" b="1" dirty="0" err="1">
                <a:solidFill>
                  <a:schemeClr val="bg1"/>
                </a:solidFill>
              </a:rPr>
              <a:t>Tongariki</a:t>
            </a:r>
            <a:r>
              <a:rPr lang="fr-FR" sz="2000" b="1" dirty="0">
                <a:solidFill>
                  <a:schemeClr val="bg1"/>
                </a:solidFill>
              </a:rPr>
              <a:t>.</a:t>
            </a:r>
          </a:p>
        </p:txBody>
      </p:sp>
    </p:spTree>
    <p:extLst>
      <p:ext uri="{BB962C8B-B14F-4D97-AF65-F5344CB8AC3E}">
        <p14:creationId xmlns:p14="http://schemas.microsoft.com/office/powerpoint/2010/main" val="2172797794"/>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vieux&#10;&#10;Description générée automatiquement">
            <a:extLst>
              <a:ext uri="{FF2B5EF4-FFF2-40B4-BE49-F238E27FC236}">
                <a16:creationId xmlns:a16="http://schemas.microsoft.com/office/drawing/2014/main" id="{FBDC5BCB-056D-391E-0A9F-3A530DDD53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86909" y="172995"/>
            <a:ext cx="4618182" cy="6487298"/>
          </a:xfrm>
          <a:prstGeom prst="rect">
            <a:avLst/>
          </a:prstGeom>
        </p:spPr>
      </p:pic>
      <p:sp>
        <p:nvSpPr>
          <p:cNvPr id="4" name="ZoneTexte 3">
            <a:extLst>
              <a:ext uri="{FF2B5EF4-FFF2-40B4-BE49-F238E27FC236}">
                <a16:creationId xmlns:a16="http://schemas.microsoft.com/office/drawing/2014/main" id="{45D0DF22-99E0-9DC2-9C06-1347820D5EDB}"/>
              </a:ext>
            </a:extLst>
          </p:cNvPr>
          <p:cNvSpPr txBox="1"/>
          <p:nvPr/>
        </p:nvSpPr>
        <p:spPr>
          <a:xfrm>
            <a:off x="8723870" y="3892378"/>
            <a:ext cx="3064476" cy="1015663"/>
          </a:xfrm>
          <a:prstGeom prst="rect">
            <a:avLst/>
          </a:prstGeom>
          <a:noFill/>
        </p:spPr>
        <p:txBody>
          <a:bodyPr wrap="square" rtlCol="0">
            <a:spAutoFit/>
          </a:bodyPr>
          <a:lstStyle/>
          <a:p>
            <a:r>
              <a:rPr lang="fr-FR" sz="2000" b="1" dirty="0">
                <a:solidFill>
                  <a:schemeClr val="bg1"/>
                </a:solidFill>
              </a:rPr>
              <a:t>Jakob </a:t>
            </a:r>
            <a:r>
              <a:rPr lang="fr-FR" sz="2000" b="1" dirty="0" err="1">
                <a:solidFill>
                  <a:schemeClr val="bg1"/>
                </a:solidFill>
              </a:rPr>
              <a:t>Roggeveen</a:t>
            </a:r>
            <a:r>
              <a:rPr lang="fr-FR" sz="2000" b="1" dirty="0">
                <a:solidFill>
                  <a:schemeClr val="bg1"/>
                </a:solidFill>
              </a:rPr>
              <a:t> mesurant une statue de moaï, gravure du </a:t>
            </a:r>
            <a:r>
              <a:rPr lang="fr-FR" sz="2000" b="1" dirty="0" err="1">
                <a:solidFill>
                  <a:schemeClr val="bg1"/>
                </a:solidFill>
              </a:rPr>
              <a:t>xviiie</a:t>
            </a:r>
            <a:r>
              <a:rPr lang="fr-FR" sz="2000" b="1" dirty="0">
                <a:solidFill>
                  <a:schemeClr val="bg1"/>
                </a:solidFill>
              </a:rPr>
              <a:t> siècle.</a:t>
            </a:r>
          </a:p>
        </p:txBody>
      </p:sp>
    </p:spTree>
    <p:extLst>
      <p:ext uri="{BB962C8B-B14F-4D97-AF65-F5344CB8AC3E}">
        <p14:creationId xmlns:p14="http://schemas.microsoft.com/office/powerpoint/2010/main" val="3527573468"/>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herbe, extérieur, montagne&#10;&#10;Description générée automatiquement">
            <a:extLst>
              <a:ext uri="{FF2B5EF4-FFF2-40B4-BE49-F238E27FC236}">
                <a16:creationId xmlns:a16="http://schemas.microsoft.com/office/drawing/2014/main" id="{55968325-691A-90E9-7DBF-E68C959061A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32000" y="381000"/>
            <a:ext cx="8128000" cy="6096000"/>
          </a:xfrm>
          <a:prstGeom prst="rect">
            <a:avLst/>
          </a:prstGeom>
        </p:spPr>
      </p:pic>
      <p:sp>
        <p:nvSpPr>
          <p:cNvPr id="5" name="ZoneTexte 4">
            <a:extLst>
              <a:ext uri="{FF2B5EF4-FFF2-40B4-BE49-F238E27FC236}">
                <a16:creationId xmlns:a16="http://schemas.microsoft.com/office/drawing/2014/main" id="{52DC1CBE-85C3-C804-D92C-D46DDF078ADB}"/>
              </a:ext>
            </a:extLst>
          </p:cNvPr>
          <p:cNvSpPr txBox="1"/>
          <p:nvPr/>
        </p:nvSpPr>
        <p:spPr>
          <a:xfrm>
            <a:off x="345989" y="3622139"/>
            <a:ext cx="2137719" cy="400110"/>
          </a:xfrm>
          <a:prstGeom prst="rect">
            <a:avLst/>
          </a:prstGeom>
          <a:noFill/>
        </p:spPr>
        <p:txBody>
          <a:bodyPr wrap="square" rtlCol="0">
            <a:spAutoFit/>
          </a:bodyPr>
          <a:lstStyle/>
          <a:p>
            <a:r>
              <a:rPr lang="fr-FR" sz="2000" b="1" dirty="0"/>
              <a:t>Ahu </a:t>
            </a:r>
            <a:r>
              <a:rPr lang="fr-FR" sz="2000" b="1" dirty="0" err="1"/>
              <a:t>Tongariki</a:t>
            </a:r>
            <a:r>
              <a:rPr lang="fr-FR" sz="2000" b="1" dirty="0"/>
              <a:t>.</a:t>
            </a:r>
          </a:p>
        </p:txBody>
      </p:sp>
    </p:spTree>
    <p:extLst>
      <p:ext uri="{BB962C8B-B14F-4D97-AF65-F5344CB8AC3E}">
        <p14:creationId xmlns:p14="http://schemas.microsoft.com/office/powerpoint/2010/main" val="569627453"/>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EE5178B-AA3E-5951-EA91-A980EEC14E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19391" y="148281"/>
            <a:ext cx="4153217" cy="6549082"/>
          </a:xfrm>
          <a:prstGeom prst="rect">
            <a:avLst/>
          </a:prstGeom>
        </p:spPr>
      </p:pic>
      <p:sp>
        <p:nvSpPr>
          <p:cNvPr id="4" name="ZoneTexte 3">
            <a:extLst>
              <a:ext uri="{FF2B5EF4-FFF2-40B4-BE49-F238E27FC236}">
                <a16:creationId xmlns:a16="http://schemas.microsoft.com/office/drawing/2014/main" id="{79202039-ED43-CB69-E8E5-07EB17636DB3}"/>
              </a:ext>
            </a:extLst>
          </p:cNvPr>
          <p:cNvSpPr txBox="1"/>
          <p:nvPr/>
        </p:nvSpPr>
        <p:spPr>
          <a:xfrm>
            <a:off x="8353168" y="3571103"/>
            <a:ext cx="2471351" cy="1323439"/>
          </a:xfrm>
          <a:prstGeom prst="rect">
            <a:avLst/>
          </a:prstGeom>
          <a:noFill/>
        </p:spPr>
        <p:txBody>
          <a:bodyPr wrap="square" rtlCol="0">
            <a:spAutoFit/>
          </a:bodyPr>
          <a:lstStyle/>
          <a:p>
            <a:r>
              <a:rPr lang="fr-FR" sz="2000" b="1" dirty="0"/>
              <a:t>Moai dit </a:t>
            </a:r>
            <a:r>
              <a:rPr lang="fr-FR" sz="2000" b="1" dirty="0" err="1"/>
              <a:t>Hoa</a:t>
            </a:r>
            <a:r>
              <a:rPr lang="fr-FR" sz="2000" b="1" dirty="0"/>
              <a:t> </a:t>
            </a:r>
            <a:r>
              <a:rPr lang="fr-FR" sz="2000" b="1" dirty="0" err="1"/>
              <a:t>Hakananai'a</a:t>
            </a:r>
            <a:r>
              <a:rPr lang="fr-FR" sz="2000" b="1" dirty="0"/>
              <a:t>, d’</a:t>
            </a:r>
            <a:r>
              <a:rPr lang="fr-FR" sz="2000" b="1" dirty="0" err="1"/>
              <a:t>Orongo</a:t>
            </a:r>
            <a:r>
              <a:rPr lang="fr-FR" sz="2000" b="1" dirty="0"/>
              <a:t> (British Museum).</a:t>
            </a:r>
          </a:p>
        </p:txBody>
      </p:sp>
    </p:spTree>
    <p:extLst>
      <p:ext uri="{BB962C8B-B14F-4D97-AF65-F5344CB8AC3E}">
        <p14:creationId xmlns:p14="http://schemas.microsoft.com/office/powerpoint/2010/main" val="2774534474"/>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ur, intérieur, matériau de construction, pierre&#10;&#10;Description générée automatiquement">
            <a:extLst>
              <a:ext uri="{FF2B5EF4-FFF2-40B4-BE49-F238E27FC236}">
                <a16:creationId xmlns:a16="http://schemas.microsoft.com/office/drawing/2014/main" id="{92D70590-C085-DD48-C18D-2A86261E6C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5436" y="185351"/>
            <a:ext cx="4312509" cy="6573795"/>
          </a:xfrm>
          <a:prstGeom prst="rect">
            <a:avLst/>
          </a:prstGeom>
        </p:spPr>
      </p:pic>
      <p:sp>
        <p:nvSpPr>
          <p:cNvPr id="4" name="ZoneTexte 3">
            <a:extLst>
              <a:ext uri="{FF2B5EF4-FFF2-40B4-BE49-F238E27FC236}">
                <a16:creationId xmlns:a16="http://schemas.microsoft.com/office/drawing/2014/main" id="{B9EAD734-4D21-6F08-EC1A-6F15901BA07F}"/>
              </a:ext>
            </a:extLst>
          </p:cNvPr>
          <p:cNvSpPr txBox="1"/>
          <p:nvPr/>
        </p:nvSpPr>
        <p:spPr>
          <a:xfrm>
            <a:off x="593121" y="3725561"/>
            <a:ext cx="3682313" cy="707886"/>
          </a:xfrm>
          <a:prstGeom prst="rect">
            <a:avLst/>
          </a:prstGeom>
          <a:noFill/>
        </p:spPr>
        <p:txBody>
          <a:bodyPr wrap="square" rtlCol="0">
            <a:spAutoFit/>
          </a:bodyPr>
          <a:lstStyle/>
          <a:p>
            <a:r>
              <a:rPr lang="fr-FR" sz="2000" b="1" dirty="0">
                <a:solidFill>
                  <a:schemeClr val="bg1"/>
                </a:solidFill>
              </a:rPr>
              <a:t>Tête d’un moaï (Paris, musée du Louvre).</a:t>
            </a:r>
          </a:p>
        </p:txBody>
      </p:sp>
    </p:spTree>
    <p:extLst>
      <p:ext uri="{BB962C8B-B14F-4D97-AF65-F5344CB8AC3E}">
        <p14:creationId xmlns:p14="http://schemas.microsoft.com/office/powerpoint/2010/main" val="3321725983"/>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herbe, extérieur, bâtiment&#10;&#10;Description générée automatiquement">
            <a:extLst>
              <a:ext uri="{FF2B5EF4-FFF2-40B4-BE49-F238E27FC236}">
                <a16:creationId xmlns:a16="http://schemas.microsoft.com/office/drawing/2014/main" id="{6785CE2F-CAD4-00C2-968D-D76357C3BF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3373" y="247135"/>
            <a:ext cx="5585254" cy="6363730"/>
          </a:xfrm>
          <a:prstGeom prst="rect">
            <a:avLst/>
          </a:prstGeom>
        </p:spPr>
      </p:pic>
      <p:sp>
        <p:nvSpPr>
          <p:cNvPr id="4" name="ZoneTexte 3">
            <a:extLst>
              <a:ext uri="{FF2B5EF4-FFF2-40B4-BE49-F238E27FC236}">
                <a16:creationId xmlns:a16="http://schemas.microsoft.com/office/drawing/2014/main" id="{795F8704-F7A1-69E4-7430-DC8E8BCFB23D}"/>
              </a:ext>
            </a:extLst>
          </p:cNvPr>
          <p:cNvSpPr txBox="1"/>
          <p:nvPr/>
        </p:nvSpPr>
        <p:spPr>
          <a:xfrm>
            <a:off x="9024552" y="3694670"/>
            <a:ext cx="3060357" cy="400110"/>
          </a:xfrm>
          <a:prstGeom prst="rect">
            <a:avLst/>
          </a:prstGeom>
          <a:noFill/>
        </p:spPr>
        <p:txBody>
          <a:bodyPr wrap="square" rtlCol="0">
            <a:spAutoFit/>
          </a:bodyPr>
          <a:lstStyle/>
          <a:p>
            <a:r>
              <a:rPr lang="fr-FR" sz="2000" b="1" dirty="0">
                <a:solidFill>
                  <a:schemeClr val="bg1"/>
                </a:solidFill>
              </a:rPr>
              <a:t>Moai sur le </a:t>
            </a:r>
            <a:r>
              <a:rPr lang="fr-FR" sz="2000" b="1" dirty="0" err="1">
                <a:solidFill>
                  <a:schemeClr val="bg1"/>
                </a:solidFill>
              </a:rPr>
              <a:t>Rano</a:t>
            </a:r>
            <a:r>
              <a:rPr lang="fr-FR" sz="2000" b="1" dirty="0">
                <a:solidFill>
                  <a:schemeClr val="bg1"/>
                </a:solidFill>
              </a:rPr>
              <a:t> </a:t>
            </a:r>
            <a:r>
              <a:rPr lang="fr-FR" sz="2000" b="1" dirty="0" err="1">
                <a:solidFill>
                  <a:schemeClr val="bg1"/>
                </a:solidFill>
              </a:rPr>
              <a:t>Raraku</a:t>
            </a:r>
            <a:r>
              <a:rPr lang="fr-FR" sz="2000" b="1" dirty="0">
                <a:solidFill>
                  <a:schemeClr val="bg1"/>
                </a:solidFill>
              </a:rPr>
              <a:t>.</a:t>
            </a:r>
          </a:p>
        </p:txBody>
      </p:sp>
    </p:spTree>
    <p:extLst>
      <p:ext uri="{BB962C8B-B14F-4D97-AF65-F5344CB8AC3E}">
        <p14:creationId xmlns:p14="http://schemas.microsoft.com/office/powerpoint/2010/main" val="1624879424"/>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extérieur, bâtiment, champ&#10;&#10;Description générée automatiquement">
            <a:extLst>
              <a:ext uri="{FF2B5EF4-FFF2-40B4-BE49-F238E27FC236}">
                <a16:creationId xmlns:a16="http://schemas.microsoft.com/office/drawing/2014/main" id="{BF57336F-25E8-AB12-84A3-43FA7DA9D21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75687" y="216243"/>
            <a:ext cx="6032500" cy="6425513"/>
          </a:xfrm>
          <a:prstGeom prst="rect">
            <a:avLst/>
          </a:prstGeom>
        </p:spPr>
      </p:pic>
      <p:sp>
        <p:nvSpPr>
          <p:cNvPr id="5" name="ZoneTexte 4">
            <a:extLst>
              <a:ext uri="{FF2B5EF4-FFF2-40B4-BE49-F238E27FC236}">
                <a16:creationId xmlns:a16="http://schemas.microsoft.com/office/drawing/2014/main" id="{22A19E53-2142-DDEF-F893-D66E12C9A97A}"/>
              </a:ext>
            </a:extLst>
          </p:cNvPr>
          <p:cNvSpPr txBox="1"/>
          <p:nvPr/>
        </p:nvSpPr>
        <p:spPr>
          <a:xfrm>
            <a:off x="185351" y="3682313"/>
            <a:ext cx="2990336" cy="707886"/>
          </a:xfrm>
          <a:prstGeom prst="rect">
            <a:avLst/>
          </a:prstGeom>
          <a:noFill/>
        </p:spPr>
        <p:txBody>
          <a:bodyPr wrap="square" rtlCol="0">
            <a:spAutoFit/>
          </a:bodyPr>
          <a:lstStyle/>
          <a:p>
            <a:r>
              <a:rPr lang="fr-FR" sz="2000" b="1" dirty="0">
                <a:solidFill>
                  <a:schemeClr val="bg1"/>
                </a:solidFill>
              </a:rPr>
              <a:t>Moai couché sur les flancs du </a:t>
            </a:r>
            <a:r>
              <a:rPr lang="fr-FR" sz="2000" b="1" dirty="0" err="1">
                <a:solidFill>
                  <a:schemeClr val="bg1"/>
                </a:solidFill>
              </a:rPr>
              <a:t>Rano</a:t>
            </a:r>
            <a:r>
              <a:rPr lang="fr-FR" sz="2000" b="1" dirty="0">
                <a:solidFill>
                  <a:schemeClr val="bg1"/>
                </a:solidFill>
              </a:rPr>
              <a:t> </a:t>
            </a:r>
            <a:r>
              <a:rPr lang="fr-FR" sz="2000" b="1" dirty="0" err="1">
                <a:solidFill>
                  <a:schemeClr val="bg1"/>
                </a:solidFill>
              </a:rPr>
              <a:t>Raraku</a:t>
            </a:r>
            <a:r>
              <a:rPr lang="fr-FR" sz="2000" b="1" dirty="0">
                <a:solidFill>
                  <a:schemeClr val="bg1"/>
                </a:solidFill>
              </a:rPr>
              <a:t>.</a:t>
            </a:r>
          </a:p>
        </p:txBody>
      </p:sp>
    </p:spTree>
    <p:extLst>
      <p:ext uri="{BB962C8B-B14F-4D97-AF65-F5344CB8AC3E}">
        <p14:creationId xmlns:p14="http://schemas.microsoft.com/office/powerpoint/2010/main" val="2441386207"/>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égalithe, bâtiment, extérieur, roche&#10;&#10;Description générée automatiquement">
            <a:extLst>
              <a:ext uri="{FF2B5EF4-FFF2-40B4-BE49-F238E27FC236}">
                <a16:creationId xmlns:a16="http://schemas.microsoft.com/office/drawing/2014/main" id="{FACFCBA2-F8C2-D65E-EDA0-A45F7858B16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97221" y="381000"/>
            <a:ext cx="8128000" cy="6096000"/>
          </a:xfrm>
          <a:prstGeom prst="rect">
            <a:avLst/>
          </a:prstGeom>
        </p:spPr>
      </p:pic>
      <p:sp>
        <p:nvSpPr>
          <p:cNvPr id="4" name="ZoneTexte 3">
            <a:extLst>
              <a:ext uri="{FF2B5EF4-FFF2-40B4-BE49-F238E27FC236}">
                <a16:creationId xmlns:a16="http://schemas.microsoft.com/office/drawing/2014/main" id="{10DC5DFC-55DC-4AEB-0995-B66C9F43E4D2}"/>
              </a:ext>
            </a:extLst>
          </p:cNvPr>
          <p:cNvSpPr txBox="1"/>
          <p:nvPr/>
        </p:nvSpPr>
        <p:spPr>
          <a:xfrm>
            <a:off x="10083114" y="2817340"/>
            <a:ext cx="1935892" cy="2246769"/>
          </a:xfrm>
          <a:prstGeom prst="rect">
            <a:avLst/>
          </a:prstGeom>
          <a:noFill/>
        </p:spPr>
        <p:txBody>
          <a:bodyPr wrap="square" rtlCol="0">
            <a:spAutoFit/>
          </a:bodyPr>
          <a:lstStyle/>
          <a:p>
            <a:r>
              <a:rPr lang="fr-FR" sz="2000" b="1" dirty="0" err="1">
                <a:solidFill>
                  <a:schemeClr val="bg1"/>
                </a:solidFill>
              </a:rPr>
              <a:t>Toke-toke</a:t>
            </a:r>
            <a:r>
              <a:rPr lang="fr-FR" sz="2000" b="1" dirty="0">
                <a:solidFill>
                  <a:schemeClr val="bg1"/>
                </a:solidFill>
              </a:rPr>
              <a:t> (faucon endémique de la famille des </a:t>
            </a:r>
            <a:r>
              <a:rPr lang="fr-FR" sz="2000" b="1" dirty="0" err="1">
                <a:solidFill>
                  <a:schemeClr val="bg1"/>
                </a:solidFill>
              </a:rPr>
              <a:t>Milvago</a:t>
            </a:r>
            <a:r>
              <a:rPr lang="fr-FR" sz="2000" b="1" dirty="0">
                <a:solidFill>
                  <a:schemeClr val="bg1"/>
                </a:solidFill>
              </a:rPr>
              <a:t>) posé au sommet d’un moaï.</a:t>
            </a:r>
          </a:p>
        </p:txBody>
      </p:sp>
    </p:spTree>
    <p:extLst>
      <p:ext uri="{BB962C8B-B14F-4D97-AF65-F5344CB8AC3E}">
        <p14:creationId xmlns:p14="http://schemas.microsoft.com/office/powerpoint/2010/main" val="3988848587"/>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bâtiment, mégalithe&#10;&#10;Description générée automatiquement">
            <a:extLst>
              <a:ext uri="{FF2B5EF4-FFF2-40B4-BE49-F238E27FC236}">
                <a16:creationId xmlns:a16="http://schemas.microsoft.com/office/drawing/2014/main" id="{5D82B144-8E18-A9FF-3635-EC31BBE2AD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18697" y="123568"/>
            <a:ext cx="4754605" cy="6549081"/>
          </a:xfrm>
          <a:prstGeom prst="rect">
            <a:avLst/>
          </a:prstGeom>
        </p:spPr>
      </p:pic>
      <p:sp>
        <p:nvSpPr>
          <p:cNvPr id="4" name="ZoneTexte 3">
            <a:extLst>
              <a:ext uri="{FF2B5EF4-FFF2-40B4-BE49-F238E27FC236}">
                <a16:creationId xmlns:a16="http://schemas.microsoft.com/office/drawing/2014/main" id="{6E1AE073-4B7B-1799-7353-DC71F5E1A832}"/>
              </a:ext>
            </a:extLst>
          </p:cNvPr>
          <p:cNvSpPr txBox="1"/>
          <p:nvPr/>
        </p:nvSpPr>
        <p:spPr>
          <a:xfrm>
            <a:off x="407429" y="3768811"/>
            <a:ext cx="3150973" cy="1015663"/>
          </a:xfrm>
          <a:prstGeom prst="rect">
            <a:avLst/>
          </a:prstGeom>
          <a:noFill/>
        </p:spPr>
        <p:txBody>
          <a:bodyPr wrap="square" rtlCol="0">
            <a:spAutoFit/>
          </a:bodyPr>
          <a:lstStyle/>
          <a:p>
            <a:r>
              <a:rPr lang="fr-FR" sz="2000" b="1" dirty="0">
                <a:solidFill>
                  <a:schemeClr val="bg1"/>
                </a:solidFill>
              </a:rPr>
              <a:t>Moaï restauré, pourvu de ses yeux en corail et coiffé de son </a:t>
            </a:r>
            <a:r>
              <a:rPr lang="fr-FR" sz="2000" b="1" dirty="0" err="1">
                <a:solidFill>
                  <a:schemeClr val="bg1"/>
                </a:solidFill>
              </a:rPr>
              <a:t>pukao</a:t>
            </a:r>
            <a:r>
              <a:rPr lang="fr-FR" sz="2000" b="1" dirty="0">
                <a:solidFill>
                  <a:schemeClr val="bg1"/>
                </a:solidFill>
              </a:rPr>
              <a:t>.</a:t>
            </a:r>
          </a:p>
        </p:txBody>
      </p:sp>
    </p:spTree>
    <p:extLst>
      <p:ext uri="{BB962C8B-B14F-4D97-AF65-F5344CB8AC3E}">
        <p14:creationId xmlns:p14="http://schemas.microsoft.com/office/powerpoint/2010/main" val="2284188693"/>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plante&#10;&#10;Description générée automatiquement">
            <a:extLst>
              <a:ext uri="{FF2B5EF4-FFF2-40B4-BE49-F238E27FC236}">
                <a16:creationId xmlns:a16="http://schemas.microsoft.com/office/drawing/2014/main" id="{51A16862-22BE-0A37-CD93-6CC6E1391A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0000" y="165100"/>
            <a:ext cx="4572000" cy="6553200"/>
          </a:xfrm>
          <a:prstGeom prst="rect">
            <a:avLst/>
          </a:prstGeom>
        </p:spPr>
      </p:pic>
      <p:sp>
        <p:nvSpPr>
          <p:cNvPr id="4" name="ZoneTexte 3">
            <a:extLst>
              <a:ext uri="{FF2B5EF4-FFF2-40B4-BE49-F238E27FC236}">
                <a16:creationId xmlns:a16="http://schemas.microsoft.com/office/drawing/2014/main" id="{BB83BA11-6E8A-EB2B-CF31-27C83E14578D}"/>
              </a:ext>
            </a:extLst>
          </p:cNvPr>
          <p:cNvSpPr txBox="1"/>
          <p:nvPr/>
        </p:nvSpPr>
        <p:spPr>
          <a:xfrm>
            <a:off x="8382000" y="3263900"/>
            <a:ext cx="3810000" cy="1015663"/>
          </a:xfrm>
          <a:prstGeom prst="rect">
            <a:avLst/>
          </a:prstGeom>
          <a:noFill/>
        </p:spPr>
        <p:txBody>
          <a:bodyPr wrap="square" rtlCol="0">
            <a:spAutoFit/>
          </a:bodyPr>
          <a:lstStyle/>
          <a:p>
            <a:r>
              <a:rPr lang="fr-FR" sz="2000" b="1" dirty="0"/>
              <a:t>Tiki du chef </a:t>
            </a:r>
            <a:r>
              <a:rPr lang="fr-FR" sz="2000" b="1" dirty="0" err="1"/>
              <a:t>Taka’i’i</a:t>
            </a:r>
            <a:r>
              <a:rPr lang="fr-FR" sz="2000" b="1" dirty="0"/>
              <a:t> à </a:t>
            </a:r>
            <a:r>
              <a:rPr lang="fr-FR" sz="2000" b="1" dirty="0" err="1"/>
              <a:t>Mea’e</a:t>
            </a:r>
            <a:r>
              <a:rPr lang="fr-FR" sz="2000" b="1" dirty="0"/>
              <a:t> Te l’</a:t>
            </a:r>
            <a:r>
              <a:rPr lang="fr-FR" sz="2000" b="1" dirty="0" err="1"/>
              <a:t>Ipona</a:t>
            </a:r>
            <a:r>
              <a:rPr lang="fr-FR" sz="2000" b="1" dirty="0"/>
              <a:t>, près de </a:t>
            </a:r>
            <a:r>
              <a:rPr lang="fr-FR" sz="2000" b="1" dirty="0" err="1"/>
              <a:t>Puamau</a:t>
            </a:r>
            <a:r>
              <a:rPr lang="fr-FR" sz="2000" b="1" dirty="0"/>
              <a:t>, dans </a:t>
            </a:r>
            <a:r>
              <a:rPr lang="fr-FR" sz="2000" b="1" dirty="0" err="1"/>
              <a:t>Hiva</a:t>
            </a:r>
            <a:r>
              <a:rPr lang="fr-FR" sz="2000" b="1" dirty="0"/>
              <a:t>.</a:t>
            </a:r>
          </a:p>
        </p:txBody>
      </p:sp>
    </p:spTree>
    <p:extLst>
      <p:ext uri="{BB962C8B-B14F-4D97-AF65-F5344CB8AC3E}">
        <p14:creationId xmlns:p14="http://schemas.microsoft.com/office/powerpoint/2010/main" val="1430927989"/>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bâtiment, matériau de construction&#10;&#10;Description générée automatiquement">
            <a:extLst>
              <a:ext uri="{FF2B5EF4-FFF2-40B4-BE49-F238E27FC236}">
                <a16:creationId xmlns:a16="http://schemas.microsoft.com/office/drawing/2014/main" id="{4042F6C0-8315-D8C5-BE31-4ED6DD2BD2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23967" y="179173"/>
            <a:ext cx="5152768" cy="6499654"/>
          </a:xfrm>
          <a:prstGeom prst="rect">
            <a:avLst/>
          </a:prstGeom>
        </p:spPr>
      </p:pic>
      <p:sp>
        <p:nvSpPr>
          <p:cNvPr id="4" name="ZoneTexte 3">
            <a:extLst>
              <a:ext uri="{FF2B5EF4-FFF2-40B4-BE49-F238E27FC236}">
                <a16:creationId xmlns:a16="http://schemas.microsoft.com/office/drawing/2014/main" id="{5F453767-DC63-3F72-1F6B-965A5BAC42DE}"/>
              </a:ext>
            </a:extLst>
          </p:cNvPr>
          <p:cNvSpPr txBox="1"/>
          <p:nvPr/>
        </p:nvSpPr>
        <p:spPr>
          <a:xfrm>
            <a:off x="148281" y="3744096"/>
            <a:ext cx="3286897" cy="1015663"/>
          </a:xfrm>
          <a:prstGeom prst="rect">
            <a:avLst/>
          </a:prstGeom>
          <a:noFill/>
        </p:spPr>
        <p:txBody>
          <a:bodyPr wrap="square" rtlCol="0">
            <a:spAutoFit/>
          </a:bodyPr>
          <a:lstStyle/>
          <a:p>
            <a:r>
              <a:rPr lang="fr-FR" sz="2000" b="1" dirty="0"/>
              <a:t>Statue anthropomorphe de la civilisation andine de </a:t>
            </a:r>
            <a:r>
              <a:rPr lang="fr-FR" sz="2000" b="1" dirty="0" err="1"/>
              <a:t>Tiwanaku</a:t>
            </a:r>
            <a:r>
              <a:rPr lang="fr-FR" b="1" dirty="0"/>
              <a:t>.</a:t>
            </a:r>
          </a:p>
        </p:txBody>
      </p:sp>
    </p:spTree>
    <p:extLst>
      <p:ext uri="{BB962C8B-B14F-4D97-AF65-F5344CB8AC3E}">
        <p14:creationId xmlns:p14="http://schemas.microsoft.com/office/powerpoint/2010/main" val="3192115479"/>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bâtiment, mégalithe&#10;&#10;Description générée automatiquement">
            <a:extLst>
              <a:ext uri="{FF2B5EF4-FFF2-40B4-BE49-F238E27FC236}">
                <a16:creationId xmlns:a16="http://schemas.microsoft.com/office/drawing/2014/main" id="{7C7013DC-009B-726E-5E96-DD6CFD030BF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95815" y="197706"/>
            <a:ext cx="4757353" cy="6289589"/>
          </a:xfrm>
          <a:prstGeom prst="rect">
            <a:avLst/>
          </a:prstGeom>
        </p:spPr>
      </p:pic>
      <p:sp>
        <p:nvSpPr>
          <p:cNvPr id="4" name="ZoneTexte 3">
            <a:extLst>
              <a:ext uri="{FF2B5EF4-FFF2-40B4-BE49-F238E27FC236}">
                <a16:creationId xmlns:a16="http://schemas.microsoft.com/office/drawing/2014/main" id="{711E8A9A-83D7-C8E8-406E-414D17C5602C}"/>
              </a:ext>
            </a:extLst>
          </p:cNvPr>
          <p:cNvSpPr txBox="1"/>
          <p:nvPr/>
        </p:nvSpPr>
        <p:spPr>
          <a:xfrm>
            <a:off x="8353168" y="3620530"/>
            <a:ext cx="3608173" cy="707886"/>
          </a:xfrm>
          <a:prstGeom prst="rect">
            <a:avLst/>
          </a:prstGeom>
          <a:noFill/>
        </p:spPr>
        <p:txBody>
          <a:bodyPr wrap="square" rtlCol="0">
            <a:spAutoFit/>
          </a:bodyPr>
          <a:lstStyle/>
          <a:p>
            <a:r>
              <a:rPr lang="fr-FR" sz="2000" b="1" dirty="0"/>
              <a:t>Dol </a:t>
            </a:r>
            <a:r>
              <a:rPr lang="fr-FR" sz="2000" b="1" dirty="0" err="1"/>
              <a:t>hareubang</a:t>
            </a:r>
            <a:r>
              <a:rPr lang="fr-FR" sz="2000" b="1" dirty="0"/>
              <a:t> de l’île de </a:t>
            </a:r>
            <a:r>
              <a:rPr lang="fr-FR" sz="2000" b="1" dirty="0" err="1"/>
              <a:t>Jeju</a:t>
            </a:r>
            <a:r>
              <a:rPr lang="fr-FR" sz="2000" b="1" dirty="0"/>
              <a:t>-do, en Corée du Sud.</a:t>
            </a:r>
          </a:p>
        </p:txBody>
      </p:sp>
    </p:spTree>
    <p:extLst>
      <p:ext uri="{BB962C8B-B14F-4D97-AF65-F5344CB8AC3E}">
        <p14:creationId xmlns:p14="http://schemas.microsoft.com/office/powerpoint/2010/main" val="703444946"/>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intérieur, armure&#10;&#10;Description générée automatiquement">
            <a:extLst>
              <a:ext uri="{FF2B5EF4-FFF2-40B4-BE49-F238E27FC236}">
                <a16:creationId xmlns:a16="http://schemas.microsoft.com/office/drawing/2014/main" id="{5EEDABF1-C00A-1A1F-23F0-4171BD3974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93514" y="197708"/>
            <a:ext cx="3204972" cy="6487297"/>
          </a:xfrm>
          <a:prstGeom prst="rect">
            <a:avLst/>
          </a:prstGeom>
        </p:spPr>
      </p:pic>
      <p:sp>
        <p:nvSpPr>
          <p:cNvPr id="4" name="ZoneTexte 3">
            <a:extLst>
              <a:ext uri="{FF2B5EF4-FFF2-40B4-BE49-F238E27FC236}">
                <a16:creationId xmlns:a16="http://schemas.microsoft.com/office/drawing/2014/main" id="{B57EB519-1F8B-EEC4-5317-219266BF3918}"/>
              </a:ext>
            </a:extLst>
          </p:cNvPr>
          <p:cNvSpPr txBox="1"/>
          <p:nvPr/>
        </p:nvSpPr>
        <p:spPr>
          <a:xfrm>
            <a:off x="675277" y="3268362"/>
            <a:ext cx="3818237" cy="1323439"/>
          </a:xfrm>
          <a:prstGeom prst="rect">
            <a:avLst/>
          </a:prstGeom>
          <a:noFill/>
        </p:spPr>
        <p:txBody>
          <a:bodyPr wrap="square" rtlCol="0">
            <a:spAutoFit/>
          </a:bodyPr>
          <a:lstStyle/>
          <a:p>
            <a:r>
              <a:rPr lang="fr-FR" sz="2000" b="1" dirty="0">
                <a:solidFill>
                  <a:schemeClr val="bg1"/>
                </a:solidFill>
              </a:rPr>
              <a:t>Moaï kava-kava bicéphale en Sophora </a:t>
            </a:r>
            <a:r>
              <a:rPr lang="fr-FR" sz="2000" b="1" dirty="0" err="1">
                <a:solidFill>
                  <a:schemeClr val="bg1"/>
                </a:solidFill>
              </a:rPr>
              <a:t>toromiro</a:t>
            </a:r>
            <a:r>
              <a:rPr lang="fr-FR" sz="2000" b="1" dirty="0">
                <a:solidFill>
                  <a:schemeClr val="bg1"/>
                </a:solidFill>
              </a:rPr>
              <a:t>, obsidienne et os d’oiseau (Muséum d'histoire naturelle de La Rochelle).</a:t>
            </a:r>
          </a:p>
        </p:txBody>
      </p:sp>
    </p:spTree>
    <p:extLst>
      <p:ext uri="{BB962C8B-B14F-4D97-AF65-F5344CB8AC3E}">
        <p14:creationId xmlns:p14="http://schemas.microsoft.com/office/powerpoint/2010/main" val="1639469181"/>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ur, intérieur, posant, pierre&#10;&#10;Description générée automatiquement">
            <a:extLst>
              <a:ext uri="{FF2B5EF4-FFF2-40B4-BE49-F238E27FC236}">
                <a16:creationId xmlns:a16="http://schemas.microsoft.com/office/drawing/2014/main" id="{4033B3BA-E3CE-7452-FE65-DC20B00DB0C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124800" y="0"/>
            <a:ext cx="3942399" cy="6858000"/>
          </a:xfrm>
          <a:prstGeom prst="rect">
            <a:avLst/>
          </a:prstGeom>
        </p:spPr>
      </p:pic>
      <p:sp>
        <p:nvSpPr>
          <p:cNvPr id="4" name="ZoneTexte 3">
            <a:extLst>
              <a:ext uri="{FF2B5EF4-FFF2-40B4-BE49-F238E27FC236}">
                <a16:creationId xmlns:a16="http://schemas.microsoft.com/office/drawing/2014/main" id="{215ABF53-AEEE-58EB-4677-E2A3E8F3B289}"/>
              </a:ext>
            </a:extLst>
          </p:cNvPr>
          <p:cNvSpPr txBox="1"/>
          <p:nvPr/>
        </p:nvSpPr>
        <p:spPr>
          <a:xfrm>
            <a:off x="8217243" y="3429000"/>
            <a:ext cx="3974757" cy="1323439"/>
          </a:xfrm>
          <a:prstGeom prst="rect">
            <a:avLst/>
          </a:prstGeom>
          <a:noFill/>
        </p:spPr>
        <p:txBody>
          <a:bodyPr wrap="square" rtlCol="0">
            <a:spAutoFit/>
          </a:bodyPr>
          <a:lstStyle/>
          <a:p>
            <a:r>
              <a:rPr lang="fr-FR" sz="2000" b="1" dirty="0">
                <a:solidFill>
                  <a:schemeClr val="bg1"/>
                </a:solidFill>
              </a:rPr>
              <a:t>Deux Moaï kava-kava en Sophora </a:t>
            </a:r>
            <a:r>
              <a:rPr lang="fr-FR" sz="2000" b="1" dirty="0" err="1">
                <a:solidFill>
                  <a:schemeClr val="bg1"/>
                </a:solidFill>
              </a:rPr>
              <a:t>toromiro</a:t>
            </a:r>
            <a:r>
              <a:rPr lang="fr-FR" sz="2000" b="1" dirty="0">
                <a:solidFill>
                  <a:schemeClr val="bg1"/>
                </a:solidFill>
              </a:rPr>
              <a:t>, obsidienne et os d’oiseau, fin </a:t>
            </a:r>
            <a:r>
              <a:rPr lang="fr-FR" sz="2000" b="1" dirty="0" err="1">
                <a:solidFill>
                  <a:schemeClr val="bg1"/>
                </a:solidFill>
              </a:rPr>
              <a:t>xixe</a:t>
            </a:r>
            <a:r>
              <a:rPr lang="fr-FR" sz="2000" b="1" dirty="0">
                <a:solidFill>
                  <a:schemeClr val="bg1"/>
                </a:solidFill>
              </a:rPr>
              <a:t> siècle (musée américain d'histoire naturelle).</a:t>
            </a:r>
          </a:p>
        </p:txBody>
      </p:sp>
    </p:spTree>
    <p:extLst>
      <p:ext uri="{BB962C8B-B14F-4D97-AF65-F5344CB8AC3E}">
        <p14:creationId xmlns:p14="http://schemas.microsoft.com/office/powerpoint/2010/main" val="2376379620"/>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intérieur, accessoire&#10;&#10;Description générée automatiquement">
            <a:extLst>
              <a:ext uri="{FF2B5EF4-FFF2-40B4-BE49-F238E27FC236}">
                <a16:creationId xmlns:a16="http://schemas.microsoft.com/office/drawing/2014/main" id="{A0252DFF-7BDB-6BDF-0A90-3990D0AB7B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0301" y="479119"/>
            <a:ext cx="8417490" cy="5899759"/>
          </a:xfrm>
          <a:prstGeom prst="rect">
            <a:avLst/>
          </a:prstGeom>
        </p:spPr>
      </p:pic>
      <p:sp>
        <p:nvSpPr>
          <p:cNvPr id="4" name="ZoneTexte 3">
            <a:extLst>
              <a:ext uri="{FF2B5EF4-FFF2-40B4-BE49-F238E27FC236}">
                <a16:creationId xmlns:a16="http://schemas.microsoft.com/office/drawing/2014/main" id="{59C1282A-6C7C-54B3-E6C9-8C6BB816E091}"/>
              </a:ext>
            </a:extLst>
          </p:cNvPr>
          <p:cNvSpPr txBox="1"/>
          <p:nvPr/>
        </p:nvSpPr>
        <p:spPr>
          <a:xfrm>
            <a:off x="162839" y="3428998"/>
            <a:ext cx="2150301" cy="1938992"/>
          </a:xfrm>
          <a:prstGeom prst="rect">
            <a:avLst/>
          </a:prstGeom>
          <a:noFill/>
        </p:spPr>
        <p:txBody>
          <a:bodyPr wrap="square" rtlCol="0">
            <a:spAutoFit/>
          </a:bodyPr>
          <a:lstStyle/>
          <a:p>
            <a:r>
              <a:rPr lang="fr-FR" sz="2000" b="1" dirty="0">
                <a:solidFill>
                  <a:schemeClr val="bg1"/>
                </a:solidFill>
              </a:rPr>
              <a:t>Réplique d’une tablette </a:t>
            </a:r>
            <a:r>
              <a:rPr lang="fr-FR" sz="2000" b="1" dirty="0" err="1">
                <a:solidFill>
                  <a:schemeClr val="bg1"/>
                </a:solidFill>
              </a:rPr>
              <a:t>Rongo-Rongo</a:t>
            </a:r>
            <a:r>
              <a:rPr lang="fr-FR" sz="2000" b="1" dirty="0">
                <a:solidFill>
                  <a:schemeClr val="bg1"/>
                </a:solidFill>
              </a:rPr>
              <a:t> (musée de la </a:t>
            </a:r>
            <a:r>
              <a:rPr lang="fr-FR" sz="2000" b="1" dirty="0" err="1">
                <a:solidFill>
                  <a:schemeClr val="bg1"/>
                </a:solidFill>
              </a:rPr>
              <a:t>Moneda</a:t>
            </a:r>
            <a:r>
              <a:rPr lang="fr-FR" sz="2000" b="1" dirty="0">
                <a:solidFill>
                  <a:schemeClr val="bg1"/>
                </a:solidFill>
              </a:rPr>
              <a:t> (Santiago du Chili).</a:t>
            </a:r>
          </a:p>
        </p:txBody>
      </p:sp>
    </p:spTree>
    <p:extLst>
      <p:ext uri="{BB962C8B-B14F-4D97-AF65-F5344CB8AC3E}">
        <p14:creationId xmlns:p14="http://schemas.microsoft.com/office/powerpoint/2010/main" val="1181889528"/>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2FC2C51-532D-AE7C-28F2-F94DD0A1E4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0240" y="437605"/>
            <a:ext cx="8138160" cy="5982789"/>
          </a:xfrm>
          <a:prstGeom prst="rect">
            <a:avLst/>
          </a:prstGeom>
        </p:spPr>
      </p:pic>
      <p:sp>
        <p:nvSpPr>
          <p:cNvPr id="4" name="ZoneTexte 3">
            <a:extLst>
              <a:ext uri="{FF2B5EF4-FFF2-40B4-BE49-F238E27FC236}">
                <a16:creationId xmlns:a16="http://schemas.microsoft.com/office/drawing/2014/main" id="{6F1CDBCD-0FD4-6E42-4AE5-4CCC0F721D12}"/>
              </a:ext>
            </a:extLst>
          </p:cNvPr>
          <p:cNvSpPr txBox="1"/>
          <p:nvPr/>
        </p:nvSpPr>
        <p:spPr>
          <a:xfrm>
            <a:off x="10175966" y="3069771"/>
            <a:ext cx="2016034" cy="1938992"/>
          </a:xfrm>
          <a:prstGeom prst="rect">
            <a:avLst/>
          </a:prstGeom>
          <a:noFill/>
        </p:spPr>
        <p:txBody>
          <a:bodyPr wrap="square" rtlCol="0">
            <a:spAutoFit/>
          </a:bodyPr>
          <a:lstStyle/>
          <a:p>
            <a:r>
              <a:rPr lang="fr-FR" sz="2000" b="1" dirty="0">
                <a:solidFill>
                  <a:schemeClr val="bg1"/>
                </a:solidFill>
              </a:rPr>
              <a:t>Sceptre de cérémonie </a:t>
            </a:r>
            <a:r>
              <a:rPr lang="fr-FR" sz="2000" b="1" dirty="0" err="1">
                <a:solidFill>
                  <a:schemeClr val="bg1"/>
                </a:solidFill>
              </a:rPr>
              <a:t>paoa</a:t>
            </a:r>
            <a:r>
              <a:rPr lang="fr-FR" sz="2000" b="1" dirty="0">
                <a:solidFill>
                  <a:schemeClr val="bg1"/>
                </a:solidFill>
              </a:rPr>
              <a:t> (musée de la </a:t>
            </a:r>
            <a:r>
              <a:rPr lang="fr-FR" sz="2000" b="1" dirty="0" err="1">
                <a:solidFill>
                  <a:schemeClr val="bg1"/>
                </a:solidFill>
              </a:rPr>
              <a:t>Moneda</a:t>
            </a:r>
            <a:r>
              <a:rPr lang="fr-FR" sz="2000" b="1" dirty="0">
                <a:solidFill>
                  <a:schemeClr val="bg1"/>
                </a:solidFill>
              </a:rPr>
              <a:t> à Santiago du Chili).</a:t>
            </a:r>
          </a:p>
        </p:txBody>
      </p:sp>
    </p:spTree>
    <p:extLst>
      <p:ext uri="{BB962C8B-B14F-4D97-AF65-F5344CB8AC3E}">
        <p14:creationId xmlns:p14="http://schemas.microsoft.com/office/powerpoint/2010/main" val="1166157169"/>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ndoline, instrument à cordes&#10;&#10;Description générée automatiquement">
            <a:extLst>
              <a:ext uri="{FF2B5EF4-FFF2-40B4-BE49-F238E27FC236}">
                <a16:creationId xmlns:a16="http://schemas.microsoft.com/office/drawing/2014/main" id="{9058367C-4EEA-A488-B36E-BE6904C33B6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11844" y="261257"/>
            <a:ext cx="1820476" cy="6217920"/>
          </a:xfrm>
          <a:prstGeom prst="rect">
            <a:avLst/>
          </a:prstGeom>
        </p:spPr>
      </p:pic>
      <p:sp>
        <p:nvSpPr>
          <p:cNvPr id="4" name="ZoneTexte 3">
            <a:extLst>
              <a:ext uri="{FF2B5EF4-FFF2-40B4-BE49-F238E27FC236}">
                <a16:creationId xmlns:a16="http://schemas.microsoft.com/office/drawing/2014/main" id="{628C5050-1831-18FD-51C1-75CDC5614DDE}"/>
              </a:ext>
            </a:extLst>
          </p:cNvPr>
          <p:cNvSpPr txBox="1"/>
          <p:nvPr/>
        </p:nvSpPr>
        <p:spPr>
          <a:xfrm>
            <a:off x="1545579" y="3683726"/>
            <a:ext cx="3618411" cy="707886"/>
          </a:xfrm>
          <a:prstGeom prst="rect">
            <a:avLst/>
          </a:prstGeom>
          <a:noFill/>
        </p:spPr>
        <p:txBody>
          <a:bodyPr wrap="square" rtlCol="0">
            <a:spAutoFit/>
          </a:bodyPr>
          <a:lstStyle/>
          <a:p>
            <a:r>
              <a:rPr lang="fr-FR" sz="2000" b="1" dirty="0"/>
              <a:t>Rapa ou pagaie d’apparat et de danse</a:t>
            </a:r>
          </a:p>
        </p:txBody>
      </p:sp>
    </p:spTree>
    <p:extLst>
      <p:ext uri="{BB962C8B-B14F-4D97-AF65-F5344CB8AC3E}">
        <p14:creationId xmlns:p14="http://schemas.microsoft.com/office/powerpoint/2010/main" val="324148860"/>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plancher&#10;&#10;Description générée automatiquement">
            <a:extLst>
              <a:ext uri="{FF2B5EF4-FFF2-40B4-BE49-F238E27FC236}">
                <a16:creationId xmlns:a16="http://schemas.microsoft.com/office/drawing/2014/main" id="{894627AF-0F19-1461-CDAE-14C24B23CA2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58587" y="666750"/>
            <a:ext cx="7734300" cy="5524500"/>
          </a:xfrm>
          <a:prstGeom prst="rect">
            <a:avLst/>
          </a:prstGeom>
        </p:spPr>
      </p:pic>
      <p:sp>
        <p:nvSpPr>
          <p:cNvPr id="4" name="ZoneTexte 3">
            <a:extLst>
              <a:ext uri="{FF2B5EF4-FFF2-40B4-BE49-F238E27FC236}">
                <a16:creationId xmlns:a16="http://schemas.microsoft.com/office/drawing/2014/main" id="{7D6270AA-DBAA-B28E-5D4D-199AA8D294AA}"/>
              </a:ext>
            </a:extLst>
          </p:cNvPr>
          <p:cNvSpPr txBox="1"/>
          <p:nvPr/>
        </p:nvSpPr>
        <p:spPr>
          <a:xfrm>
            <a:off x="9692368" y="2723606"/>
            <a:ext cx="1833427" cy="2246769"/>
          </a:xfrm>
          <a:prstGeom prst="rect">
            <a:avLst/>
          </a:prstGeom>
          <a:noFill/>
        </p:spPr>
        <p:txBody>
          <a:bodyPr wrap="square" rtlCol="0">
            <a:spAutoFit/>
          </a:bodyPr>
          <a:lstStyle/>
          <a:p>
            <a:r>
              <a:rPr lang="en-US" sz="2000" b="1" dirty="0" err="1"/>
              <a:t>Lézard</a:t>
            </a:r>
            <a:r>
              <a:rPr lang="en-US" sz="2000" b="1" dirty="0"/>
              <a:t> </a:t>
            </a:r>
            <a:r>
              <a:rPr lang="en-US" sz="2000" b="1" dirty="0" err="1"/>
              <a:t>nageant</a:t>
            </a:r>
            <a:r>
              <a:rPr lang="en-US" sz="2000" b="1" dirty="0"/>
              <a:t> </a:t>
            </a:r>
            <a:r>
              <a:rPr lang="en-US" sz="2000" b="1" dirty="0" err="1"/>
              <a:t>anthropomorphe</a:t>
            </a:r>
            <a:r>
              <a:rPr lang="en-US" sz="2000" b="1" dirty="0"/>
              <a:t>, </a:t>
            </a:r>
            <a:r>
              <a:rPr lang="en-US" sz="2000" b="1" dirty="0" err="1"/>
              <a:t>divinité</a:t>
            </a:r>
            <a:r>
              <a:rPr lang="en-US" sz="2000" b="1" dirty="0"/>
              <a:t> </a:t>
            </a:r>
            <a:r>
              <a:rPr lang="en-US" sz="2000" b="1" dirty="0" err="1"/>
              <a:t>Moko-miro</a:t>
            </a:r>
            <a:r>
              <a:rPr lang="en-US" sz="2000" b="1" dirty="0"/>
              <a:t> (Metropolitan Museum of Art, New York)</a:t>
            </a:r>
            <a:endParaRPr lang="fr-FR" sz="2000" b="1" dirty="0"/>
          </a:p>
        </p:txBody>
      </p:sp>
    </p:spTree>
    <p:extLst>
      <p:ext uri="{BB962C8B-B14F-4D97-AF65-F5344CB8AC3E}">
        <p14:creationId xmlns:p14="http://schemas.microsoft.com/office/powerpoint/2010/main" val="3610589142"/>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terrain, saleté&#10;&#10;Description générée automatiquement">
            <a:extLst>
              <a:ext uri="{FF2B5EF4-FFF2-40B4-BE49-F238E27FC236}">
                <a16:creationId xmlns:a16="http://schemas.microsoft.com/office/drawing/2014/main" id="{C71B51A9-86B7-2F47-78D7-20069B4F80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90056" y="770709"/>
            <a:ext cx="8673739" cy="5447212"/>
          </a:xfrm>
          <a:prstGeom prst="rect">
            <a:avLst/>
          </a:prstGeom>
        </p:spPr>
      </p:pic>
      <p:sp>
        <p:nvSpPr>
          <p:cNvPr id="4" name="ZoneTexte 3">
            <a:extLst>
              <a:ext uri="{FF2B5EF4-FFF2-40B4-BE49-F238E27FC236}">
                <a16:creationId xmlns:a16="http://schemas.microsoft.com/office/drawing/2014/main" id="{EF9178D3-E534-21EF-DDBE-B5A13BA003A5}"/>
              </a:ext>
            </a:extLst>
          </p:cNvPr>
          <p:cNvSpPr txBox="1"/>
          <p:nvPr/>
        </p:nvSpPr>
        <p:spPr>
          <a:xfrm>
            <a:off x="182881" y="2913018"/>
            <a:ext cx="1737360" cy="1631216"/>
          </a:xfrm>
          <a:prstGeom prst="rect">
            <a:avLst/>
          </a:prstGeom>
          <a:noFill/>
        </p:spPr>
        <p:txBody>
          <a:bodyPr wrap="square" rtlCol="0">
            <a:spAutoFit/>
          </a:bodyPr>
          <a:lstStyle/>
          <a:p>
            <a:r>
              <a:rPr lang="fr-FR" sz="2000" b="1" dirty="0"/>
              <a:t>Maison des Moaïs à Saint-Martin-le-Vinoux (Isère) en 2021.</a:t>
            </a:r>
          </a:p>
        </p:txBody>
      </p:sp>
    </p:spTree>
    <p:extLst>
      <p:ext uri="{BB962C8B-B14F-4D97-AF65-F5344CB8AC3E}">
        <p14:creationId xmlns:p14="http://schemas.microsoft.com/office/powerpoint/2010/main" val="364357270"/>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extérieur, champ, bâtiment&#10;&#10;Description générée automatiquement">
            <a:extLst>
              <a:ext uri="{FF2B5EF4-FFF2-40B4-BE49-F238E27FC236}">
                <a16:creationId xmlns:a16="http://schemas.microsoft.com/office/drawing/2014/main" id="{2E700621-2445-B319-1927-AEA7474B85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8274" y="685799"/>
            <a:ext cx="8882743" cy="5486401"/>
          </a:xfrm>
          <a:prstGeom prst="rect">
            <a:avLst/>
          </a:prstGeom>
        </p:spPr>
      </p:pic>
      <p:sp>
        <p:nvSpPr>
          <p:cNvPr id="4" name="ZoneTexte 3">
            <a:extLst>
              <a:ext uri="{FF2B5EF4-FFF2-40B4-BE49-F238E27FC236}">
                <a16:creationId xmlns:a16="http://schemas.microsoft.com/office/drawing/2014/main" id="{36127C5E-0459-718E-4278-4BE90162208B}"/>
              </a:ext>
            </a:extLst>
          </p:cNvPr>
          <p:cNvSpPr txBox="1"/>
          <p:nvPr/>
        </p:nvSpPr>
        <p:spPr>
          <a:xfrm>
            <a:off x="10019211" y="3540034"/>
            <a:ext cx="1776548" cy="707886"/>
          </a:xfrm>
          <a:prstGeom prst="rect">
            <a:avLst/>
          </a:prstGeom>
          <a:noFill/>
        </p:spPr>
        <p:txBody>
          <a:bodyPr wrap="square" rtlCol="0">
            <a:spAutoFit/>
          </a:bodyPr>
          <a:lstStyle/>
          <a:p>
            <a:r>
              <a:rPr lang="fr-FR" sz="2000" b="1" dirty="0" err="1">
                <a:solidFill>
                  <a:schemeClr val="bg1"/>
                </a:solidFill>
              </a:rPr>
              <a:t>Easter</a:t>
            </a:r>
            <a:r>
              <a:rPr lang="fr-FR" sz="2000" b="1" dirty="0">
                <a:solidFill>
                  <a:schemeClr val="bg1"/>
                </a:solidFill>
              </a:rPr>
              <a:t> Island, Ahu </a:t>
            </a:r>
            <a:r>
              <a:rPr lang="fr-FR" sz="2000" b="1" dirty="0" err="1">
                <a:solidFill>
                  <a:schemeClr val="bg1"/>
                </a:solidFill>
              </a:rPr>
              <a:t>Akiv</a:t>
            </a:r>
            <a:endParaRPr lang="fr-FR" sz="2000" b="1" dirty="0">
              <a:solidFill>
                <a:schemeClr val="bg1"/>
              </a:solidFill>
            </a:endParaRPr>
          </a:p>
        </p:txBody>
      </p:sp>
    </p:spTree>
    <p:extLst>
      <p:ext uri="{BB962C8B-B14F-4D97-AF65-F5344CB8AC3E}">
        <p14:creationId xmlns:p14="http://schemas.microsoft.com/office/powerpoint/2010/main" val="1475460452"/>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aire de jeux&#10;&#10;Description générée automatiquement">
            <a:extLst>
              <a:ext uri="{FF2B5EF4-FFF2-40B4-BE49-F238E27FC236}">
                <a16:creationId xmlns:a16="http://schemas.microsoft.com/office/drawing/2014/main" id="{897FC666-291B-EA02-7604-9E9F174C85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0885" y="117565"/>
            <a:ext cx="4787538" cy="6466115"/>
          </a:xfrm>
          <a:prstGeom prst="rect">
            <a:avLst/>
          </a:prstGeom>
        </p:spPr>
      </p:pic>
      <p:sp>
        <p:nvSpPr>
          <p:cNvPr id="4" name="ZoneTexte 3">
            <a:extLst>
              <a:ext uri="{FF2B5EF4-FFF2-40B4-BE49-F238E27FC236}">
                <a16:creationId xmlns:a16="http://schemas.microsoft.com/office/drawing/2014/main" id="{4739C9D0-0487-6834-A0AA-D996E198ABE0}"/>
              </a:ext>
            </a:extLst>
          </p:cNvPr>
          <p:cNvSpPr txBox="1"/>
          <p:nvPr/>
        </p:nvSpPr>
        <p:spPr>
          <a:xfrm>
            <a:off x="1201783" y="3304903"/>
            <a:ext cx="2619102" cy="1323439"/>
          </a:xfrm>
          <a:prstGeom prst="rect">
            <a:avLst/>
          </a:prstGeom>
          <a:noFill/>
        </p:spPr>
        <p:txBody>
          <a:bodyPr wrap="square" rtlCol="0">
            <a:spAutoFit/>
          </a:bodyPr>
          <a:lstStyle/>
          <a:p>
            <a:r>
              <a:rPr lang="fr-FR" sz="2000" b="1" dirty="0">
                <a:solidFill>
                  <a:schemeClr val="bg1"/>
                </a:solidFill>
              </a:rPr>
              <a:t>William </a:t>
            </a:r>
            <a:r>
              <a:rPr lang="fr-FR" sz="2000" b="1" dirty="0" err="1">
                <a:solidFill>
                  <a:schemeClr val="bg1"/>
                </a:solidFill>
              </a:rPr>
              <a:t>Mulloy</a:t>
            </a:r>
            <a:r>
              <a:rPr lang="fr-FR" sz="2000" b="1" dirty="0">
                <a:solidFill>
                  <a:schemeClr val="bg1"/>
                </a:solidFill>
              </a:rPr>
              <a:t> et un moaï en cours de restauration à Ahu </a:t>
            </a:r>
            <a:r>
              <a:rPr lang="fr-FR" sz="2000" b="1" dirty="0" err="1">
                <a:solidFill>
                  <a:schemeClr val="bg1"/>
                </a:solidFill>
              </a:rPr>
              <a:t>Akivi</a:t>
            </a:r>
            <a:r>
              <a:rPr lang="fr-FR" sz="2000" b="1" dirty="0">
                <a:solidFill>
                  <a:schemeClr val="bg1"/>
                </a:solidFill>
              </a:rPr>
              <a:t>.</a:t>
            </a:r>
          </a:p>
        </p:txBody>
      </p:sp>
    </p:spTree>
    <p:extLst>
      <p:ext uri="{BB962C8B-B14F-4D97-AF65-F5344CB8AC3E}">
        <p14:creationId xmlns:p14="http://schemas.microsoft.com/office/powerpoint/2010/main" val="2398236936"/>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extérieur, nature&#10;&#10;Description générée automatiquement">
            <a:extLst>
              <a:ext uri="{FF2B5EF4-FFF2-40B4-BE49-F238E27FC236}">
                <a16:creationId xmlns:a16="http://schemas.microsoft.com/office/drawing/2014/main" id="{E1DF461F-082F-AFF4-DE51-4D957BB81A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6273" y="563671"/>
            <a:ext cx="8567803" cy="5736922"/>
          </a:xfrm>
          <a:prstGeom prst="rect">
            <a:avLst/>
          </a:prstGeom>
        </p:spPr>
      </p:pic>
      <p:sp>
        <p:nvSpPr>
          <p:cNvPr id="4" name="ZoneTexte 3">
            <a:extLst>
              <a:ext uri="{FF2B5EF4-FFF2-40B4-BE49-F238E27FC236}">
                <a16:creationId xmlns:a16="http://schemas.microsoft.com/office/drawing/2014/main" id="{4CDB739B-1176-8548-1555-D23F83B04E88}"/>
              </a:ext>
            </a:extLst>
          </p:cNvPr>
          <p:cNvSpPr txBox="1"/>
          <p:nvPr/>
        </p:nvSpPr>
        <p:spPr>
          <a:xfrm>
            <a:off x="10503568" y="3585411"/>
            <a:ext cx="1688432" cy="707886"/>
          </a:xfrm>
          <a:prstGeom prst="rect">
            <a:avLst/>
          </a:prstGeom>
          <a:noFill/>
        </p:spPr>
        <p:txBody>
          <a:bodyPr wrap="square" rtlCol="0">
            <a:spAutoFit/>
          </a:bodyPr>
          <a:lstStyle/>
          <a:p>
            <a:r>
              <a:rPr lang="fr-FR" sz="2000" b="1" dirty="0">
                <a:solidFill>
                  <a:schemeClr val="bg1"/>
                </a:solidFill>
              </a:rPr>
              <a:t>Ahu </a:t>
            </a:r>
            <a:r>
              <a:rPr lang="fr-FR" sz="2000" b="1" dirty="0" err="1">
                <a:solidFill>
                  <a:schemeClr val="bg1"/>
                </a:solidFill>
              </a:rPr>
              <a:t>Tongariki</a:t>
            </a:r>
            <a:r>
              <a:rPr lang="fr-FR" sz="2000" b="1" dirty="0">
                <a:solidFill>
                  <a:schemeClr val="bg1"/>
                </a:solidFill>
              </a:rPr>
              <a:t>, Moais.</a:t>
            </a:r>
          </a:p>
        </p:txBody>
      </p:sp>
    </p:spTree>
    <p:extLst>
      <p:ext uri="{BB962C8B-B14F-4D97-AF65-F5344CB8AC3E}">
        <p14:creationId xmlns:p14="http://schemas.microsoft.com/office/powerpoint/2010/main" val="2260626490"/>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E1EFAD16-0DCD-B41C-1F02-328CE6768B30}"/>
              </a:ext>
            </a:extLst>
          </p:cNvPr>
          <p:cNvSpPr txBox="1"/>
          <p:nvPr/>
        </p:nvSpPr>
        <p:spPr>
          <a:xfrm>
            <a:off x="3252652" y="2259874"/>
            <a:ext cx="11730445" cy="523220"/>
          </a:xfrm>
          <a:prstGeom prst="rect">
            <a:avLst/>
          </a:prstGeom>
          <a:noFill/>
        </p:spPr>
        <p:txBody>
          <a:bodyPr wrap="square" rtlCol="0">
            <a:spAutoFit/>
          </a:bodyPr>
          <a:lstStyle/>
          <a:p>
            <a:r>
              <a:rPr lang="fr-FR" sz="2800" b="1" dirty="0">
                <a:solidFill>
                  <a:schemeClr val="bg1"/>
                </a:solidFill>
              </a:rPr>
              <a:t>Lorient Vous A Présenté Des Moais</a:t>
            </a:r>
          </a:p>
        </p:txBody>
      </p:sp>
      <p:sp>
        <p:nvSpPr>
          <p:cNvPr id="3" name="ZoneTexte 2">
            <a:extLst>
              <a:ext uri="{FF2B5EF4-FFF2-40B4-BE49-F238E27FC236}">
                <a16:creationId xmlns:a16="http://schemas.microsoft.com/office/drawing/2014/main" id="{4E94C793-49A3-3A44-CF41-8E12BCDF4348}"/>
              </a:ext>
            </a:extLst>
          </p:cNvPr>
          <p:cNvSpPr txBox="1"/>
          <p:nvPr/>
        </p:nvSpPr>
        <p:spPr>
          <a:xfrm>
            <a:off x="3840481" y="2801630"/>
            <a:ext cx="6805748"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D7E81CC6-56E2-BC78-0B50-12B4F2A267C9}"/>
              </a:ext>
            </a:extLst>
          </p:cNvPr>
          <p:cNvSpPr txBox="1"/>
          <p:nvPr/>
        </p:nvSpPr>
        <p:spPr>
          <a:xfrm>
            <a:off x="5434148" y="3324850"/>
            <a:ext cx="3971109"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2755329498"/>
      </p:ext>
    </p:extLst>
  </p:cSld>
  <p:clrMapOvr>
    <a:masterClrMapping/>
  </p:clrMapOvr>
  <mc:AlternateContent xmlns:mc="http://schemas.openxmlformats.org/markup-compatibility/2006">
    <mc:Choice xmlns:p14="http://schemas.microsoft.com/office/powerpoint/2010/main" Requires="p14">
      <p:transition spd="slow" p14:dur="5000" advClick="0" advTm="17000">
        <p14:flythrough/>
      </p:transition>
    </mc:Choice>
    <mc:Fallback>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TotalTime>
  <Words>371</Words>
  <Application>Microsoft Office PowerPoint</Application>
  <PresentationFormat>Grand écran</PresentationFormat>
  <Paragraphs>30</Paragraphs>
  <Slides>27</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27</vt:i4>
      </vt:variant>
    </vt:vector>
  </HeadingPairs>
  <TitlesOfParts>
    <vt:vector size="32"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2023-02-01T04:38:30Z</dcterms:created>
  <dcterms:modified xsi:type="dcterms:W3CDTF">2023-02-01T06:10:58Z</dcterms:modified>
</cp:coreProperties>
</file>