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4" r:id="rId3"/>
    <p:sldId id="256"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 id="281" r:id="rId27"/>
    <p:sldId id="279"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DJ9JLiUIu8nJv0l1OuMg==" hashData="WxUx5HugO+TB5ztapHBfCirisAzf9qCxM0QYiedWh5BWbJoNKDKEsxEeGrR0GEAIpdJqC1/oyYTeeTlKIS5L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B993C1-AD75-4E61-82D6-5FCD7E51AB68}" v="49" dt="2023-01-21T07:46:08.6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AAF15F-A812-70C1-4E0D-CFF94C4EF1B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B89FD79-9E0D-B6A2-E84B-9C4E9F0BD3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8C4E0C4-D8C9-F7DC-CC2E-C6426C5B45D4}"/>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EFBFC833-F7B6-DBB5-3478-DAD7EF3A81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658332-025F-4153-7980-62F144B1093E}"/>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20812891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EF17DD-93C7-9CB9-6CD0-CE139CA3D20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6CB1B8C-F43D-9A04-0F07-D1CF815A463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DF5261-B571-7EE9-1C3B-CF48E8857D25}"/>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457950BE-54C3-486A-E9C9-7026187D64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2F88CD-F61C-144C-E5A0-C94FED9375A7}"/>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5840798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B9B2A3-5870-5F12-3C6E-FE76484939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627AD3C-680C-7635-255E-64D59BFA92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EA0FE26-8D98-077B-DC1C-12F4A235EB8F}"/>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0CB7FA59-37CC-4AFD-46F6-FD859A19DA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9C3144-0AF6-B864-608F-0A6E326EE920}"/>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21129789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AF9F41-3395-2A17-4A3E-D24A434C2A4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50B3837-9D0C-41D2-BC02-E4F40C2421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9BE51B4-8EB7-8677-2631-D91F0B3275C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CDCFDD1-427E-4238-E6F9-ED258209C14E}"/>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6" name="Espace réservé du pied de page 5">
            <a:extLst>
              <a:ext uri="{FF2B5EF4-FFF2-40B4-BE49-F238E27FC236}">
                <a16:creationId xmlns:a16="http://schemas.microsoft.com/office/drawing/2014/main" id="{F2CDE327-1E92-AF50-A224-781B15DE2F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EB24D7-333E-1A40-4A88-8AFB3A647187}"/>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773686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70D33B-2EE9-9820-3211-9F889975487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D42E050-DB51-3E96-DAC1-1D79E397AE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DADD4AD-8E6A-87F5-1A52-E91C844D8B7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33C1FD4-0FDC-A228-DFA8-419440D5DB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631540F-37DB-F9DC-3EE9-945E45A27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484E8A2-F13B-EE47-2744-5F448F33AADE}"/>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8" name="Espace réservé du pied de page 7">
            <a:extLst>
              <a:ext uri="{FF2B5EF4-FFF2-40B4-BE49-F238E27FC236}">
                <a16:creationId xmlns:a16="http://schemas.microsoft.com/office/drawing/2014/main" id="{18A8B7C8-450F-56FC-E1A0-302FEAFE971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2055741-FC4F-AB8B-2FD5-E82D5143C22C}"/>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17753650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D36207-51ED-62DD-E042-0282133B958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B411020-06BD-8840-5FA4-869A9C4BE830}"/>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4" name="Espace réservé du pied de page 3">
            <a:extLst>
              <a:ext uri="{FF2B5EF4-FFF2-40B4-BE49-F238E27FC236}">
                <a16:creationId xmlns:a16="http://schemas.microsoft.com/office/drawing/2014/main" id="{56DB8BAB-1181-5845-A958-519F4297A78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A000C1E-0904-FA85-B25A-75C556D6A3C9}"/>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30314046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14B6147-0F6E-D209-0798-EDC3F90217E3}"/>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3" name="Espace réservé du pied de page 2">
            <a:extLst>
              <a:ext uri="{FF2B5EF4-FFF2-40B4-BE49-F238E27FC236}">
                <a16:creationId xmlns:a16="http://schemas.microsoft.com/office/drawing/2014/main" id="{7FF2C185-05D7-F6A2-42BD-3718B6FDE19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73F758F-187A-E7C0-E334-20A62134CD1F}"/>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9091383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355E37-817D-DA1C-5290-1760B163D21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7B5FAF6-EED4-3223-D77B-8E35EA199B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B397D2A-C048-409C-26AE-932AFD0B83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8351524-3904-37BA-4971-7569F5A74182}"/>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6" name="Espace réservé du pied de page 5">
            <a:extLst>
              <a:ext uri="{FF2B5EF4-FFF2-40B4-BE49-F238E27FC236}">
                <a16:creationId xmlns:a16="http://schemas.microsoft.com/office/drawing/2014/main" id="{F0388D2D-14E7-9FF9-8A70-51477B9C15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6B65294-C8E5-FBD5-ADE9-2A6E2087D622}"/>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3172487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5B1361-1515-14E4-B9A7-FB6BE845D7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951DF23-8A3F-698B-B6E4-7AA7A11E1E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4246098-4C8E-4A84-E2F2-9F6576C636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911EC35-752B-D3F0-B4FE-5489EFD45FF2}"/>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6" name="Espace réservé du pied de page 5">
            <a:extLst>
              <a:ext uri="{FF2B5EF4-FFF2-40B4-BE49-F238E27FC236}">
                <a16:creationId xmlns:a16="http://schemas.microsoft.com/office/drawing/2014/main" id="{B61D0D9A-6416-0D9E-C213-B55FA567D25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66EAE1-0868-9841-FAF9-CBE8EDC482E0}"/>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3075162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8B1F7F-3B3A-AE59-060F-5B20561DDFA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9179A1-04B2-5D6F-F6EC-106EEC0FF4B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828CFE-7E5B-DA20-35FC-A0CDD3135AC4}"/>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6DFA99E4-FBD3-D80B-523D-E6BE4F84E4E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1E1215-E6AE-7499-9422-0FDBECC6E443}"/>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2584187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3BDD32B-E0CA-D1FA-8F03-A25A38045F4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E992997-0B40-8F7C-196D-3951C0FBF1F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01ABD3-5663-5863-C988-39594A896BE2}"/>
              </a:ext>
            </a:extLst>
          </p:cNvPr>
          <p:cNvSpPr>
            <a:spLocks noGrp="1"/>
          </p:cNvSpPr>
          <p:nvPr>
            <p:ph type="dt" sz="half" idx="10"/>
          </p:nvPr>
        </p:nvSpPr>
        <p:spPr/>
        <p:txBody>
          <a:body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D3E562C9-1B56-DD88-C8CC-5633675A1C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028903-E009-C798-D64C-664457350C63}"/>
              </a:ext>
            </a:extLst>
          </p:cNvPr>
          <p:cNvSpPr>
            <a:spLocks noGrp="1"/>
          </p:cNvSpPr>
          <p:nvPr>
            <p:ph type="sldNum" sz="quarter" idx="12"/>
          </p:nvPr>
        </p:nvSpPr>
        <p:spPr/>
        <p:txBody>
          <a:bodyPr/>
          <a:lstStyle/>
          <a:p>
            <a:fld id="{207C5D40-9C7E-43C2-A4B2-BD02B1C000BE}" type="slidenum">
              <a:rPr lang="fr-FR" smtClean="0"/>
              <a:t>‹N°›</a:t>
            </a:fld>
            <a:endParaRPr lang="fr-FR"/>
          </a:p>
        </p:txBody>
      </p:sp>
    </p:spTree>
    <p:extLst>
      <p:ext uri="{BB962C8B-B14F-4D97-AF65-F5344CB8AC3E}">
        <p14:creationId xmlns:p14="http://schemas.microsoft.com/office/powerpoint/2010/main" val="789523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A76F594-A608-7DA1-AEE1-743D68377A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DCA98F3-6FD2-97B0-66C2-B70B7A7C25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789471-4390-A99A-CE99-73177683AE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967CBB-78C2-4550-807D-94E5D2FF0AA4}" type="datetimeFigureOut">
              <a:rPr lang="fr-FR" smtClean="0"/>
              <a:t>21/01/2023</a:t>
            </a:fld>
            <a:endParaRPr lang="fr-FR"/>
          </a:p>
        </p:txBody>
      </p:sp>
      <p:sp>
        <p:nvSpPr>
          <p:cNvPr id="5" name="Espace réservé du pied de page 4">
            <a:extLst>
              <a:ext uri="{FF2B5EF4-FFF2-40B4-BE49-F238E27FC236}">
                <a16:creationId xmlns:a16="http://schemas.microsoft.com/office/drawing/2014/main" id="{0CA0A9A7-CC9B-B586-D7EA-E60BD81BD1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C64A21B-556A-0024-61F6-52CB90D6C0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7C5D40-9C7E-43C2-A4B2-BD02B1C000BE}" type="slidenum">
              <a:rPr lang="fr-FR" smtClean="0"/>
              <a:t>‹N°›</a:t>
            </a:fld>
            <a:endParaRPr lang="fr-FR"/>
          </a:p>
        </p:txBody>
      </p:sp>
    </p:spTree>
    <p:extLst>
      <p:ext uri="{BB962C8B-B14F-4D97-AF65-F5344CB8AC3E}">
        <p14:creationId xmlns:p14="http://schemas.microsoft.com/office/powerpoint/2010/main" val="1317890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bg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B45CAF3-EC62-DA30-3149-5996279717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974725"/>
            <a:ext cx="12192000" cy="5111750"/>
          </a:xfrm>
          <a:prstGeom prst="rect">
            <a:avLst/>
          </a:prstGeom>
        </p:spPr>
      </p:pic>
      <p:sp>
        <p:nvSpPr>
          <p:cNvPr id="4" name="ZoneTexte 3">
            <a:extLst>
              <a:ext uri="{FF2B5EF4-FFF2-40B4-BE49-F238E27FC236}">
                <a16:creationId xmlns:a16="http://schemas.microsoft.com/office/drawing/2014/main" id="{A444CEF3-4D92-C786-8160-8F3C84DC89CE}"/>
              </a:ext>
            </a:extLst>
          </p:cNvPr>
          <p:cNvSpPr txBox="1"/>
          <p:nvPr/>
        </p:nvSpPr>
        <p:spPr>
          <a:xfrm>
            <a:off x="3517900" y="1117600"/>
            <a:ext cx="8890000" cy="923330"/>
          </a:xfrm>
          <a:prstGeom prst="rect">
            <a:avLst/>
          </a:prstGeom>
          <a:noFill/>
        </p:spPr>
        <p:txBody>
          <a:bodyPr wrap="square" rtlCol="0">
            <a:spAutoFit/>
          </a:bodyPr>
          <a:lstStyle/>
          <a:p>
            <a:r>
              <a:rPr lang="fr-FR" sz="5400" b="1" dirty="0"/>
              <a:t>Lorient Vous Présente La Ville </a:t>
            </a:r>
          </a:p>
        </p:txBody>
      </p:sp>
    </p:spTree>
    <p:extLst>
      <p:ext uri="{BB962C8B-B14F-4D97-AF65-F5344CB8AC3E}">
        <p14:creationId xmlns:p14="http://schemas.microsoft.com/office/powerpoint/2010/main" val="351492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sndAc>
          <p:stSnd loop="1">
            <p:snd r:embed="rId2" name="Most Popular Violin Covers Of Popular Songs 2020 Best Instrumental Violin Covers 2020.wav"/>
          </p:stSnd>
        </p:sndAc>
      </p:transition>
    </mc:Choice>
    <mc:Fallback>
      <p:transition spd="slow" advClick="0" advTm="16000">
        <p:fade/>
        <p:sndAc>
          <p:stSnd loop="1">
            <p:snd r:embed="rId2" name="Most Popular Violin Covers Of Popular Songs 2020 Best Instrumental Violin Covers 2020.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22F8AE-D47E-D203-8A5F-AC39EE27D782}"/>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Arles est une ville située sur le Rhône, dans la région de Provence au sud de la France. Elle est réputée pour avoir inspiré les peintures de Van Gogh, qui a influencé l'art contemporain exposé à la Fondation Vincent Van Gogh. Autrefois capitale provinciale de la Rome antique, Arles est également renommée pour ses nombreuses ruines datant de cette ère, notamment l'amphithéâtre d'Arles, accueillant désormais des pièces de théâtre, des concerts et des corridas.</a:t>
            </a:r>
          </a:p>
        </p:txBody>
      </p:sp>
    </p:spTree>
    <p:extLst>
      <p:ext uri="{BB962C8B-B14F-4D97-AF65-F5344CB8AC3E}">
        <p14:creationId xmlns:p14="http://schemas.microsoft.com/office/powerpoint/2010/main" val="18500380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nature&#10;&#10;Description générée automatiquement">
            <a:extLst>
              <a:ext uri="{FF2B5EF4-FFF2-40B4-BE49-F238E27FC236}">
                <a16:creationId xmlns:a16="http://schemas.microsoft.com/office/drawing/2014/main" id="{A6F87184-BB47-1986-759E-BCABD02327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7850" y="431800"/>
            <a:ext cx="8496300" cy="5638800"/>
          </a:xfrm>
          <a:prstGeom prst="rect">
            <a:avLst/>
          </a:prstGeom>
        </p:spPr>
      </p:pic>
      <p:sp>
        <p:nvSpPr>
          <p:cNvPr id="6" name="ZoneTexte 5">
            <a:extLst>
              <a:ext uri="{FF2B5EF4-FFF2-40B4-BE49-F238E27FC236}">
                <a16:creationId xmlns:a16="http://schemas.microsoft.com/office/drawing/2014/main" id="{4393DE6C-28D1-ED81-C796-F0759F97F03A}"/>
              </a:ext>
            </a:extLst>
          </p:cNvPr>
          <p:cNvSpPr txBox="1"/>
          <p:nvPr/>
        </p:nvSpPr>
        <p:spPr>
          <a:xfrm>
            <a:off x="4191000" y="5749092"/>
            <a:ext cx="67056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Vue aérienne d'Arles et du Rhône.</a:t>
            </a:r>
          </a:p>
        </p:txBody>
      </p:sp>
    </p:spTree>
    <p:extLst>
      <p:ext uri="{BB962C8B-B14F-4D97-AF65-F5344CB8AC3E}">
        <p14:creationId xmlns:p14="http://schemas.microsoft.com/office/powerpoint/2010/main" val="3723376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cité, plusieurs&#10;&#10;Description générée automatiquement">
            <a:extLst>
              <a:ext uri="{FF2B5EF4-FFF2-40B4-BE49-F238E27FC236}">
                <a16:creationId xmlns:a16="http://schemas.microsoft.com/office/drawing/2014/main" id="{1C7E0965-5FDD-DBBB-B5E9-B3259DD392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55800" y="368300"/>
            <a:ext cx="8229600" cy="5803900"/>
          </a:xfrm>
          <a:prstGeom prst="rect">
            <a:avLst/>
          </a:prstGeom>
        </p:spPr>
      </p:pic>
      <p:sp>
        <p:nvSpPr>
          <p:cNvPr id="4" name="ZoneTexte 3">
            <a:extLst>
              <a:ext uri="{FF2B5EF4-FFF2-40B4-BE49-F238E27FC236}">
                <a16:creationId xmlns:a16="http://schemas.microsoft.com/office/drawing/2014/main" id="{9B11DC01-E184-5FCF-43B6-ECD156064DEB}"/>
              </a:ext>
            </a:extLst>
          </p:cNvPr>
          <p:cNvSpPr txBox="1"/>
          <p:nvPr/>
        </p:nvSpPr>
        <p:spPr>
          <a:xfrm>
            <a:off x="3009900" y="6172200"/>
            <a:ext cx="7632700" cy="400110"/>
          </a:xfrm>
          <a:prstGeom prst="rect">
            <a:avLst/>
          </a:prstGeom>
          <a:noFill/>
        </p:spPr>
        <p:txBody>
          <a:bodyPr wrap="square" rtlCol="0">
            <a:spAutoFit/>
          </a:bodyPr>
          <a:lstStyle/>
          <a:p>
            <a:r>
              <a:rPr lang="fr-FR" sz="2000" b="1" dirty="0">
                <a:solidFill>
                  <a:schemeClr val="bg1"/>
                </a:solidFill>
              </a:rPr>
              <a:t>Vue générale d'Arles, prise des arènes en direction du nord.</a:t>
            </a:r>
          </a:p>
        </p:txBody>
      </p:sp>
    </p:spTree>
    <p:extLst>
      <p:ext uri="{BB962C8B-B14F-4D97-AF65-F5344CB8AC3E}">
        <p14:creationId xmlns:p14="http://schemas.microsoft.com/office/powerpoint/2010/main" val="3473269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eau, rive&#10;&#10;Description générée automatiquement">
            <a:extLst>
              <a:ext uri="{FF2B5EF4-FFF2-40B4-BE49-F238E27FC236}">
                <a16:creationId xmlns:a16="http://schemas.microsoft.com/office/drawing/2014/main" id="{086B2572-2668-AA5A-8E00-BC6EA7B86B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5300" y="533400"/>
            <a:ext cx="8623300" cy="5638800"/>
          </a:xfrm>
          <a:prstGeom prst="rect">
            <a:avLst/>
          </a:prstGeom>
        </p:spPr>
      </p:pic>
      <p:sp>
        <p:nvSpPr>
          <p:cNvPr id="4" name="ZoneTexte 3">
            <a:extLst>
              <a:ext uri="{FF2B5EF4-FFF2-40B4-BE49-F238E27FC236}">
                <a16:creationId xmlns:a16="http://schemas.microsoft.com/office/drawing/2014/main" id="{B42714AE-DE39-05FB-3313-B104B1340E1B}"/>
              </a:ext>
            </a:extLst>
          </p:cNvPr>
          <p:cNvSpPr txBox="1"/>
          <p:nvPr/>
        </p:nvSpPr>
        <p:spPr>
          <a:xfrm>
            <a:off x="3086100" y="5833646"/>
            <a:ext cx="67691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Au bord des quais, vue sur le centre historique d'Arles.</a:t>
            </a:r>
          </a:p>
        </p:txBody>
      </p:sp>
    </p:spTree>
    <p:extLst>
      <p:ext uri="{BB962C8B-B14F-4D97-AF65-F5344CB8AC3E}">
        <p14:creationId xmlns:p14="http://schemas.microsoft.com/office/powerpoint/2010/main" val="1437042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voie, bâtiment&#10;&#10;Description générée automatiquement">
            <a:extLst>
              <a:ext uri="{FF2B5EF4-FFF2-40B4-BE49-F238E27FC236}">
                <a16:creationId xmlns:a16="http://schemas.microsoft.com/office/drawing/2014/main" id="{0B6809B0-3992-1236-AAA8-078B2827BF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558800"/>
            <a:ext cx="8077200" cy="5575300"/>
          </a:xfrm>
          <a:prstGeom prst="rect">
            <a:avLst/>
          </a:prstGeom>
        </p:spPr>
      </p:pic>
      <p:sp>
        <p:nvSpPr>
          <p:cNvPr id="4" name="ZoneTexte 3">
            <a:extLst>
              <a:ext uri="{FF2B5EF4-FFF2-40B4-BE49-F238E27FC236}">
                <a16:creationId xmlns:a16="http://schemas.microsoft.com/office/drawing/2014/main" id="{DECA2BE5-1323-8457-C039-6B94DBF9B141}"/>
              </a:ext>
            </a:extLst>
          </p:cNvPr>
          <p:cNvSpPr txBox="1"/>
          <p:nvPr/>
        </p:nvSpPr>
        <p:spPr>
          <a:xfrm>
            <a:off x="5295900" y="5795546"/>
            <a:ext cx="72263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Arènes d'Arles.</a:t>
            </a:r>
          </a:p>
        </p:txBody>
      </p:sp>
    </p:spTree>
    <p:extLst>
      <p:ext uri="{BB962C8B-B14F-4D97-AF65-F5344CB8AC3E}">
        <p14:creationId xmlns:p14="http://schemas.microsoft.com/office/powerpoint/2010/main" val="1312901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ntagne, extérieur, ciel, nature&#10;&#10;Description générée automatiquement">
            <a:extLst>
              <a:ext uri="{FF2B5EF4-FFF2-40B4-BE49-F238E27FC236}">
                <a16:creationId xmlns:a16="http://schemas.microsoft.com/office/drawing/2014/main" id="{E58001C4-3EAA-3F08-EFF7-F86FA8C5D5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2000" y="508000"/>
            <a:ext cx="8115300" cy="5727700"/>
          </a:xfrm>
          <a:prstGeom prst="rect">
            <a:avLst/>
          </a:prstGeom>
        </p:spPr>
      </p:pic>
      <p:sp>
        <p:nvSpPr>
          <p:cNvPr id="4" name="ZoneTexte 3">
            <a:extLst>
              <a:ext uri="{FF2B5EF4-FFF2-40B4-BE49-F238E27FC236}">
                <a16:creationId xmlns:a16="http://schemas.microsoft.com/office/drawing/2014/main" id="{E69DAB7E-D1A3-C6AE-6A7B-9F0C9C3D934B}"/>
              </a:ext>
            </a:extLst>
          </p:cNvPr>
          <p:cNvSpPr txBox="1"/>
          <p:nvPr/>
        </p:nvSpPr>
        <p:spPr>
          <a:xfrm>
            <a:off x="3606800" y="5897146"/>
            <a:ext cx="7404100" cy="677108"/>
          </a:xfrm>
          <a:prstGeom prst="rect">
            <a:avLst/>
          </a:prstGeom>
          <a:noFill/>
        </p:spPr>
        <p:txBody>
          <a:bodyPr wrap="square" rtlCol="0">
            <a:spAutoFit/>
          </a:bodyPr>
          <a:lstStyle/>
          <a:p>
            <a:endParaRPr lang="fr-FR" dirty="0">
              <a:solidFill>
                <a:schemeClr val="bg1"/>
              </a:solidFill>
            </a:endParaRPr>
          </a:p>
          <a:p>
            <a:r>
              <a:rPr lang="fr-FR" sz="2000" b="1" dirty="0"/>
              <a:t>Les Alpilles, la Tour des </a:t>
            </a:r>
            <a:r>
              <a:rPr lang="fr-FR" sz="2000" b="1" dirty="0" err="1"/>
              <a:t>Opies</a:t>
            </a:r>
            <a:r>
              <a:rPr lang="fr-FR" sz="2000" b="1" dirty="0"/>
              <a:t> (498 m) au fond</a:t>
            </a:r>
          </a:p>
        </p:txBody>
      </p:sp>
    </p:spTree>
    <p:extLst>
      <p:ext uri="{BB962C8B-B14F-4D97-AF65-F5344CB8AC3E}">
        <p14:creationId xmlns:p14="http://schemas.microsoft.com/office/powerpoint/2010/main" val="9941358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bâtiment, pont&#10;&#10;Description générée automatiquement">
            <a:extLst>
              <a:ext uri="{FF2B5EF4-FFF2-40B4-BE49-F238E27FC236}">
                <a16:creationId xmlns:a16="http://schemas.microsoft.com/office/drawing/2014/main" id="{BBA03946-85EE-EF22-2E30-6EE3BCD432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0200" y="558800"/>
            <a:ext cx="8978900" cy="5588000"/>
          </a:xfrm>
          <a:prstGeom prst="rect">
            <a:avLst/>
          </a:prstGeom>
        </p:spPr>
      </p:pic>
      <p:sp>
        <p:nvSpPr>
          <p:cNvPr id="4" name="ZoneTexte 3">
            <a:extLst>
              <a:ext uri="{FF2B5EF4-FFF2-40B4-BE49-F238E27FC236}">
                <a16:creationId xmlns:a16="http://schemas.microsoft.com/office/drawing/2014/main" id="{7B877055-66BA-21F0-9FD1-BB3DC61E0C1F}"/>
              </a:ext>
            </a:extLst>
          </p:cNvPr>
          <p:cNvSpPr txBox="1"/>
          <p:nvPr/>
        </p:nvSpPr>
        <p:spPr>
          <a:xfrm>
            <a:off x="3517900" y="5792857"/>
            <a:ext cx="7061200" cy="707886"/>
          </a:xfrm>
          <a:prstGeom prst="rect">
            <a:avLst/>
          </a:prstGeom>
          <a:noFill/>
        </p:spPr>
        <p:txBody>
          <a:bodyPr wrap="square" rtlCol="0">
            <a:spAutoFit/>
          </a:bodyPr>
          <a:lstStyle/>
          <a:p>
            <a:endParaRPr lang="fr-FR" sz="2000" b="1" dirty="0"/>
          </a:p>
          <a:p>
            <a:r>
              <a:rPr lang="fr-FR" sz="2000" b="1" dirty="0"/>
              <a:t>Le vieux pont de Fourques sur le Petit-Rhône.</a:t>
            </a:r>
          </a:p>
        </p:txBody>
      </p:sp>
    </p:spTree>
    <p:extLst>
      <p:ext uri="{BB962C8B-B14F-4D97-AF65-F5344CB8AC3E}">
        <p14:creationId xmlns:p14="http://schemas.microsoft.com/office/powerpoint/2010/main" val="28239008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champ&#10;&#10;Description générée automatiquement">
            <a:extLst>
              <a:ext uri="{FF2B5EF4-FFF2-40B4-BE49-F238E27FC236}">
                <a16:creationId xmlns:a16="http://schemas.microsoft.com/office/drawing/2014/main" id="{3205C344-4E18-1314-B712-589838746E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8000" y="647700"/>
            <a:ext cx="8610600" cy="5473700"/>
          </a:xfrm>
          <a:prstGeom prst="rect">
            <a:avLst/>
          </a:prstGeom>
        </p:spPr>
      </p:pic>
      <p:sp>
        <p:nvSpPr>
          <p:cNvPr id="4" name="ZoneTexte 3">
            <a:extLst>
              <a:ext uri="{FF2B5EF4-FFF2-40B4-BE49-F238E27FC236}">
                <a16:creationId xmlns:a16="http://schemas.microsoft.com/office/drawing/2014/main" id="{14CE0567-F8B0-FD52-3377-957CEBF980FA}"/>
              </a:ext>
            </a:extLst>
          </p:cNvPr>
          <p:cNvSpPr txBox="1"/>
          <p:nvPr/>
        </p:nvSpPr>
        <p:spPr>
          <a:xfrm>
            <a:off x="4851400" y="5782846"/>
            <a:ext cx="6921500" cy="677108"/>
          </a:xfrm>
          <a:prstGeom prst="rect">
            <a:avLst/>
          </a:prstGeom>
          <a:noFill/>
        </p:spPr>
        <p:txBody>
          <a:bodyPr wrap="square" rtlCol="0">
            <a:spAutoFit/>
          </a:bodyPr>
          <a:lstStyle/>
          <a:p>
            <a:endParaRPr lang="fr-FR" dirty="0"/>
          </a:p>
          <a:p>
            <a:r>
              <a:rPr lang="fr-FR" sz="2000" b="1" dirty="0"/>
              <a:t>Rizière en Camargue.</a:t>
            </a:r>
          </a:p>
        </p:txBody>
      </p:sp>
    </p:spTree>
    <p:extLst>
      <p:ext uri="{BB962C8B-B14F-4D97-AF65-F5344CB8AC3E}">
        <p14:creationId xmlns:p14="http://schemas.microsoft.com/office/powerpoint/2010/main" val="40348123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eau, rive&#10;&#10;Description générée automatiquement">
            <a:extLst>
              <a:ext uri="{FF2B5EF4-FFF2-40B4-BE49-F238E27FC236}">
                <a16:creationId xmlns:a16="http://schemas.microsoft.com/office/drawing/2014/main" id="{717860B7-360B-CBF6-30ED-8926944EA3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6900" y="571500"/>
            <a:ext cx="8445500" cy="5600700"/>
          </a:xfrm>
          <a:prstGeom prst="rect">
            <a:avLst/>
          </a:prstGeom>
        </p:spPr>
      </p:pic>
      <p:sp>
        <p:nvSpPr>
          <p:cNvPr id="4" name="ZoneTexte 3">
            <a:extLst>
              <a:ext uri="{FF2B5EF4-FFF2-40B4-BE49-F238E27FC236}">
                <a16:creationId xmlns:a16="http://schemas.microsoft.com/office/drawing/2014/main" id="{A91C9650-BD50-EA7C-B6FC-8CEF806FAE32}"/>
              </a:ext>
            </a:extLst>
          </p:cNvPr>
          <p:cNvSpPr txBox="1"/>
          <p:nvPr/>
        </p:nvSpPr>
        <p:spPr>
          <a:xfrm>
            <a:off x="2908300" y="6086445"/>
            <a:ext cx="8534400" cy="400110"/>
          </a:xfrm>
          <a:prstGeom prst="rect">
            <a:avLst/>
          </a:prstGeom>
          <a:noFill/>
        </p:spPr>
        <p:txBody>
          <a:bodyPr wrap="square" rtlCol="0">
            <a:spAutoFit/>
          </a:bodyPr>
          <a:lstStyle/>
          <a:p>
            <a:r>
              <a:rPr lang="fr-FR" sz="2000" b="1" dirty="0"/>
              <a:t>Le phare de </a:t>
            </a:r>
            <a:r>
              <a:rPr lang="fr-FR" sz="2000" b="1" dirty="0" err="1"/>
              <a:t>Faraman</a:t>
            </a:r>
            <a:r>
              <a:rPr lang="fr-FR" sz="2000" b="1" dirty="0"/>
              <a:t> sur le rivage de la Camargue arlésienne.</a:t>
            </a:r>
          </a:p>
        </p:txBody>
      </p:sp>
    </p:spTree>
    <p:extLst>
      <p:ext uri="{BB962C8B-B14F-4D97-AF65-F5344CB8AC3E}">
        <p14:creationId xmlns:p14="http://schemas.microsoft.com/office/powerpoint/2010/main" val="3837626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roche, eau&#10;&#10;Description générée automatiquement">
            <a:extLst>
              <a:ext uri="{FF2B5EF4-FFF2-40B4-BE49-F238E27FC236}">
                <a16:creationId xmlns:a16="http://schemas.microsoft.com/office/drawing/2014/main" id="{9B0841A3-0E33-B5FA-9544-1D74ABF75D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300" y="558800"/>
            <a:ext cx="8864601" cy="5664200"/>
          </a:xfrm>
          <a:prstGeom prst="rect">
            <a:avLst/>
          </a:prstGeom>
        </p:spPr>
      </p:pic>
      <p:sp>
        <p:nvSpPr>
          <p:cNvPr id="4" name="ZoneTexte 3">
            <a:extLst>
              <a:ext uri="{FF2B5EF4-FFF2-40B4-BE49-F238E27FC236}">
                <a16:creationId xmlns:a16="http://schemas.microsoft.com/office/drawing/2014/main" id="{EDF825F2-6BE4-9E8A-0407-5E6BE2A7AC37}"/>
              </a:ext>
            </a:extLst>
          </p:cNvPr>
          <p:cNvSpPr txBox="1"/>
          <p:nvPr/>
        </p:nvSpPr>
        <p:spPr>
          <a:xfrm>
            <a:off x="3860800" y="5960646"/>
            <a:ext cx="64643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Ruines du pont romain dit de "Constantin"</a:t>
            </a:r>
          </a:p>
        </p:txBody>
      </p:sp>
    </p:spTree>
    <p:extLst>
      <p:ext uri="{BB962C8B-B14F-4D97-AF65-F5344CB8AC3E}">
        <p14:creationId xmlns:p14="http://schemas.microsoft.com/office/powerpoint/2010/main" val="25030666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ont, voûte&#10;&#10;Description générée automatiquement">
            <a:extLst>
              <a:ext uri="{FF2B5EF4-FFF2-40B4-BE49-F238E27FC236}">
                <a16:creationId xmlns:a16="http://schemas.microsoft.com/office/drawing/2014/main" id="{2792523C-8DAB-4FAC-7B03-FAD6393D8B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9540" y="571500"/>
            <a:ext cx="8532919" cy="5638800"/>
          </a:xfrm>
          <a:prstGeom prst="rect">
            <a:avLst/>
          </a:prstGeom>
        </p:spPr>
      </p:pic>
      <p:sp>
        <p:nvSpPr>
          <p:cNvPr id="4" name="ZoneTexte 3">
            <a:extLst>
              <a:ext uri="{FF2B5EF4-FFF2-40B4-BE49-F238E27FC236}">
                <a16:creationId xmlns:a16="http://schemas.microsoft.com/office/drawing/2014/main" id="{015A2BAC-A430-A69E-DA7E-AB7BB5ABA948}"/>
              </a:ext>
            </a:extLst>
          </p:cNvPr>
          <p:cNvSpPr txBox="1"/>
          <p:nvPr/>
        </p:nvSpPr>
        <p:spPr>
          <a:xfrm>
            <a:off x="2324100" y="6210300"/>
            <a:ext cx="9588500" cy="400110"/>
          </a:xfrm>
          <a:prstGeom prst="rect">
            <a:avLst/>
          </a:prstGeom>
          <a:noFill/>
        </p:spPr>
        <p:txBody>
          <a:bodyPr wrap="square" rtlCol="0">
            <a:spAutoFit/>
          </a:bodyPr>
          <a:lstStyle/>
          <a:p>
            <a:r>
              <a:rPr lang="fr-FR" sz="2000" b="1" dirty="0">
                <a:solidFill>
                  <a:schemeClr val="bg1"/>
                </a:solidFill>
              </a:rPr>
              <a:t>Le pont de </a:t>
            </a:r>
            <a:r>
              <a:rPr lang="fr-FR" sz="2000" b="1" dirty="0" err="1">
                <a:solidFill>
                  <a:schemeClr val="bg1"/>
                </a:solidFill>
              </a:rPr>
              <a:t>Trinquetaille</a:t>
            </a:r>
            <a:r>
              <a:rPr lang="fr-FR" sz="2000" b="1" dirty="0">
                <a:solidFill>
                  <a:schemeClr val="bg1"/>
                </a:solidFill>
              </a:rPr>
              <a:t> construit en 1875 et peint par van Gogh en 1888</a:t>
            </a:r>
          </a:p>
        </p:txBody>
      </p:sp>
    </p:spTree>
    <p:extLst>
      <p:ext uri="{BB962C8B-B14F-4D97-AF65-F5344CB8AC3E}">
        <p14:creationId xmlns:p14="http://schemas.microsoft.com/office/powerpoint/2010/main" val="3203378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homme, portant, vieux&#10;&#10;Description générée automatiquement">
            <a:extLst>
              <a:ext uri="{FF2B5EF4-FFF2-40B4-BE49-F238E27FC236}">
                <a16:creationId xmlns:a16="http://schemas.microsoft.com/office/drawing/2014/main" id="{D660D0B2-AE8B-C103-E741-20446A253B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4687" y="203200"/>
            <a:ext cx="6002626" cy="6502400"/>
          </a:xfrm>
          <a:prstGeom prst="rect">
            <a:avLst/>
          </a:prstGeom>
        </p:spPr>
      </p:pic>
      <p:sp>
        <p:nvSpPr>
          <p:cNvPr id="4" name="ZoneTexte 3">
            <a:extLst>
              <a:ext uri="{FF2B5EF4-FFF2-40B4-BE49-F238E27FC236}">
                <a16:creationId xmlns:a16="http://schemas.microsoft.com/office/drawing/2014/main" id="{8E565B95-6D7B-CE6F-593D-1C3A91EAD3A8}"/>
              </a:ext>
            </a:extLst>
          </p:cNvPr>
          <p:cNvSpPr txBox="1"/>
          <p:nvPr/>
        </p:nvSpPr>
        <p:spPr>
          <a:xfrm>
            <a:off x="9169400" y="2794000"/>
            <a:ext cx="3022600" cy="1938992"/>
          </a:xfrm>
          <a:prstGeom prst="rect">
            <a:avLst/>
          </a:prstGeom>
          <a:noFill/>
        </p:spPr>
        <p:txBody>
          <a:bodyPr wrap="square" rtlCol="0">
            <a:spAutoFit/>
          </a:bodyPr>
          <a:lstStyle/>
          <a:p>
            <a:r>
              <a:rPr lang="fr-FR" sz="2000" b="1" dirty="0">
                <a:solidFill>
                  <a:schemeClr val="bg1"/>
                </a:solidFill>
              </a:rPr>
              <a:t>Fra Angelico, saint Dominique de </a:t>
            </a:r>
            <a:r>
              <a:rPr lang="fr-FR" sz="2000" b="1" dirty="0" err="1">
                <a:solidFill>
                  <a:schemeClr val="bg1"/>
                </a:solidFill>
              </a:rPr>
              <a:t>Guzmàn</a:t>
            </a:r>
            <a:r>
              <a:rPr lang="fr-FR" sz="2000" b="1" dirty="0">
                <a:solidFill>
                  <a:schemeClr val="bg1"/>
                </a:solidFill>
              </a:rPr>
              <a:t>, fondateur de l’ordre des Dominicains qui s’installent à Arles en 1231.</a:t>
            </a:r>
          </a:p>
        </p:txBody>
      </p:sp>
    </p:spTree>
    <p:extLst>
      <p:ext uri="{BB962C8B-B14F-4D97-AF65-F5344CB8AC3E}">
        <p14:creationId xmlns:p14="http://schemas.microsoft.com/office/powerpoint/2010/main" val="3200657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herbe&#10;&#10;Description générée automatiquement">
            <a:extLst>
              <a:ext uri="{FF2B5EF4-FFF2-40B4-BE49-F238E27FC236}">
                <a16:creationId xmlns:a16="http://schemas.microsoft.com/office/drawing/2014/main" id="{58ABFBBE-B37D-0FF9-5FB6-E7605C8FD0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1800" y="609600"/>
            <a:ext cx="8813800" cy="5638800"/>
          </a:xfrm>
          <a:prstGeom prst="rect">
            <a:avLst/>
          </a:prstGeom>
        </p:spPr>
      </p:pic>
      <p:sp>
        <p:nvSpPr>
          <p:cNvPr id="4" name="ZoneTexte 3">
            <a:extLst>
              <a:ext uri="{FF2B5EF4-FFF2-40B4-BE49-F238E27FC236}">
                <a16:creationId xmlns:a16="http://schemas.microsoft.com/office/drawing/2014/main" id="{8004039A-7C79-6765-0A4B-37C3088E5843}"/>
              </a:ext>
            </a:extLst>
          </p:cNvPr>
          <p:cNvSpPr txBox="1"/>
          <p:nvPr/>
        </p:nvSpPr>
        <p:spPr>
          <a:xfrm>
            <a:off x="800100" y="5909846"/>
            <a:ext cx="109220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Buste d’Adam de Craponne et bassin de distribution de son canal à Lamanon, Bouches-du-Rhône.</a:t>
            </a:r>
          </a:p>
        </p:txBody>
      </p:sp>
    </p:spTree>
    <p:extLst>
      <p:ext uri="{BB962C8B-B14F-4D97-AF65-F5344CB8AC3E}">
        <p14:creationId xmlns:p14="http://schemas.microsoft.com/office/powerpoint/2010/main" val="2868868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vieux&#10;&#10;Description générée automatiquement">
            <a:extLst>
              <a:ext uri="{FF2B5EF4-FFF2-40B4-BE49-F238E27FC236}">
                <a16:creationId xmlns:a16="http://schemas.microsoft.com/office/drawing/2014/main" id="{D0BCEC36-B0F7-3D41-F98B-9F3F0BB1AB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2300" y="596900"/>
            <a:ext cx="8407400" cy="5638800"/>
          </a:xfrm>
          <a:prstGeom prst="rect">
            <a:avLst/>
          </a:prstGeom>
        </p:spPr>
      </p:pic>
      <p:sp>
        <p:nvSpPr>
          <p:cNvPr id="4" name="ZoneTexte 3">
            <a:extLst>
              <a:ext uri="{FF2B5EF4-FFF2-40B4-BE49-F238E27FC236}">
                <a16:creationId xmlns:a16="http://schemas.microsoft.com/office/drawing/2014/main" id="{A484C8C6-B547-0500-C1EA-92F24457C83B}"/>
              </a:ext>
            </a:extLst>
          </p:cNvPr>
          <p:cNvSpPr txBox="1"/>
          <p:nvPr/>
        </p:nvSpPr>
        <p:spPr>
          <a:xfrm>
            <a:off x="2603500" y="5922546"/>
            <a:ext cx="8305800" cy="677108"/>
          </a:xfrm>
          <a:prstGeom prst="rect">
            <a:avLst/>
          </a:prstGeom>
          <a:noFill/>
        </p:spPr>
        <p:txBody>
          <a:bodyPr wrap="square" rtlCol="0">
            <a:spAutoFit/>
          </a:bodyPr>
          <a:lstStyle/>
          <a:p>
            <a:endParaRPr lang="fr-FR" dirty="0"/>
          </a:p>
          <a:p>
            <a:r>
              <a:rPr lang="fr-FR" sz="2000" b="1" dirty="0"/>
              <a:t>Arles, la place de la République avec l’hôtel de ville et l’obélisque.</a:t>
            </a:r>
          </a:p>
        </p:txBody>
      </p:sp>
    </p:spTree>
    <p:extLst>
      <p:ext uri="{BB962C8B-B14F-4D97-AF65-F5344CB8AC3E}">
        <p14:creationId xmlns:p14="http://schemas.microsoft.com/office/powerpoint/2010/main" val="1319570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bâtiment&#10;&#10;Description générée automatiquement">
            <a:extLst>
              <a:ext uri="{FF2B5EF4-FFF2-40B4-BE49-F238E27FC236}">
                <a16:creationId xmlns:a16="http://schemas.microsoft.com/office/drawing/2014/main" id="{2AC80255-F32E-CEEC-D91B-8EB11D4926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5551" y="190500"/>
            <a:ext cx="6840898" cy="6438900"/>
          </a:xfrm>
          <a:prstGeom prst="rect">
            <a:avLst/>
          </a:prstGeom>
        </p:spPr>
      </p:pic>
      <p:sp>
        <p:nvSpPr>
          <p:cNvPr id="4" name="ZoneTexte 3">
            <a:extLst>
              <a:ext uri="{FF2B5EF4-FFF2-40B4-BE49-F238E27FC236}">
                <a16:creationId xmlns:a16="http://schemas.microsoft.com/office/drawing/2014/main" id="{E77F748F-F721-43A2-9559-6E6A4D49CA8A}"/>
              </a:ext>
            </a:extLst>
          </p:cNvPr>
          <p:cNvSpPr txBox="1"/>
          <p:nvPr/>
        </p:nvSpPr>
        <p:spPr>
          <a:xfrm>
            <a:off x="139700" y="3429000"/>
            <a:ext cx="2527300" cy="1015663"/>
          </a:xfrm>
          <a:prstGeom prst="rect">
            <a:avLst/>
          </a:prstGeom>
          <a:noFill/>
        </p:spPr>
        <p:txBody>
          <a:bodyPr wrap="square" rtlCol="0">
            <a:spAutoFit/>
          </a:bodyPr>
          <a:lstStyle/>
          <a:p>
            <a:endParaRPr lang="fr-FR" sz="2000" b="1" dirty="0"/>
          </a:p>
          <a:p>
            <a:r>
              <a:rPr lang="fr-FR" sz="2000" b="1" dirty="0"/>
              <a:t>Ateliers du chemin de fer à Arles.</a:t>
            </a:r>
          </a:p>
        </p:txBody>
      </p:sp>
    </p:spTree>
    <p:extLst>
      <p:ext uri="{BB962C8B-B14F-4D97-AF65-F5344CB8AC3E}">
        <p14:creationId xmlns:p14="http://schemas.microsoft.com/office/powerpoint/2010/main" val="37690140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bâtiment gouvernemental, pierre&#10;&#10;Description générée automatiquement">
            <a:extLst>
              <a:ext uri="{FF2B5EF4-FFF2-40B4-BE49-F238E27FC236}">
                <a16:creationId xmlns:a16="http://schemas.microsoft.com/office/drawing/2014/main" id="{63F562E5-3BD8-9657-068C-1C85029105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0422" y="509450"/>
            <a:ext cx="8712927" cy="5695407"/>
          </a:xfrm>
          <a:prstGeom prst="rect">
            <a:avLst/>
          </a:prstGeom>
        </p:spPr>
      </p:pic>
      <p:sp>
        <p:nvSpPr>
          <p:cNvPr id="4" name="ZoneTexte 3">
            <a:extLst>
              <a:ext uri="{FF2B5EF4-FFF2-40B4-BE49-F238E27FC236}">
                <a16:creationId xmlns:a16="http://schemas.microsoft.com/office/drawing/2014/main" id="{4F58077E-F6FA-F4D5-3604-5D29889C3F61}"/>
              </a:ext>
            </a:extLst>
          </p:cNvPr>
          <p:cNvSpPr txBox="1"/>
          <p:nvPr/>
        </p:nvSpPr>
        <p:spPr>
          <a:xfrm>
            <a:off x="3657600" y="6148495"/>
            <a:ext cx="7197634" cy="400110"/>
          </a:xfrm>
          <a:prstGeom prst="rect">
            <a:avLst/>
          </a:prstGeom>
          <a:noFill/>
        </p:spPr>
        <p:txBody>
          <a:bodyPr wrap="square" rtlCol="0">
            <a:spAutoFit/>
          </a:bodyPr>
          <a:lstStyle/>
          <a:p>
            <a:r>
              <a:rPr lang="fr-FR" sz="2000" b="1" dirty="0"/>
              <a:t>L’ancien Hôtel des Postes, édifié en 1898.</a:t>
            </a:r>
          </a:p>
        </p:txBody>
      </p:sp>
    </p:spTree>
    <p:extLst>
      <p:ext uri="{BB962C8B-B14F-4D97-AF65-F5344CB8AC3E}">
        <p14:creationId xmlns:p14="http://schemas.microsoft.com/office/powerpoint/2010/main" val="35369621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nature, rive&#10;&#10;Description générée automatiquement">
            <a:extLst>
              <a:ext uri="{FF2B5EF4-FFF2-40B4-BE49-F238E27FC236}">
                <a16:creationId xmlns:a16="http://schemas.microsoft.com/office/drawing/2014/main" id="{F84FD464-8A83-C1F1-B3FB-BE4918DA82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2491" y="600891"/>
            <a:ext cx="8307977" cy="5643155"/>
          </a:xfrm>
          <a:prstGeom prst="rect">
            <a:avLst/>
          </a:prstGeom>
        </p:spPr>
      </p:pic>
      <p:sp>
        <p:nvSpPr>
          <p:cNvPr id="4" name="ZoneTexte 3">
            <a:extLst>
              <a:ext uri="{FF2B5EF4-FFF2-40B4-BE49-F238E27FC236}">
                <a16:creationId xmlns:a16="http://schemas.microsoft.com/office/drawing/2014/main" id="{F9D04C2E-2795-B116-2E7B-8060BBE79777}"/>
              </a:ext>
            </a:extLst>
          </p:cNvPr>
          <p:cNvSpPr txBox="1"/>
          <p:nvPr/>
        </p:nvSpPr>
        <p:spPr>
          <a:xfrm>
            <a:off x="3165566" y="6244046"/>
            <a:ext cx="7053943" cy="400110"/>
          </a:xfrm>
          <a:prstGeom prst="rect">
            <a:avLst/>
          </a:prstGeom>
          <a:noFill/>
        </p:spPr>
        <p:txBody>
          <a:bodyPr wrap="square" rtlCol="0">
            <a:spAutoFit/>
          </a:bodyPr>
          <a:lstStyle/>
          <a:p>
            <a:r>
              <a:rPr lang="fr-FR" sz="2000" b="1" dirty="0">
                <a:solidFill>
                  <a:schemeClr val="bg1"/>
                </a:solidFill>
              </a:rPr>
              <a:t>Les quais du Rhône édifiés après l’inondation de 1856.</a:t>
            </a:r>
          </a:p>
        </p:txBody>
      </p:sp>
    </p:spTree>
    <p:extLst>
      <p:ext uri="{BB962C8B-B14F-4D97-AF65-F5344CB8AC3E}">
        <p14:creationId xmlns:p14="http://schemas.microsoft.com/office/powerpoint/2010/main" val="22752867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herbe, bâtiment, matériau de construction&#10;&#10;Description générée automatiquement">
            <a:extLst>
              <a:ext uri="{FF2B5EF4-FFF2-40B4-BE49-F238E27FC236}">
                <a16:creationId xmlns:a16="http://schemas.microsoft.com/office/drawing/2014/main" id="{3746C237-5CC9-2279-F379-9D437256F7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5291" y="482601"/>
            <a:ext cx="9235440" cy="5689599"/>
          </a:xfrm>
          <a:prstGeom prst="rect">
            <a:avLst/>
          </a:prstGeom>
        </p:spPr>
      </p:pic>
      <p:sp>
        <p:nvSpPr>
          <p:cNvPr id="4" name="ZoneTexte 3">
            <a:extLst>
              <a:ext uri="{FF2B5EF4-FFF2-40B4-BE49-F238E27FC236}">
                <a16:creationId xmlns:a16="http://schemas.microsoft.com/office/drawing/2014/main" id="{DA8DFCD5-F029-D388-1E97-3C7C52A1097F}"/>
              </a:ext>
            </a:extLst>
          </p:cNvPr>
          <p:cNvSpPr txBox="1"/>
          <p:nvPr/>
        </p:nvSpPr>
        <p:spPr>
          <a:xfrm>
            <a:off x="4749800" y="6175344"/>
            <a:ext cx="7251700" cy="400110"/>
          </a:xfrm>
          <a:prstGeom prst="rect">
            <a:avLst/>
          </a:prstGeom>
          <a:noFill/>
        </p:spPr>
        <p:txBody>
          <a:bodyPr wrap="square" rtlCol="0">
            <a:spAutoFit/>
          </a:bodyPr>
          <a:lstStyle/>
          <a:p>
            <a:r>
              <a:rPr lang="fr-FR" sz="2000" b="1" dirty="0">
                <a:solidFill>
                  <a:schemeClr val="bg1"/>
                </a:solidFill>
              </a:rPr>
              <a:t>Foin de Crau avec l’AOC.</a:t>
            </a:r>
          </a:p>
        </p:txBody>
      </p:sp>
    </p:spTree>
    <p:extLst>
      <p:ext uri="{BB962C8B-B14F-4D97-AF65-F5344CB8AC3E}">
        <p14:creationId xmlns:p14="http://schemas.microsoft.com/office/powerpoint/2010/main" val="229280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extérieur, ciel, herbe&#10;&#10;Description générée automatiquement">
            <a:extLst>
              <a:ext uri="{FF2B5EF4-FFF2-40B4-BE49-F238E27FC236}">
                <a16:creationId xmlns:a16="http://schemas.microsoft.com/office/drawing/2014/main" id="{C1A123D3-E04D-DB98-9ABD-04BBE1CBA3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7360" y="496389"/>
            <a:ext cx="8739052" cy="5721532"/>
          </a:xfrm>
          <a:prstGeom prst="rect">
            <a:avLst/>
          </a:prstGeom>
        </p:spPr>
      </p:pic>
      <p:sp>
        <p:nvSpPr>
          <p:cNvPr id="4" name="ZoneTexte 3">
            <a:extLst>
              <a:ext uri="{FF2B5EF4-FFF2-40B4-BE49-F238E27FC236}">
                <a16:creationId xmlns:a16="http://schemas.microsoft.com/office/drawing/2014/main" id="{92D65A42-F891-2EF4-0691-D8F13BCF159A}"/>
              </a:ext>
            </a:extLst>
          </p:cNvPr>
          <p:cNvSpPr txBox="1"/>
          <p:nvPr/>
        </p:nvSpPr>
        <p:spPr>
          <a:xfrm>
            <a:off x="4493622" y="5879367"/>
            <a:ext cx="5499463"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Nouvelle usine de Sud Céréales</a:t>
            </a:r>
          </a:p>
        </p:txBody>
      </p:sp>
    </p:spTree>
    <p:extLst>
      <p:ext uri="{BB962C8B-B14F-4D97-AF65-F5344CB8AC3E}">
        <p14:creationId xmlns:p14="http://schemas.microsoft.com/office/powerpoint/2010/main" val="309422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bateau&#10;&#10;Description générée automatiquement">
            <a:extLst>
              <a:ext uri="{FF2B5EF4-FFF2-40B4-BE49-F238E27FC236}">
                <a16:creationId xmlns:a16="http://schemas.microsoft.com/office/drawing/2014/main" id="{91400E4E-39D9-6DBC-79A4-041153574A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4297" y="561702"/>
            <a:ext cx="8739052" cy="5669281"/>
          </a:xfrm>
          <a:prstGeom prst="rect">
            <a:avLst/>
          </a:prstGeom>
        </p:spPr>
      </p:pic>
      <p:sp>
        <p:nvSpPr>
          <p:cNvPr id="4" name="ZoneTexte 3">
            <a:extLst>
              <a:ext uri="{FF2B5EF4-FFF2-40B4-BE49-F238E27FC236}">
                <a16:creationId xmlns:a16="http://schemas.microsoft.com/office/drawing/2014/main" id="{7F9FFC31-EEE6-E2B6-16D7-7410B3C3B4ED}"/>
              </a:ext>
            </a:extLst>
          </p:cNvPr>
          <p:cNvSpPr txBox="1"/>
          <p:nvPr/>
        </p:nvSpPr>
        <p:spPr>
          <a:xfrm>
            <a:off x="3905794" y="6230983"/>
            <a:ext cx="7080069" cy="400110"/>
          </a:xfrm>
          <a:prstGeom prst="rect">
            <a:avLst/>
          </a:prstGeom>
          <a:noFill/>
        </p:spPr>
        <p:txBody>
          <a:bodyPr wrap="square" rtlCol="0">
            <a:spAutoFit/>
          </a:bodyPr>
          <a:lstStyle/>
          <a:p>
            <a:r>
              <a:rPr lang="fr-FR" sz="2000" b="1" dirty="0">
                <a:solidFill>
                  <a:schemeClr val="bg1"/>
                </a:solidFill>
              </a:rPr>
              <a:t>Le port de commerce et le port touristique.</a:t>
            </a:r>
          </a:p>
        </p:txBody>
      </p:sp>
    </p:spTree>
    <p:extLst>
      <p:ext uri="{BB962C8B-B14F-4D97-AF65-F5344CB8AC3E}">
        <p14:creationId xmlns:p14="http://schemas.microsoft.com/office/powerpoint/2010/main" val="2994761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rive&#10;&#10;Description générée automatiquement">
            <a:extLst>
              <a:ext uri="{FF2B5EF4-FFF2-40B4-BE49-F238E27FC236}">
                <a16:creationId xmlns:a16="http://schemas.microsoft.com/office/drawing/2014/main" id="{137E7D1A-87C0-F8FF-1DB1-B44C18B2D0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1862" y="431074"/>
            <a:ext cx="8569235" cy="5747657"/>
          </a:xfrm>
          <a:prstGeom prst="rect">
            <a:avLst/>
          </a:prstGeom>
        </p:spPr>
      </p:pic>
      <p:sp>
        <p:nvSpPr>
          <p:cNvPr id="5" name="ZoneTexte 4">
            <a:extLst>
              <a:ext uri="{FF2B5EF4-FFF2-40B4-BE49-F238E27FC236}">
                <a16:creationId xmlns:a16="http://schemas.microsoft.com/office/drawing/2014/main" id="{90B72E93-F8DD-C990-4EBF-3258D567B678}"/>
              </a:ext>
            </a:extLst>
          </p:cNvPr>
          <p:cNvSpPr txBox="1"/>
          <p:nvPr/>
        </p:nvSpPr>
        <p:spPr>
          <a:xfrm>
            <a:off x="3709852" y="5840177"/>
            <a:ext cx="6479177" cy="707886"/>
          </a:xfrm>
          <a:prstGeom prst="rect">
            <a:avLst/>
          </a:prstGeom>
          <a:noFill/>
        </p:spPr>
        <p:txBody>
          <a:bodyPr wrap="square" rtlCol="0">
            <a:spAutoFit/>
          </a:bodyPr>
          <a:lstStyle/>
          <a:p>
            <a:endParaRPr lang="fr-FR" sz="2000" b="1" dirty="0"/>
          </a:p>
          <a:p>
            <a:r>
              <a:rPr lang="fr-FR" sz="2000" b="1" dirty="0"/>
              <a:t>Le port de commerce et le port touristique.</a:t>
            </a:r>
          </a:p>
        </p:txBody>
      </p:sp>
    </p:spTree>
    <p:extLst>
      <p:ext uri="{BB962C8B-B14F-4D97-AF65-F5344CB8AC3E}">
        <p14:creationId xmlns:p14="http://schemas.microsoft.com/office/powerpoint/2010/main" val="18879004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bâtiment, bâtiment gouvernemental&#10;&#10;Description générée automatiquement">
            <a:extLst>
              <a:ext uri="{FF2B5EF4-FFF2-40B4-BE49-F238E27FC236}">
                <a16:creationId xmlns:a16="http://schemas.microsoft.com/office/drawing/2014/main" id="{DB6AE848-96B3-5759-389B-DAF715B5E3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8983" y="496389"/>
            <a:ext cx="8739051" cy="5772331"/>
          </a:xfrm>
          <a:prstGeom prst="rect">
            <a:avLst/>
          </a:prstGeom>
        </p:spPr>
      </p:pic>
      <p:sp>
        <p:nvSpPr>
          <p:cNvPr id="4" name="ZoneTexte 3">
            <a:extLst>
              <a:ext uri="{FF2B5EF4-FFF2-40B4-BE49-F238E27FC236}">
                <a16:creationId xmlns:a16="http://schemas.microsoft.com/office/drawing/2014/main" id="{5C207797-D0AD-3DFE-26B6-C67099B0A432}"/>
              </a:ext>
            </a:extLst>
          </p:cNvPr>
          <p:cNvSpPr txBox="1"/>
          <p:nvPr/>
        </p:nvSpPr>
        <p:spPr>
          <a:xfrm>
            <a:off x="4991100" y="5914777"/>
            <a:ext cx="6553200" cy="707886"/>
          </a:xfrm>
          <a:prstGeom prst="rect">
            <a:avLst/>
          </a:prstGeom>
          <a:noFill/>
        </p:spPr>
        <p:txBody>
          <a:bodyPr wrap="square" rtlCol="0">
            <a:spAutoFit/>
          </a:bodyPr>
          <a:lstStyle/>
          <a:p>
            <a:endParaRPr lang="fr-FR" sz="2000" b="1" dirty="0"/>
          </a:p>
          <a:p>
            <a:r>
              <a:rPr lang="fr-FR" sz="2000" b="1" dirty="0"/>
              <a:t>Bourse du travail.</a:t>
            </a:r>
          </a:p>
        </p:txBody>
      </p:sp>
    </p:spTree>
    <p:extLst>
      <p:ext uri="{BB962C8B-B14F-4D97-AF65-F5344CB8AC3E}">
        <p14:creationId xmlns:p14="http://schemas.microsoft.com/office/powerpoint/2010/main" val="1630864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10;&#10;Description générée automatiquement">
            <a:extLst>
              <a:ext uri="{FF2B5EF4-FFF2-40B4-BE49-F238E27FC236}">
                <a16:creationId xmlns:a16="http://schemas.microsoft.com/office/drawing/2014/main" id="{EDF19AAB-E60C-BAD6-A304-57F655352F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30400" y="355600"/>
            <a:ext cx="8242300" cy="5892800"/>
          </a:xfrm>
          <a:prstGeom prst="rect">
            <a:avLst/>
          </a:prstGeom>
        </p:spPr>
      </p:pic>
      <p:sp>
        <p:nvSpPr>
          <p:cNvPr id="4" name="ZoneTexte 3">
            <a:extLst>
              <a:ext uri="{FF2B5EF4-FFF2-40B4-BE49-F238E27FC236}">
                <a16:creationId xmlns:a16="http://schemas.microsoft.com/office/drawing/2014/main" id="{7FCA01E3-CC0D-CA83-DDCE-6DB29481B2A4}"/>
              </a:ext>
            </a:extLst>
          </p:cNvPr>
          <p:cNvSpPr txBox="1"/>
          <p:nvPr/>
        </p:nvSpPr>
        <p:spPr>
          <a:xfrm>
            <a:off x="3937000" y="6235700"/>
            <a:ext cx="6921500" cy="400110"/>
          </a:xfrm>
          <a:prstGeom prst="rect">
            <a:avLst/>
          </a:prstGeom>
          <a:noFill/>
        </p:spPr>
        <p:txBody>
          <a:bodyPr wrap="square" rtlCol="0">
            <a:spAutoFit/>
          </a:bodyPr>
          <a:lstStyle/>
          <a:p>
            <a:r>
              <a:rPr lang="fr-FR" sz="2000" b="1" dirty="0"/>
              <a:t>Parking dans le centre-ville d'Arles.</a:t>
            </a:r>
          </a:p>
        </p:txBody>
      </p:sp>
    </p:spTree>
    <p:extLst>
      <p:ext uri="{BB962C8B-B14F-4D97-AF65-F5344CB8AC3E}">
        <p14:creationId xmlns:p14="http://schemas.microsoft.com/office/powerpoint/2010/main" val="28526400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10;&#10;Description générée automatiquement">
            <a:extLst>
              <a:ext uri="{FF2B5EF4-FFF2-40B4-BE49-F238E27FC236}">
                <a16:creationId xmlns:a16="http://schemas.microsoft.com/office/drawing/2014/main" id="{EDC030F2-9510-92B5-F854-D0AD9F621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393700"/>
            <a:ext cx="9144000" cy="5816600"/>
          </a:xfrm>
          <a:prstGeom prst="rect">
            <a:avLst/>
          </a:prstGeom>
        </p:spPr>
      </p:pic>
      <p:sp>
        <p:nvSpPr>
          <p:cNvPr id="4" name="ZoneTexte 3">
            <a:extLst>
              <a:ext uri="{FF2B5EF4-FFF2-40B4-BE49-F238E27FC236}">
                <a16:creationId xmlns:a16="http://schemas.microsoft.com/office/drawing/2014/main" id="{5473CCD1-ECD2-6B32-6DF7-DC0D8748D217}"/>
              </a:ext>
            </a:extLst>
          </p:cNvPr>
          <p:cNvSpPr txBox="1"/>
          <p:nvPr/>
        </p:nvSpPr>
        <p:spPr>
          <a:xfrm>
            <a:off x="4610100" y="5871746"/>
            <a:ext cx="7581900" cy="677108"/>
          </a:xfrm>
          <a:prstGeom prst="rect">
            <a:avLst/>
          </a:prstGeom>
          <a:noFill/>
        </p:spPr>
        <p:txBody>
          <a:bodyPr wrap="square" rtlCol="0">
            <a:spAutoFit/>
          </a:bodyPr>
          <a:lstStyle/>
          <a:p>
            <a:endParaRPr lang="fr-FR" dirty="0"/>
          </a:p>
          <a:p>
            <a:r>
              <a:rPr lang="fr-FR" sz="2000" b="1" dirty="0"/>
              <a:t>Gare ferroviaire d'Arles.</a:t>
            </a:r>
          </a:p>
        </p:txBody>
      </p:sp>
    </p:spTree>
    <p:extLst>
      <p:ext uri="{BB962C8B-B14F-4D97-AF65-F5344CB8AC3E}">
        <p14:creationId xmlns:p14="http://schemas.microsoft.com/office/powerpoint/2010/main" val="25039603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sculpture, personne&#10;&#10;Description générée automatiquement">
            <a:extLst>
              <a:ext uri="{FF2B5EF4-FFF2-40B4-BE49-F238E27FC236}">
                <a16:creationId xmlns:a16="http://schemas.microsoft.com/office/drawing/2014/main" id="{9FCC896F-9C34-2D7A-D832-51BD34E606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1201" y="228600"/>
            <a:ext cx="5435599" cy="6388100"/>
          </a:xfrm>
          <a:prstGeom prst="rect">
            <a:avLst/>
          </a:prstGeom>
        </p:spPr>
      </p:pic>
      <p:sp>
        <p:nvSpPr>
          <p:cNvPr id="4" name="ZoneTexte 3">
            <a:extLst>
              <a:ext uri="{FF2B5EF4-FFF2-40B4-BE49-F238E27FC236}">
                <a16:creationId xmlns:a16="http://schemas.microsoft.com/office/drawing/2014/main" id="{AA68C032-ADCF-7C3E-2A43-C884BD3003E1}"/>
              </a:ext>
            </a:extLst>
          </p:cNvPr>
          <p:cNvSpPr txBox="1"/>
          <p:nvPr/>
        </p:nvSpPr>
        <p:spPr>
          <a:xfrm>
            <a:off x="8940800" y="2794000"/>
            <a:ext cx="3098800" cy="1938992"/>
          </a:xfrm>
          <a:prstGeom prst="rect">
            <a:avLst/>
          </a:prstGeom>
          <a:noFill/>
        </p:spPr>
        <p:txBody>
          <a:bodyPr wrap="square" rtlCol="0">
            <a:spAutoFit/>
          </a:bodyPr>
          <a:lstStyle/>
          <a:p>
            <a:r>
              <a:rPr lang="fr-FR" sz="2000" b="1" dirty="0"/>
              <a:t>La Vénus d'Arles est au Louvre après avoir orné Versailles. Une copie est à l'hôtel de ville d'Arles, une autre (sans bras) est au Musée de l'Arles antique.</a:t>
            </a:r>
          </a:p>
        </p:txBody>
      </p:sp>
    </p:spTree>
    <p:extLst>
      <p:ext uri="{BB962C8B-B14F-4D97-AF65-F5344CB8AC3E}">
        <p14:creationId xmlns:p14="http://schemas.microsoft.com/office/powerpoint/2010/main" val="17556130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10;&#10;Description générée automatiquement">
            <a:extLst>
              <a:ext uri="{FF2B5EF4-FFF2-40B4-BE49-F238E27FC236}">
                <a16:creationId xmlns:a16="http://schemas.microsoft.com/office/drawing/2014/main" id="{F608F045-E067-5E35-688A-16664AE567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5800" y="177800"/>
            <a:ext cx="5537200" cy="6489700"/>
          </a:xfrm>
          <a:prstGeom prst="rect">
            <a:avLst/>
          </a:prstGeom>
        </p:spPr>
      </p:pic>
      <p:sp>
        <p:nvSpPr>
          <p:cNvPr id="4" name="ZoneTexte 3">
            <a:extLst>
              <a:ext uri="{FF2B5EF4-FFF2-40B4-BE49-F238E27FC236}">
                <a16:creationId xmlns:a16="http://schemas.microsoft.com/office/drawing/2014/main" id="{0E6C346B-0531-8C6D-6A3B-08DCA46A3D6F}"/>
              </a:ext>
            </a:extLst>
          </p:cNvPr>
          <p:cNvSpPr txBox="1"/>
          <p:nvPr/>
        </p:nvSpPr>
        <p:spPr>
          <a:xfrm>
            <a:off x="393700" y="3733800"/>
            <a:ext cx="2832100" cy="707886"/>
          </a:xfrm>
          <a:prstGeom prst="rect">
            <a:avLst/>
          </a:prstGeom>
          <a:noFill/>
        </p:spPr>
        <p:txBody>
          <a:bodyPr wrap="square" rtlCol="0">
            <a:spAutoFit/>
          </a:bodyPr>
          <a:lstStyle/>
          <a:p>
            <a:r>
              <a:rPr lang="fr-FR" sz="2000" b="1" dirty="0">
                <a:solidFill>
                  <a:schemeClr val="bg1"/>
                </a:solidFill>
              </a:rPr>
              <a:t>Vierge à l'Enfant à l'angle de la rue </a:t>
            </a:r>
            <a:r>
              <a:rPr lang="fr-FR" sz="2000" b="1" dirty="0" err="1">
                <a:solidFill>
                  <a:schemeClr val="bg1"/>
                </a:solidFill>
              </a:rPr>
              <a:t>Barreme</a:t>
            </a:r>
            <a:endParaRPr lang="fr-FR" sz="2000" b="1" dirty="0">
              <a:solidFill>
                <a:schemeClr val="bg1"/>
              </a:solidFill>
            </a:endParaRPr>
          </a:p>
        </p:txBody>
      </p:sp>
    </p:spTree>
    <p:extLst>
      <p:ext uri="{BB962C8B-B14F-4D97-AF65-F5344CB8AC3E}">
        <p14:creationId xmlns:p14="http://schemas.microsoft.com/office/powerpoint/2010/main" val="42223448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ierre, extérieur, brique&#10;&#10;Description générée automatiquement">
            <a:extLst>
              <a:ext uri="{FF2B5EF4-FFF2-40B4-BE49-F238E27FC236}">
                <a16:creationId xmlns:a16="http://schemas.microsoft.com/office/drawing/2014/main" id="{681289F7-A883-2DC5-E85A-76D2CFC0AF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7900" y="317500"/>
            <a:ext cx="7785100" cy="5791200"/>
          </a:xfrm>
          <a:prstGeom prst="rect">
            <a:avLst/>
          </a:prstGeom>
        </p:spPr>
      </p:pic>
      <p:sp>
        <p:nvSpPr>
          <p:cNvPr id="4" name="ZoneTexte 3">
            <a:extLst>
              <a:ext uri="{FF2B5EF4-FFF2-40B4-BE49-F238E27FC236}">
                <a16:creationId xmlns:a16="http://schemas.microsoft.com/office/drawing/2014/main" id="{84260A47-937E-98BE-AAA2-B9C132BA9625}"/>
              </a:ext>
            </a:extLst>
          </p:cNvPr>
          <p:cNvSpPr txBox="1"/>
          <p:nvPr/>
        </p:nvSpPr>
        <p:spPr>
          <a:xfrm>
            <a:off x="4787900" y="6108700"/>
            <a:ext cx="7404100" cy="400110"/>
          </a:xfrm>
          <a:prstGeom prst="rect">
            <a:avLst/>
          </a:prstGeom>
          <a:noFill/>
        </p:spPr>
        <p:txBody>
          <a:bodyPr wrap="square" rtlCol="0">
            <a:spAutoFit/>
          </a:bodyPr>
          <a:lstStyle/>
          <a:p>
            <a:r>
              <a:rPr lang="fr-FR" sz="2000" b="1" dirty="0">
                <a:solidFill>
                  <a:schemeClr val="bg1"/>
                </a:solidFill>
              </a:rPr>
              <a:t>Angle de la rue du Forum</a:t>
            </a:r>
          </a:p>
        </p:txBody>
      </p:sp>
    </p:spTree>
    <p:extLst>
      <p:ext uri="{BB962C8B-B14F-4D97-AF65-F5344CB8AC3E}">
        <p14:creationId xmlns:p14="http://schemas.microsoft.com/office/powerpoint/2010/main" val="9133907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vieux&#10;&#10;Description générée automatiquement">
            <a:extLst>
              <a:ext uri="{FF2B5EF4-FFF2-40B4-BE49-F238E27FC236}">
                <a16:creationId xmlns:a16="http://schemas.microsoft.com/office/drawing/2014/main" id="{EA2D3301-F70D-0F4E-913B-76E472FEB4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4900" y="203200"/>
            <a:ext cx="4762500" cy="6413500"/>
          </a:xfrm>
          <a:prstGeom prst="rect">
            <a:avLst/>
          </a:prstGeom>
        </p:spPr>
      </p:pic>
      <p:sp>
        <p:nvSpPr>
          <p:cNvPr id="4" name="ZoneTexte 3">
            <a:extLst>
              <a:ext uri="{FF2B5EF4-FFF2-40B4-BE49-F238E27FC236}">
                <a16:creationId xmlns:a16="http://schemas.microsoft.com/office/drawing/2014/main" id="{012FDC61-70F1-910E-3CD4-4C56E90B11F5}"/>
              </a:ext>
            </a:extLst>
          </p:cNvPr>
          <p:cNvSpPr txBox="1"/>
          <p:nvPr/>
        </p:nvSpPr>
        <p:spPr>
          <a:xfrm>
            <a:off x="8534400" y="3251200"/>
            <a:ext cx="34671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Angle de la rue de la Rotonde</a:t>
            </a:r>
          </a:p>
        </p:txBody>
      </p:sp>
    </p:spTree>
    <p:extLst>
      <p:ext uri="{BB962C8B-B14F-4D97-AF65-F5344CB8AC3E}">
        <p14:creationId xmlns:p14="http://schemas.microsoft.com/office/powerpoint/2010/main" val="2980768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ale&#10;&#10;Description générée automatiquement">
            <a:extLst>
              <a:ext uri="{FF2B5EF4-FFF2-40B4-BE49-F238E27FC236}">
                <a16:creationId xmlns:a16="http://schemas.microsoft.com/office/drawing/2014/main" id="{8363F66B-DFEB-B38B-F0FC-3098EA7267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77800"/>
            <a:ext cx="5141893" cy="6413500"/>
          </a:xfrm>
          <a:prstGeom prst="rect">
            <a:avLst/>
          </a:prstGeom>
        </p:spPr>
      </p:pic>
      <p:sp>
        <p:nvSpPr>
          <p:cNvPr id="4" name="ZoneTexte 3">
            <a:extLst>
              <a:ext uri="{FF2B5EF4-FFF2-40B4-BE49-F238E27FC236}">
                <a16:creationId xmlns:a16="http://schemas.microsoft.com/office/drawing/2014/main" id="{AA91B99A-7E35-149C-2D8A-3032286D9145}"/>
              </a:ext>
            </a:extLst>
          </p:cNvPr>
          <p:cNvSpPr txBox="1"/>
          <p:nvPr/>
        </p:nvSpPr>
        <p:spPr>
          <a:xfrm>
            <a:off x="642153" y="3606800"/>
            <a:ext cx="2946400" cy="1015663"/>
          </a:xfrm>
          <a:prstGeom prst="rect">
            <a:avLst/>
          </a:prstGeom>
          <a:noFill/>
        </p:spPr>
        <p:txBody>
          <a:bodyPr wrap="square" rtlCol="0">
            <a:spAutoFit/>
          </a:bodyPr>
          <a:lstStyle/>
          <a:p>
            <a:r>
              <a:rPr lang="fr-FR" sz="2000" b="1" dirty="0">
                <a:solidFill>
                  <a:schemeClr val="bg1"/>
                </a:solidFill>
              </a:rPr>
              <a:t>Statue de saint Roch au 14 rue du Quatre-Septembre</a:t>
            </a:r>
          </a:p>
        </p:txBody>
      </p:sp>
    </p:spTree>
    <p:extLst>
      <p:ext uri="{BB962C8B-B14F-4D97-AF65-F5344CB8AC3E}">
        <p14:creationId xmlns:p14="http://schemas.microsoft.com/office/powerpoint/2010/main" val="1698772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 voûte&#10;&#10;Description générée automatiquement">
            <a:extLst>
              <a:ext uri="{FF2B5EF4-FFF2-40B4-BE49-F238E27FC236}">
                <a16:creationId xmlns:a16="http://schemas.microsoft.com/office/drawing/2014/main" id="{9AF3776E-35A7-73E1-4826-7CE23C38BE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7400" y="381000"/>
            <a:ext cx="8102600" cy="5829300"/>
          </a:xfrm>
          <a:prstGeom prst="rect">
            <a:avLst/>
          </a:prstGeom>
        </p:spPr>
      </p:pic>
      <p:sp>
        <p:nvSpPr>
          <p:cNvPr id="4" name="ZoneTexte 3">
            <a:extLst>
              <a:ext uri="{FF2B5EF4-FFF2-40B4-BE49-F238E27FC236}">
                <a16:creationId xmlns:a16="http://schemas.microsoft.com/office/drawing/2014/main" id="{21EA270B-BFFE-C863-9F06-54E69E907BA1}"/>
              </a:ext>
            </a:extLst>
          </p:cNvPr>
          <p:cNvSpPr txBox="1"/>
          <p:nvPr/>
        </p:nvSpPr>
        <p:spPr>
          <a:xfrm>
            <a:off x="3213100" y="5871746"/>
            <a:ext cx="64897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Portail de la cathédrale Saint-</a:t>
            </a:r>
            <a:r>
              <a:rPr lang="fr-FR" sz="2000" b="1" dirty="0" err="1">
                <a:solidFill>
                  <a:schemeClr val="bg1"/>
                </a:solidFill>
              </a:rPr>
              <a:t>Trophime</a:t>
            </a:r>
            <a:r>
              <a:rPr lang="fr-FR" sz="2000" b="1" dirty="0">
                <a:solidFill>
                  <a:schemeClr val="bg1"/>
                </a:solidFill>
              </a:rPr>
              <a:t> (fin du </a:t>
            </a:r>
            <a:r>
              <a:rPr lang="fr-FR" sz="2000" b="1" dirty="0" err="1">
                <a:solidFill>
                  <a:schemeClr val="bg1"/>
                </a:solidFill>
              </a:rPr>
              <a:t>xiie</a:t>
            </a:r>
            <a:r>
              <a:rPr lang="fr-FR" sz="2000" b="1" dirty="0">
                <a:solidFill>
                  <a:schemeClr val="bg1"/>
                </a:solidFill>
              </a:rPr>
              <a:t> siècle).</a:t>
            </a:r>
          </a:p>
        </p:txBody>
      </p:sp>
    </p:spTree>
    <p:extLst>
      <p:ext uri="{BB962C8B-B14F-4D97-AF65-F5344CB8AC3E}">
        <p14:creationId xmlns:p14="http://schemas.microsoft.com/office/powerpoint/2010/main" val="19539848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église, vieux&#10;&#10;Description générée automatiquement">
            <a:extLst>
              <a:ext uri="{FF2B5EF4-FFF2-40B4-BE49-F238E27FC236}">
                <a16:creationId xmlns:a16="http://schemas.microsoft.com/office/drawing/2014/main" id="{CF933BC3-15A7-9606-4848-8BBCF9472C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300" y="406400"/>
            <a:ext cx="8928100" cy="5829300"/>
          </a:xfrm>
          <a:prstGeom prst="rect">
            <a:avLst/>
          </a:prstGeom>
        </p:spPr>
      </p:pic>
      <p:sp>
        <p:nvSpPr>
          <p:cNvPr id="4" name="ZoneTexte 3">
            <a:extLst>
              <a:ext uri="{FF2B5EF4-FFF2-40B4-BE49-F238E27FC236}">
                <a16:creationId xmlns:a16="http://schemas.microsoft.com/office/drawing/2014/main" id="{CE62E9A3-E2C0-2ADD-6855-0D154AC34768}"/>
              </a:ext>
            </a:extLst>
          </p:cNvPr>
          <p:cNvSpPr txBox="1"/>
          <p:nvPr/>
        </p:nvSpPr>
        <p:spPr>
          <a:xfrm>
            <a:off x="3644900" y="6139786"/>
            <a:ext cx="6921500" cy="400110"/>
          </a:xfrm>
          <a:prstGeom prst="rect">
            <a:avLst/>
          </a:prstGeom>
          <a:noFill/>
        </p:spPr>
        <p:txBody>
          <a:bodyPr wrap="square" rtlCol="0">
            <a:spAutoFit/>
          </a:bodyPr>
          <a:lstStyle/>
          <a:p>
            <a:r>
              <a:rPr lang="fr-FR" sz="2000" b="1" dirty="0"/>
              <a:t>Église Notre-Dame-de-la-Major (</a:t>
            </a:r>
            <a:r>
              <a:rPr lang="fr-FR" sz="2000" b="1" dirty="0" err="1"/>
              <a:t>xiie</a:t>
            </a:r>
            <a:r>
              <a:rPr lang="fr-FR" sz="2000" b="1" dirty="0"/>
              <a:t> siècle).</a:t>
            </a:r>
          </a:p>
        </p:txBody>
      </p:sp>
    </p:spTree>
    <p:extLst>
      <p:ext uri="{BB962C8B-B14F-4D97-AF65-F5344CB8AC3E}">
        <p14:creationId xmlns:p14="http://schemas.microsoft.com/office/powerpoint/2010/main" val="23609180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pierre&#10;&#10;Description générée automatiquement">
            <a:extLst>
              <a:ext uri="{FF2B5EF4-FFF2-40B4-BE49-F238E27FC236}">
                <a16:creationId xmlns:a16="http://schemas.microsoft.com/office/drawing/2014/main" id="{CC57BFE0-C36A-84D2-51FD-754BE5C497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3580" y="381000"/>
            <a:ext cx="8184839" cy="5829300"/>
          </a:xfrm>
          <a:prstGeom prst="rect">
            <a:avLst/>
          </a:prstGeom>
        </p:spPr>
      </p:pic>
      <p:sp>
        <p:nvSpPr>
          <p:cNvPr id="4" name="ZoneTexte 3">
            <a:extLst>
              <a:ext uri="{FF2B5EF4-FFF2-40B4-BE49-F238E27FC236}">
                <a16:creationId xmlns:a16="http://schemas.microsoft.com/office/drawing/2014/main" id="{F9F7ADB5-AFF1-9BBF-43EA-A6B621136858}"/>
              </a:ext>
            </a:extLst>
          </p:cNvPr>
          <p:cNvSpPr txBox="1"/>
          <p:nvPr/>
        </p:nvSpPr>
        <p:spPr>
          <a:xfrm>
            <a:off x="4038600" y="5871746"/>
            <a:ext cx="6769100" cy="677108"/>
          </a:xfrm>
          <a:prstGeom prst="rect">
            <a:avLst/>
          </a:prstGeom>
          <a:noFill/>
        </p:spPr>
        <p:txBody>
          <a:bodyPr wrap="square" rtlCol="0">
            <a:spAutoFit/>
          </a:bodyPr>
          <a:lstStyle/>
          <a:p>
            <a:endParaRPr lang="fr-FR" dirty="0"/>
          </a:p>
          <a:p>
            <a:r>
              <a:rPr lang="fr-FR" sz="2000" b="1" dirty="0"/>
              <a:t>Hôtel Courtois de Langlade (</a:t>
            </a:r>
            <a:r>
              <a:rPr lang="fr-FR" sz="2000" b="1" dirty="0" err="1"/>
              <a:t>xviiie</a:t>
            </a:r>
            <a:r>
              <a:rPr lang="fr-FR" sz="2000" b="1" dirty="0"/>
              <a:t> siècle)</a:t>
            </a:r>
          </a:p>
        </p:txBody>
      </p:sp>
    </p:spTree>
    <p:extLst>
      <p:ext uri="{BB962C8B-B14F-4D97-AF65-F5344CB8AC3E}">
        <p14:creationId xmlns:p14="http://schemas.microsoft.com/office/powerpoint/2010/main" val="1417374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extérieur, arbre, ciel&#10;&#10;Description générée automatiquement">
            <a:extLst>
              <a:ext uri="{FF2B5EF4-FFF2-40B4-BE49-F238E27FC236}">
                <a16:creationId xmlns:a16="http://schemas.microsoft.com/office/drawing/2014/main" id="{F9096C7A-19A8-8E35-5268-9FB3EF517B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65100"/>
            <a:ext cx="5141893" cy="6489700"/>
          </a:xfrm>
          <a:prstGeom prst="rect">
            <a:avLst/>
          </a:prstGeom>
        </p:spPr>
      </p:pic>
      <p:sp>
        <p:nvSpPr>
          <p:cNvPr id="6" name="ZoneTexte 5">
            <a:extLst>
              <a:ext uri="{FF2B5EF4-FFF2-40B4-BE49-F238E27FC236}">
                <a16:creationId xmlns:a16="http://schemas.microsoft.com/office/drawing/2014/main" id="{F5B0022E-6800-356F-0D35-52249823A9D7}"/>
              </a:ext>
            </a:extLst>
          </p:cNvPr>
          <p:cNvSpPr txBox="1"/>
          <p:nvPr/>
        </p:nvSpPr>
        <p:spPr>
          <a:xfrm>
            <a:off x="8775700" y="3314700"/>
            <a:ext cx="3289300" cy="677108"/>
          </a:xfrm>
          <a:prstGeom prst="rect">
            <a:avLst/>
          </a:prstGeom>
          <a:noFill/>
        </p:spPr>
        <p:txBody>
          <a:bodyPr wrap="square" rtlCol="0">
            <a:spAutoFit/>
          </a:bodyPr>
          <a:lstStyle/>
          <a:p>
            <a:endParaRPr lang="fr-FR" dirty="0"/>
          </a:p>
          <a:p>
            <a:r>
              <a:rPr lang="fr-FR" sz="2000" b="1" dirty="0" err="1"/>
              <a:t>Luma</a:t>
            </a:r>
            <a:r>
              <a:rPr lang="fr-FR" sz="2000" b="1" dirty="0"/>
              <a:t> Arles</a:t>
            </a:r>
          </a:p>
        </p:txBody>
      </p:sp>
    </p:spTree>
    <p:extLst>
      <p:ext uri="{BB962C8B-B14F-4D97-AF65-F5344CB8AC3E}">
        <p14:creationId xmlns:p14="http://schemas.microsoft.com/office/powerpoint/2010/main" val="2326561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able, intérieur, assiette, alimentation&#10;&#10;Description générée automatiquement">
            <a:extLst>
              <a:ext uri="{FF2B5EF4-FFF2-40B4-BE49-F238E27FC236}">
                <a16:creationId xmlns:a16="http://schemas.microsoft.com/office/drawing/2014/main" id="{5D5E9B9C-15F2-5C95-D366-F7BDF8A85C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7600" y="393700"/>
            <a:ext cx="7416800" cy="5803900"/>
          </a:xfrm>
          <a:prstGeom prst="rect">
            <a:avLst/>
          </a:prstGeom>
        </p:spPr>
      </p:pic>
      <p:sp>
        <p:nvSpPr>
          <p:cNvPr id="6" name="ZoneTexte 5">
            <a:extLst>
              <a:ext uri="{FF2B5EF4-FFF2-40B4-BE49-F238E27FC236}">
                <a16:creationId xmlns:a16="http://schemas.microsoft.com/office/drawing/2014/main" id="{F33BE632-F411-D6FB-21FF-FADEABB9E826}"/>
              </a:ext>
            </a:extLst>
          </p:cNvPr>
          <p:cNvSpPr txBox="1"/>
          <p:nvPr/>
        </p:nvSpPr>
        <p:spPr>
          <a:xfrm>
            <a:off x="4914900" y="5859046"/>
            <a:ext cx="8153400" cy="677108"/>
          </a:xfrm>
          <a:prstGeom prst="rect">
            <a:avLst/>
          </a:prstGeom>
          <a:noFill/>
        </p:spPr>
        <p:txBody>
          <a:bodyPr wrap="square" rtlCol="0">
            <a:spAutoFit/>
          </a:bodyPr>
          <a:lstStyle/>
          <a:p>
            <a:endParaRPr lang="fr-FR" dirty="0"/>
          </a:p>
          <a:p>
            <a:r>
              <a:rPr lang="fr-FR" sz="2000" b="1" dirty="0"/>
              <a:t>Gardianne de taureau.</a:t>
            </a:r>
          </a:p>
        </p:txBody>
      </p:sp>
    </p:spTree>
    <p:extLst>
      <p:ext uri="{BB962C8B-B14F-4D97-AF65-F5344CB8AC3E}">
        <p14:creationId xmlns:p14="http://schemas.microsoft.com/office/powerpoint/2010/main" val="2638218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extérieur&#10;&#10;Description générée automatiquement">
            <a:extLst>
              <a:ext uri="{FF2B5EF4-FFF2-40B4-BE49-F238E27FC236}">
                <a16:creationId xmlns:a16="http://schemas.microsoft.com/office/drawing/2014/main" id="{A3C4A8B9-3CA0-FD2A-740B-E93320BCB9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1254" y="228600"/>
            <a:ext cx="4649492" cy="6388100"/>
          </a:xfrm>
          <a:prstGeom prst="rect">
            <a:avLst/>
          </a:prstGeom>
        </p:spPr>
      </p:pic>
      <p:sp>
        <p:nvSpPr>
          <p:cNvPr id="4" name="ZoneTexte 3">
            <a:extLst>
              <a:ext uri="{FF2B5EF4-FFF2-40B4-BE49-F238E27FC236}">
                <a16:creationId xmlns:a16="http://schemas.microsoft.com/office/drawing/2014/main" id="{BA505A11-A72A-1B36-0BDE-585DBB508682}"/>
              </a:ext>
            </a:extLst>
          </p:cNvPr>
          <p:cNvSpPr txBox="1"/>
          <p:nvPr/>
        </p:nvSpPr>
        <p:spPr>
          <a:xfrm>
            <a:off x="787400" y="3771900"/>
            <a:ext cx="3556000" cy="707886"/>
          </a:xfrm>
          <a:prstGeom prst="rect">
            <a:avLst/>
          </a:prstGeom>
          <a:noFill/>
        </p:spPr>
        <p:txBody>
          <a:bodyPr wrap="square" rtlCol="0">
            <a:spAutoFit/>
          </a:bodyPr>
          <a:lstStyle/>
          <a:p>
            <a:r>
              <a:rPr lang="fr-FR" sz="2000" b="1" dirty="0">
                <a:solidFill>
                  <a:schemeClr val="bg1"/>
                </a:solidFill>
              </a:rPr>
              <a:t>Nathalie Chay, 19e reine d'Arles.</a:t>
            </a:r>
          </a:p>
        </p:txBody>
      </p:sp>
    </p:spTree>
    <p:extLst>
      <p:ext uri="{BB962C8B-B14F-4D97-AF65-F5344CB8AC3E}">
        <p14:creationId xmlns:p14="http://schemas.microsoft.com/office/powerpoint/2010/main" val="24597297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chien&#10;&#10;Description générée automatiquement">
            <a:extLst>
              <a:ext uri="{FF2B5EF4-FFF2-40B4-BE49-F238E27FC236}">
                <a16:creationId xmlns:a16="http://schemas.microsoft.com/office/drawing/2014/main" id="{4A368CB8-E650-D018-6E0E-6C4E8BC0FE3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24100" y="279400"/>
            <a:ext cx="7543800" cy="5880099"/>
          </a:xfrm>
          <a:prstGeom prst="rect">
            <a:avLst/>
          </a:prstGeom>
        </p:spPr>
      </p:pic>
      <p:sp>
        <p:nvSpPr>
          <p:cNvPr id="4" name="ZoneTexte 3">
            <a:extLst>
              <a:ext uri="{FF2B5EF4-FFF2-40B4-BE49-F238E27FC236}">
                <a16:creationId xmlns:a16="http://schemas.microsoft.com/office/drawing/2014/main" id="{33FA3B8E-C844-242A-0A54-12911761386B}"/>
              </a:ext>
            </a:extLst>
          </p:cNvPr>
          <p:cNvSpPr txBox="1"/>
          <p:nvPr/>
        </p:nvSpPr>
        <p:spPr>
          <a:xfrm>
            <a:off x="5321300" y="5870714"/>
            <a:ext cx="6959600" cy="707886"/>
          </a:xfrm>
          <a:prstGeom prst="rect">
            <a:avLst/>
          </a:prstGeom>
          <a:noFill/>
        </p:spPr>
        <p:txBody>
          <a:bodyPr wrap="square" rtlCol="0">
            <a:spAutoFit/>
          </a:bodyPr>
          <a:lstStyle/>
          <a:p>
            <a:endParaRPr lang="fr-FR" sz="2000" dirty="0">
              <a:solidFill>
                <a:schemeClr val="bg1"/>
              </a:solidFill>
            </a:endParaRPr>
          </a:p>
          <a:p>
            <a:r>
              <a:rPr lang="fr-FR" sz="2000" b="1" dirty="0">
                <a:solidFill>
                  <a:schemeClr val="bg1"/>
                </a:solidFill>
              </a:rPr>
              <a:t>Corrida à Arles.</a:t>
            </a:r>
          </a:p>
        </p:txBody>
      </p:sp>
    </p:spTree>
    <p:extLst>
      <p:ext uri="{BB962C8B-B14F-4D97-AF65-F5344CB8AC3E}">
        <p14:creationId xmlns:p14="http://schemas.microsoft.com/office/powerpoint/2010/main" val="1056491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gens, foule&#10;&#10;Description générée automatiquement">
            <a:extLst>
              <a:ext uri="{FF2B5EF4-FFF2-40B4-BE49-F238E27FC236}">
                <a16:creationId xmlns:a16="http://schemas.microsoft.com/office/drawing/2014/main" id="{02027EC8-6378-64BD-FA79-95EB4C7CBB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1200" y="393700"/>
            <a:ext cx="8077200" cy="5880100"/>
          </a:xfrm>
          <a:prstGeom prst="rect">
            <a:avLst/>
          </a:prstGeom>
        </p:spPr>
      </p:pic>
      <p:sp>
        <p:nvSpPr>
          <p:cNvPr id="4" name="ZoneTexte 3">
            <a:extLst>
              <a:ext uri="{FF2B5EF4-FFF2-40B4-BE49-F238E27FC236}">
                <a16:creationId xmlns:a16="http://schemas.microsoft.com/office/drawing/2014/main" id="{042460A1-55BB-F129-2E6C-E0D5DC5FC707}"/>
              </a:ext>
            </a:extLst>
          </p:cNvPr>
          <p:cNvSpPr txBox="1"/>
          <p:nvPr/>
        </p:nvSpPr>
        <p:spPr>
          <a:xfrm>
            <a:off x="5334000" y="5935246"/>
            <a:ext cx="55753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Arlésiennes.</a:t>
            </a:r>
          </a:p>
        </p:txBody>
      </p:sp>
    </p:spTree>
    <p:extLst>
      <p:ext uri="{BB962C8B-B14F-4D97-AF65-F5344CB8AC3E}">
        <p14:creationId xmlns:p14="http://schemas.microsoft.com/office/powerpoint/2010/main" val="7473517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0441275-C66F-4D14-4DD9-081AB97B6012}"/>
              </a:ext>
            </a:extLst>
          </p:cNvPr>
          <p:cNvSpPr txBox="1"/>
          <p:nvPr/>
        </p:nvSpPr>
        <p:spPr>
          <a:xfrm>
            <a:off x="2997200" y="2044700"/>
            <a:ext cx="9994900" cy="523220"/>
          </a:xfrm>
          <a:prstGeom prst="rect">
            <a:avLst/>
          </a:prstGeom>
          <a:noFill/>
        </p:spPr>
        <p:txBody>
          <a:bodyPr wrap="square" rtlCol="0">
            <a:spAutoFit/>
          </a:bodyPr>
          <a:lstStyle/>
          <a:p>
            <a:r>
              <a:rPr lang="fr-FR" sz="2800" b="1" dirty="0">
                <a:solidFill>
                  <a:schemeClr val="bg1"/>
                </a:solidFill>
              </a:rPr>
              <a:t>Lorient Vous A Présenté La Ville D’Arles</a:t>
            </a:r>
          </a:p>
        </p:txBody>
      </p:sp>
      <p:sp>
        <p:nvSpPr>
          <p:cNvPr id="3" name="ZoneTexte 2">
            <a:extLst>
              <a:ext uri="{FF2B5EF4-FFF2-40B4-BE49-F238E27FC236}">
                <a16:creationId xmlns:a16="http://schemas.microsoft.com/office/drawing/2014/main" id="{6EADB74A-F4D6-6528-AEE2-D3795F49B246}"/>
              </a:ext>
            </a:extLst>
          </p:cNvPr>
          <p:cNvSpPr txBox="1"/>
          <p:nvPr/>
        </p:nvSpPr>
        <p:spPr>
          <a:xfrm>
            <a:off x="4000500" y="2722890"/>
            <a:ext cx="79883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6A78A877-3AF1-A16E-42D5-C9F2E1184750}"/>
              </a:ext>
            </a:extLst>
          </p:cNvPr>
          <p:cNvSpPr txBox="1"/>
          <p:nvPr/>
        </p:nvSpPr>
        <p:spPr>
          <a:xfrm>
            <a:off x="5588000" y="3401080"/>
            <a:ext cx="5092700"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660262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426</Words>
  <Application>Microsoft Office PowerPoint</Application>
  <PresentationFormat>Grand écran</PresentationFormat>
  <Paragraphs>62</Paragraphs>
  <Slides>39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39</vt:i4>
      </vt:variant>
    </vt:vector>
  </HeadingPairs>
  <TitlesOfParts>
    <vt:vector size="4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2023-01-21T04:58:16Z</dcterms:created>
  <dcterms:modified xsi:type="dcterms:W3CDTF">2023-01-21T07:47:09Z</dcterms:modified>
</cp:coreProperties>
</file>