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8" r:id="rId3"/>
    <p:sldId id="258" r:id="rId4"/>
    <p:sldId id="259" r:id="rId5"/>
    <p:sldId id="262" r:id="rId6"/>
    <p:sldId id="261" r:id="rId7"/>
    <p:sldId id="260"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7" r:id="rId24"/>
    <p:sldId id="279" r:id="rId25"/>
    <p:sldId id="280" r:id="rId26"/>
    <p:sldId id="281" r:id="rId27"/>
    <p:sldId id="282" r:id="rId28"/>
    <p:sldId id="283" r:id="rId29"/>
    <p:sldId id="284" r:id="rId30"/>
    <p:sldId id="286" r:id="rId31"/>
    <p:sldId id="287" r:id="rId32"/>
    <p:sldId id="289"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raTu5VC8t8XLMTmX3zBaQ==" hashData="kVAcGCcphW6oTjhoNffv+Q6B1NpNoaoJoyAl82rEcSPRC5SUztlRhRkKetqBoSVLMxif3/mRVoxxcnYtjp/3Y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1DA5F5-0443-40B9-939E-9BE352C25A46}" v="93" dt="2023-01-17T06:26:57.791"/>
    <p1510:client id="{8D9634E8-136D-416C-B2A9-8C6A9819AB1E}" v="59" dt="2023-01-17T08:41:42.3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6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454F2E-B79C-612B-22BB-CCD4BCEF4D2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2BA6B1B-7957-8980-3E19-17EDF5CC10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CD29A57-70E3-3D89-CE4C-A900C75E283C}"/>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5" name="Espace réservé du pied de page 4">
            <a:extLst>
              <a:ext uri="{FF2B5EF4-FFF2-40B4-BE49-F238E27FC236}">
                <a16:creationId xmlns:a16="http://schemas.microsoft.com/office/drawing/2014/main" id="{06490322-EEFE-1448-4EB8-62B259E7F2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15BBB3-A34C-F856-EFBC-34B49560C5B4}"/>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35910254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83BE8F-7A28-269D-DE41-85E312E8A88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8C0CAF2-C5AC-CBE0-C917-3E65C80B2FB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B51384-020A-8437-6304-F39F1B0A7116}"/>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5" name="Espace réservé du pied de page 4">
            <a:extLst>
              <a:ext uri="{FF2B5EF4-FFF2-40B4-BE49-F238E27FC236}">
                <a16:creationId xmlns:a16="http://schemas.microsoft.com/office/drawing/2014/main" id="{2CACD871-3E09-A429-EAF9-F7B8EC79C96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AD326B-14D7-6366-E768-0DAC3AD23B14}"/>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2057796036"/>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7C9021-83DE-73CD-9278-1D30BA47347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D6DE6EE-757E-D098-972C-8F04962452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66164FD-6E13-0BFE-349D-3F3EB28589B4}"/>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5" name="Espace réservé du pied de page 4">
            <a:extLst>
              <a:ext uri="{FF2B5EF4-FFF2-40B4-BE49-F238E27FC236}">
                <a16:creationId xmlns:a16="http://schemas.microsoft.com/office/drawing/2014/main" id="{D2F6BEDC-95E0-BFAD-2A2B-A3FF8C11121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8B62DA-436F-98F6-2F91-01AD55CCE1C7}"/>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187354006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9533CD-FD02-6F5E-0431-CF1A5D741D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97E4CD9-9151-BE7B-9969-2C918508EB9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9FF08EC-3893-00ED-AEE1-9D6674826BE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5C2F64A-5B57-7198-6E82-E99BE92369A5}"/>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6" name="Espace réservé du pied de page 5">
            <a:extLst>
              <a:ext uri="{FF2B5EF4-FFF2-40B4-BE49-F238E27FC236}">
                <a16:creationId xmlns:a16="http://schemas.microsoft.com/office/drawing/2014/main" id="{AFB6D4A5-8514-C1AB-6404-E7E5420660C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29DD6C0-489F-FC95-E764-99E6FD41EC0A}"/>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2928973220"/>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4D20D9-E200-01C1-7C6E-D28374F1A34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7F00E80-F16F-B1EE-44E1-49703FB1AA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0526723-6275-68D9-E59F-E008D627121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C0C2FF8-2A0D-05C4-1B76-4CDA176B33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F277D69-D703-4539-E138-9B356A1EFC9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7303201-11C1-F576-A75D-2559D63640F1}"/>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8" name="Espace réservé du pied de page 7">
            <a:extLst>
              <a:ext uri="{FF2B5EF4-FFF2-40B4-BE49-F238E27FC236}">
                <a16:creationId xmlns:a16="http://schemas.microsoft.com/office/drawing/2014/main" id="{80089140-C94A-E708-A93D-0B644039599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A16381C-3F2A-EC61-FB9C-9A1FD4678872}"/>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459951433"/>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4E50DC-E764-27D0-FD6F-96AA732A462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2E4998F-4810-03CE-4B95-02A2A4E572B5}"/>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4" name="Espace réservé du pied de page 3">
            <a:extLst>
              <a:ext uri="{FF2B5EF4-FFF2-40B4-BE49-F238E27FC236}">
                <a16:creationId xmlns:a16="http://schemas.microsoft.com/office/drawing/2014/main" id="{E6E83544-C3F3-1F3D-92D6-EFBE75C8A73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540B885-60E3-5690-C7C3-CE28174765A5}"/>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85484264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95B172C-7AC0-A55D-8FA3-F32F78442323}"/>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3" name="Espace réservé du pied de page 2">
            <a:extLst>
              <a:ext uri="{FF2B5EF4-FFF2-40B4-BE49-F238E27FC236}">
                <a16:creationId xmlns:a16="http://schemas.microsoft.com/office/drawing/2014/main" id="{A0851B26-1876-8E7F-1FD4-3BFF7658315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689B348-C968-7798-7609-D400C6D1C288}"/>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2393442606"/>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4AF997-D974-160F-9AEF-B7A2A181805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855DED3-B66C-B781-CBCC-A3BBC82A69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E768B25-83F0-7345-05A1-4E175C5DC6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8615001-D288-F537-B42A-A19F9F79024C}"/>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6" name="Espace réservé du pied de page 5">
            <a:extLst>
              <a:ext uri="{FF2B5EF4-FFF2-40B4-BE49-F238E27FC236}">
                <a16:creationId xmlns:a16="http://schemas.microsoft.com/office/drawing/2014/main" id="{2178BCB6-B99B-D380-8FB3-DFA0EE9C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CB6E51B-5DDD-03B4-DAB4-11287B307AAB}"/>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3632372824"/>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DE000C-A39F-0730-1E3E-362CE27B0A0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D9EE4A8-CF01-8924-BAB9-3A432374BC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6785063-F4AF-4AB6-0179-940A283B2A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994280A-0463-7118-3868-313413801201}"/>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6" name="Espace réservé du pied de page 5">
            <a:extLst>
              <a:ext uri="{FF2B5EF4-FFF2-40B4-BE49-F238E27FC236}">
                <a16:creationId xmlns:a16="http://schemas.microsoft.com/office/drawing/2014/main" id="{06CF0EB5-A656-1D91-8FC1-61BE072049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65646A3-C9BF-18E8-C07E-C4A1390E5768}"/>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113601810"/>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E711CF-BE81-4833-B36D-6ED89EA9195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6EC7955-598A-6243-B014-97507A4A3AD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B230BA-E5E4-0718-E36D-74F775D33688}"/>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5" name="Espace réservé du pied de page 4">
            <a:extLst>
              <a:ext uri="{FF2B5EF4-FFF2-40B4-BE49-F238E27FC236}">
                <a16:creationId xmlns:a16="http://schemas.microsoft.com/office/drawing/2014/main" id="{F4AE3856-11FD-0F5A-2583-5E71ABE712B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9E350F-BC4F-C52B-35DA-B14555037AB0}"/>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413397020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DFF0C86-EA16-7793-8D9D-ADE8DC8DA91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F37359E-158D-A2A5-7D23-531ADB94E29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48657B1-3593-D7D8-7AA6-4FBA5DC283D8}"/>
              </a:ext>
            </a:extLst>
          </p:cNvPr>
          <p:cNvSpPr>
            <a:spLocks noGrp="1"/>
          </p:cNvSpPr>
          <p:nvPr>
            <p:ph type="dt" sz="half" idx="10"/>
          </p:nvPr>
        </p:nvSpPr>
        <p:spPr/>
        <p:txBody>
          <a:bodyPr/>
          <a:lstStyle/>
          <a:p>
            <a:fld id="{088F4A90-5FBB-4774-94E8-8120D9EA9772}" type="datetimeFigureOut">
              <a:rPr lang="fr-FR" smtClean="0"/>
              <a:t>17/01/2023</a:t>
            </a:fld>
            <a:endParaRPr lang="fr-FR"/>
          </a:p>
        </p:txBody>
      </p:sp>
      <p:sp>
        <p:nvSpPr>
          <p:cNvPr id="5" name="Espace réservé du pied de page 4">
            <a:extLst>
              <a:ext uri="{FF2B5EF4-FFF2-40B4-BE49-F238E27FC236}">
                <a16:creationId xmlns:a16="http://schemas.microsoft.com/office/drawing/2014/main" id="{F1361830-0186-528F-D414-C18109B56E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55A689B-9B2F-32E7-6C45-344D5CD75999}"/>
              </a:ext>
            </a:extLst>
          </p:cNvPr>
          <p:cNvSpPr>
            <a:spLocks noGrp="1"/>
          </p:cNvSpPr>
          <p:nvPr>
            <p:ph type="sldNum" sz="quarter" idx="12"/>
          </p:nvPr>
        </p:nvSpPr>
        <p:spPr/>
        <p:txBody>
          <a:bodyPr/>
          <a:lstStyle/>
          <a:p>
            <a:fld id="{3E9EF753-D021-431E-8CD5-BF2C5AAEB0AD}" type="slidenum">
              <a:rPr lang="fr-FR" smtClean="0"/>
              <a:t>‹N°›</a:t>
            </a:fld>
            <a:endParaRPr lang="fr-FR"/>
          </a:p>
        </p:txBody>
      </p:sp>
    </p:spTree>
    <p:extLst>
      <p:ext uri="{BB962C8B-B14F-4D97-AF65-F5344CB8AC3E}">
        <p14:creationId xmlns:p14="http://schemas.microsoft.com/office/powerpoint/2010/main" val="339285501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6CDB52D-FE85-7FF2-536B-B52414D101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45A084B-A41A-7B78-DB74-4D71E55DCD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736E44-42BD-AD16-319D-E3E4397317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8F4A90-5FBB-4774-94E8-8120D9EA9772}" type="datetimeFigureOut">
              <a:rPr lang="fr-FR" smtClean="0"/>
              <a:t>17/01/2023</a:t>
            </a:fld>
            <a:endParaRPr lang="fr-FR"/>
          </a:p>
        </p:txBody>
      </p:sp>
      <p:sp>
        <p:nvSpPr>
          <p:cNvPr id="5" name="Espace réservé du pied de page 4">
            <a:extLst>
              <a:ext uri="{FF2B5EF4-FFF2-40B4-BE49-F238E27FC236}">
                <a16:creationId xmlns:a16="http://schemas.microsoft.com/office/drawing/2014/main" id="{FF480B78-0953-7728-2E9C-AC0E5E9DB7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E60FEA4-07BA-90DD-1E03-A30B20A748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9EF753-D021-431E-8CD5-BF2C5AAEB0AD}" type="slidenum">
              <a:rPr lang="fr-FR" smtClean="0"/>
              <a:t>‹N°›</a:t>
            </a:fld>
            <a:endParaRPr lang="fr-FR"/>
          </a:p>
        </p:txBody>
      </p:sp>
    </p:spTree>
    <p:extLst>
      <p:ext uri="{BB962C8B-B14F-4D97-AF65-F5344CB8AC3E}">
        <p14:creationId xmlns:p14="http://schemas.microsoft.com/office/powerpoint/2010/main" val="2638525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ciel, bâtiment, extérieur, tour&#10;&#10;Description générée automatiquement">
            <a:extLst>
              <a:ext uri="{FF2B5EF4-FFF2-40B4-BE49-F238E27FC236}">
                <a16:creationId xmlns:a16="http://schemas.microsoft.com/office/drawing/2014/main" id="{F9863109-9BD8-7383-60A6-4F4DDFC117E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81200" y="558800"/>
            <a:ext cx="8199120" cy="5628640"/>
          </a:xfrm>
          <a:prstGeom prst="rect">
            <a:avLst/>
          </a:prstGeom>
        </p:spPr>
      </p:pic>
      <p:sp>
        <p:nvSpPr>
          <p:cNvPr id="8" name="ZoneTexte 7">
            <a:extLst>
              <a:ext uri="{FF2B5EF4-FFF2-40B4-BE49-F238E27FC236}">
                <a16:creationId xmlns:a16="http://schemas.microsoft.com/office/drawing/2014/main" id="{2C1FBE09-3755-4776-78DA-C10349026C51}"/>
              </a:ext>
            </a:extLst>
          </p:cNvPr>
          <p:cNvSpPr txBox="1"/>
          <p:nvPr/>
        </p:nvSpPr>
        <p:spPr>
          <a:xfrm>
            <a:off x="4663440" y="6187440"/>
            <a:ext cx="5516880" cy="400110"/>
          </a:xfrm>
          <a:prstGeom prst="rect">
            <a:avLst/>
          </a:prstGeom>
          <a:noFill/>
        </p:spPr>
        <p:txBody>
          <a:bodyPr wrap="square" rtlCol="0">
            <a:spAutoFit/>
          </a:bodyPr>
          <a:lstStyle/>
          <a:p>
            <a:r>
              <a:rPr lang="fr-FR" sz="2000" b="1" dirty="0">
                <a:solidFill>
                  <a:schemeClr val="bg1"/>
                </a:solidFill>
              </a:rPr>
              <a:t>Cathédrale de Sienne)</a:t>
            </a:r>
          </a:p>
        </p:txBody>
      </p:sp>
      <p:sp>
        <p:nvSpPr>
          <p:cNvPr id="9" name="ZoneTexte 8">
            <a:extLst>
              <a:ext uri="{FF2B5EF4-FFF2-40B4-BE49-F238E27FC236}">
                <a16:creationId xmlns:a16="http://schemas.microsoft.com/office/drawing/2014/main" id="{48D33307-C588-34D6-0E5E-3FEDB99C7580}"/>
              </a:ext>
            </a:extLst>
          </p:cNvPr>
          <p:cNvSpPr txBox="1"/>
          <p:nvPr/>
        </p:nvSpPr>
        <p:spPr>
          <a:xfrm>
            <a:off x="3065780" y="158690"/>
            <a:ext cx="12059920" cy="461665"/>
          </a:xfrm>
          <a:prstGeom prst="rect">
            <a:avLst/>
          </a:prstGeom>
          <a:noFill/>
        </p:spPr>
        <p:txBody>
          <a:bodyPr wrap="square" rtlCol="0">
            <a:spAutoFit/>
          </a:bodyPr>
          <a:lstStyle/>
          <a:p>
            <a:r>
              <a:rPr lang="fr-FR" sz="2400" b="1" dirty="0">
                <a:solidFill>
                  <a:schemeClr val="bg1"/>
                </a:solidFill>
              </a:rPr>
              <a:t>Lorient Vous Propose La Cathédral De Sienne</a:t>
            </a:r>
          </a:p>
        </p:txBody>
      </p:sp>
    </p:spTree>
    <p:extLst>
      <p:ext uri="{BB962C8B-B14F-4D97-AF65-F5344CB8AC3E}">
        <p14:creationId xmlns:p14="http://schemas.microsoft.com/office/powerpoint/2010/main" val="1753185758"/>
      </p:ext>
    </p:extLst>
  </p:cSld>
  <p:clrMapOvr>
    <a:masterClrMapping/>
  </p:clrMapOvr>
  <mc:AlternateContent xmlns:mc="http://schemas.openxmlformats.org/markup-compatibility/2006">
    <mc:Choice xmlns:p14="http://schemas.microsoft.com/office/powerpoint/2010/main" Requires="p14">
      <p:transition spd="slow" p14:dur="5000" advClick="0" advTm="16000">
        <p:checker/>
        <p:sndAc>
          <p:stSnd loop="1">
            <p:snd r:embed="rId2" name="videoplayback.wav"/>
          </p:stSnd>
        </p:sndAc>
      </p:transition>
    </mc:Choice>
    <mc:Fallback>
      <p:transition spd="slow" advClick="0" advTm="16000">
        <p:checker/>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A5178A-4827-C975-ACD7-B469AFF06763}"/>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Sienne, ville située en Toscane, au centre de l'Italie, se caractérise par ses bâtiments médiévaux en briques. Sur la Piazza </a:t>
            </a:r>
            <a:r>
              <a:rPr lang="fr-FR" sz="40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del</a:t>
            </a: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Campo, la place centrale en forme de coquillage, se dressent le </a:t>
            </a:r>
            <a:r>
              <a:rPr lang="fr-FR" sz="40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Palazzo</a:t>
            </a: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t>
            </a:r>
            <a:r>
              <a:rPr lang="fr-FR" sz="40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Pubblico</a:t>
            </a: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l'hôtel de ville gothique, et la Torre </a:t>
            </a:r>
            <a:r>
              <a:rPr lang="fr-FR" sz="40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del</a:t>
            </a: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t>
            </a:r>
            <a:r>
              <a:rPr lang="fr-FR" sz="40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Mangia</a:t>
            </a: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tour étroite du XIVe siècle offrant une vue panoramique depuis son sommet en travertin blanc. Les 17 "</a:t>
            </a:r>
            <a:r>
              <a:rPr lang="fr-FR" sz="40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contrades</a:t>
            </a: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(quartiers) historiques de la ville s'articulent autour de la piazza.</a:t>
            </a:r>
          </a:p>
        </p:txBody>
      </p:sp>
    </p:spTree>
    <p:extLst>
      <p:ext uri="{BB962C8B-B14F-4D97-AF65-F5344CB8AC3E}">
        <p14:creationId xmlns:p14="http://schemas.microsoft.com/office/powerpoint/2010/main" val="387145088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ierre&#10;&#10;Description générée automatiquement">
            <a:extLst>
              <a:ext uri="{FF2B5EF4-FFF2-40B4-BE49-F238E27FC236}">
                <a16:creationId xmlns:a16="http://schemas.microsoft.com/office/drawing/2014/main" id="{16AF5DEC-C30E-6B02-6E5B-8F81F48BD9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6900" y="609600"/>
            <a:ext cx="8483600" cy="5422900"/>
          </a:xfrm>
          <a:prstGeom prst="rect">
            <a:avLst/>
          </a:prstGeom>
        </p:spPr>
      </p:pic>
      <p:sp>
        <p:nvSpPr>
          <p:cNvPr id="4" name="ZoneTexte 3">
            <a:extLst>
              <a:ext uri="{FF2B5EF4-FFF2-40B4-BE49-F238E27FC236}">
                <a16:creationId xmlns:a16="http://schemas.microsoft.com/office/drawing/2014/main" id="{34038B93-03FD-0ECB-CCB3-1BFEB90A6723}"/>
              </a:ext>
            </a:extLst>
          </p:cNvPr>
          <p:cNvSpPr txBox="1"/>
          <p:nvPr/>
        </p:nvSpPr>
        <p:spPr>
          <a:xfrm>
            <a:off x="4648200" y="6032500"/>
            <a:ext cx="6299200" cy="400110"/>
          </a:xfrm>
          <a:prstGeom prst="rect">
            <a:avLst/>
          </a:prstGeom>
          <a:noFill/>
        </p:spPr>
        <p:txBody>
          <a:bodyPr wrap="square" rtlCol="0">
            <a:spAutoFit/>
          </a:bodyPr>
          <a:lstStyle/>
          <a:p>
            <a:r>
              <a:rPr lang="fr-FR" sz="2000" b="1" dirty="0">
                <a:solidFill>
                  <a:schemeClr val="bg1"/>
                </a:solidFill>
              </a:rPr>
              <a:t>Cathédrale de Sienne</a:t>
            </a:r>
          </a:p>
        </p:txBody>
      </p:sp>
    </p:spTree>
    <p:extLst>
      <p:ext uri="{BB962C8B-B14F-4D97-AF65-F5344CB8AC3E}">
        <p14:creationId xmlns:p14="http://schemas.microsoft.com/office/powerpoint/2010/main" val="757633935"/>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ierre&#10;&#10;Description générée automatiquement">
            <a:extLst>
              <a:ext uri="{FF2B5EF4-FFF2-40B4-BE49-F238E27FC236}">
                <a16:creationId xmlns:a16="http://schemas.microsoft.com/office/drawing/2014/main" id="{784493B2-F701-86EC-D7EA-F9FC1947A4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9057" y="317500"/>
            <a:ext cx="4242943" cy="5829300"/>
          </a:xfrm>
          <a:prstGeom prst="rect">
            <a:avLst/>
          </a:prstGeom>
        </p:spPr>
      </p:pic>
      <p:pic>
        <p:nvPicPr>
          <p:cNvPr id="5" name="Image 4" descr="Une image contenant intérieur, autel&#10;&#10;Description générée automatiquement">
            <a:extLst>
              <a:ext uri="{FF2B5EF4-FFF2-40B4-BE49-F238E27FC236}">
                <a16:creationId xmlns:a16="http://schemas.microsoft.com/office/drawing/2014/main" id="{4D7B5837-46FD-7C7D-BF36-E811EEC163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0002" y="355600"/>
            <a:ext cx="4242943" cy="5791200"/>
          </a:xfrm>
          <a:prstGeom prst="rect">
            <a:avLst/>
          </a:prstGeom>
        </p:spPr>
      </p:pic>
      <p:sp>
        <p:nvSpPr>
          <p:cNvPr id="6" name="ZoneTexte 5">
            <a:extLst>
              <a:ext uri="{FF2B5EF4-FFF2-40B4-BE49-F238E27FC236}">
                <a16:creationId xmlns:a16="http://schemas.microsoft.com/office/drawing/2014/main" id="{320DA0ED-9F64-9257-5A08-3A514924FF6F}"/>
              </a:ext>
            </a:extLst>
          </p:cNvPr>
          <p:cNvSpPr txBox="1"/>
          <p:nvPr/>
        </p:nvSpPr>
        <p:spPr>
          <a:xfrm>
            <a:off x="5029200" y="6302345"/>
            <a:ext cx="6197600" cy="400110"/>
          </a:xfrm>
          <a:prstGeom prst="rect">
            <a:avLst/>
          </a:prstGeom>
          <a:noFill/>
        </p:spPr>
        <p:txBody>
          <a:bodyPr wrap="square" rtlCol="0">
            <a:spAutoFit/>
          </a:bodyPr>
          <a:lstStyle/>
          <a:p>
            <a:r>
              <a:rPr lang="fr-FR" sz="2000" b="1" dirty="0"/>
              <a:t>Cathédrale de Sienne</a:t>
            </a:r>
          </a:p>
        </p:txBody>
      </p:sp>
    </p:spTree>
    <p:extLst>
      <p:ext uri="{BB962C8B-B14F-4D97-AF65-F5344CB8AC3E}">
        <p14:creationId xmlns:p14="http://schemas.microsoft.com/office/powerpoint/2010/main" val="1168967064"/>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rès coloré, autel&#10;&#10;Description générée automatiquement">
            <a:extLst>
              <a:ext uri="{FF2B5EF4-FFF2-40B4-BE49-F238E27FC236}">
                <a16:creationId xmlns:a16="http://schemas.microsoft.com/office/drawing/2014/main" id="{A5A7E1E2-9B82-82CA-A80C-B675B1C366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5000" y="698500"/>
            <a:ext cx="8356600" cy="5295900"/>
          </a:xfrm>
          <a:prstGeom prst="rect">
            <a:avLst/>
          </a:prstGeom>
        </p:spPr>
      </p:pic>
      <p:sp>
        <p:nvSpPr>
          <p:cNvPr id="4" name="ZoneTexte 3">
            <a:extLst>
              <a:ext uri="{FF2B5EF4-FFF2-40B4-BE49-F238E27FC236}">
                <a16:creationId xmlns:a16="http://schemas.microsoft.com/office/drawing/2014/main" id="{B792B5B1-FD6C-EEEE-4A97-B2D14916837C}"/>
              </a:ext>
            </a:extLst>
          </p:cNvPr>
          <p:cNvSpPr txBox="1"/>
          <p:nvPr/>
        </p:nvSpPr>
        <p:spPr>
          <a:xfrm>
            <a:off x="4787900" y="5994400"/>
            <a:ext cx="6502400" cy="400110"/>
          </a:xfrm>
          <a:prstGeom prst="rect">
            <a:avLst/>
          </a:prstGeom>
          <a:noFill/>
        </p:spPr>
        <p:txBody>
          <a:bodyPr wrap="square" rtlCol="0">
            <a:spAutoFit/>
          </a:bodyPr>
          <a:lstStyle/>
          <a:p>
            <a:r>
              <a:rPr lang="fr-FR" sz="2000" b="1" dirty="0"/>
              <a:t>Bibliothèque Piccolomini</a:t>
            </a:r>
          </a:p>
        </p:txBody>
      </p:sp>
    </p:spTree>
    <p:extLst>
      <p:ext uri="{BB962C8B-B14F-4D97-AF65-F5344CB8AC3E}">
        <p14:creationId xmlns:p14="http://schemas.microsoft.com/office/powerpoint/2010/main" val="191990555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intérieur, peint&#10;&#10;Description générée automatiquement">
            <a:extLst>
              <a:ext uri="{FF2B5EF4-FFF2-40B4-BE49-F238E27FC236}">
                <a16:creationId xmlns:a16="http://schemas.microsoft.com/office/drawing/2014/main" id="{C070AFCE-9F6C-2168-E962-CB6D8723A6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 y="609600"/>
            <a:ext cx="8432800" cy="5499100"/>
          </a:xfrm>
          <a:prstGeom prst="rect">
            <a:avLst/>
          </a:prstGeom>
        </p:spPr>
      </p:pic>
      <p:sp>
        <p:nvSpPr>
          <p:cNvPr id="6" name="ZoneTexte 5">
            <a:extLst>
              <a:ext uri="{FF2B5EF4-FFF2-40B4-BE49-F238E27FC236}">
                <a16:creationId xmlns:a16="http://schemas.microsoft.com/office/drawing/2014/main" id="{86A60381-48DF-105F-DAC5-B70A60DDE730}"/>
              </a:ext>
            </a:extLst>
          </p:cNvPr>
          <p:cNvSpPr txBox="1"/>
          <p:nvPr/>
        </p:nvSpPr>
        <p:spPr>
          <a:xfrm>
            <a:off x="9144000" y="2722929"/>
            <a:ext cx="2667000" cy="2554545"/>
          </a:xfrm>
          <a:prstGeom prst="rect">
            <a:avLst/>
          </a:prstGeom>
          <a:noFill/>
        </p:spPr>
        <p:txBody>
          <a:bodyPr wrap="square" rtlCol="0">
            <a:spAutoFit/>
          </a:bodyPr>
          <a:lstStyle/>
          <a:p>
            <a:r>
              <a:rPr lang="fr-FR" sz="2000" b="1" dirty="0" err="1"/>
              <a:t>Museo</a:t>
            </a:r>
            <a:r>
              <a:rPr lang="fr-FR" sz="2000" b="1" dirty="0"/>
              <a:t> </a:t>
            </a:r>
            <a:r>
              <a:rPr lang="fr-FR" sz="2000" b="1" dirty="0" err="1"/>
              <a:t>dell’Opera</a:t>
            </a:r>
            <a:endParaRPr lang="fr-FR" sz="2000" b="1" dirty="0"/>
          </a:p>
          <a:p>
            <a:r>
              <a:rPr lang="fr-FR" sz="2000" b="1" dirty="0"/>
              <a:t>Ce musée de l’Œuvre de la Cathédrale rassemble les œuvres qui ornaient le </a:t>
            </a:r>
            <a:r>
              <a:rPr lang="fr-FR" sz="2000" b="1" dirty="0" err="1"/>
              <a:t>Duomo</a:t>
            </a:r>
            <a:r>
              <a:rPr lang="fr-FR" sz="2000" b="1" dirty="0"/>
              <a:t>, le baptistère et l’oratoire de San Bernardino. </a:t>
            </a:r>
          </a:p>
        </p:txBody>
      </p:sp>
    </p:spTree>
    <p:extLst>
      <p:ext uri="{BB962C8B-B14F-4D97-AF65-F5344CB8AC3E}">
        <p14:creationId xmlns:p14="http://schemas.microsoft.com/office/powerpoint/2010/main" val="3703923532"/>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bâtiment, pierre&#10;&#10;Description générée automatiquement">
            <a:extLst>
              <a:ext uri="{FF2B5EF4-FFF2-40B4-BE49-F238E27FC236}">
                <a16:creationId xmlns:a16="http://schemas.microsoft.com/office/drawing/2014/main" id="{6F0FB230-1BE6-087B-A3FF-41CFD777F0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9000" y="571500"/>
            <a:ext cx="8191500" cy="5645150"/>
          </a:xfrm>
          <a:prstGeom prst="rect">
            <a:avLst/>
          </a:prstGeom>
        </p:spPr>
      </p:pic>
      <p:sp>
        <p:nvSpPr>
          <p:cNvPr id="4" name="ZoneTexte 3">
            <a:extLst>
              <a:ext uri="{FF2B5EF4-FFF2-40B4-BE49-F238E27FC236}">
                <a16:creationId xmlns:a16="http://schemas.microsoft.com/office/drawing/2014/main" id="{66772288-57C0-BC54-5063-947F6B54C312}"/>
              </a:ext>
            </a:extLst>
          </p:cNvPr>
          <p:cNvSpPr txBox="1"/>
          <p:nvPr/>
        </p:nvSpPr>
        <p:spPr>
          <a:xfrm>
            <a:off x="203200" y="2882900"/>
            <a:ext cx="3225800" cy="1938992"/>
          </a:xfrm>
          <a:prstGeom prst="rect">
            <a:avLst/>
          </a:prstGeom>
          <a:noFill/>
        </p:spPr>
        <p:txBody>
          <a:bodyPr wrap="square" rtlCol="0">
            <a:spAutoFit/>
          </a:bodyPr>
          <a:lstStyle/>
          <a:p>
            <a:r>
              <a:rPr lang="fr-FR" sz="2000" b="1" dirty="0" err="1">
                <a:solidFill>
                  <a:schemeClr val="bg1"/>
                </a:solidFill>
              </a:rPr>
              <a:t>Museo</a:t>
            </a:r>
            <a:r>
              <a:rPr lang="fr-FR" sz="2000" b="1" dirty="0">
                <a:solidFill>
                  <a:schemeClr val="bg1"/>
                </a:solidFill>
              </a:rPr>
              <a:t> </a:t>
            </a:r>
            <a:r>
              <a:rPr lang="fr-FR" sz="2000" b="1" dirty="0" err="1">
                <a:solidFill>
                  <a:schemeClr val="bg1"/>
                </a:solidFill>
              </a:rPr>
              <a:t>dell’Opera</a:t>
            </a:r>
            <a:endParaRPr lang="fr-FR" sz="2000" b="1" dirty="0">
              <a:solidFill>
                <a:schemeClr val="bg1"/>
              </a:solidFill>
            </a:endParaRPr>
          </a:p>
          <a:p>
            <a:r>
              <a:rPr lang="fr-FR" sz="2000" b="1" dirty="0">
                <a:solidFill>
                  <a:schemeClr val="bg1"/>
                </a:solidFill>
              </a:rPr>
              <a:t>Ce musée de l’Œuvre de la Cathédrale rassemble les œuvres qui ornaient le </a:t>
            </a:r>
            <a:r>
              <a:rPr lang="fr-FR" sz="2000" b="1" dirty="0" err="1">
                <a:solidFill>
                  <a:schemeClr val="bg1"/>
                </a:solidFill>
              </a:rPr>
              <a:t>Duomo</a:t>
            </a:r>
            <a:r>
              <a:rPr lang="fr-FR" sz="2000" b="1" dirty="0">
                <a:solidFill>
                  <a:schemeClr val="bg1"/>
                </a:solidFill>
              </a:rPr>
              <a:t>, le baptistère et l’oratoire de San Bernardino</a:t>
            </a:r>
            <a:r>
              <a:rPr lang="fr-FR" sz="2000" b="1" dirty="0"/>
              <a:t>. </a:t>
            </a:r>
          </a:p>
        </p:txBody>
      </p:sp>
    </p:spTree>
    <p:extLst>
      <p:ext uri="{BB962C8B-B14F-4D97-AF65-F5344CB8AC3E}">
        <p14:creationId xmlns:p14="http://schemas.microsoft.com/office/powerpoint/2010/main" val="1910208072"/>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10;&#10;Description générée automatiquement">
            <a:extLst>
              <a:ext uri="{FF2B5EF4-FFF2-40B4-BE49-F238E27FC236}">
                <a16:creationId xmlns:a16="http://schemas.microsoft.com/office/drawing/2014/main" id="{1DC10A45-DE51-227E-D031-901469B8AE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201" y="692150"/>
            <a:ext cx="8102600" cy="5473700"/>
          </a:xfrm>
          <a:prstGeom prst="rect">
            <a:avLst/>
          </a:prstGeom>
        </p:spPr>
      </p:pic>
      <p:sp>
        <p:nvSpPr>
          <p:cNvPr id="6" name="ZoneTexte 5">
            <a:extLst>
              <a:ext uri="{FF2B5EF4-FFF2-40B4-BE49-F238E27FC236}">
                <a16:creationId xmlns:a16="http://schemas.microsoft.com/office/drawing/2014/main" id="{DB34876A-5CE3-6C98-DC5D-C3D1538E9F1B}"/>
              </a:ext>
            </a:extLst>
          </p:cNvPr>
          <p:cNvSpPr txBox="1"/>
          <p:nvPr/>
        </p:nvSpPr>
        <p:spPr>
          <a:xfrm>
            <a:off x="8915401" y="2413000"/>
            <a:ext cx="3276599" cy="3170099"/>
          </a:xfrm>
          <a:prstGeom prst="rect">
            <a:avLst/>
          </a:prstGeom>
          <a:noFill/>
        </p:spPr>
        <p:txBody>
          <a:bodyPr wrap="square" rtlCol="0">
            <a:spAutoFit/>
          </a:bodyPr>
          <a:lstStyle/>
          <a:p>
            <a:r>
              <a:rPr lang="fr-FR" sz="2000" dirty="0">
                <a:solidFill>
                  <a:schemeClr val="bg1"/>
                </a:solidFill>
              </a:rPr>
              <a:t>Panorama dal </a:t>
            </a:r>
            <a:r>
              <a:rPr lang="fr-FR" sz="2000" dirty="0" err="1">
                <a:solidFill>
                  <a:schemeClr val="bg1"/>
                </a:solidFill>
              </a:rPr>
              <a:t>Facciatone</a:t>
            </a:r>
            <a:endParaRPr lang="fr-FR" sz="2000" dirty="0">
              <a:solidFill>
                <a:schemeClr val="bg1"/>
              </a:solidFill>
            </a:endParaRPr>
          </a:p>
          <a:p>
            <a:r>
              <a:rPr lang="fr-FR" sz="2000" dirty="0">
                <a:solidFill>
                  <a:schemeClr val="bg1"/>
                </a:solidFill>
              </a:rPr>
              <a:t>L’entrée pour monter au point de vue de </a:t>
            </a:r>
            <a:r>
              <a:rPr lang="fr-FR" sz="2000" dirty="0" err="1">
                <a:solidFill>
                  <a:schemeClr val="bg1"/>
                </a:solidFill>
              </a:rPr>
              <a:t>Facciatone</a:t>
            </a:r>
            <a:r>
              <a:rPr lang="fr-FR" sz="2000" dirty="0">
                <a:solidFill>
                  <a:schemeClr val="bg1"/>
                </a:solidFill>
              </a:rPr>
              <a:t> se situe à l’intérieur du </a:t>
            </a:r>
            <a:r>
              <a:rPr lang="fr-FR" sz="2000" dirty="0" err="1">
                <a:solidFill>
                  <a:schemeClr val="bg1"/>
                </a:solidFill>
              </a:rPr>
              <a:t>Museo</a:t>
            </a:r>
            <a:r>
              <a:rPr lang="fr-FR" sz="2000" dirty="0">
                <a:solidFill>
                  <a:schemeClr val="bg1"/>
                </a:solidFill>
              </a:rPr>
              <a:t> </a:t>
            </a:r>
            <a:r>
              <a:rPr lang="fr-FR" sz="2000" dirty="0" err="1">
                <a:solidFill>
                  <a:schemeClr val="bg1"/>
                </a:solidFill>
              </a:rPr>
              <a:t>dell’Opera</a:t>
            </a:r>
            <a:r>
              <a:rPr lang="fr-FR" sz="2000" dirty="0">
                <a:solidFill>
                  <a:schemeClr val="bg1"/>
                </a:solidFill>
              </a:rPr>
              <a:t>, au bout de la salle où se trouve les tapisseries (c’est bien fléché). Il n’est pas possible d’accéder au panorama dal </a:t>
            </a:r>
            <a:r>
              <a:rPr lang="fr-FR" sz="2000" dirty="0" err="1">
                <a:solidFill>
                  <a:schemeClr val="bg1"/>
                </a:solidFill>
              </a:rPr>
              <a:t>Facciatone</a:t>
            </a:r>
            <a:r>
              <a:rPr lang="fr-FR" sz="2000" dirty="0">
                <a:solidFill>
                  <a:schemeClr val="bg1"/>
                </a:solidFill>
              </a:rPr>
              <a:t> depuis la place du </a:t>
            </a:r>
            <a:r>
              <a:rPr lang="fr-FR" sz="2000" dirty="0" err="1">
                <a:solidFill>
                  <a:schemeClr val="bg1"/>
                </a:solidFill>
              </a:rPr>
              <a:t>Duomo</a:t>
            </a:r>
            <a:r>
              <a:rPr lang="fr-FR" sz="2000" dirty="0">
                <a:solidFill>
                  <a:schemeClr val="bg1"/>
                </a:solidFill>
              </a:rPr>
              <a:t>.</a:t>
            </a:r>
          </a:p>
        </p:txBody>
      </p:sp>
    </p:spTree>
    <p:extLst>
      <p:ext uri="{BB962C8B-B14F-4D97-AF65-F5344CB8AC3E}">
        <p14:creationId xmlns:p14="http://schemas.microsoft.com/office/powerpoint/2010/main" val="2277657926"/>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65540A0C-52A8-7875-228E-DD2B53B41D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400" y="584200"/>
            <a:ext cx="8407400" cy="5524500"/>
          </a:xfrm>
          <a:prstGeom prst="rect">
            <a:avLst/>
          </a:prstGeom>
        </p:spPr>
      </p:pic>
      <p:sp>
        <p:nvSpPr>
          <p:cNvPr id="4" name="ZoneTexte 3">
            <a:extLst>
              <a:ext uri="{FF2B5EF4-FFF2-40B4-BE49-F238E27FC236}">
                <a16:creationId xmlns:a16="http://schemas.microsoft.com/office/drawing/2014/main" id="{7001E39C-1D48-4CBC-B64D-375A4AB76B02}"/>
              </a:ext>
            </a:extLst>
          </p:cNvPr>
          <p:cNvSpPr txBox="1"/>
          <p:nvPr/>
        </p:nvSpPr>
        <p:spPr>
          <a:xfrm>
            <a:off x="3568700" y="6143655"/>
            <a:ext cx="7289800" cy="400110"/>
          </a:xfrm>
          <a:prstGeom prst="rect">
            <a:avLst/>
          </a:prstGeom>
          <a:noFill/>
        </p:spPr>
        <p:txBody>
          <a:bodyPr wrap="square" rtlCol="0">
            <a:spAutoFit/>
          </a:bodyPr>
          <a:lstStyle/>
          <a:p>
            <a:r>
              <a:rPr lang="it-IT" sz="2000" b="1" dirty="0">
                <a:solidFill>
                  <a:schemeClr val="bg1"/>
                </a:solidFill>
              </a:rPr>
              <a:t>Panorama sur la piazza del Campo depuis Facciatone</a:t>
            </a:r>
            <a:endParaRPr lang="fr-FR" sz="2000" b="1" dirty="0">
              <a:solidFill>
                <a:schemeClr val="bg1"/>
              </a:solidFill>
            </a:endParaRPr>
          </a:p>
        </p:txBody>
      </p:sp>
    </p:spTree>
    <p:extLst>
      <p:ext uri="{BB962C8B-B14F-4D97-AF65-F5344CB8AC3E}">
        <p14:creationId xmlns:p14="http://schemas.microsoft.com/office/powerpoint/2010/main" val="1829351646"/>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10;&#10;Description générée automatiquement">
            <a:extLst>
              <a:ext uri="{FF2B5EF4-FFF2-40B4-BE49-F238E27FC236}">
                <a16:creationId xmlns:a16="http://schemas.microsoft.com/office/drawing/2014/main" id="{C1691E65-3331-3591-AC43-C39E558268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2600" y="590550"/>
            <a:ext cx="8229600" cy="5676900"/>
          </a:xfrm>
          <a:prstGeom prst="rect">
            <a:avLst/>
          </a:prstGeom>
        </p:spPr>
      </p:pic>
      <p:sp>
        <p:nvSpPr>
          <p:cNvPr id="6" name="ZoneTexte 5">
            <a:extLst>
              <a:ext uri="{FF2B5EF4-FFF2-40B4-BE49-F238E27FC236}">
                <a16:creationId xmlns:a16="http://schemas.microsoft.com/office/drawing/2014/main" id="{54C8C1A9-A723-601D-EADD-C2B468EFB127}"/>
              </a:ext>
            </a:extLst>
          </p:cNvPr>
          <p:cNvSpPr txBox="1"/>
          <p:nvPr/>
        </p:nvSpPr>
        <p:spPr>
          <a:xfrm>
            <a:off x="8928100" y="1282174"/>
            <a:ext cx="3162300" cy="3785652"/>
          </a:xfrm>
          <a:prstGeom prst="rect">
            <a:avLst/>
          </a:prstGeom>
          <a:noFill/>
        </p:spPr>
        <p:txBody>
          <a:bodyPr wrap="square" rtlCol="0">
            <a:spAutoFit/>
          </a:bodyPr>
          <a:lstStyle/>
          <a:p>
            <a:r>
              <a:rPr lang="fr-FR" sz="2000" b="1" dirty="0">
                <a:solidFill>
                  <a:schemeClr val="bg1"/>
                </a:solidFill>
              </a:rPr>
              <a:t>Crypte</a:t>
            </a:r>
          </a:p>
          <a:p>
            <a:r>
              <a:rPr lang="fr-FR" sz="2000" b="1" dirty="0">
                <a:solidFill>
                  <a:schemeClr val="bg1"/>
                </a:solidFill>
              </a:rPr>
              <a:t>L’entrée de la crypte se trouve en haut de l’escalier qui mène au baptistère. Elle fut découverte en 1999 totalement remplie de débris. Sa restauration permit de mettre au jour des peintures murales datant du XIIIe siècle qui représente la Passion du Christ. </a:t>
            </a:r>
          </a:p>
        </p:txBody>
      </p:sp>
    </p:spTree>
    <p:extLst>
      <p:ext uri="{BB962C8B-B14F-4D97-AF65-F5344CB8AC3E}">
        <p14:creationId xmlns:p14="http://schemas.microsoft.com/office/powerpoint/2010/main" val="4056488306"/>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cher, intérieur, vivant, bois&#10;&#10;Description générée automatiquement">
            <a:extLst>
              <a:ext uri="{FF2B5EF4-FFF2-40B4-BE49-F238E27FC236}">
                <a16:creationId xmlns:a16="http://schemas.microsoft.com/office/drawing/2014/main" id="{5F27695D-A558-A29E-6DC8-46471DA38A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7100" y="622300"/>
            <a:ext cx="8255000" cy="5435600"/>
          </a:xfrm>
          <a:prstGeom prst="rect">
            <a:avLst/>
          </a:prstGeom>
        </p:spPr>
      </p:pic>
      <p:sp>
        <p:nvSpPr>
          <p:cNvPr id="4" name="ZoneTexte 3">
            <a:extLst>
              <a:ext uri="{FF2B5EF4-FFF2-40B4-BE49-F238E27FC236}">
                <a16:creationId xmlns:a16="http://schemas.microsoft.com/office/drawing/2014/main" id="{0F8F40C8-A22B-8E40-4B58-BF507B01E6AC}"/>
              </a:ext>
            </a:extLst>
          </p:cNvPr>
          <p:cNvSpPr txBox="1"/>
          <p:nvPr/>
        </p:nvSpPr>
        <p:spPr>
          <a:xfrm>
            <a:off x="254000" y="1639987"/>
            <a:ext cx="3213100" cy="3785652"/>
          </a:xfrm>
          <a:prstGeom prst="rect">
            <a:avLst/>
          </a:prstGeom>
          <a:noFill/>
        </p:spPr>
        <p:txBody>
          <a:bodyPr wrap="square" rtlCol="0">
            <a:spAutoFit/>
          </a:bodyPr>
          <a:lstStyle/>
          <a:p>
            <a:r>
              <a:rPr lang="fr-FR" sz="2000" b="1" dirty="0">
                <a:solidFill>
                  <a:schemeClr val="bg1"/>
                </a:solidFill>
              </a:rPr>
              <a:t>Crypte</a:t>
            </a:r>
          </a:p>
          <a:p>
            <a:r>
              <a:rPr lang="fr-FR" sz="2000" b="1" dirty="0">
                <a:solidFill>
                  <a:schemeClr val="bg1"/>
                </a:solidFill>
              </a:rPr>
              <a:t>L’entrée de la crypte se trouve en haut de l’escalier qui mène au baptistère. Elle fut découverte en 1999 totalement remplie de débris. Sa restauration permit de mettre au jour des peintures murales datant du XIIIe siècle qui représente la Passion du Christ</a:t>
            </a:r>
            <a:r>
              <a:rPr lang="fr-FR" dirty="0">
                <a:solidFill>
                  <a:schemeClr val="bg1"/>
                </a:solidFill>
              </a:rPr>
              <a:t>. </a:t>
            </a:r>
          </a:p>
        </p:txBody>
      </p:sp>
    </p:spTree>
    <p:extLst>
      <p:ext uri="{BB962C8B-B14F-4D97-AF65-F5344CB8AC3E}">
        <p14:creationId xmlns:p14="http://schemas.microsoft.com/office/powerpoint/2010/main" val="1011217623"/>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vieux&#10;&#10;Description générée automatiquement">
            <a:extLst>
              <a:ext uri="{FF2B5EF4-FFF2-40B4-BE49-F238E27FC236}">
                <a16:creationId xmlns:a16="http://schemas.microsoft.com/office/drawing/2014/main" id="{89432417-82A0-E3D3-2C78-E471DB26CA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5000" y="419100"/>
            <a:ext cx="8470900" cy="5702300"/>
          </a:xfrm>
          <a:prstGeom prst="rect">
            <a:avLst/>
          </a:prstGeom>
        </p:spPr>
      </p:pic>
      <p:sp>
        <p:nvSpPr>
          <p:cNvPr id="4" name="ZoneTexte 3">
            <a:extLst>
              <a:ext uri="{FF2B5EF4-FFF2-40B4-BE49-F238E27FC236}">
                <a16:creationId xmlns:a16="http://schemas.microsoft.com/office/drawing/2014/main" id="{9D96BBDD-5BE2-8120-19E2-CE4C44BEED50}"/>
              </a:ext>
            </a:extLst>
          </p:cNvPr>
          <p:cNvSpPr txBox="1"/>
          <p:nvPr/>
        </p:nvSpPr>
        <p:spPr>
          <a:xfrm>
            <a:off x="4546600" y="6121400"/>
            <a:ext cx="5829300" cy="400110"/>
          </a:xfrm>
          <a:prstGeom prst="rect">
            <a:avLst/>
          </a:prstGeom>
          <a:noFill/>
        </p:spPr>
        <p:txBody>
          <a:bodyPr wrap="square" rtlCol="0">
            <a:spAutoFit/>
          </a:bodyPr>
          <a:lstStyle/>
          <a:p>
            <a:r>
              <a:rPr lang="fr-FR" sz="2000" b="1" dirty="0">
                <a:solidFill>
                  <a:schemeClr val="bg1"/>
                </a:solidFill>
              </a:rPr>
              <a:t>Baptistère de San Giovanni</a:t>
            </a:r>
          </a:p>
        </p:txBody>
      </p:sp>
    </p:spTree>
    <p:extLst>
      <p:ext uri="{BB962C8B-B14F-4D97-AF65-F5344CB8AC3E}">
        <p14:creationId xmlns:p14="http://schemas.microsoft.com/office/powerpoint/2010/main" val="3992327976"/>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voûte, plafond&#10;&#10;Description générée automatiquement">
            <a:extLst>
              <a:ext uri="{FF2B5EF4-FFF2-40B4-BE49-F238E27FC236}">
                <a16:creationId xmlns:a16="http://schemas.microsoft.com/office/drawing/2014/main" id="{941242C5-B543-531F-9176-02CFEF47BD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400" y="584200"/>
            <a:ext cx="8267700" cy="5422900"/>
          </a:xfrm>
          <a:prstGeom prst="rect">
            <a:avLst/>
          </a:prstGeom>
        </p:spPr>
      </p:pic>
      <p:sp>
        <p:nvSpPr>
          <p:cNvPr id="4" name="ZoneTexte 3">
            <a:extLst>
              <a:ext uri="{FF2B5EF4-FFF2-40B4-BE49-F238E27FC236}">
                <a16:creationId xmlns:a16="http://schemas.microsoft.com/office/drawing/2014/main" id="{B8F8F75D-7D74-1606-45D8-F9FCBC2FD86E}"/>
              </a:ext>
            </a:extLst>
          </p:cNvPr>
          <p:cNvSpPr txBox="1"/>
          <p:nvPr/>
        </p:nvSpPr>
        <p:spPr>
          <a:xfrm>
            <a:off x="4356100" y="6073745"/>
            <a:ext cx="7696200" cy="400110"/>
          </a:xfrm>
          <a:prstGeom prst="rect">
            <a:avLst/>
          </a:prstGeom>
          <a:noFill/>
        </p:spPr>
        <p:txBody>
          <a:bodyPr wrap="square" rtlCol="0">
            <a:spAutoFit/>
          </a:bodyPr>
          <a:lstStyle/>
          <a:p>
            <a:r>
              <a:rPr lang="fr-FR" sz="2000" b="1" dirty="0">
                <a:solidFill>
                  <a:schemeClr val="bg1"/>
                </a:solidFill>
              </a:rPr>
              <a:t>Baptistère de San Giovanni</a:t>
            </a:r>
          </a:p>
        </p:txBody>
      </p:sp>
    </p:spTree>
    <p:extLst>
      <p:ext uri="{BB962C8B-B14F-4D97-AF65-F5344CB8AC3E}">
        <p14:creationId xmlns:p14="http://schemas.microsoft.com/office/powerpoint/2010/main" val="126973016"/>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vieux&#10;&#10;Description générée automatiquement">
            <a:extLst>
              <a:ext uri="{FF2B5EF4-FFF2-40B4-BE49-F238E27FC236}">
                <a16:creationId xmlns:a16="http://schemas.microsoft.com/office/drawing/2014/main" id="{33CD273C-7F34-C0D1-BACB-6165C758B5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8500" y="571500"/>
            <a:ext cx="8356600" cy="5461000"/>
          </a:xfrm>
          <a:prstGeom prst="rect">
            <a:avLst/>
          </a:prstGeom>
        </p:spPr>
      </p:pic>
      <p:sp>
        <p:nvSpPr>
          <p:cNvPr id="4" name="ZoneTexte 3">
            <a:extLst>
              <a:ext uri="{FF2B5EF4-FFF2-40B4-BE49-F238E27FC236}">
                <a16:creationId xmlns:a16="http://schemas.microsoft.com/office/drawing/2014/main" id="{3AB838F5-BB2F-804A-6031-B7CA9F4E6C0C}"/>
              </a:ext>
            </a:extLst>
          </p:cNvPr>
          <p:cNvSpPr txBox="1"/>
          <p:nvPr/>
        </p:nvSpPr>
        <p:spPr>
          <a:xfrm>
            <a:off x="4559300" y="6032500"/>
            <a:ext cx="6451600" cy="400110"/>
          </a:xfrm>
          <a:prstGeom prst="rect">
            <a:avLst/>
          </a:prstGeom>
          <a:noFill/>
        </p:spPr>
        <p:txBody>
          <a:bodyPr wrap="square" rtlCol="0">
            <a:spAutoFit/>
          </a:bodyPr>
          <a:lstStyle/>
          <a:p>
            <a:r>
              <a:rPr lang="fr-FR" sz="2000" b="1" dirty="0"/>
              <a:t>Baptistère de San Giovanni</a:t>
            </a:r>
          </a:p>
        </p:txBody>
      </p:sp>
    </p:spTree>
    <p:extLst>
      <p:ext uri="{BB962C8B-B14F-4D97-AF65-F5344CB8AC3E}">
        <p14:creationId xmlns:p14="http://schemas.microsoft.com/office/powerpoint/2010/main" val="725618050"/>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8" name="Image 7" descr="Une image contenant bâtiment, extérieur, ciel, route&#10;&#10;Description générée automatiquement">
            <a:extLst>
              <a:ext uri="{FF2B5EF4-FFF2-40B4-BE49-F238E27FC236}">
                <a16:creationId xmlns:a16="http://schemas.microsoft.com/office/drawing/2014/main" id="{33B0678B-70D1-3918-B7C9-B89F93710B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2600" y="571500"/>
            <a:ext cx="8775700" cy="5422900"/>
          </a:xfrm>
          <a:prstGeom prst="rect">
            <a:avLst/>
          </a:prstGeom>
        </p:spPr>
      </p:pic>
      <p:sp>
        <p:nvSpPr>
          <p:cNvPr id="9" name="ZoneTexte 8">
            <a:extLst>
              <a:ext uri="{FF2B5EF4-FFF2-40B4-BE49-F238E27FC236}">
                <a16:creationId xmlns:a16="http://schemas.microsoft.com/office/drawing/2014/main" id="{534DDE85-A156-F4BC-ED55-E9825FC3B18A}"/>
              </a:ext>
            </a:extLst>
          </p:cNvPr>
          <p:cNvSpPr txBox="1"/>
          <p:nvPr/>
        </p:nvSpPr>
        <p:spPr>
          <a:xfrm>
            <a:off x="3759200" y="5930236"/>
            <a:ext cx="6680200" cy="400110"/>
          </a:xfrm>
          <a:prstGeom prst="rect">
            <a:avLst/>
          </a:prstGeom>
          <a:noFill/>
        </p:spPr>
        <p:txBody>
          <a:bodyPr wrap="square" rtlCol="0">
            <a:spAutoFit/>
          </a:bodyPr>
          <a:lstStyle/>
          <a:p>
            <a:r>
              <a:rPr lang="it-IT" sz="2000" b="1" dirty="0"/>
              <a:t>Complesso Museale Santa Maria della Scala</a:t>
            </a:r>
            <a:endParaRPr lang="fr-FR" sz="2000" b="1" dirty="0"/>
          </a:p>
        </p:txBody>
      </p:sp>
    </p:spTree>
    <p:extLst>
      <p:ext uri="{BB962C8B-B14F-4D97-AF65-F5344CB8AC3E}">
        <p14:creationId xmlns:p14="http://schemas.microsoft.com/office/powerpoint/2010/main" val="120110321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10;&#10;Description générée automatiquement">
            <a:extLst>
              <a:ext uri="{FF2B5EF4-FFF2-40B4-BE49-F238E27FC236}">
                <a16:creationId xmlns:a16="http://schemas.microsoft.com/office/drawing/2014/main" id="{792EBA26-715A-51B7-90A7-153798C56D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9899" y="609600"/>
            <a:ext cx="8737601" cy="5537200"/>
          </a:xfrm>
          <a:prstGeom prst="rect">
            <a:avLst/>
          </a:prstGeom>
        </p:spPr>
      </p:pic>
      <p:sp>
        <p:nvSpPr>
          <p:cNvPr id="4" name="ZoneTexte 3">
            <a:extLst>
              <a:ext uri="{FF2B5EF4-FFF2-40B4-BE49-F238E27FC236}">
                <a16:creationId xmlns:a16="http://schemas.microsoft.com/office/drawing/2014/main" id="{FE07AE04-EF68-31F5-9320-E594EC087483}"/>
              </a:ext>
            </a:extLst>
          </p:cNvPr>
          <p:cNvSpPr txBox="1"/>
          <p:nvPr/>
        </p:nvSpPr>
        <p:spPr>
          <a:xfrm>
            <a:off x="4191000" y="6146800"/>
            <a:ext cx="6057900" cy="400110"/>
          </a:xfrm>
          <a:prstGeom prst="rect">
            <a:avLst/>
          </a:prstGeom>
          <a:noFill/>
        </p:spPr>
        <p:txBody>
          <a:bodyPr wrap="square" rtlCol="0">
            <a:spAutoFit/>
          </a:bodyPr>
          <a:lstStyle/>
          <a:p>
            <a:r>
              <a:rPr lang="it-IT" sz="2000" b="1" dirty="0"/>
              <a:t>Visiter Sienne : la piazza del Campo</a:t>
            </a:r>
            <a:endParaRPr lang="fr-FR" sz="2000" b="1" dirty="0"/>
          </a:p>
        </p:txBody>
      </p:sp>
    </p:spTree>
    <p:extLst>
      <p:ext uri="{BB962C8B-B14F-4D97-AF65-F5344CB8AC3E}">
        <p14:creationId xmlns:p14="http://schemas.microsoft.com/office/powerpoint/2010/main" val="1945266430"/>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C6A888B-015B-ED13-7EEC-D996120B91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1800" y="546100"/>
            <a:ext cx="8851900" cy="5588000"/>
          </a:xfrm>
          <a:prstGeom prst="rect">
            <a:avLst/>
          </a:prstGeom>
        </p:spPr>
      </p:pic>
      <p:sp>
        <p:nvSpPr>
          <p:cNvPr id="4" name="ZoneTexte 3">
            <a:extLst>
              <a:ext uri="{FF2B5EF4-FFF2-40B4-BE49-F238E27FC236}">
                <a16:creationId xmlns:a16="http://schemas.microsoft.com/office/drawing/2014/main" id="{1977C408-0A1C-0DEF-A7B0-704EE95BEDF0}"/>
              </a:ext>
            </a:extLst>
          </p:cNvPr>
          <p:cNvSpPr txBox="1"/>
          <p:nvPr/>
        </p:nvSpPr>
        <p:spPr>
          <a:xfrm>
            <a:off x="4102100" y="6134100"/>
            <a:ext cx="7340600" cy="461665"/>
          </a:xfrm>
          <a:prstGeom prst="rect">
            <a:avLst/>
          </a:prstGeom>
          <a:noFill/>
        </p:spPr>
        <p:txBody>
          <a:bodyPr wrap="square" rtlCol="0">
            <a:spAutoFit/>
          </a:bodyPr>
          <a:lstStyle/>
          <a:p>
            <a:r>
              <a:rPr lang="fr-FR" sz="2400" b="1" dirty="0">
                <a:solidFill>
                  <a:schemeClr val="bg1"/>
                </a:solidFill>
              </a:rPr>
              <a:t>La fontaine joyeuse (fonte </a:t>
            </a:r>
            <a:r>
              <a:rPr lang="fr-FR" sz="2400" b="1" dirty="0" err="1">
                <a:solidFill>
                  <a:schemeClr val="bg1"/>
                </a:solidFill>
              </a:rPr>
              <a:t>gaia</a:t>
            </a:r>
            <a:r>
              <a:rPr lang="fr-FR" sz="2400" b="1" dirty="0">
                <a:solidFill>
                  <a:schemeClr val="bg1"/>
                </a:solidFill>
              </a:rPr>
              <a:t>)</a:t>
            </a:r>
          </a:p>
        </p:txBody>
      </p:sp>
    </p:spTree>
    <p:extLst>
      <p:ext uri="{BB962C8B-B14F-4D97-AF65-F5344CB8AC3E}">
        <p14:creationId xmlns:p14="http://schemas.microsoft.com/office/powerpoint/2010/main" val="120897971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vieux, pierre&#10;&#10;Description générée automatiquement">
            <a:extLst>
              <a:ext uri="{FF2B5EF4-FFF2-40B4-BE49-F238E27FC236}">
                <a16:creationId xmlns:a16="http://schemas.microsoft.com/office/drawing/2014/main" id="{475ABC96-42E3-4166-D839-ACC11623C9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6300" y="546100"/>
            <a:ext cx="7810500" cy="5562600"/>
          </a:xfrm>
          <a:prstGeom prst="rect">
            <a:avLst/>
          </a:prstGeom>
        </p:spPr>
      </p:pic>
      <p:sp>
        <p:nvSpPr>
          <p:cNvPr id="4" name="ZoneTexte 3">
            <a:extLst>
              <a:ext uri="{FF2B5EF4-FFF2-40B4-BE49-F238E27FC236}">
                <a16:creationId xmlns:a16="http://schemas.microsoft.com/office/drawing/2014/main" id="{F4C89461-2819-4C0F-83D2-C77EC1ED221B}"/>
              </a:ext>
            </a:extLst>
          </p:cNvPr>
          <p:cNvSpPr txBox="1"/>
          <p:nvPr/>
        </p:nvSpPr>
        <p:spPr>
          <a:xfrm>
            <a:off x="4279900" y="6032500"/>
            <a:ext cx="6057900" cy="400110"/>
          </a:xfrm>
          <a:prstGeom prst="rect">
            <a:avLst/>
          </a:prstGeom>
          <a:noFill/>
        </p:spPr>
        <p:txBody>
          <a:bodyPr wrap="square" rtlCol="0">
            <a:spAutoFit/>
          </a:bodyPr>
          <a:lstStyle/>
          <a:p>
            <a:r>
              <a:rPr lang="it-IT" sz="2000" b="1" dirty="0">
                <a:solidFill>
                  <a:schemeClr val="bg1"/>
                </a:solidFill>
              </a:rPr>
              <a:t>Palazzo Pubblico et Museo Civico</a:t>
            </a:r>
            <a:endParaRPr lang="fr-FR" sz="2000" b="1" dirty="0">
              <a:solidFill>
                <a:schemeClr val="bg1"/>
              </a:solidFill>
            </a:endParaRPr>
          </a:p>
        </p:txBody>
      </p:sp>
    </p:spTree>
    <p:extLst>
      <p:ext uri="{BB962C8B-B14F-4D97-AF65-F5344CB8AC3E}">
        <p14:creationId xmlns:p14="http://schemas.microsoft.com/office/powerpoint/2010/main" val="152003498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tour&#10;&#10;Description générée automatiquement">
            <a:extLst>
              <a:ext uri="{FF2B5EF4-FFF2-40B4-BE49-F238E27FC236}">
                <a16:creationId xmlns:a16="http://schemas.microsoft.com/office/drawing/2014/main" id="{3F53D009-350A-4450-CC4B-2A808B40B2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6158" y="381000"/>
            <a:ext cx="4574286" cy="5829300"/>
          </a:xfrm>
          <a:prstGeom prst="rect">
            <a:avLst/>
          </a:prstGeom>
        </p:spPr>
      </p:pic>
      <p:pic>
        <p:nvPicPr>
          <p:cNvPr id="6" name="Image 5" descr="Une image contenant bâtiment, ciel, extérieur, cité&#10;&#10;Description générée automatiquement">
            <a:extLst>
              <a:ext uri="{FF2B5EF4-FFF2-40B4-BE49-F238E27FC236}">
                <a16:creationId xmlns:a16="http://schemas.microsoft.com/office/drawing/2014/main" id="{3AD941FF-E612-CF07-5DD9-E9342C03B8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81000"/>
            <a:ext cx="4574286" cy="5829300"/>
          </a:xfrm>
          <a:prstGeom prst="rect">
            <a:avLst/>
          </a:prstGeom>
        </p:spPr>
      </p:pic>
      <p:sp>
        <p:nvSpPr>
          <p:cNvPr id="7" name="ZoneTexte 6">
            <a:extLst>
              <a:ext uri="{FF2B5EF4-FFF2-40B4-BE49-F238E27FC236}">
                <a16:creationId xmlns:a16="http://schemas.microsoft.com/office/drawing/2014/main" id="{67EFD8F9-C509-3BFD-B2F1-1FAFF03C93B2}"/>
              </a:ext>
            </a:extLst>
          </p:cNvPr>
          <p:cNvSpPr txBox="1"/>
          <p:nvPr/>
        </p:nvSpPr>
        <p:spPr>
          <a:xfrm>
            <a:off x="5347844" y="6276945"/>
            <a:ext cx="5029200" cy="400110"/>
          </a:xfrm>
          <a:prstGeom prst="rect">
            <a:avLst/>
          </a:prstGeom>
          <a:noFill/>
        </p:spPr>
        <p:txBody>
          <a:bodyPr wrap="square" rtlCol="0">
            <a:spAutoFit/>
          </a:bodyPr>
          <a:lstStyle/>
          <a:p>
            <a:r>
              <a:rPr lang="fr-FR" sz="2000" b="1" dirty="0">
                <a:solidFill>
                  <a:schemeClr val="bg1"/>
                </a:solidFill>
              </a:rPr>
              <a:t>Torre </a:t>
            </a:r>
            <a:r>
              <a:rPr lang="fr-FR" sz="2000" b="1" dirty="0" err="1">
                <a:solidFill>
                  <a:schemeClr val="bg1"/>
                </a:solidFill>
              </a:rPr>
              <a:t>del</a:t>
            </a:r>
            <a:r>
              <a:rPr lang="fr-FR" sz="2000" b="1" dirty="0">
                <a:solidFill>
                  <a:schemeClr val="bg1"/>
                </a:solidFill>
              </a:rPr>
              <a:t> </a:t>
            </a:r>
            <a:r>
              <a:rPr lang="fr-FR" sz="2000" b="1" dirty="0" err="1">
                <a:solidFill>
                  <a:schemeClr val="bg1"/>
                </a:solidFill>
              </a:rPr>
              <a:t>Mangia</a:t>
            </a:r>
            <a:endParaRPr lang="fr-FR" sz="2000" b="1" dirty="0">
              <a:solidFill>
                <a:schemeClr val="bg1"/>
              </a:solidFill>
            </a:endParaRPr>
          </a:p>
        </p:txBody>
      </p:sp>
    </p:spTree>
    <p:extLst>
      <p:ext uri="{BB962C8B-B14F-4D97-AF65-F5344CB8AC3E}">
        <p14:creationId xmlns:p14="http://schemas.microsoft.com/office/powerpoint/2010/main" val="417204728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marchant, rue&#10;&#10;Description générée automatiquement">
            <a:extLst>
              <a:ext uri="{FF2B5EF4-FFF2-40B4-BE49-F238E27FC236}">
                <a16:creationId xmlns:a16="http://schemas.microsoft.com/office/drawing/2014/main" id="{9FD6135C-30EF-6CA1-C5D4-52CAEFAF19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3900" y="482600"/>
            <a:ext cx="8140700" cy="5702300"/>
          </a:xfrm>
          <a:prstGeom prst="rect">
            <a:avLst/>
          </a:prstGeom>
        </p:spPr>
      </p:pic>
      <p:sp>
        <p:nvSpPr>
          <p:cNvPr id="4" name="ZoneTexte 3">
            <a:extLst>
              <a:ext uri="{FF2B5EF4-FFF2-40B4-BE49-F238E27FC236}">
                <a16:creationId xmlns:a16="http://schemas.microsoft.com/office/drawing/2014/main" id="{5924DEC3-24CE-5616-03F6-73603DCF3EF8}"/>
              </a:ext>
            </a:extLst>
          </p:cNvPr>
          <p:cNvSpPr txBox="1"/>
          <p:nvPr/>
        </p:nvSpPr>
        <p:spPr>
          <a:xfrm>
            <a:off x="5194300" y="6184900"/>
            <a:ext cx="7594600" cy="400110"/>
          </a:xfrm>
          <a:prstGeom prst="rect">
            <a:avLst/>
          </a:prstGeom>
          <a:noFill/>
        </p:spPr>
        <p:txBody>
          <a:bodyPr wrap="square" rtlCol="0">
            <a:spAutoFit/>
          </a:bodyPr>
          <a:lstStyle/>
          <a:p>
            <a:r>
              <a:rPr lang="fr-FR" sz="2000" b="1" dirty="0">
                <a:solidFill>
                  <a:schemeClr val="bg1"/>
                </a:solidFill>
              </a:rPr>
              <a:t>Rue médiévale</a:t>
            </a:r>
          </a:p>
        </p:txBody>
      </p:sp>
    </p:spTree>
    <p:extLst>
      <p:ext uri="{BB962C8B-B14F-4D97-AF65-F5344CB8AC3E}">
        <p14:creationId xmlns:p14="http://schemas.microsoft.com/office/powerpoint/2010/main" val="2649897870"/>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cène, extérieur, passage&#10;&#10;Description générée automatiquement">
            <a:extLst>
              <a:ext uri="{FF2B5EF4-FFF2-40B4-BE49-F238E27FC236}">
                <a16:creationId xmlns:a16="http://schemas.microsoft.com/office/drawing/2014/main" id="{D0DFC3E8-640E-791F-AE60-4DD4DA0A51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9100" y="469900"/>
            <a:ext cx="8597900" cy="5676900"/>
          </a:xfrm>
          <a:prstGeom prst="rect">
            <a:avLst/>
          </a:prstGeom>
        </p:spPr>
      </p:pic>
      <p:sp>
        <p:nvSpPr>
          <p:cNvPr id="4" name="ZoneTexte 3">
            <a:extLst>
              <a:ext uri="{FF2B5EF4-FFF2-40B4-BE49-F238E27FC236}">
                <a16:creationId xmlns:a16="http://schemas.microsoft.com/office/drawing/2014/main" id="{5608A6DC-7F3A-841B-CE6E-18D01BF89F4B}"/>
              </a:ext>
            </a:extLst>
          </p:cNvPr>
          <p:cNvSpPr txBox="1"/>
          <p:nvPr/>
        </p:nvSpPr>
        <p:spPr>
          <a:xfrm>
            <a:off x="5181600" y="6188045"/>
            <a:ext cx="6527800" cy="400110"/>
          </a:xfrm>
          <a:prstGeom prst="rect">
            <a:avLst/>
          </a:prstGeom>
          <a:noFill/>
        </p:spPr>
        <p:txBody>
          <a:bodyPr wrap="square" rtlCol="0">
            <a:spAutoFit/>
          </a:bodyPr>
          <a:lstStyle/>
          <a:p>
            <a:r>
              <a:rPr lang="fr-FR" sz="2000" b="1" dirty="0">
                <a:solidFill>
                  <a:schemeClr val="bg1"/>
                </a:solidFill>
              </a:rPr>
              <a:t>Rue médiévale</a:t>
            </a:r>
          </a:p>
        </p:txBody>
      </p:sp>
    </p:spTree>
    <p:extLst>
      <p:ext uri="{BB962C8B-B14F-4D97-AF65-F5344CB8AC3E}">
        <p14:creationId xmlns:p14="http://schemas.microsoft.com/office/powerpoint/2010/main" val="199403857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maison, vieux&#10;&#10;Description générée automatiquement">
            <a:extLst>
              <a:ext uri="{FF2B5EF4-FFF2-40B4-BE49-F238E27FC236}">
                <a16:creationId xmlns:a16="http://schemas.microsoft.com/office/drawing/2014/main" id="{F7A94DDF-B06A-5FD6-AC8E-668AEDE379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5800" y="520700"/>
            <a:ext cx="8242300" cy="5549900"/>
          </a:xfrm>
          <a:prstGeom prst="rect">
            <a:avLst/>
          </a:prstGeom>
        </p:spPr>
      </p:pic>
      <p:sp>
        <p:nvSpPr>
          <p:cNvPr id="4" name="ZoneTexte 3">
            <a:extLst>
              <a:ext uri="{FF2B5EF4-FFF2-40B4-BE49-F238E27FC236}">
                <a16:creationId xmlns:a16="http://schemas.microsoft.com/office/drawing/2014/main" id="{1102ED1A-D9FC-68F4-1544-F3F13E6C7579}"/>
              </a:ext>
            </a:extLst>
          </p:cNvPr>
          <p:cNvSpPr txBox="1"/>
          <p:nvPr/>
        </p:nvSpPr>
        <p:spPr>
          <a:xfrm>
            <a:off x="4826000" y="6007100"/>
            <a:ext cx="5969000" cy="400110"/>
          </a:xfrm>
          <a:prstGeom prst="rect">
            <a:avLst/>
          </a:prstGeom>
          <a:noFill/>
        </p:spPr>
        <p:txBody>
          <a:bodyPr wrap="square" rtlCol="0">
            <a:spAutoFit/>
          </a:bodyPr>
          <a:lstStyle/>
          <a:p>
            <a:r>
              <a:rPr lang="fr-FR" sz="2000" b="1" dirty="0"/>
              <a:t>Basilique San Domenico</a:t>
            </a:r>
          </a:p>
        </p:txBody>
      </p:sp>
    </p:spTree>
    <p:extLst>
      <p:ext uri="{BB962C8B-B14F-4D97-AF65-F5344CB8AC3E}">
        <p14:creationId xmlns:p14="http://schemas.microsoft.com/office/powerpoint/2010/main" val="273520290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vieux, cité&#10;&#10;Description générée automatiquement">
            <a:extLst>
              <a:ext uri="{FF2B5EF4-FFF2-40B4-BE49-F238E27FC236}">
                <a16:creationId xmlns:a16="http://schemas.microsoft.com/office/drawing/2014/main" id="{B0F29CC7-1865-40C5-5D35-9511E7844D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1200" y="533400"/>
            <a:ext cx="8382000" cy="5600700"/>
          </a:xfrm>
          <a:prstGeom prst="rect">
            <a:avLst/>
          </a:prstGeom>
        </p:spPr>
      </p:pic>
      <p:sp>
        <p:nvSpPr>
          <p:cNvPr id="4" name="ZoneTexte 3">
            <a:extLst>
              <a:ext uri="{FF2B5EF4-FFF2-40B4-BE49-F238E27FC236}">
                <a16:creationId xmlns:a16="http://schemas.microsoft.com/office/drawing/2014/main" id="{F7D66A5D-CFB7-526B-3F07-9261B1513F13}"/>
              </a:ext>
            </a:extLst>
          </p:cNvPr>
          <p:cNvSpPr txBox="1"/>
          <p:nvPr/>
        </p:nvSpPr>
        <p:spPr>
          <a:xfrm>
            <a:off x="5511800" y="6124545"/>
            <a:ext cx="5930900" cy="400110"/>
          </a:xfrm>
          <a:prstGeom prst="rect">
            <a:avLst/>
          </a:prstGeom>
          <a:noFill/>
        </p:spPr>
        <p:txBody>
          <a:bodyPr wrap="square" rtlCol="0">
            <a:spAutoFit/>
          </a:bodyPr>
          <a:lstStyle/>
          <a:p>
            <a:r>
              <a:rPr lang="fr-FR" sz="2000" b="1" dirty="0"/>
              <a:t>Vue Sur Sienne</a:t>
            </a:r>
          </a:p>
        </p:txBody>
      </p:sp>
    </p:spTree>
    <p:extLst>
      <p:ext uri="{BB962C8B-B14F-4D97-AF65-F5344CB8AC3E}">
        <p14:creationId xmlns:p14="http://schemas.microsoft.com/office/powerpoint/2010/main" val="1934988752"/>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brique, vieux&#10;&#10;Description générée automatiquement">
            <a:extLst>
              <a:ext uri="{FF2B5EF4-FFF2-40B4-BE49-F238E27FC236}">
                <a16:creationId xmlns:a16="http://schemas.microsoft.com/office/drawing/2014/main" id="{246F2489-CABC-355A-EBC8-A6BB5E7AC8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1200" y="495300"/>
            <a:ext cx="8305800" cy="5715000"/>
          </a:xfrm>
          <a:prstGeom prst="rect">
            <a:avLst/>
          </a:prstGeom>
        </p:spPr>
      </p:pic>
      <p:sp>
        <p:nvSpPr>
          <p:cNvPr id="4" name="ZoneTexte 3">
            <a:extLst>
              <a:ext uri="{FF2B5EF4-FFF2-40B4-BE49-F238E27FC236}">
                <a16:creationId xmlns:a16="http://schemas.microsoft.com/office/drawing/2014/main" id="{3BE2FE63-6473-8DB9-6B03-5BC9BB3E4976}"/>
              </a:ext>
            </a:extLst>
          </p:cNvPr>
          <p:cNvSpPr txBox="1"/>
          <p:nvPr/>
        </p:nvSpPr>
        <p:spPr>
          <a:xfrm>
            <a:off x="4445000" y="6210300"/>
            <a:ext cx="5486400" cy="400110"/>
          </a:xfrm>
          <a:prstGeom prst="rect">
            <a:avLst/>
          </a:prstGeom>
          <a:noFill/>
        </p:spPr>
        <p:txBody>
          <a:bodyPr wrap="square" rtlCol="0">
            <a:spAutoFit/>
          </a:bodyPr>
          <a:lstStyle/>
          <a:p>
            <a:r>
              <a:rPr lang="fr-FR" sz="2000" b="1" dirty="0" err="1"/>
              <a:t>Pinacoteca</a:t>
            </a:r>
            <a:r>
              <a:rPr lang="fr-FR" sz="2000" b="1" dirty="0"/>
              <a:t> Nazionale de Sienne</a:t>
            </a:r>
          </a:p>
        </p:txBody>
      </p:sp>
    </p:spTree>
    <p:extLst>
      <p:ext uri="{BB962C8B-B14F-4D97-AF65-F5344CB8AC3E}">
        <p14:creationId xmlns:p14="http://schemas.microsoft.com/office/powerpoint/2010/main" val="247410001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ité&#10;&#10;Description générée automatiquement">
            <a:extLst>
              <a:ext uri="{FF2B5EF4-FFF2-40B4-BE49-F238E27FC236}">
                <a16:creationId xmlns:a16="http://schemas.microsoft.com/office/drawing/2014/main" id="{47607058-EF71-0470-CCA6-FA4CD17275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3200" y="1462024"/>
            <a:ext cx="9144000" cy="3933952"/>
          </a:xfrm>
          <a:prstGeom prst="rect">
            <a:avLst/>
          </a:prstGeom>
        </p:spPr>
      </p:pic>
      <p:sp>
        <p:nvSpPr>
          <p:cNvPr id="4" name="ZoneTexte 3">
            <a:extLst>
              <a:ext uri="{FF2B5EF4-FFF2-40B4-BE49-F238E27FC236}">
                <a16:creationId xmlns:a16="http://schemas.microsoft.com/office/drawing/2014/main" id="{7F182660-FD78-E9CC-F548-EA26F12BCCB5}"/>
              </a:ext>
            </a:extLst>
          </p:cNvPr>
          <p:cNvSpPr txBox="1"/>
          <p:nvPr/>
        </p:nvSpPr>
        <p:spPr>
          <a:xfrm>
            <a:off x="3746500" y="5395976"/>
            <a:ext cx="6464300" cy="400110"/>
          </a:xfrm>
          <a:prstGeom prst="rect">
            <a:avLst/>
          </a:prstGeom>
          <a:noFill/>
        </p:spPr>
        <p:txBody>
          <a:bodyPr wrap="square" rtlCol="0">
            <a:spAutoFit/>
          </a:bodyPr>
          <a:lstStyle/>
          <a:p>
            <a:r>
              <a:rPr lang="it-IT" sz="2000" b="1" dirty="0">
                <a:solidFill>
                  <a:schemeClr val="bg1"/>
                </a:solidFill>
              </a:rPr>
              <a:t>La piazza del Campo à la nuit tombée</a:t>
            </a:r>
            <a:endParaRPr lang="fr-FR" sz="2000" b="1" dirty="0">
              <a:solidFill>
                <a:schemeClr val="bg1"/>
              </a:solidFill>
            </a:endParaRPr>
          </a:p>
        </p:txBody>
      </p:sp>
    </p:spTree>
    <p:extLst>
      <p:ext uri="{BB962C8B-B14F-4D97-AF65-F5344CB8AC3E}">
        <p14:creationId xmlns:p14="http://schemas.microsoft.com/office/powerpoint/2010/main" val="107265939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vieux, toit&#10;&#10;Description générée automatiquement">
            <a:extLst>
              <a:ext uri="{FF2B5EF4-FFF2-40B4-BE49-F238E27FC236}">
                <a16:creationId xmlns:a16="http://schemas.microsoft.com/office/drawing/2014/main" id="{9FD40196-1470-04C6-C236-99AC5AA77A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5300" y="584200"/>
            <a:ext cx="9118600" cy="5689600"/>
          </a:xfrm>
          <a:prstGeom prst="rect">
            <a:avLst/>
          </a:prstGeom>
        </p:spPr>
      </p:pic>
      <p:sp>
        <p:nvSpPr>
          <p:cNvPr id="4" name="ZoneTexte 3">
            <a:extLst>
              <a:ext uri="{FF2B5EF4-FFF2-40B4-BE49-F238E27FC236}">
                <a16:creationId xmlns:a16="http://schemas.microsoft.com/office/drawing/2014/main" id="{8150B2DF-D692-9BB9-AB07-1E2A19DD5802}"/>
              </a:ext>
            </a:extLst>
          </p:cNvPr>
          <p:cNvSpPr txBox="1"/>
          <p:nvPr/>
        </p:nvSpPr>
        <p:spPr>
          <a:xfrm>
            <a:off x="9842500" y="2997200"/>
            <a:ext cx="2006600" cy="1754326"/>
          </a:xfrm>
          <a:prstGeom prst="rect">
            <a:avLst/>
          </a:prstGeom>
          <a:noFill/>
        </p:spPr>
        <p:txBody>
          <a:bodyPr wrap="square" rtlCol="0">
            <a:spAutoFit/>
          </a:bodyPr>
          <a:lstStyle/>
          <a:p>
            <a:r>
              <a:rPr lang="fr-FR" b="1" dirty="0">
                <a:solidFill>
                  <a:schemeClr val="bg1"/>
                </a:solidFill>
              </a:rPr>
              <a:t>Complexe muséal Santa Maria </a:t>
            </a:r>
            <a:r>
              <a:rPr lang="fr-FR" b="1" dirty="0" err="1">
                <a:solidFill>
                  <a:schemeClr val="bg1"/>
                </a:solidFill>
              </a:rPr>
              <a:t>della</a:t>
            </a:r>
            <a:r>
              <a:rPr lang="fr-FR" b="1" dirty="0">
                <a:solidFill>
                  <a:schemeClr val="bg1"/>
                </a:solidFill>
              </a:rPr>
              <a:t> Scala</a:t>
            </a:r>
          </a:p>
          <a:p>
            <a:r>
              <a:rPr lang="fr-FR" b="1" dirty="0">
                <a:solidFill>
                  <a:schemeClr val="bg1"/>
                </a:solidFill>
              </a:rPr>
              <a:t>Un musée d’art dans un ancien hôpital</a:t>
            </a:r>
          </a:p>
        </p:txBody>
      </p:sp>
    </p:spTree>
    <p:extLst>
      <p:ext uri="{BB962C8B-B14F-4D97-AF65-F5344CB8AC3E}">
        <p14:creationId xmlns:p14="http://schemas.microsoft.com/office/powerpoint/2010/main" val="77629551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rue, très coloré&#10;&#10;Description générée automatiquement">
            <a:extLst>
              <a:ext uri="{FF2B5EF4-FFF2-40B4-BE49-F238E27FC236}">
                <a16:creationId xmlns:a16="http://schemas.microsoft.com/office/drawing/2014/main" id="{DAE6485F-9F38-BBA7-33AA-7673226D46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74620" y="462280"/>
            <a:ext cx="8270240" cy="5750560"/>
          </a:xfrm>
          <a:prstGeom prst="rect">
            <a:avLst/>
          </a:prstGeom>
        </p:spPr>
      </p:pic>
      <p:sp>
        <p:nvSpPr>
          <p:cNvPr id="5" name="ZoneTexte 4">
            <a:extLst>
              <a:ext uri="{FF2B5EF4-FFF2-40B4-BE49-F238E27FC236}">
                <a16:creationId xmlns:a16="http://schemas.microsoft.com/office/drawing/2014/main" id="{5E0BEAEF-2F68-9752-5358-A85780AEFC49}"/>
              </a:ext>
            </a:extLst>
          </p:cNvPr>
          <p:cNvSpPr txBox="1"/>
          <p:nvPr/>
        </p:nvSpPr>
        <p:spPr>
          <a:xfrm>
            <a:off x="254000" y="2679700"/>
            <a:ext cx="2420620" cy="2246769"/>
          </a:xfrm>
          <a:prstGeom prst="rect">
            <a:avLst/>
          </a:prstGeom>
          <a:noFill/>
        </p:spPr>
        <p:txBody>
          <a:bodyPr wrap="square" rtlCol="0">
            <a:spAutoFit/>
          </a:bodyPr>
          <a:lstStyle/>
          <a:p>
            <a:r>
              <a:rPr lang="fr-FR" sz="2000" b="1" dirty="0">
                <a:solidFill>
                  <a:schemeClr val="bg1"/>
                </a:solidFill>
              </a:rPr>
              <a:t>Visiter les dix-sept quartiers de Sienne</a:t>
            </a:r>
          </a:p>
          <a:p>
            <a:r>
              <a:rPr lang="fr-FR" sz="2000" b="1" dirty="0">
                <a:solidFill>
                  <a:schemeClr val="bg1"/>
                </a:solidFill>
              </a:rPr>
              <a:t>Chacun d’entre eux forme une communauté unique typiquement siennoise</a:t>
            </a:r>
          </a:p>
        </p:txBody>
      </p:sp>
    </p:spTree>
    <p:extLst>
      <p:ext uri="{BB962C8B-B14F-4D97-AF65-F5344CB8AC3E}">
        <p14:creationId xmlns:p14="http://schemas.microsoft.com/office/powerpoint/2010/main" val="16364747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10;&#10;Description générée automatiquement">
            <a:extLst>
              <a:ext uri="{FF2B5EF4-FFF2-40B4-BE49-F238E27FC236}">
                <a16:creationId xmlns:a16="http://schemas.microsoft.com/office/drawing/2014/main" id="{BC8A6D3D-1BA7-4639-9965-89F49390BC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6800" y="622300"/>
            <a:ext cx="8318500" cy="5613400"/>
          </a:xfrm>
          <a:prstGeom prst="rect">
            <a:avLst/>
          </a:prstGeom>
        </p:spPr>
      </p:pic>
      <p:sp>
        <p:nvSpPr>
          <p:cNvPr id="5" name="ZoneTexte 4">
            <a:extLst>
              <a:ext uri="{FF2B5EF4-FFF2-40B4-BE49-F238E27FC236}">
                <a16:creationId xmlns:a16="http://schemas.microsoft.com/office/drawing/2014/main" id="{C85214B2-2CFB-01B6-4971-BF92AE4E7D4B}"/>
              </a:ext>
            </a:extLst>
          </p:cNvPr>
          <p:cNvSpPr txBox="1"/>
          <p:nvPr/>
        </p:nvSpPr>
        <p:spPr>
          <a:xfrm>
            <a:off x="9525000" y="3230881"/>
            <a:ext cx="2362200" cy="1938992"/>
          </a:xfrm>
          <a:prstGeom prst="rect">
            <a:avLst/>
          </a:prstGeom>
          <a:noFill/>
        </p:spPr>
        <p:txBody>
          <a:bodyPr wrap="square" rtlCol="0">
            <a:spAutoFit/>
          </a:bodyPr>
          <a:lstStyle/>
          <a:p>
            <a:r>
              <a:rPr lang="fr-FR" sz="2000" b="1" dirty="0">
                <a:solidFill>
                  <a:schemeClr val="bg1"/>
                </a:solidFill>
              </a:rPr>
              <a:t>Aqueducs et fontaines de Sienne</a:t>
            </a:r>
          </a:p>
          <a:p>
            <a:r>
              <a:rPr lang="fr-FR" sz="2000" b="1" dirty="0">
                <a:solidFill>
                  <a:schemeClr val="bg1"/>
                </a:solidFill>
              </a:rPr>
              <a:t>Un labyrinthe souterrain qui s’étend sur 25 kilomètres</a:t>
            </a:r>
          </a:p>
        </p:txBody>
      </p:sp>
    </p:spTree>
    <p:extLst>
      <p:ext uri="{BB962C8B-B14F-4D97-AF65-F5344CB8AC3E}">
        <p14:creationId xmlns:p14="http://schemas.microsoft.com/office/powerpoint/2010/main" val="423027887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route&#10;&#10;Description générée automatiquement">
            <a:extLst>
              <a:ext uri="{FF2B5EF4-FFF2-40B4-BE49-F238E27FC236}">
                <a16:creationId xmlns:a16="http://schemas.microsoft.com/office/drawing/2014/main" id="{029B8FD6-A8B5-AFA3-7B48-D47FFBFE65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3400" y="679450"/>
            <a:ext cx="8432800" cy="5499100"/>
          </a:xfrm>
          <a:prstGeom prst="rect">
            <a:avLst/>
          </a:prstGeom>
        </p:spPr>
      </p:pic>
      <p:sp>
        <p:nvSpPr>
          <p:cNvPr id="5" name="ZoneTexte 4">
            <a:extLst>
              <a:ext uri="{FF2B5EF4-FFF2-40B4-BE49-F238E27FC236}">
                <a16:creationId xmlns:a16="http://schemas.microsoft.com/office/drawing/2014/main" id="{490AE1EE-B93D-5D24-F42C-168DCC5D19E1}"/>
              </a:ext>
            </a:extLst>
          </p:cNvPr>
          <p:cNvSpPr txBox="1"/>
          <p:nvPr/>
        </p:nvSpPr>
        <p:spPr>
          <a:xfrm>
            <a:off x="165100" y="3175000"/>
            <a:ext cx="2908300" cy="1323439"/>
          </a:xfrm>
          <a:prstGeom prst="rect">
            <a:avLst/>
          </a:prstGeom>
          <a:noFill/>
        </p:spPr>
        <p:txBody>
          <a:bodyPr wrap="square" rtlCol="0">
            <a:spAutoFit/>
          </a:bodyPr>
          <a:lstStyle/>
          <a:p>
            <a:endParaRPr lang="fr-FR" sz="2000" b="1" dirty="0">
              <a:solidFill>
                <a:schemeClr val="bg1"/>
              </a:solidFill>
            </a:endParaRPr>
          </a:p>
          <a:p>
            <a:r>
              <a:rPr lang="fr-FR" sz="2000" b="1" dirty="0">
                <a:solidFill>
                  <a:schemeClr val="bg1"/>
                </a:solidFill>
              </a:rPr>
              <a:t>Remparts de Sienne</a:t>
            </a:r>
          </a:p>
          <a:p>
            <a:r>
              <a:rPr lang="fr-FR" sz="2000" b="1" dirty="0">
                <a:solidFill>
                  <a:schemeClr val="bg1"/>
                </a:solidFill>
              </a:rPr>
              <a:t>Une protection pour la ville depuis le XIIe siècle</a:t>
            </a:r>
          </a:p>
        </p:txBody>
      </p:sp>
    </p:spTree>
    <p:extLst>
      <p:ext uri="{BB962C8B-B14F-4D97-AF65-F5344CB8AC3E}">
        <p14:creationId xmlns:p14="http://schemas.microsoft.com/office/powerpoint/2010/main" val="2765881383"/>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route&#10;&#10;Description générée automatiquement">
            <a:extLst>
              <a:ext uri="{FF2B5EF4-FFF2-40B4-BE49-F238E27FC236}">
                <a16:creationId xmlns:a16="http://schemas.microsoft.com/office/drawing/2014/main" id="{37AC59C6-2792-06F0-AA57-197345A291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7700" y="603250"/>
            <a:ext cx="8712200" cy="5651500"/>
          </a:xfrm>
          <a:prstGeom prst="rect">
            <a:avLst/>
          </a:prstGeom>
        </p:spPr>
      </p:pic>
      <p:sp>
        <p:nvSpPr>
          <p:cNvPr id="4" name="ZoneTexte 3">
            <a:extLst>
              <a:ext uri="{FF2B5EF4-FFF2-40B4-BE49-F238E27FC236}">
                <a16:creationId xmlns:a16="http://schemas.microsoft.com/office/drawing/2014/main" id="{1A64C1CB-9077-F460-4914-5AA9E0DD5203}"/>
              </a:ext>
            </a:extLst>
          </p:cNvPr>
          <p:cNvSpPr txBox="1"/>
          <p:nvPr/>
        </p:nvSpPr>
        <p:spPr>
          <a:xfrm>
            <a:off x="9550400" y="3429000"/>
            <a:ext cx="2476500" cy="1323439"/>
          </a:xfrm>
          <a:prstGeom prst="rect">
            <a:avLst/>
          </a:prstGeom>
          <a:noFill/>
        </p:spPr>
        <p:txBody>
          <a:bodyPr wrap="square" rtlCol="0">
            <a:spAutoFit/>
          </a:bodyPr>
          <a:lstStyle/>
          <a:p>
            <a:r>
              <a:rPr lang="fr-FR" sz="2000" b="1" dirty="0" err="1">
                <a:solidFill>
                  <a:schemeClr val="bg1"/>
                </a:solidFill>
              </a:rPr>
              <a:t>Palazzo</a:t>
            </a:r>
            <a:r>
              <a:rPr lang="fr-FR" sz="2000" b="1" dirty="0">
                <a:solidFill>
                  <a:schemeClr val="bg1"/>
                </a:solidFill>
              </a:rPr>
              <a:t> </a:t>
            </a:r>
            <a:r>
              <a:rPr lang="fr-FR" sz="2000" b="1" dirty="0" err="1">
                <a:solidFill>
                  <a:schemeClr val="bg1"/>
                </a:solidFill>
              </a:rPr>
              <a:t>Salimbeni</a:t>
            </a:r>
            <a:endParaRPr lang="fr-FR" sz="2000" b="1" dirty="0">
              <a:solidFill>
                <a:schemeClr val="bg1"/>
              </a:solidFill>
            </a:endParaRPr>
          </a:p>
          <a:p>
            <a:r>
              <a:rPr lang="fr-FR" sz="2000" b="1" dirty="0">
                <a:solidFill>
                  <a:schemeClr val="bg1"/>
                </a:solidFill>
              </a:rPr>
              <a:t>Découvrez la plus ancienne banque du monde</a:t>
            </a:r>
          </a:p>
        </p:txBody>
      </p:sp>
    </p:spTree>
    <p:extLst>
      <p:ext uri="{BB962C8B-B14F-4D97-AF65-F5344CB8AC3E}">
        <p14:creationId xmlns:p14="http://schemas.microsoft.com/office/powerpoint/2010/main" val="3903555410"/>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ville&#10;&#10;Description générée automatiquement">
            <a:extLst>
              <a:ext uri="{FF2B5EF4-FFF2-40B4-BE49-F238E27FC236}">
                <a16:creationId xmlns:a16="http://schemas.microsoft.com/office/drawing/2014/main" id="{13E3A335-504B-B33B-0F63-F845EE0B1C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11483" y="577850"/>
            <a:ext cx="8486817" cy="5702300"/>
          </a:xfrm>
          <a:prstGeom prst="rect">
            <a:avLst/>
          </a:prstGeom>
        </p:spPr>
      </p:pic>
      <p:sp>
        <p:nvSpPr>
          <p:cNvPr id="4" name="ZoneTexte 3">
            <a:extLst>
              <a:ext uri="{FF2B5EF4-FFF2-40B4-BE49-F238E27FC236}">
                <a16:creationId xmlns:a16="http://schemas.microsoft.com/office/drawing/2014/main" id="{357A96EE-933B-A6A9-257D-5D8E232C56CD}"/>
              </a:ext>
            </a:extLst>
          </p:cNvPr>
          <p:cNvSpPr txBox="1"/>
          <p:nvPr/>
        </p:nvSpPr>
        <p:spPr>
          <a:xfrm>
            <a:off x="326983" y="3543300"/>
            <a:ext cx="2984500" cy="1015663"/>
          </a:xfrm>
          <a:prstGeom prst="rect">
            <a:avLst/>
          </a:prstGeom>
          <a:noFill/>
        </p:spPr>
        <p:txBody>
          <a:bodyPr wrap="square" rtlCol="0">
            <a:spAutoFit/>
          </a:bodyPr>
          <a:lstStyle/>
          <a:p>
            <a:r>
              <a:rPr lang="fr-FR" sz="2000" b="1" dirty="0"/>
              <a:t>Explorer Sienne à pied</a:t>
            </a:r>
          </a:p>
          <a:p>
            <a:r>
              <a:rPr lang="fr-FR" sz="2000" b="1" dirty="0"/>
              <a:t>L’une des villes d’Italie les plus accessibles à pied</a:t>
            </a:r>
          </a:p>
        </p:txBody>
      </p:sp>
    </p:spTree>
    <p:extLst>
      <p:ext uri="{BB962C8B-B14F-4D97-AF65-F5344CB8AC3E}">
        <p14:creationId xmlns:p14="http://schemas.microsoft.com/office/powerpoint/2010/main" val="64569204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91528CE-F8E1-EA2A-5A64-5FD6ED79322A}"/>
              </a:ext>
            </a:extLst>
          </p:cNvPr>
          <p:cNvSpPr txBox="1"/>
          <p:nvPr/>
        </p:nvSpPr>
        <p:spPr>
          <a:xfrm>
            <a:off x="2400300" y="2252990"/>
            <a:ext cx="8699500" cy="523220"/>
          </a:xfrm>
          <a:prstGeom prst="rect">
            <a:avLst/>
          </a:prstGeom>
          <a:noFill/>
        </p:spPr>
        <p:txBody>
          <a:bodyPr wrap="square" rtlCol="0">
            <a:spAutoFit/>
          </a:bodyPr>
          <a:lstStyle/>
          <a:p>
            <a:r>
              <a:rPr lang="fr-FR" sz="2800" b="1" dirty="0">
                <a:solidFill>
                  <a:schemeClr val="bg1"/>
                </a:solidFill>
              </a:rPr>
              <a:t>Lorient Vous A Proposer La Ville De Sienne (Italie)</a:t>
            </a:r>
          </a:p>
        </p:txBody>
      </p:sp>
      <p:sp>
        <p:nvSpPr>
          <p:cNvPr id="3" name="ZoneTexte 2">
            <a:extLst>
              <a:ext uri="{FF2B5EF4-FFF2-40B4-BE49-F238E27FC236}">
                <a16:creationId xmlns:a16="http://schemas.microsoft.com/office/drawing/2014/main" id="{683D05F5-528E-C455-153B-B6AFD40155EF}"/>
              </a:ext>
            </a:extLst>
          </p:cNvPr>
          <p:cNvSpPr txBox="1"/>
          <p:nvPr/>
        </p:nvSpPr>
        <p:spPr>
          <a:xfrm>
            <a:off x="4114800" y="2905780"/>
            <a:ext cx="6604000"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1C0B9531-FD2F-E110-9091-B9353B3BCB7F}"/>
              </a:ext>
            </a:extLst>
          </p:cNvPr>
          <p:cNvSpPr txBox="1"/>
          <p:nvPr/>
        </p:nvSpPr>
        <p:spPr>
          <a:xfrm>
            <a:off x="5727700" y="3429000"/>
            <a:ext cx="4216400"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417877189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463</Words>
  <Application>Microsoft Office PowerPoint</Application>
  <PresentationFormat>Grand écran</PresentationFormat>
  <Paragraphs>47</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2023-01-16T14:55:51Z</dcterms:created>
  <dcterms:modified xsi:type="dcterms:W3CDTF">2023-01-17T08:42:45Z</dcterms:modified>
</cp:coreProperties>
</file>