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5" r:id="rId3"/>
    <p:sldId id="257" r:id="rId4"/>
    <p:sldId id="28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pPNdKkKlWIDhIVTSlbrBw==" hashData="8HB+LvS3YYrbPpOp7jIMMvGhIguEbiZyoV7SrvihJ/VVwzOHmF+7j9sHpusOFxz6KABa99OafFxn2w3IVujqD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613FD2-160C-4B95-BCFA-FB80DA44FB45}" v="42" dt="2023-01-18T06:06:18.602"/>
    <p1510:client id="{EFCDD46E-FF20-416C-94E4-53C01861B330}" v="126" dt="2023-01-18T06:00:15.39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BE009-FA41-E61E-8084-5784F12D84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58EDA0-EEE0-3298-7814-7E4DF168A3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369BAA-C0EB-2DD1-512A-DC1FE36C4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B66042-91B2-DFE1-EA44-209DE5674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E7439E-5BAD-DBB3-8912-2101ED2C3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33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1EFB2F-C916-329F-155B-B0360EB256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A0C1E2-473E-A8D5-4585-3792B1BCFF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928D9E-EB31-7718-20CE-8153A887D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455C976-EEDB-EE15-D080-080EC894E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CCE087-7E4C-AF78-37DC-B155F669A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58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69CFBF-3E7C-177F-7FB4-25E2D8F01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82D6687-F5CA-2A59-82B1-1ACA960D9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81AF763-37F5-D095-F41C-57BD135DD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E6DE29-4F57-4113-866E-84BBA23AD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BB4C53-E6F1-4E3E-538F-04CE0002D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975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8755CC-84F5-3F92-5D1D-3BE724832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160FDB-EBBF-782A-5956-B0B6203707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AF604C-0A4C-6C43-3F2A-FCFD0EC226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D5206E8-0DF2-4E6F-F9A1-71526EADC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A80B4E-D01B-7F1E-4D22-4DF6138C6E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135424-AD63-92D1-DE24-F4EEABB19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4828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1FDB44-5341-ED02-4670-B197E576B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F38B872-8ACA-CD0F-6EBD-C74F109A47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6489B6D-A171-7C71-32F2-5D9FEE6941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FFDE50B-E968-6E59-9B5C-563BABDE00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5A07C3B-499C-9DFC-11C3-37C2165D8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373FA4D-D6BF-9BCA-0FAF-2546191D5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3714A3B-B815-B0CF-188E-16563CEBC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D17C929-54F5-5BDD-A315-16787E7D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799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B4F2BD-3E0C-A67E-30A8-D90433FD8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94A55BE-2B42-484F-D3A9-082A815C5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6E7AC08-DB1A-AB56-5B57-5BF8F48B1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200317F-42A6-67B7-A2D0-DF7ED629B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751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45480C4-61DA-918E-B8F8-8DD8A3B65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8CD73E2-0E92-2264-7124-BB808849C4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62744D4-968C-5888-4CE4-F09052DF2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178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6334BC-0EF0-966A-5665-D2485743F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0A95485-F627-EDDE-7A53-B2CCA33CE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2116E30-47C4-6981-C330-BF7034979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DC9864-538A-8542-23BF-87395202C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8A4AAC-A295-C42C-0815-01B9D1D12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CED19BC-0878-D567-4ED3-2E97102C2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017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52DC2D-B70C-6E59-7CF9-CA0CCFEF5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695A731-7678-18A9-585C-F39F7A837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F8E584F-2B5D-FCB1-2DDB-7E0E8AC743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1A686D-A789-EE4C-32EE-13E97057A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AFFE2D-49CD-0EA8-A9EC-7EC0B9254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D838086-D68E-23B9-264F-4704802B13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314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F9F0F5-AF3B-DC1E-9E04-2CCC62BB5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F610854-AC33-23B0-6DF7-6AB5593B4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6C6524-C8E0-D81F-096C-E87B07FF4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5AFB42-AA34-B4B3-8187-0C6720894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06ACFD9-2EA5-7B18-F61D-7FA300BF6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953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73A7C74-03D5-1F96-F61A-51BDEEE483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E551D40-15B0-5125-9E58-1B9542A9F2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ADCE2BE-33D5-D422-FE8D-9E6BF5D7D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545360-4679-E094-06A5-E4D43F589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D563DB-3FA9-05A5-32FF-720866E11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05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E5BA3DD-C0EC-C0E1-BF9F-C659DDFF8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3930DAE-A141-762A-0673-80941FE12F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B3645D-91CF-3FD4-9B43-8D195FB60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CD1EF-7B2B-41C7-BE49-14EE1C5F9A02}" type="datetimeFigureOut">
              <a:rPr lang="fr-FR" smtClean="0"/>
              <a:t>18/01/2023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5D37A8-27F6-1A85-1436-052B8E6027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0519C8-8588-B354-9812-7F45234D1E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EC68E-9356-4C13-81CA-04E228B572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523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ciel, montagne&#10;&#10;Description générée automatiquement">
            <a:extLst>
              <a:ext uri="{FF2B5EF4-FFF2-40B4-BE49-F238E27FC236}">
                <a16:creationId xmlns:a16="http://schemas.microsoft.com/office/drawing/2014/main" id="{4FF80AE4-71A9-F33B-5DD3-CB36257BE7B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9900" y="812800"/>
            <a:ext cx="8648700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983FC5-681A-8645-A772-A80C34D732B0}"/>
              </a:ext>
            </a:extLst>
          </p:cNvPr>
          <p:cNvSpPr txBox="1"/>
          <p:nvPr/>
        </p:nvSpPr>
        <p:spPr>
          <a:xfrm>
            <a:off x="3149600" y="287635"/>
            <a:ext cx="8064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Lorient Vous Propose La Commune Aiguèze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78F1A10-77D4-C302-124F-37F220098005}"/>
              </a:ext>
            </a:extLst>
          </p:cNvPr>
          <p:cNvSpPr txBox="1"/>
          <p:nvPr/>
        </p:nvSpPr>
        <p:spPr>
          <a:xfrm>
            <a:off x="2438400" y="6203890"/>
            <a:ext cx="758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Aiguèze et son château d'Aiguèze, vus depuis les gorges de l'Ardèche</a:t>
            </a:r>
          </a:p>
        </p:txBody>
      </p:sp>
    </p:spTree>
    <p:extLst>
      <p:ext uri="{BB962C8B-B14F-4D97-AF65-F5344CB8AC3E}">
        <p14:creationId xmlns:p14="http://schemas.microsoft.com/office/powerpoint/2010/main" val="3157140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 loop="1">
            <p:snd r:embed="rId2" name="INFINITE LOVE - Ernesto Cortazar  [4K].wav"/>
          </p:stSnd>
        </p:sndAc>
      </p:transition>
    </mc:Choice>
    <mc:Fallback>
      <p:transition spd="slow" advClick="0" advTm="16000">
        <p:fade/>
        <p:sndAc>
          <p:stSnd loop="1">
            <p:snd r:embed="rId2" name="INFINITE LOVE - Ernesto Cortazar  [4K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A3A5E87-55C9-F1FA-67F8-948B247AED4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Aiguèze est une commune française située dans le nord-est du département du Gard en région Occitanie, classée parmi les Plus Beaux Villages de France. Exposée à un climat méditerranéen, elle est drainée par l'Ardèche, le Valat d'Aiguèze, le Valat de Saint-Christol et par divers autres petits cours d'eau.</a:t>
            </a:r>
          </a:p>
        </p:txBody>
      </p:sp>
    </p:spTree>
    <p:extLst>
      <p:ext uri="{BB962C8B-B14F-4D97-AF65-F5344CB8AC3E}">
        <p14:creationId xmlns:p14="http://schemas.microsoft.com/office/powerpoint/2010/main" val="360318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ciel, bâtiment, église&#10;&#10;Description générée automatiquement">
            <a:extLst>
              <a:ext uri="{FF2B5EF4-FFF2-40B4-BE49-F238E27FC236}">
                <a16:creationId xmlns:a16="http://schemas.microsoft.com/office/drawing/2014/main" id="{EC1238C9-207B-C01F-7618-3F284D5F6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241300"/>
            <a:ext cx="4572000" cy="63627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6EC639A-3E8B-9459-1D7B-78C1E7B69EDB}"/>
              </a:ext>
            </a:extLst>
          </p:cNvPr>
          <p:cNvSpPr txBox="1"/>
          <p:nvPr/>
        </p:nvSpPr>
        <p:spPr>
          <a:xfrm>
            <a:off x="8534400" y="4330700"/>
            <a:ext cx="3416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É</a:t>
            </a:r>
            <a:r>
              <a:rPr lang="fr-FR" dirty="0">
                <a:solidFill>
                  <a:schemeClr val="bg1"/>
                </a:solidFill>
              </a:rPr>
              <a:t>glise Saint-Roch</a:t>
            </a:r>
          </a:p>
        </p:txBody>
      </p:sp>
    </p:spTree>
    <p:extLst>
      <p:ext uri="{BB962C8B-B14F-4D97-AF65-F5344CB8AC3E}">
        <p14:creationId xmlns:p14="http://schemas.microsoft.com/office/powerpoint/2010/main" val="277463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ciel, pierre&#10;&#10;Description générée automatiquement">
            <a:extLst>
              <a:ext uri="{FF2B5EF4-FFF2-40B4-BE49-F238E27FC236}">
                <a16:creationId xmlns:a16="http://schemas.microsoft.com/office/drawing/2014/main" id="{52CAEE02-08DC-E905-DE11-CDA8CE6882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600" y="711200"/>
            <a:ext cx="8458200" cy="5143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902F4B-829A-5703-693B-A759DCC4BD63}"/>
              </a:ext>
            </a:extLst>
          </p:cNvPr>
          <p:cNvSpPr txBox="1"/>
          <p:nvPr/>
        </p:nvSpPr>
        <p:spPr>
          <a:xfrm>
            <a:off x="5759450" y="5854700"/>
            <a:ext cx="7454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Aiguèze</a:t>
            </a:r>
          </a:p>
        </p:txBody>
      </p:sp>
    </p:spTree>
    <p:extLst>
      <p:ext uri="{BB962C8B-B14F-4D97-AF65-F5344CB8AC3E}">
        <p14:creationId xmlns:p14="http://schemas.microsoft.com/office/powerpoint/2010/main" val="676611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bâtiment, lac&#10;&#10;Description générée automatiquement">
            <a:extLst>
              <a:ext uri="{FF2B5EF4-FFF2-40B4-BE49-F238E27FC236}">
                <a16:creationId xmlns:a16="http://schemas.microsoft.com/office/drawing/2014/main" id="{F0D916FF-0866-7F1B-9881-DA766E1347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500" y="838200"/>
            <a:ext cx="8331200" cy="5283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5FA815-0F86-6299-7505-95C330E61FE5}"/>
              </a:ext>
            </a:extLst>
          </p:cNvPr>
          <p:cNvSpPr txBox="1"/>
          <p:nvPr/>
        </p:nvSpPr>
        <p:spPr>
          <a:xfrm>
            <a:off x="3238500" y="5782846"/>
            <a:ext cx="6553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Pont suspendu reliant Saint-Martin-d'Ardèche à Aiguèze.</a:t>
            </a:r>
          </a:p>
        </p:txBody>
      </p:sp>
    </p:spTree>
    <p:extLst>
      <p:ext uri="{BB962C8B-B14F-4D97-AF65-F5344CB8AC3E}">
        <p14:creationId xmlns:p14="http://schemas.microsoft.com/office/powerpoint/2010/main" val="770499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nature, château&#10;&#10;Description générée automatiquement">
            <a:extLst>
              <a:ext uri="{FF2B5EF4-FFF2-40B4-BE49-F238E27FC236}">
                <a16:creationId xmlns:a16="http://schemas.microsoft.com/office/drawing/2014/main" id="{426A4518-2E29-4595-5696-F0F823C062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2000" y="787400"/>
            <a:ext cx="8191500" cy="5232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892F6A-50BA-9A6F-069C-4A8AEDC33308}"/>
              </a:ext>
            </a:extLst>
          </p:cNvPr>
          <p:cNvSpPr txBox="1"/>
          <p:nvPr/>
        </p:nvSpPr>
        <p:spPr>
          <a:xfrm>
            <a:off x="5257800" y="5732046"/>
            <a:ext cx="7213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214597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lante&#10;&#10;Description générée automatiquement">
            <a:extLst>
              <a:ext uri="{FF2B5EF4-FFF2-40B4-BE49-F238E27FC236}">
                <a16:creationId xmlns:a16="http://schemas.microsoft.com/office/drawing/2014/main" id="{B7EB0009-19DF-AD49-7B1A-D9FB2E2FA9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099" y="736600"/>
            <a:ext cx="8356601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530817-C40F-7136-A47D-3AEA5EA1AA72}"/>
              </a:ext>
            </a:extLst>
          </p:cNvPr>
          <p:cNvSpPr txBox="1"/>
          <p:nvPr/>
        </p:nvSpPr>
        <p:spPr>
          <a:xfrm>
            <a:off x="4889500" y="5738396"/>
            <a:ext cx="59055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Maladrerie des Templiers</a:t>
            </a:r>
          </a:p>
        </p:txBody>
      </p:sp>
    </p:spTree>
    <p:extLst>
      <p:ext uri="{BB962C8B-B14F-4D97-AF65-F5344CB8AC3E}">
        <p14:creationId xmlns:p14="http://schemas.microsoft.com/office/powerpoint/2010/main" val="226259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signe, plaque&#10;&#10;Description générée automatiquement">
            <a:extLst>
              <a:ext uri="{FF2B5EF4-FFF2-40B4-BE49-F238E27FC236}">
                <a16:creationId xmlns:a16="http://schemas.microsoft.com/office/drawing/2014/main" id="{49E2E44A-709A-B744-C8BB-2AF5077D12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00" y="165100"/>
            <a:ext cx="5257799" cy="6502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BFD669-D706-E184-44F9-F52F55A62240}"/>
              </a:ext>
            </a:extLst>
          </p:cNvPr>
          <p:cNvSpPr txBox="1"/>
          <p:nvPr/>
        </p:nvSpPr>
        <p:spPr>
          <a:xfrm>
            <a:off x="723900" y="3683000"/>
            <a:ext cx="279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plaque et la statue en l'honneur d'Honoré </a:t>
            </a:r>
            <a:r>
              <a:rPr lang="fr-FR" sz="2000" dirty="0" err="1">
                <a:solidFill>
                  <a:schemeClr val="bg1"/>
                </a:solidFill>
              </a:rPr>
              <a:t>Agrefoul</a:t>
            </a:r>
            <a:r>
              <a:rPr lang="fr-FR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0071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extérieur, château&#10;&#10;Description générée automatiquement">
            <a:extLst>
              <a:ext uri="{FF2B5EF4-FFF2-40B4-BE49-F238E27FC236}">
                <a16:creationId xmlns:a16="http://schemas.microsoft.com/office/drawing/2014/main" id="{BC1625F5-41D4-1EB3-57FB-C783BF4BF8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8000" y="736600"/>
            <a:ext cx="8636000" cy="5270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60DBB1-51A6-3EC6-E8DF-84AB07BF8FC8}"/>
              </a:ext>
            </a:extLst>
          </p:cNvPr>
          <p:cNvSpPr txBox="1"/>
          <p:nvPr/>
        </p:nvSpPr>
        <p:spPr>
          <a:xfrm>
            <a:off x="4610100" y="5940455"/>
            <a:ext cx="6413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dirty="0">
                <a:solidFill>
                  <a:schemeClr val="bg1"/>
                </a:solidFill>
              </a:rPr>
              <a:t>Les vestiges de la forteresse</a:t>
            </a:r>
          </a:p>
        </p:txBody>
      </p:sp>
    </p:spTree>
    <p:extLst>
      <p:ext uri="{BB962C8B-B14F-4D97-AF65-F5344CB8AC3E}">
        <p14:creationId xmlns:p14="http://schemas.microsoft.com/office/powerpoint/2010/main" val="204020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roche, nature&#10;&#10;Description générée automatiquement">
            <a:extLst>
              <a:ext uri="{FF2B5EF4-FFF2-40B4-BE49-F238E27FC236}">
                <a16:creationId xmlns:a16="http://schemas.microsoft.com/office/drawing/2014/main" id="{3874B627-9138-7233-E778-4D0D680ED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5000" y="698500"/>
            <a:ext cx="8318500" cy="533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F0C1011-DABD-4A42-E63F-4BE43F446602}"/>
              </a:ext>
            </a:extLst>
          </p:cNvPr>
          <p:cNvSpPr txBox="1"/>
          <p:nvPr/>
        </p:nvSpPr>
        <p:spPr>
          <a:xfrm>
            <a:off x="4940300" y="6032500"/>
            <a:ext cx="6972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L’église de Saint-Pierre</a:t>
            </a:r>
          </a:p>
        </p:txBody>
      </p:sp>
    </p:spTree>
    <p:extLst>
      <p:ext uri="{BB962C8B-B14F-4D97-AF65-F5344CB8AC3E}">
        <p14:creationId xmlns:p14="http://schemas.microsoft.com/office/powerpoint/2010/main" val="235714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pierre, saleté&#10;&#10;Description générée automatiquement">
            <a:extLst>
              <a:ext uri="{FF2B5EF4-FFF2-40B4-BE49-F238E27FC236}">
                <a16:creationId xmlns:a16="http://schemas.microsoft.com/office/drawing/2014/main" id="{854B0886-D1C1-1966-33F1-CDAEA3740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100" y="812800"/>
            <a:ext cx="8356600" cy="5232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2E39DF-7B04-E0B8-1828-2F28E50925E1}"/>
              </a:ext>
            </a:extLst>
          </p:cNvPr>
          <p:cNvSpPr txBox="1"/>
          <p:nvPr/>
        </p:nvSpPr>
        <p:spPr>
          <a:xfrm>
            <a:off x="3378200" y="6099145"/>
            <a:ext cx="7607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Le « </a:t>
            </a:r>
            <a:r>
              <a:rPr lang="fr-FR" sz="2000" dirty="0" err="1">
                <a:solidFill>
                  <a:schemeClr val="bg1"/>
                </a:solidFill>
              </a:rPr>
              <a:t>Castelas</a:t>
            </a:r>
            <a:r>
              <a:rPr lang="fr-FR" sz="2000" dirty="0">
                <a:solidFill>
                  <a:schemeClr val="bg1"/>
                </a:solidFill>
              </a:rPr>
              <a:t> » : le chemin de ronde et son panorama</a:t>
            </a:r>
          </a:p>
        </p:txBody>
      </p:sp>
    </p:spTree>
    <p:extLst>
      <p:ext uri="{BB962C8B-B14F-4D97-AF65-F5344CB8AC3E}">
        <p14:creationId xmlns:p14="http://schemas.microsoft.com/office/powerpoint/2010/main" val="806736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ante, sale&#10;&#10;Description générée automatiquement">
            <a:extLst>
              <a:ext uri="{FF2B5EF4-FFF2-40B4-BE49-F238E27FC236}">
                <a16:creationId xmlns:a16="http://schemas.microsoft.com/office/drawing/2014/main" id="{002BB6BA-F4E8-02A4-D959-4B240090F6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400" y="736600"/>
            <a:ext cx="8775700" cy="5295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6B31F6-F418-895C-38C5-53ADF33E379B}"/>
              </a:ext>
            </a:extLst>
          </p:cNvPr>
          <p:cNvSpPr txBox="1"/>
          <p:nvPr/>
        </p:nvSpPr>
        <p:spPr>
          <a:xfrm>
            <a:off x="4864100" y="6003955"/>
            <a:ext cx="8178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b="1" dirty="0">
                <a:solidFill>
                  <a:schemeClr val="bg1"/>
                </a:solidFill>
              </a:rPr>
              <a:t>La fontaine Saint Roch</a:t>
            </a:r>
          </a:p>
        </p:txBody>
      </p:sp>
    </p:spTree>
    <p:extLst>
      <p:ext uri="{BB962C8B-B14F-4D97-AF65-F5344CB8AC3E}">
        <p14:creationId xmlns:p14="http://schemas.microsoft.com/office/powerpoint/2010/main" val="207752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passage&#10;&#10;Description générée automatiquement">
            <a:extLst>
              <a:ext uri="{FF2B5EF4-FFF2-40B4-BE49-F238E27FC236}">
                <a16:creationId xmlns:a16="http://schemas.microsoft.com/office/drawing/2014/main" id="{50D8E759-2AF5-7FC3-AE60-F5267C2977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3900" y="787400"/>
            <a:ext cx="8166100" cy="5359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4B022B-0751-2070-D920-3815C9EA3A46}"/>
              </a:ext>
            </a:extLst>
          </p:cNvPr>
          <p:cNvSpPr txBox="1"/>
          <p:nvPr/>
        </p:nvSpPr>
        <p:spPr>
          <a:xfrm>
            <a:off x="5334000" y="6146800"/>
            <a:ext cx="673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L’ancien moulin</a:t>
            </a:r>
          </a:p>
        </p:txBody>
      </p:sp>
    </p:spTree>
    <p:extLst>
      <p:ext uri="{BB962C8B-B14F-4D97-AF65-F5344CB8AC3E}">
        <p14:creationId xmlns:p14="http://schemas.microsoft.com/office/powerpoint/2010/main" val="217499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brique&#10;&#10;Description générée automatiquement">
            <a:extLst>
              <a:ext uri="{FF2B5EF4-FFF2-40B4-BE49-F238E27FC236}">
                <a16:creationId xmlns:a16="http://schemas.microsoft.com/office/drawing/2014/main" id="{27F0FF2C-7FB7-30C8-693D-0A8561D21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825500"/>
            <a:ext cx="8051800" cy="5257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DA0852-162F-2EE1-7243-A6B9D1F27770}"/>
              </a:ext>
            </a:extLst>
          </p:cNvPr>
          <p:cNvSpPr txBox="1"/>
          <p:nvPr/>
        </p:nvSpPr>
        <p:spPr>
          <a:xfrm>
            <a:off x="4711700" y="6083300"/>
            <a:ext cx="5473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Les maisons et ruelles pavées</a:t>
            </a:r>
          </a:p>
        </p:txBody>
      </p:sp>
    </p:spTree>
    <p:extLst>
      <p:ext uri="{BB962C8B-B14F-4D97-AF65-F5344CB8AC3E}">
        <p14:creationId xmlns:p14="http://schemas.microsoft.com/office/powerpoint/2010/main" val="279445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nature, extérieur, vallée&#10;&#10;Description générée automatiquement">
            <a:extLst>
              <a:ext uri="{FF2B5EF4-FFF2-40B4-BE49-F238E27FC236}">
                <a16:creationId xmlns:a16="http://schemas.microsoft.com/office/drawing/2014/main" id="{F66016F8-FB4D-B725-447B-5C150105F7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700" y="698500"/>
            <a:ext cx="8382000" cy="533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431252-9FFC-5732-9877-081DA2AC3C1A}"/>
              </a:ext>
            </a:extLst>
          </p:cNvPr>
          <p:cNvSpPr txBox="1"/>
          <p:nvPr/>
        </p:nvSpPr>
        <p:spPr>
          <a:xfrm>
            <a:off x="4864100" y="5959445"/>
            <a:ext cx="6527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Les Gorges de l’Ardèche</a:t>
            </a:r>
          </a:p>
        </p:txBody>
      </p:sp>
    </p:spTree>
    <p:extLst>
      <p:ext uri="{BB962C8B-B14F-4D97-AF65-F5344CB8AC3E}">
        <p14:creationId xmlns:p14="http://schemas.microsoft.com/office/powerpoint/2010/main" val="239750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lusieurs&#10;&#10;Description générée automatiquement">
            <a:extLst>
              <a:ext uri="{FF2B5EF4-FFF2-40B4-BE49-F238E27FC236}">
                <a16:creationId xmlns:a16="http://schemas.microsoft.com/office/drawing/2014/main" id="{753E6456-3D13-EE6E-A6C4-BAA5024AD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1500" y="774700"/>
            <a:ext cx="8458200" cy="5270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9BEC2D-DADA-6605-780F-C9A35B669FAF}"/>
              </a:ext>
            </a:extLst>
          </p:cNvPr>
          <p:cNvSpPr txBox="1"/>
          <p:nvPr/>
        </p:nvSpPr>
        <p:spPr>
          <a:xfrm>
            <a:off x="4826000" y="6045200"/>
            <a:ext cx="6261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La Grotte de Saint-Marcel</a:t>
            </a:r>
          </a:p>
        </p:txBody>
      </p:sp>
    </p:spTree>
    <p:extLst>
      <p:ext uri="{BB962C8B-B14F-4D97-AF65-F5344CB8AC3E}">
        <p14:creationId xmlns:p14="http://schemas.microsoft.com/office/powerpoint/2010/main" val="268274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extérieur, roche, nature&#10;&#10;Description générée automatiquement">
            <a:extLst>
              <a:ext uri="{FF2B5EF4-FFF2-40B4-BE49-F238E27FC236}">
                <a16:creationId xmlns:a16="http://schemas.microsoft.com/office/drawing/2014/main" id="{2405B33F-4A86-2B03-D04A-EEE6F4BEA6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9900" y="673100"/>
            <a:ext cx="8686800" cy="5422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30A3C4-825D-B7B4-7E10-3E0C3A6E0F40}"/>
              </a:ext>
            </a:extLst>
          </p:cNvPr>
          <p:cNvSpPr txBox="1"/>
          <p:nvPr/>
        </p:nvSpPr>
        <p:spPr>
          <a:xfrm>
            <a:off x="4483100" y="5757446"/>
            <a:ext cx="5943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>
                <a:solidFill>
                  <a:schemeClr val="bg1"/>
                </a:solidFill>
              </a:rPr>
              <a:t>Aiguèze surplombant l'Ardèche</a:t>
            </a:r>
          </a:p>
        </p:txBody>
      </p:sp>
    </p:spTree>
    <p:extLst>
      <p:ext uri="{BB962C8B-B14F-4D97-AF65-F5344CB8AC3E}">
        <p14:creationId xmlns:p14="http://schemas.microsoft.com/office/powerpoint/2010/main" val="2589286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brique, pierre&#10;&#10;Description générée automatiquement">
            <a:extLst>
              <a:ext uri="{FF2B5EF4-FFF2-40B4-BE49-F238E27FC236}">
                <a16:creationId xmlns:a16="http://schemas.microsoft.com/office/drawing/2014/main" id="{33671765-648E-518C-B6D0-C945495BF0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099" y="711200"/>
            <a:ext cx="8737601" cy="53086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D3F341-142E-D7D2-AF60-86E1CBFEF7FB}"/>
              </a:ext>
            </a:extLst>
          </p:cNvPr>
          <p:cNvSpPr txBox="1"/>
          <p:nvPr/>
        </p:nvSpPr>
        <p:spPr>
          <a:xfrm>
            <a:off x="5651500" y="5681246"/>
            <a:ext cx="59563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Aiguèze</a:t>
            </a:r>
          </a:p>
        </p:txBody>
      </p:sp>
    </p:spTree>
    <p:extLst>
      <p:ext uri="{BB962C8B-B14F-4D97-AF65-F5344CB8AC3E}">
        <p14:creationId xmlns:p14="http://schemas.microsoft.com/office/powerpoint/2010/main" val="1376169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arbre, roche, nature&#10;&#10;Description générée automatiquement">
            <a:extLst>
              <a:ext uri="{FF2B5EF4-FFF2-40B4-BE49-F238E27FC236}">
                <a16:creationId xmlns:a16="http://schemas.microsoft.com/office/drawing/2014/main" id="{F595AF00-F5CA-976A-E423-F7FB68A687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736600"/>
            <a:ext cx="8470900" cy="5257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7D305D-15A3-482A-F9AE-71623F218A70}"/>
              </a:ext>
            </a:extLst>
          </p:cNvPr>
          <p:cNvSpPr txBox="1"/>
          <p:nvPr/>
        </p:nvSpPr>
        <p:spPr>
          <a:xfrm>
            <a:off x="5130800" y="5994400"/>
            <a:ext cx="4686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112842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arbre, nature&#10;&#10;Description générée automatiquement">
            <a:extLst>
              <a:ext uri="{FF2B5EF4-FFF2-40B4-BE49-F238E27FC236}">
                <a16:creationId xmlns:a16="http://schemas.microsoft.com/office/drawing/2014/main" id="{BCB2C2BE-8E6E-D254-6868-D7B4CC09C2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400" y="698500"/>
            <a:ext cx="8636000" cy="5410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A0D9C2-C07A-2F77-48EA-9D6B56EC72EE}"/>
              </a:ext>
            </a:extLst>
          </p:cNvPr>
          <p:cNvSpPr txBox="1"/>
          <p:nvPr/>
        </p:nvSpPr>
        <p:spPr>
          <a:xfrm>
            <a:off x="5092700" y="5820946"/>
            <a:ext cx="5803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1668475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cité, distance&#10;&#10;Description générée automatiquement">
            <a:extLst>
              <a:ext uri="{FF2B5EF4-FFF2-40B4-BE49-F238E27FC236}">
                <a16:creationId xmlns:a16="http://schemas.microsoft.com/office/drawing/2014/main" id="{15C4CE48-4D2D-9362-7170-031B725EB5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400" y="736600"/>
            <a:ext cx="8547100" cy="5410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D52A17-E7EA-FCEF-2776-80D39C65744A}"/>
              </a:ext>
            </a:extLst>
          </p:cNvPr>
          <p:cNvSpPr txBox="1"/>
          <p:nvPr/>
        </p:nvSpPr>
        <p:spPr>
          <a:xfrm>
            <a:off x="5118100" y="5808246"/>
            <a:ext cx="61087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4171092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grand, tour&#10;&#10;Description générée automatiquement">
            <a:extLst>
              <a:ext uri="{FF2B5EF4-FFF2-40B4-BE49-F238E27FC236}">
                <a16:creationId xmlns:a16="http://schemas.microsoft.com/office/drawing/2014/main" id="{D9187227-E1B1-D6AE-3597-CB3D731C42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100" y="749300"/>
            <a:ext cx="8826500" cy="5359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656AF3-730A-CF15-2526-3AF8C19F25E8}"/>
              </a:ext>
            </a:extLst>
          </p:cNvPr>
          <p:cNvSpPr txBox="1"/>
          <p:nvPr/>
        </p:nvSpPr>
        <p:spPr>
          <a:xfrm>
            <a:off x="5232400" y="6099145"/>
            <a:ext cx="568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982695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hâteau&#10;&#10;Description générée automatiquement">
            <a:extLst>
              <a:ext uri="{FF2B5EF4-FFF2-40B4-BE49-F238E27FC236}">
                <a16:creationId xmlns:a16="http://schemas.microsoft.com/office/drawing/2014/main" id="{00B02C83-50DA-E488-7A64-905F835DF6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400" y="673100"/>
            <a:ext cx="8534400" cy="5486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536CCA-6599-31A9-1273-7F312039BF20}"/>
              </a:ext>
            </a:extLst>
          </p:cNvPr>
          <p:cNvSpPr txBox="1"/>
          <p:nvPr/>
        </p:nvSpPr>
        <p:spPr>
          <a:xfrm>
            <a:off x="5092700" y="5846346"/>
            <a:ext cx="6350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/>
          </a:p>
          <a:p>
            <a:r>
              <a:rPr lang="fr-FR" sz="2000" dirty="0"/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146003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oteau&#10;&#10;Description générée automatiquement">
            <a:extLst>
              <a:ext uri="{FF2B5EF4-FFF2-40B4-BE49-F238E27FC236}">
                <a16:creationId xmlns:a16="http://schemas.microsoft.com/office/drawing/2014/main" id="{8B823502-9C41-ED11-580A-7D3266ED1B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749300"/>
            <a:ext cx="8496300" cy="5372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B31DA3-3D43-C975-300D-8EE3027A69DF}"/>
              </a:ext>
            </a:extLst>
          </p:cNvPr>
          <p:cNvSpPr txBox="1"/>
          <p:nvPr/>
        </p:nvSpPr>
        <p:spPr>
          <a:xfrm>
            <a:off x="5105400" y="5782846"/>
            <a:ext cx="59309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1572057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montagne, roche&#10;&#10;Description générée automatiquement">
            <a:extLst>
              <a:ext uri="{FF2B5EF4-FFF2-40B4-BE49-F238E27FC236}">
                <a16:creationId xmlns:a16="http://schemas.microsoft.com/office/drawing/2014/main" id="{4263F856-F8DA-9009-91A8-291F217BE4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800100"/>
            <a:ext cx="8636000" cy="5257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B83B2C-25CD-30EE-6EDD-8AE1B5000CFE}"/>
              </a:ext>
            </a:extLst>
          </p:cNvPr>
          <p:cNvSpPr txBox="1"/>
          <p:nvPr/>
        </p:nvSpPr>
        <p:spPr>
          <a:xfrm>
            <a:off x="5143500" y="5994400"/>
            <a:ext cx="7785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40409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nature, saleté&#10;&#10;Description générée automatiquement">
            <a:extLst>
              <a:ext uri="{FF2B5EF4-FFF2-40B4-BE49-F238E27FC236}">
                <a16:creationId xmlns:a16="http://schemas.microsoft.com/office/drawing/2014/main" id="{92846E78-78B1-5943-A6EA-12E5A316EE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0700" y="768350"/>
            <a:ext cx="8610600" cy="54165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F959DD-59CE-E177-F9D6-72B30690C7F8}"/>
              </a:ext>
            </a:extLst>
          </p:cNvPr>
          <p:cNvSpPr txBox="1"/>
          <p:nvPr/>
        </p:nvSpPr>
        <p:spPr>
          <a:xfrm>
            <a:off x="5003800" y="5846346"/>
            <a:ext cx="6934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Château d'Aiguèze</a:t>
            </a:r>
          </a:p>
        </p:txBody>
      </p:sp>
    </p:spTree>
    <p:extLst>
      <p:ext uri="{BB962C8B-B14F-4D97-AF65-F5344CB8AC3E}">
        <p14:creationId xmlns:p14="http://schemas.microsoft.com/office/powerpoint/2010/main" val="273529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oîte, boîtier, cadre&#10;&#10;Description générée automatiquement">
            <a:extLst>
              <a:ext uri="{FF2B5EF4-FFF2-40B4-BE49-F238E27FC236}">
                <a16:creationId xmlns:a16="http://schemas.microsoft.com/office/drawing/2014/main" id="{48EA2497-CD4D-A769-FA6B-97E5C14FA5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1800" y="723900"/>
            <a:ext cx="8915400" cy="5410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83B453-D72E-089E-28ED-05892AFAADF2}"/>
              </a:ext>
            </a:extLst>
          </p:cNvPr>
          <p:cNvSpPr txBox="1"/>
          <p:nvPr/>
        </p:nvSpPr>
        <p:spPr>
          <a:xfrm>
            <a:off x="1416050" y="6134100"/>
            <a:ext cx="102679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Trésor de Gourdon, patène Trésor découvert près de Gourdon (Saône-et-Loire), en 1845. Or, turquoise et grenats cloisonnés, fin du Ve-début du VIe siècle.</a:t>
            </a:r>
          </a:p>
          <a:p>
            <a:r>
              <a:rPr lang="fr-FR" sz="2000" dirty="0">
                <a:solidFill>
                  <a:schemeClr val="bg1"/>
                </a:solidFill>
              </a:rPr>
              <a:t>Clio20</a:t>
            </a:r>
          </a:p>
        </p:txBody>
      </p:sp>
    </p:spTree>
    <p:extLst>
      <p:ext uri="{BB962C8B-B14F-4D97-AF65-F5344CB8AC3E}">
        <p14:creationId xmlns:p14="http://schemas.microsoft.com/office/powerpoint/2010/main" val="2610049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marchant, gens&#10;&#10;Description générée automatiquement">
            <a:extLst>
              <a:ext uri="{FF2B5EF4-FFF2-40B4-BE49-F238E27FC236}">
                <a16:creationId xmlns:a16="http://schemas.microsoft.com/office/drawing/2014/main" id="{BB1F33CF-FD35-C9D6-52B7-3EC383B86E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550" y="762000"/>
            <a:ext cx="8216900" cy="53213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732CE0-6C32-1AC6-8171-F58A8A97CA59}"/>
              </a:ext>
            </a:extLst>
          </p:cNvPr>
          <p:cNvSpPr txBox="1"/>
          <p:nvPr/>
        </p:nvSpPr>
        <p:spPr>
          <a:xfrm>
            <a:off x="3530600" y="5757446"/>
            <a:ext cx="5638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LE MARCHE HEBDOMADAIRE ESTIVAL DU JEUDI</a:t>
            </a:r>
          </a:p>
        </p:txBody>
      </p:sp>
    </p:spTree>
    <p:extLst>
      <p:ext uri="{BB962C8B-B14F-4D97-AF65-F5344CB8AC3E}">
        <p14:creationId xmlns:p14="http://schemas.microsoft.com/office/powerpoint/2010/main" val="1266215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personne, marché, gens&#10;&#10;Description générée automatiquement">
            <a:extLst>
              <a:ext uri="{FF2B5EF4-FFF2-40B4-BE49-F238E27FC236}">
                <a16:creationId xmlns:a16="http://schemas.microsoft.com/office/drawing/2014/main" id="{281F1B45-25C5-51D7-FE50-726FDBA60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6600" y="685800"/>
            <a:ext cx="8140700" cy="5537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F47007-A53C-03D1-2CAF-B8F23CD3C527}"/>
              </a:ext>
            </a:extLst>
          </p:cNvPr>
          <p:cNvSpPr txBox="1"/>
          <p:nvPr/>
        </p:nvSpPr>
        <p:spPr>
          <a:xfrm>
            <a:off x="3632200" y="6213445"/>
            <a:ext cx="549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LE MARCHE HEBDOMADAIRE ESTIVAL DU JEUDI</a:t>
            </a:r>
          </a:p>
        </p:txBody>
      </p:sp>
    </p:spTree>
    <p:extLst>
      <p:ext uri="{BB962C8B-B14F-4D97-AF65-F5344CB8AC3E}">
        <p14:creationId xmlns:p14="http://schemas.microsoft.com/office/powerpoint/2010/main" val="2796334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1D72CE7-75A2-B2A7-DABE-BEFFEB0817A5}"/>
              </a:ext>
            </a:extLst>
          </p:cNvPr>
          <p:cNvSpPr txBox="1"/>
          <p:nvPr/>
        </p:nvSpPr>
        <p:spPr>
          <a:xfrm>
            <a:off x="2374900" y="2159000"/>
            <a:ext cx="8966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Proposer La Commune De Aiguèze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3CFC6D9-F4C3-BFBD-C39D-9BE923488FAE}"/>
              </a:ext>
            </a:extLst>
          </p:cNvPr>
          <p:cNvSpPr txBox="1"/>
          <p:nvPr/>
        </p:nvSpPr>
        <p:spPr>
          <a:xfrm>
            <a:off x="3962400" y="2875290"/>
            <a:ext cx="7124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209C21E-F00A-C6DC-52C8-E9B3DD1F5543}"/>
              </a:ext>
            </a:extLst>
          </p:cNvPr>
          <p:cNvSpPr txBox="1"/>
          <p:nvPr/>
        </p:nvSpPr>
        <p:spPr>
          <a:xfrm>
            <a:off x="5740400" y="3512811"/>
            <a:ext cx="434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69072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217</Words>
  <Application>Microsoft Office PowerPoint</Application>
  <PresentationFormat>Grand écran</PresentationFormat>
  <Paragraphs>47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2023-01-17T13:14:00Z</dcterms:created>
  <dcterms:modified xsi:type="dcterms:W3CDTF">2023-01-18T06:07:05Z</dcterms:modified>
</cp:coreProperties>
</file>