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91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7" r:id="rId12"/>
    <p:sldId id="265" r:id="rId13"/>
    <p:sldId id="266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81" r:id="rId26"/>
    <p:sldId id="279" r:id="rId27"/>
    <p:sldId id="280" r:id="rId28"/>
    <p:sldId id="282" r:id="rId29"/>
    <p:sldId id="284" r:id="rId30"/>
    <p:sldId id="285" r:id="rId31"/>
    <p:sldId id="287" r:id="rId32"/>
    <p:sldId id="286" r:id="rId33"/>
    <p:sldId id="288" r:id="rId34"/>
    <p:sldId id="289" r:id="rId35"/>
    <p:sldId id="290" r:id="rId36"/>
    <p:sldId id="292" r:id="rId3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tPTA0V1gkU2NHicVw5fO6w==" hashData="3zLDiBjujPwVkrAi+93LRtSTCFbtgxaByKD/dX4aT4e1gZv97yBJzjaNWD5s5wiZMOMEfJ6B+R2/cdU9e02t+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87" autoAdjust="0"/>
    <p:restoredTop sz="94660"/>
  </p:normalViewPr>
  <p:slideViewPr>
    <p:cSldViewPr snapToGrid="0">
      <p:cViewPr varScale="1">
        <p:scale>
          <a:sx n="94" d="100"/>
          <a:sy n="94" d="100"/>
        </p:scale>
        <p:origin x="102" y="22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49DB2A1-BB6A-BCFE-4A94-1DF6B1E0F15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78960A0A-6415-9405-2C9E-5EA0E42A1AC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69A809A-5C52-5613-A733-5B595C60ED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51E80E-37C6-4CE3-8411-E746702E58A8}" type="datetimeFigureOut">
              <a:rPr lang="fr-FR" smtClean="0"/>
              <a:t>17/01/2023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B784E1D-CB3C-711C-1ECC-C96AD9D427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85C5E54-A67F-C7E7-C2D2-5A3D8E4BB5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5CEC28-9CEF-4CA4-B426-B2B543DB4EC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7408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:dissolve/>
      </p:transition>
    </mc:Choice>
    <mc:Fallback xmlns="">
      <p:transition spd="slow" advClick="0" advTm="16000">
        <p:dissolv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26B674D-88A0-474F-BB96-E068CE00A7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8E8484F-24C8-E041-6ED1-EF34EA13F57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E0C105C-F03D-1FBA-6205-0E5969347C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51E80E-37C6-4CE3-8411-E746702E58A8}" type="datetimeFigureOut">
              <a:rPr lang="fr-FR" smtClean="0"/>
              <a:t>17/01/2023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49905AE-792B-8862-5C1D-DD68E692F6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671F64C-87A1-A5B3-E128-7AE9A6C2F0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5CEC28-9CEF-4CA4-B426-B2B543DB4EC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92406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:dissolve/>
      </p:transition>
    </mc:Choice>
    <mc:Fallback xmlns="">
      <p:transition spd="slow" advClick="0" advTm="16000">
        <p:dissolv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7E8E2F7-ACED-F1C8-B76A-7FC9EBDCFC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05002D9-55BC-AC8F-3BAF-976E6AB84AF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D829D8B-60E2-A608-429A-B913B2E317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51E80E-37C6-4CE3-8411-E746702E58A8}" type="datetimeFigureOut">
              <a:rPr lang="fr-FR" smtClean="0"/>
              <a:t>17/01/2023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817817F-215A-7E14-D016-EABC0B09FD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AEFA63E-D012-8E4C-B706-EAE233ECC9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5CEC28-9CEF-4CA4-B426-B2B543DB4EC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5477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:dissolve/>
      </p:transition>
    </mc:Choice>
    <mc:Fallback xmlns="">
      <p:transition spd="slow" advClick="0" advTm="16000">
        <p:dissolv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780299F-1E81-EC9D-5D58-044A2EB702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DA27CC4-2E7B-9B35-CA33-911E8F9E4F5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2B88388E-B151-606D-99C7-682A5CD0187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7D58A6F2-54CC-1FE2-94F8-D4BB962CC4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51E80E-37C6-4CE3-8411-E746702E58A8}" type="datetimeFigureOut">
              <a:rPr lang="fr-FR" smtClean="0"/>
              <a:t>17/01/2023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AE1824C-6960-AD20-19E7-D3AEE31355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980B6F7-17EE-CD60-E610-6B9F9632F3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5CEC28-9CEF-4CA4-B426-B2B543DB4EC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0341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:dissolve/>
      </p:transition>
    </mc:Choice>
    <mc:Fallback xmlns="">
      <p:transition spd="slow" advClick="0" advTm="16000">
        <p:dissolv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68EF949-A07C-C02C-50AC-F0220862BC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A61ADA4-583E-95B8-FA9F-BCBDA614E43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8A08537C-086C-CEDE-CEC0-C418AD2F276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B197B606-6ECD-6361-C6E5-2BDF2CEC94D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DC122DE3-63D9-A87A-395E-50EFCE3410C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34E25C7A-6898-476A-566C-B4B885B20F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51E80E-37C6-4CE3-8411-E746702E58A8}" type="datetimeFigureOut">
              <a:rPr lang="fr-FR" smtClean="0"/>
              <a:t>17/01/2023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091F8846-0526-E6AE-8DF1-D9930BEF69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6421B046-70C1-B12A-5ED2-14BF7395E2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5CEC28-9CEF-4CA4-B426-B2B543DB4EC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1213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:dissolve/>
      </p:transition>
    </mc:Choice>
    <mc:Fallback xmlns="">
      <p:transition spd="slow" advClick="0" advTm="16000">
        <p:dissolv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5619348-6377-FA89-5363-CD6083F49C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74CDDC77-32F5-11FD-433C-74E2D9217A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51E80E-37C6-4CE3-8411-E746702E58A8}" type="datetimeFigureOut">
              <a:rPr lang="fr-FR" smtClean="0"/>
              <a:t>17/01/2023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8C1EBF42-B49E-B461-2F0A-3C56D138F7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1E61ADA3-7CD4-1773-65A4-5EFFFBF109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5CEC28-9CEF-4CA4-B426-B2B543DB4EC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9578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:dissolve/>
      </p:transition>
    </mc:Choice>
    <mc:Fallback xmlns="">
      <p:transition spd="slow" advClick="0" advTm="16000">
        <p:dissolv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0158B849-9D5C-4555-6CEA-F2CE471D66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51E80E-37C6-4CE3-8411-E746702E58A8}" type="datetimeFigureOut">
              <a:rPr lang="fr-FR" smtClean="0"/>
              <a:t>17/01/2023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978F4C01-32E7-47DE-1212-97A36873EF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77858727-4034-886C-5B75-02453C97EC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5CEC28-9CEF-4CA4-B426-B2B543DB4EC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4463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:dissolve/>
      </p:transition>
    </mc:Choice>
    <mc:Fallback xmlns="">
      <p:transition spd="slow" advClick="0" advTm="16000">
        <p:dissolv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A2E5F78-DFD6-CB38-CA63-D08CDBC7D3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27C9830-374F-50E6-854E-16FA0D8960B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C9A56CCF-9005-CD91-CABA-607A973BE14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4AD483D-E407-9584-B321-66A54D40BE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51E80E-37C6-4CE3-8411-E746702E58A8}" type="datetimeFigureOut">
              <a:rPr lang="fr-FR" smtClean="0"/>
              <a:t>17/01/2023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3B8314D8-E2B6-23E3-6A57-7DAD5FED2D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2011BFF-5CA1-4068-EDA4-F93C0275A2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5CEC28-9CEF-4CA4-B426-B2B543DB4EC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1024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:dissolve/>
      </p:transition>
    </mc:Choice>
    <mc:Fallback xmlns="">
      <p:transition spd="slow" advClick="0" advTm="16000">
        <p:dissolv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7F39F22-81C5-B15C-AE23-D796432EDE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634655FF-462F-FE5C-E844-9C46FAA56BF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6A3F51C6-0E68-0BF9-A413-B7C4F2DDF30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33B765AF-77E7-3B2A-F4F2-A3DDB33615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51E80E-37C6-4CE3-8411-E746702E58A8}" type="datetimeFigureOut">
              <a:rPr lang="fr-FR" smtClean="0"/>
              <a:t>17/01/2023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3AA940F3-C67A-05B0-BA67-EB76DB345A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E19F344-BA27-C278-973A-97CFD1D035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5CEC28-9CEF-4CA4-B426-B2B543DB4EC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164042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:dissolve/>
      </p:transition>
    </mc:Choice>
    <mc:Fallback xmlns="">
      <p:transition spd="slow" advClick="0" advTm="16000">
        <p:dissolv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7B3878B-A8CD-5194-2FD2-919049ABF0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52FC7F09-8EEA-A48A-3565-FDF7AD0CB34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DE633DA-05B4-E06E-5809-9CAD1E8213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51E80E-37C6-4CE3-8411-E746702E58A8}" type="datetimeFigureOut">
              <a:rPr lang="fr-FR" smtClean="0"/>
              <a:t>17/01/2023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C5A1EF8-9E74-D0A7-A2C1-B89AFB7A40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24BA81F-312F-0504-E350-ECF80A3604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5CEC28-9CEF-4CA4-B426-B2B543DB4EC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01645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:dissolve/>
      </p:transition>
    </mc:Choice>
    <mc:Fallback xmlns="">
      <p:transition spd="slow" advClick="0" advTm="16000">
        <p:dissolv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AE4C3DF1-7923-93EE-2D45-DB54B3958D7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3068B92B-CF56-8D9D-3933-916FB2ED6FF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6231744-D483-ACE1-6D57-BE877FC772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51E80E-37C6-4CE3-8411-E746702E58A8}" type="datetimeFigureOut">
              <a:rPr lang="fr-FR" smtClean="0"/>
              <a:t>17/01/2023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7F19C30-ABA6-9CE9-F582-5FBB87E2CF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EE9CD88-2A25-DB51-313E-59C459AB67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5CEC28-9CEF-4CA4-B426-B2B543DB4EC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193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:dissolve/>
      </p:transition>
    </mc:Choice>
    <mc:Fallback xmlns="">
      <p:transition spd="slow" advClick="0" advTm="16000">
        <p:dissolv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64C5720B-9FF7-2720-621A-9E0CCE55CF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CCF6F04-E40D-C662-7238-0EE923B5F5C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588737B-1CC7-44C9-B51F-BED9B9B7A67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51E80E-37C6-4CE3-8411-E746702E58A8}" type="datetimeFigureOut">
              <a:rPr lang="fr-FR" smtClean="0"/>
              <a:t>17/01/2023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02AC4E6-B3C6-6FFF-97EB-9BDABA3E5E3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AE95504-F137-BD1F-A9DD-086E1F6950A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5CEC28-9CEF-4CA4-B426-B2B543DB4EC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18361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:dissolve/>
      </p:transition>
    </mc:Choice>
    <mc:Fallback xmlns="">
      <p:transition spd="slow" advClick="0" advTm="16000">
        <p:dissolv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bâtiment, extérieur, ciel, herbe&#10;&#10;Description générée automatiquement">
            <a:extLst>
              <a:ext uri="{FF2B5EF4-FFF2-40B4-BE49-F238E27FC236}">
                <a16:creationId xmlns:a16="http://schemas.microsoft.com/office/drawing/2014/main" id="{D2F7C68C-33D3-395D-3816-B03139F15A0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76500" y="990600"/>
            <a:ext cx="7454900" cy="487680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AAC3330D-9361-A94F-5F2E-2A2C27D38466}"/>
              </a:ext>
            </a:extLst>
          </p:cNvPr>
          <p:cNvSpPr txBox="1"/>
          <p:nvPr/>
        </p:nvSpPr>
        <p:spPr>
          <a:xfrm>
            <a:off x="2628900" y="385465"/>
            <a:ext cx="89535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Lorient Vous Propose La Commune D’Aigues - Mortes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F02754E8-0B2A-180A-FF7C-965B5A1018E1}"/>
              </a:ext>
            </a:extLst>
          </p:cNvPr>
          <p:cNvSpPr txBox="1"/>
          <p:nvPr/>
        </p:nvSpPr>
        <p:spPr>
          <a:xfrm>
            <a:off x="5219700" y="5600581"/>
            <a:ext cx="557530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000" b="1" dirty="0">
                <a:solidFill>
                  <a:schemeClr val="bg1"/>
                </a:solidFill>
              </a:rPr>
              <a:t>Les murs de la ville</a:t>
            </a:r>
          </a:p>
        </p:txBody>
      </p:sp>
    </p:spTree>
    <p:extLst>
      <p:ext uri="{BB962C8B-B14F-4D97-AF65-F5344CB8AC3E}">
        <p14:creationId xmlns:p14="http://schemas.microsoft.com/office/powerpoint/2010/main" val="1215642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:dissolve/>
        <p:sndAc>
          <p:stSnd loop="1">
            <p:snd r:embed="rId2" name="Michel Sardou - Je viens du sud (Audio Officiel).wav"/>
          </p:stSnd>
        </p:sndAc>
      </p:transition>
    </mc:Choice>
    <mc:Fallback xmlns="">
      <p:transition spd="slow" advClick="0" advTm="16000">
        <p:dissolve/>
        <p:sndAc>
          <p:stSnd loop="1">
            <p:snd r:embed="rId4" name="Michel Sardou - Je viens du sud (Audio Officiel)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BC89B84-AF9E-EAFD-9205-02CDB2548660}"/>
              </a:ext>
            </a:extLst>
          </p:cNvPr>
          <p:cNvSpPr/>
          <p:nvPr/>
        </p:nvSpPr>
        <p:spPr>
          <a:xfrm>
            <a:off x="-1" y="0"/>
            <a:ext cx="12183763" cy="685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8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Aigues-Mortes, en occitan </a:t>
            </a:r>
            <a:r>
              <a:rPr lang="fr-FR" sz="4800" b="1" dirty="0" err="1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Aigas</a:t>
            </a:r>
            <a:r>
              <a:rPr lang="fr-FR" sz="48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 </a:t>
            </a:r>
            <a:r>
              <a:rPr lang="fr-FR" sz="4800" b="1" dirty="0" err="1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Mòrtas</a:t>
            </a:r>
            <a:r>
              <a:rPr lang="fr-FR" sz="48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, est une commune française de Petite Camargue, située à la pointe sud du département du Gard, en région Occitanie. Exposée à un climat méditerranéen, elle est drainée par le Vidourle, le canal du Rhône à Sète, Canal le </a:t>
            </a:r>
            <a:r>
              <a:rPr lang="fr-FR" sz="4800" b="1" dirty="0" err="1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Vistre</a:t>
            </a:r>
            <a:r>
              <a:rPr lang="fr-FR" sz="48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 et par deux autres cours d'eau</a:t>
            </a:r>
          </a:p>
        </p:txBody>
      </p:sp>
    </p:spTree>
    <p:extLst>
      <p:ext uri="{BB962C8B-B14F-4D97-AF65-F5344CB8AC3E}">
        <p14:creationId xmlns:p14="http://schemas.microsoft.com/office/powerpoint/2010/main" val="3370721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:dissolve/>
      </p:transition>
    </mc:Choice>
    <mc:Fallback xmlns="">
      <p:transition spd="slow" advClick="0" advTm="16000">
        <p:dissolv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intérieur, très coloré, fenêtre&#10;&#10;Description générée automatiquement">
            <a:extLst>
              <a:ext uri="{FF2B5EF4-FFF2-40B4-BE49-F238E27FC236}">
                <a16:creationId xmlns:a16="http://schemas.microsoft.com/office/drawing/2014/main" id="{FB238A93-B219-9108-0722-EF71264380B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6874" y="628650"/>
            <a:ext cx="9196251" cy="56007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851DEDC-6BAC-C16A-FD46-2CB02B0AC158}"/>
              </a:ext>
            </a:extLst>
          </p:cNvPr>
          <p:cNvSpPr txBox="1"/>
          <p:nvPr/>
        </p:nvSpPr>
        <p:spPr>
          <a:xfrm>
            <a:off x="342174" y="2971800"/>
            <a:ext cx="21209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000" b="1" dirty="0">
              <a:solidFill>
                <a:schemeClr val="bg1"/>
              </a:solidFill>
            </a:endParaRPr>
          </a:p>
          <a:p>
            <a:r>
              <a:rPr lang="fr-FR" sz="2000" b="1" dirty="0">
                <a:solidFill>
                  <a:schemeClr val="bg1"/>
                </a:solidFill>
              </a:rPr>
              <a:t>Louis IX sur un navire au départ d'Aigues-Mortes, pour la septième croisade</a:t>
            </a:r>
          </a:p>
        </p:txBody>
      </p:sp>
    </p:spTree>
    <p:extLst>
      <p:ext uri="{BB962C8B-B14F-4D97-AF65-F5344CB8AC3E}">
        <p14:creationId xmlns:p14="http://schemas.microsoft.com/office/powerpoint/2010/main" val="2030437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:dissolve/>
      </p:transition>
    </mc:Choice>
    <mc:Fallback xmlns="">
      <p:transition spd="slow" advClick="0" advTm="16000">
        <p:dissolv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extérieur, cité, voyageant&#10;&#10;Description générée automatiquement">
            <a:extLst>
              <a:ext uri="{FF2B5EF4-FFF2-40B4-BE49-F238E27FC236}">
                <a16:creationId xmlns:a16="http://schemas.microsoft.com/office/drawing/2014/main" id="{F0B48696-6DC2-2741-D420-D246C35BAED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5250" y="571500"/>
            <a:ext cx="8115300" cy="5715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CF0C7E9-D2C1-5639-B9FB-BB722E637710}"/>
              </a:ext>
            </a:extLst>
          </p:cNvPr>
          <p:cNvSpPr txBox="1"/>
          <p:nvPr/>
        </p:nvSpPr>
        <p:spPr>
          <a:xfrm>
            <a:off x="9544050" y="3238500"/>
            <a:ext cx="219075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000" b="1" dirty="0">
              <a:solidFill>
                <a:schemeClr val="bg1"/>
              </a:solidFill>
            </a:endParaRPr>
          </a:p>
          <a:p>
            <a:r>
              <a:rPr lang="fr-FR" sz="2000" b="1" dirty="0">
                <a:solidFill>
                  <a:schemeClr val="bg1"/>
                </a:solidFill>
              </a:rPr>
              <a:t>Le Canal du Rhône à Sète traversant Aigues-Mortes</a:t>
            </a:r>
          </a:p>
        </p:txBody>
      </p:sp>
    </p:spTree>
    <p:extLst>
      <p:ext uri="{BB962C8B-B14F-4D97-AF65-F5344CB8AC3E}">
        <p14:creationId xmlns:p14="http://schemas.microsoft.com/office/powerpoint/2010/main" val="2806884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:dissolve/>
      </p:transition>
    </mc:Choice>
    <mc:Fallback xmlns="">
      <p:transition spd="slow" advClick="0" advTm="16000">
        <p:dissolv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&#10;&#10;Description générée automatiquement">
            <a:extLst>
              <a:ext uri="{FF2B5EF4-FFF2-40B4-BE49-F238E27FC236}">
                <a16:creationId xmlns:a16="http://schemas.microsoft.com/office/drawing/2014/main" id="{B2E7EF9E-0FAD-E5FC-2538-9186BF359E2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49366" y="203200"/>
            <a:ext cx="5493267" cy="635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6764248-C2E2-E9C7-FB4D-FC1CC8112B57}"/>
              </a:ext>
            </a:extLst>
          </p:cNvPr>
          <p:cNvSpPr txBox="1"/>
          <p:nvPr/>
        </p:nvSpPr>
        <p:spPr>
          <a:xfrm>
            <a:off x="487233" y="3378200"/>
            <a:ext cx="27305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Lettre de M. </a:t>
            </a:r>
            <a:r>
              <a:rPr lang="fr-FR" sz="2000" b="1" dirty="0" err="1">
                <a:solidFill>
                  <a:schemeClr val="bg1"/>
                </a:solidFill>
              </a:rPr>
              <a:t>Fargeon</a:t>
            </a:r>
            <a:r>
              <a:rPr lang="fr-FR" sz="2000" b="1" dirty="0">
                <a:solidFill>
                  <a:schemeClr val="bg1"/>
                </a:solidFill>
              </a:rPr>
              <a:t>, administrateur du canal d'Aigues-Mortes, 25 novembre 1806</a:t>
            </a:r>
          </a:p>
        </p:txBody>
      </p:sp>
    </p:spTree>
    <p:extLst>
      <p:ext uri="{BB962C8B-B14F-4D97-AF65-F5344CB8AC3E}">
        <p14:creationId xmlns:p14="http://schemas.microsoft.com/office/powerpoint/2010/main" val="4275150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:dissolve/>
      </p:transition>
    </mc:Choice>
    <mc:Fallback xmlns="">
      <p:transition spd="slow" advClick="0" advTm="16000">
        <p:dissolv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extérieur, bâtiment, toit&#10;&#10;Description générée automatiquement">
            <a:extLst>
              <a:ext uri="{FF2B5EF4-FFF2-40B4-BE49-F238E27FC236}">
                <a16:creationId xmlns:a16="http://schemas.microsoft.com/office/drawing/2014/main" id="{1CF8E14B-2612-2C81-488C-C753BCE8189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3100" y="596900"/>
            <a:ext cx="8242300" cy="56642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098559A-79A6-138B-7992-7390A477DABD}"/>
              </a:ext>
            </a:extLst>
          </p:cNvPr>
          <p:cNvSpPr txBox="1"/>
          <p:nvPr/>
        </p:nvSpPr>
        <p:spPr>
          <a:xfrm>
            <a:off x="9169400" y="2844800"/>
            <a:ext cx="294640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000" b="1" dirty="0">
              <a:solidFill>
                <a:schemeClr val="bg1"/>
              </a:solidFill>
            </a:endParaRPr>
          </a:p>
          <a:p>
            <a:r>
              <a:rPr lang="fr-FR" sz="2000" b="1" dirty="0">
                <a:solidFill>
                  <a:schemeClr val="bg1"/>
                </a:solidFill>
              </a:rPr>
              <a:t>La cité médiévale d'Aigues-Mortes, les remparts et le sel et la mer</a:t>
            </a:r>
          </a:p>
        </p:txBody>
      </p:sp>
    </p:spTree>
    <p:extLst>
      <p:ext uri="{BB962C8B-B14F-4D97-AF65-F5344CB8AC3E}">
        <p14:creationId xmlns:p14="http://schemas.microsoft.com/office/powerpoint/2010/main" val="3307280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:dissolve/>
      </p:transition>
    </mc:Choice>
    <mc:Fallback xmlns="">
      <p:transition spd="slow" advClick="0" advTm="16000">
        <p:dissolv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ciel, extérieur, nature&#10;&#10;Description générée automatiquement">
            <a:extLst>
              <a:ext uri="{FF2B5EF4-FFF2-40B4-BE49-F238E27FC236}">
                <a16:creationId xmlns:a16="http://schemas.microsoft.com/office/drawing/2014/main" id="{C5E98AEC-ACB8-D0AF-1A69-5114B07040C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44900" y="596900"/>
            <a:ext cx="7899400" cy="56642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B33622A-56A8-2AF6-FD4E-EDF27935326C}"/>
              </a:ext>
            </a:extLst>
          </p:cNvPr>
          <p:cNvSpPr txBox="1"/>
          <p:nvPr/>
        </p:nvSpPr>
        <p:spPr>
          <a:xfrm>
            <a:off x="647700" y="3606800"/>
            <a:ext cx="320040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000" b="1" dirty="0">
                <a:solidFill>
                  <a:schemeClr val="bg1"/>
                </a:solidFill>
              </a:rPr>
              <a:t>La saline d'Aigues-Mortes</a:t>
            </a:r>
          </a:p>
        </p:txBody>
      </p:sp>
    </p:spTree>
    <p:extLst>
      <p:ext uri="{BB962C8B-B14F-4D97-AF65-F5344CB8AC3E}">
        <p14:creationId xmlns:p14="http://schemas.microsoft.com/office/powerpoint/2010/main" val="307006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:dissolve/>
      </p:transition>
    </mc:Choice>
    <mc:Fallback xmlns="">
      <p:transition spd="slow" advClick="0" advTm="16000">
        <p:dissolv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&#10;&#10;Description générée automatiquement">
            <a:extLst>
              <a:ext uri="{FF2B5EF4-FFF2-40B4-BE49-F238E27FC236}">
                <a16:creationId xmlns:a16="http://schemas.microsoft.com/office/drawing/2014/main" id="{3058DDE3-3FCC-B79B-CE3E-4D1B31501C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6100" y="609600"/>
            <a:ext cx="8394700" cy="56388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D303E90-ADD9-7500-4BF7-EEDBAE8CEB68}"/>
              </a:ext>
            </a:extLst>
          </p:cNvPr>
          <p:cNvSpPr txBox="1"/>
          <p:nvPr/>
        </p:nvSpPr>
        <p:spPr>
          <a:xfrm>
            <a:off x="8940800" y="3225800"/>
            <a:ext cx="3251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Vue aérienne d'Aigues-Mortes</a:t>
            </a:r>
          </a:p>
        </p:txBody>
      </p:sp>
    </p:spTree>
    <p:extLst>
      <p:ext uri="{BB962C8B-B14F-4D97-AF65-F5344CB8AC3E}">
        <p14:creationId xmlns:p14="http://schemas.microsoft.com/office/powerpoint/2010/main" val="577356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:dissolve/>
      </p:transition>
    </mc:Choice>
    <mc:Fallback xmlns="">
      <p:transition spd="slow" advClick="0" advTm="16000">
        <p:dissolv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extérieur, bâtiment, tour&#10;&#10;Description générée automatiquement">
            <a:extLst>
              <a:ext uri="{FF2B5EF4-FFF2-40B4-BE49-F238E27FC236}">
                <a16:creationId xmlns:a16="http://schemas.microsoft.com/office/drawing/2014/main" id="{B2323F1B-D055-D4DA-CDDB-10E28D7AEBB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10000" y="330200"/>
            <a:ext cx="4572000" cy="62357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5FC1B59-CDA1-1288-E9E7-5AEB96F807C7}"/>
              </a:ext>
            </a:extLst>
          </p:cNvPr>
          <p:cNvSpPr txBox="1"/>
          <p:nvPr/>
        </p:nvSpPr>
        <p:spPr>
          <a:xfrm>
            <a:off x="1587500" y="3448050"/>
            <a:ext cx="270510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000" b="1" dirty="0">
                <a:solidFill>
                  <a:schemeClr val="bg1"/>
                </a:solidFill>
              </a:rPr>
              <a:t>Tour de Constance</a:t>
            </a:r>
          </a:p>
        </p:txBody>
      </p:sp>
    </p:spTree>
    <p:extLst>
      <p:ext uri="{BB962C8B-B14F-4D97-AF65-F5344CB8AC3E}">
        <p14:creationId xmlns:p14="http://schemas.microsoft.com/office/powerpoint/2010/main" val="2765390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:dissolve/>
      </p:transition>
    </mc:Choice>
    <mc:Fallback xmlns="">
      <p:transition spd="slow" advClick="0" advTm="16000">
        <p:dissolv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bâtiment, pierre&#10;&#10;Description générée automatiquement">
            <a:extLst>
              <a:ext uri="{FF2B5EF4-FFF2-40B4-BE49-F238E27FC236}">
                <a16:creationId xmlns:a16="http://schemas.microsoft.com/office/drawing/2014/main" id="{7A69956E-FF7F-98FF-23F7-5E25F2727A7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31900" y="1562100"/>
            <a:ext cx="9728200" cy="32893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E65F34B-A088-BA52-AAE6-1449CF88DFFB}"/>
              </a:ext>
            </a:extLst>
          </p:cNvPr>
          <p:cNvSpPr txBox="1"/>
          <p:nvPr/>
        </p:nvSpPr>
        <p:spPr>
          <a:xfrm>
            <a:off x="3314700" y="4618792"/>
            <a:ext cx="754380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000" b="1" dirty="0">
                <a:solidFill>
                  <a:schemeClr val="bg1"/>
                </a:solidFill>
              </a:rPr>
              <a:t>Vue panoramique des Remparts du sud-est à la côte</a:t>
            </a:r>
          </a:p>
        </p:txBody>
      </p:sp>
    </p:spTree>
    <p:extLst>
      <p:ext uri="{BB962C8B-B14F-4D97-AF65-F5344CB8AC3E}">
        <p14:creationId xmlns:p14="http://schemas.microsoft.com/office/powerpoint/2010/main" val="554201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:dissolve/>
      </p:transition>
    </mc:Choice>
    <mc:Fallback xmlns="">
      <p:transition spd="slow" advClick="0" advTm="16000">
        <p:dissolv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bâtiment, ciel, pierre&#10;&#10;Description générée automatiquement">
            <a:extLst>
              <a:ext uri="{FF2B5EF4-FFF2-40B4-BE49-F238E27FC236}">
                <a16:creationId xmlns:a16="http://schemas.microsoft.com/office/drawing/2014/main" id="{C6F9FC06-62CD-0324-5ADE-EB9F771B5E3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600" y="711200"/>
            <a:ext cx="8688810" cy="54356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67F1CDD-3A38-12B6-A49B-CDC0612AD3AE}"/>
              </a:ext>
            </a:extLst>
          </p:cNvPr>
          <p:cNvSpPr txBox="1"/>
          <p:nvPr/>
        </p:nvSpPr>
        <p:spPr>
          <a:xfrm flipH="1">
            <a:off x="9486900" y="3238500"/>
            <a:ext cx="256540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000" b="1" dirty="0">
                <a:solidFill>
                  <a:schemeClr val="bg1"/>
                </a:solidFill>
              </a:rPr>
              <a:t>Remparts 1</a:t>
            </a:r>
          </a:p>
        </p:txBody>
      </p:sp>
    </p:spTree>
    <p:extLst>
      <p:ext uri="{BB962C8B-B14F-4D97-AF65-F5344CB8AC3E}">
        <p14:creationId xmlns:p14="http://schemas.microsoft.com/office/powerpoint/2010/main" val="4224576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:dissolve/>
      </p:transition>
    </mc:Choice>
    <mc:Fallback xmlns="">
      <p:transition spd="slow" advClick="0" advTm="16000">
        <p:dissolv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ciel, extérieur, herbe&#10;&#10;Description générée automatiquement">
            <a:extLst>
              <a:ext uri="{FF2B5EF4-FFF2-40B4-BE49-F238E27FC236}">
                <a16:creationId xmlns:a16="http://schemas.microsoft.com/office/drawing/2014/main" id="{9413220D-3E57-BDF4-F083-C823E3FB4A9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3900" y="800100"/>
            <a:ext cx="8801100" cy="55118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2F783E6-8995-31F5-5518-0C4D6003DFC3}"/>
              </a:ext>
            </a:extLst>
          </p:cNvPr>
          <p:cNvSpPr txBox="1"/>
          <p:nvPr/>
        </p:nvSpPr>
        <p:spPr>
          <a:xfrm>
            <a:off x="9652000" y="3213100"/>
            <a:ext cx="276860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000" b="1" dirty="0">
                <a:solidFill>
                  <a:schemeClr val="bg1"/>
                </a:solidFill>
              </a:rPr>
              <a:t>Remparts de la ville 2</a:t>
            </a:r>
          </a:p>
        </p:txBody>
      </p:sp>
    </p:spTree>
    <p:extLst>
      <p:ext uri="{BB962C8B-B14F-4D97-AF65-F5344CB8AC3E}">
        <p14:creationId xmlns:p14="http://schemas.microsoft.com/office/powerpoint/2010/main" val="335993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:dissolve/>
      </p:transition>
    </mc:Choice>
    <mc:Fallback xmlns="">
      <p:transition spd="slow" advClick="0" advTm="16000">
        <p:dissolv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ciel, herbe, extérieur&#10;&#10;Description générée automatiquement">
            <a:extLst>
              <a:ext uri="{FF2B5EF4-FFF2-40B4-BE49-F238E27FC236}">
                <a16:creationId xmlns:a16="http://schemas.microsoft.com/office/drawing/2014/main" id="{0AB2137A-C9C2-DE4E-5D58-037F9B2E5E8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49600" y="641350"/>
            <a:ext cx="8345910" cy="55753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3BFD1BB-0689-01FD-2AC2-AAC955715458}"/>
              </a:ext>
            </a:extLst>
          </p:cNvPr>
          <p:cNvSpPr txBox="1"/>
          <p:nvPr/>
        </p:nvSpPr>
        <p:spPr>
          <a:xfrm>
            <a:off x="952500" y="3429000"/>
            <a:ext cx="2197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Murs de la ville 3</a:t>
            </a:r>
          </a:p>
        </p:txBody>
      </p:sp>
    </p:spTree>
    <p:extLst>
      <p:ext uri="{BB962C8B-B14F-4D97-AF65-F5344CB8AC3E}">
        <p14:creationId xmlns:p14="http://schemas.microsoft.com/office/powerpoint/2010/main" val="2590886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:dissolve/>
      </p:transition>
    </mc:Choice>
    <mc:Fallback xmlns="">
      <p:transition spd="slow" advClick="0" advTm="16000">
        <p:dissolv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ciel, extérieur, pierre&#10;&#10;Description générée automatiquement">
            <a:extLst>
              <a:ext uri="{FF2B5EF4-FFF2-40B4-BE49-F238E27FC236}">
                <a16:creationId xmlns:a16="http://schemas.microsoft.com/office/drawing/2014/main" id="{D6F7C043-8A0A-9D0E-319B-EF09EE42302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9100" y="647700"/>
            <a:ext cx="8674100" cy="55626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96D05C2-D0B2-1402-063E-559D0418F025}"/>
              </a:ext>
            </a:extLst>
          </p:cNvPr>
          <p:cNvSpPr txBox="1"/>
          <p:nvPr/>
        </p:nvSpPr>
        <p:spPr>
          <a:xfrm>
            <a:off x="9258300" y="3429000"/>
            <a:ext cx="251460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000" b="1" dirty="0">
                <a:solidFill>
                  <a:schemeClr val="bg1"/>
                </a:solidFill>
              </a:rPr>
              <a:t>Remparts de la ville 4</a:t>
            </a:r>
          </a:p>
        </p:txBody>
      </p:sp>
    </p:spTree>
    <p:extLst>
      <p:ext uri="{BB962C8B-B14F-4D97-AF65-F5344CB8AC3E}">
        <p14:creationId xmlns:p14="http://schemas.microsoft.com/office/powerpoint/2010/main" val="1531153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:dissolve/>
      </p:transition>
    </mc:Choice>
    <mc:Fallback xmlns="">
      <p:transition spd="slow" advClick="0" advTm="16000">
        <p:dissolv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extérieur, nature, rive&#10;&#10;Description générée automatiquement">
            <a:extLst>
              <a:ext uri="{FF2B5EF4-FFF2-40B4-BE49-F238E27FC236}">
                <a16:creationId xmlns:a16="http://schemas.microsoft.com/office/drawing/2014/main" id="{A6CC3D8F-FCCE-D1A5-7133-73C21FA6628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2190" y="654050"/>
            <a:ext cx="8777710" cy="55499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E1FC0D1-96D0-012C-D1B7-E2F8ACB7AC99}"/>
              </a:ext>
            </a:extLst>
          </p:cNvPr>
          <p:cNvSpPr txBox="1"/>
          <p:nvPr/>
        </p:nvSpPr>
        <p:spPr>
          <a:xfrm>
            <a:off x="9448800" y="3327400"/>
            <a:ext cx="259080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000" b="1" dirty="0">
                <a:solidFill>
                  <a:schemeClr val="bg1"/>
                </a:solidFill>
              </a:rPr>
              <a:t>Mur de la ville 5</a:t>
            </a:r>
          </a:p>
        </p:txBody>
      </p:sp>
    </p:spTree>
    <p:extLst>
      <p:ext uri="{BB962C8B-B14F-4D97-AF65-F5344CB8AC3E}">
        <p14:creationId xmlns:p14="http://schemas.microsoft.com/office/powerpoint/2010/main" val="3736650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:dissolve/>
      </p:transition>
    </mc:Choice>
    <mc:Fallback xmlns="">
      <p:transition spd="slow" advClick="0" advTm="16000">
        <p:dissolv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bâtiment, extérieur, pierre&#10;&#10;Description générée automatiquement">
            <a:extLst>
              <a:ext uri="{FF2B5EF4-FFF2-40B4-BE49-F238E27FC236}">
                <a16:creationId xmlns:a16="http://schemas.microsoft.com/office/drawing/2014/main" id="{1E32BDFD-9112-A7C8-DC28-ABAB8D1E885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89200" y="590550"/>
            <a:ext cx="9019010" cy="56769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9BE3890-1AAC-CE78-F25B-82D8D5633A25}"/>
              </a:ext>
            </a:extLst>
          </p:cNvPr>
          <p:cNvSpPr txBox="1"/>
          <p:nvPr/>
        </p:nvSpPr>
        <p:spPr>
          <a:xfrm>
            <a:off x="444500" y="3429000"/>
            <a:ext cx="228600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000" b="1" dirty="0">
                <a:solidFill>
                  <a:schemeClr val="bg1"/>
                </a:solidFill>
              </a:rPr>
              <a:t>Mur de la ville 6</a:t>
            </a:r>
          </a:p>
        </p:txBody>
      </p:sp>
    </p:spTree>
    <p:extLst>
      <p:ext uri="{BB962C8B-B14F-4D97-AF65-F5344CB8AC3E}">
        <p14:creationId xmlns:p14="http://schemas.microsoft.com/office/powerpoint/2010/main" val="2006900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:dissolve/>
      </p:transition>
    </mc:Choice>
    <mc:Fallback xmlns="">
      <p:transition spd="slow" advClick="0" advTm="16000">
        <p:dissolv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au, ciel, extérieur, bâtiment&#10;&#10;Description générée automatiquement">
            <a:extLst>
              <a:ext uri="{FF2B5EF4-FFF2-40B4-BE49-F238E27FC236}">
                <a16:creationId xmlns:a16="http://schemas.microsoft.com/office/drawing/2014/main" id="{F8D03431-085E-9EF0-B96D-88483F90663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2190" y="590550"/>
            <a:ext cx="8422110" cy="56769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9373FB2-B991-952E-9FF9-FA069C3D6F65}"/>
              </a:ext>
            </a:extLst>
          </p:cNvPr>
          <p:cNvSpPr txBox="1"/>
          <p:nvPr/>
        </p:nvSpPr>
        <p:spPr>
          <a:xfrm>
            <a:off x="9207500" y="3730655"/>
            <a:ext cx="28829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Mur de la ville 7</a:t>
            </a:r>
          </a:p>
        </p:txBody>
      </p:sp>
    </p:spTree>
    <p:extLst>
      <p:ext uri="{BB962C8B-B14F-4D97-AF65-F5344CB8AC3E}">
        <p14:creationId xmlns:p14="http://schemas.microsoft.com/office/powerpoint/2010/main" val="1406544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:dissolve/>
      </p:transition>
    </mc:Choice>
    <mc:Fallback xmlns="">
      <p:transition spd="slow" advClick="0" advTm="16000">
        <p:dissolv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extérieur, pierre, roche&#10;&#10;Description générée automatiquement">
            <a:extLst>
              <a:ext uri="{FF2B5EF4-FFF2-40B4-BE49-F238E27FC236}">
                <a16:creationId xmlns:a16="http://schemas.microsoft.com/office/drawing/2014/main" id="{46A41106-05FA-087F-47DF-89A2AD1927A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51200" y="565150"/>
            <a:ext cx="8345910" cy="57277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383F8A9-EDE2-F364-E849-03DA1C398A30}"/>
              </a:ext>
            </a:extLst>
          </p:cNvPr>
          <p:cNvSpPr txBox="1"/>
          <p:nvPr/>
        </p:nvSpPr>
        <p:spPr>
          <a:xfrm>
            <a:off x="1155700" y="3644900"/>
            <a:ext cx="307340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000" b="1" dirty="0">
                <a:solidFill>
                  <a:schemeClr val="bg1"/>
                </a:solidFill>
              </a:rPr>
              <a:t>Mur de la ville 8</a:t>
            </a:r>
          </a:p>
        </p:txBody>
      </p:sp>
    </p:spTree>
    <p:extLst>
      <p:ext uri="{BB962C8B-B14F-4D97-AF65-F5344CB8AC3E}">
        <p14:creationId xmlns:p14="http://schemas.microsoft.com/office/powerpoint/2010/main" val="2360277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:dissolve/>
      </p:transition>
    </mc:Choice>
    <mc:Fallback xmlns="">
      <p:transition spd="slow" advClick="0" advTm="16000">
        <p:dissolv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ciel, extérieur, bâtiment&#10;&#10;Description générée automatiquement">
            <a:extLst>
              <a:ext uri="{FF2B5EF4-FFF2-40B4-BE49-F238E27FC236}">
                <a16:creationId xmlns:a16="http://schemas.microsoft.com/office/drawing/2014/main" id="{54D8FC38-CA71-6540-6BCA-D9DB105C0A5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1610" y="596900"/>
            <a:ext cx="8748290" cy="56642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B122276-52E6-2E2E-0972-AA1E997E735F}"/>
              </a:ext>
            </a:extLst>
          </p:cNvPr>
          <p:cNvSpPr txBox="1"/>
          <p:nvPr/>
        </p:nvSpPr>
        <p:spPr>
          <a:xfrm>
            <a:off x="9474200" y="3090446"/>
            <a:ext cx="236220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b="1" dirty="0">
                <a:solidFill>
                  <a:schemeClr val="bg1"/>
                </a:solidFill>
              </a:rPr>
              <a:t>La Tour </a:t>
            </a:r>
            <a:r>
              <a:rPr lang="fr-FR" sz="2000" b="1" dirty="0">
                <a:solidFill>
                  <a:schemeClr val="bg1"/>
                </a:solidFill>
              </a:rPr>
              <a:t>Carbonnière</a:t>
            </a:r>
          </a:p>
        </p:txBody>
      </p:sp>
    </p:spTree>
    <p:extLst>
      <p:ext uri="{BB962C8B-B14F-4D97-AF65-F5344CB8AC3E}">
        <p14:creationId xmlns:p14="http://schemas.microsoft.com/office/powerpoint/2010/main" val="1160248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:dissolve/>
      </p:transition>
    </mc:Choice>
    <mc:Fallback xmlns="">
      <p:transition spd="slow" advClick="0" advTm="16000">
        <p:dissolv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terrain, nature, rive&#10;&#10;Description générée automatiquement">
            <a:extLst>
              <a:ext uri="{FF2B5EF4-FFF2-40B4-BE49-F238E27FC236}">
                <a16:creationId xmlns:a16="http://schemas.microsoft.com/office/drawing/2014/main" id="{6F6D7651-5623-F37E-063E-0EE69530279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65400" y="552450"/>
            <a:ext cx="9144000" cy="57531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E60099D-0838-1DE5-D885-C9A88C5A474C}"/>
              </a:ext>
            </a:extLst>
          </p:cNvPr>
          <p:cNvSpPr txBox="1"/>
          <p:nvPr/>
        </p:nvSpPr>
        <p:spPr>
          <a:xfrm>
            <a:off x="317500" y="3429000"/>
            <a:ext cx="24257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Vue aérienne de la Tour Carbonnière</a:t>
            </a:r>
          </a:p>
        </p:txBody>
      </p:sp>
    </p:spTree>
    <p:extLst>
      <p:ext uri="{BB962C8B-B14F-4D97-AF65-F5344CB8AC3E}">
        <p14:creationId xmlns:p14="http://schemas.microsoft.com/office/powerpoint/2010/main" val="3607276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:dissolve/>
      </p:transition>
    </mc:Choice>
    <mc:Fallback xmlns="">
      <p:transition spd="slow" advClick="0" advTm="16000">
        <p:dissolv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extérieur, ciel, pierre">
            <a:extLst>
              <a:ext uri="{FF2B5EF4-FFF2-40B4-BE49-F238E27FC236}">
                <a16:creationId xmlns:a16="http://schemas.microsoft.com/office/drawing/2014/main" id="{1ECA97C1-66F9-B363-0466-85D9FA30C2E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06501" y="374650"/>
            <a:ext cx="5707846" cy="61087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3E7174C-D8CE-3310-E46D-5AE1ACAD8138}"/>
              </a:ext>
            </a:extLst>
          </p:cNvPr>
          <p:cNvSpPr txBox="1"/>
          <p:nvPr/>
        </p:nvSpPr>
        <p:spPr>
          <a:xfrm>
            <a:off x="6914347" y="3429000"/>
            <a:ext cx="4826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Église Notre-Dame-des-Sablons</a:t>
            </a:r>
          </a:p>
        </p:txBody>
      </p:sp>
    </p:spTree>
    <p:extLst>
      <p:ext uri="{BB962C8B-B14F-4D97-AF65-F5344CB8AC3E}">
        <p14:creationId xmlns:p14="http://schemas.microsoft.com/office/powerpoint/2010/main" val="639122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:dissolve/>
      </p:transition>
    </mc:Choice>
    <mc:Fallback xmlns="">
      <p:transition spd="slow" advClick="0" advTm="16000">
        <p:dissolv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extérieur, statue, pierre&#10;&#10;Description générée automatiquement">
            <a:extLst>
              <a:ext uri="{FF2B5EF4-FFF2-40B4-BE49-F238E27FC236}">
                <a16:creationId xmlns:a16="http://schemas.microsoft.com/office/drawing/2014/main" id="{B88DA6D8-B291-6CD1-9DAD-E0CC57C4526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98353" y="0"/>
            <a:ext cx="5141893" cy="65151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B281334-9A68-6981-80C3-FD3A174316B4}"/>
              </a:ext>
            </a:extLst>
          </p:cNvPr>
          <p:cNvSpPr txBox="1"/>
          <p:nvPr/>
        </p:nvSpPr>
        <p:spPr>
          <a:xfrm>
            <a:off x="1783547" y="3257550"/>
            <a:ext cx="431245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000" b="1" dirty="0">
              <a:solidFill>
                <a:schemeClr val="bg1"/>
              </a:solidFill>
            </a:endParaRPr>
          </a:p>
          <a:p>
            <a:r>
              <a:rPr lang="fr-FR" sz="2000" b="1" dirty="0">
                <a:solidFill>
                  <a:schemeClr val="bg1"/>
                </a:solidFill>
              </a:rPr>
              <a:t>Statue de Saint-Louis dans l'église Notre-Dame-des-Sablons</a:t>
            </a:r>
          </a:p>
        </p:txBody>
      </p:sp>
    </p:spTree>
    <p:extLst>
      <p:ext uri="{BB962C8B-B14F-4D97-AF65-F5344CB8AC3E}">
        <p14:creationId xmlns:p14="http://schemas.microsoft.com/office/powerpoint/2010/main" val="4071261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:dissolve/>
      </p:transition>
    </mc:Choice>
    <mc:Fallback xmlns="">
      <p:transition spd="slow" advClick="0" advTm="16000">
        <p:dissolv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ur, pierre&#10;&#10;Description générée automatiquement">
            <a:extLst>
              <a:ext uri="{FF2B5EF4-FFF2-40B4-BE49-F238E27FC236}">
                <a16:creationId xmlns:a16="http://schemas.microsoft.com/office/drawing/2014/main" id="{951372E7-D3A5-7E27-2C81-ED14E4CC399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92200" y="209550"/>
            <a:ext cx="4572000" cy="64389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39BFF49-C861-5541-C542-E883275EB6FB}"/>
              </a:ext>
            </a:extLst>
          </p:cNvPr>
          <p:cNvSpPr txBox="1"/>
          <p:nvPr/>
        </p:nvSpPr>
        <p:spPr>
          <a:xfrm>
            <a:off x="5753100" y="3759200"/>
            <a:ext cx="54483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000" b="1" dirty="0">
              <a:solidFill>
                <a:schemeClr val="bg1"/>
              </a:solidFill>
            </a:endParaRPr>
          </a:p>
          <a:p>
            <a:r>
              <a:rPr lang="fr-FR" sz="2000" b="1" dirty="0">
                <a:solidFill>
                  <a:schemeClr val="bg1"/>
                </a:solidFill>
              </a:rPr>
              <a:t>Vestiges d'un crucifix dans l'église Notre-Dame-des-Sablons</a:t>
            </a:r>
          </a:p>
        </p:txBody>
      </p:sp>
    </p:spTree>
    <p:extLst>
      <p:ext uri="{BB962C8B-B14F-4D97-AF65-F5344CB8AC3E}">
        <p14:creationId xmlns:p14="http://schemas.microsoft.com/office/powerpoint/2010/main" val="4268858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:dissolve/>
      </p:transition>
    </mc:Choice>
    <mc:Fallback xmlns="">
      <p:transition spd="slow" advClick="0" advTm="16000">
        <p:dissolv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extérieur, statue, sculpture&#10;&#10;Description générée automatiquement">
            <a:extLst>
              <a:ext uri="{FF2B5EF4-FFF2-40B4-BE49-F238E27FC236}">
                <a16:creationId xmlns:a16="http://schemas.microsoft.com/office/drawing/2014/main" id="{3E4099C4-2916-3D94-2679-206573E0B91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6000" y="184150"/>
            <a:ext cx="5132273" cy="64897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D905AD5-7A6B-79C2-31FF-32131FBE2F95}"/>
              </a:ext>
            </a:extLst>
          </p:cNvPr>
          <p:cNvSpPr txBox="1"/>
          <p:nvPr/>
        </p:nvSpPr>
        <p:spPr>
          <a:xfrm>
            <a:off x="3467100" y="3429000"/>
            <a:ext cx="365760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000" b="1" dirty="0">
                <a:solidFill>
                  <a:schemeClr val="bg1"/>
                </a:solidFill>
              </a:rPr>
              <a:t>Statue de Saint Louis</a:t>
            </a:r>
          </a:p>
        </p:txBody>
      </p:sp>
    </p:spTree>
    <p:extLst>
      <p:ext uri="{BB962C8B-B14F-4D97-AF65-F5344CB8AC3E}">
        <p14:creationId xmlns:p14="http://schemas.microsoft.com/office/powerpoint/2010/main" val="2839698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:dissolve/>
      </p:transition>
    </mc:Choice>
    <mc:Fallback xmlns="">
      <p:transition spd="slow" advClick="0" advTm="16000">
        <p:dissolv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&#10;&#10;Description générée automatiquement">
            <a:extLst>
              <a:ext uri="{FF2B5EF4-FFF2-40B4-BE49-F238E27FC236}">
                <a16:creationId xmlns:a16="http://schemas.microsoft.com/office/drawing/2014/main" id="{2C8E0C37-55FE-42FE-226D-92DEACC6870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8800" y="533400"/>
            <a:ext cx="8077200" cy="57912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FCBD764-51FB-1F22-1BCB-CE535E540CF8}"/>
              </a:ext>
            </a:extLst>
          </p:cNvPr>
          <p:cNvSpPr txBox="1"/>
          <p:nvPr/>
        </p:nvSpPr>
        <p:spPr>
          <a:xfrm>
            <a:off x="8636000" y="3213100"/>
            <a:ext cx="336550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000" b="1" dirty="0">
                <a:solidFill>
                  <a:schemeClr val="bg1"/>
                </a:solidFill>
              </a:rPr>
              <a:t>Aigues Mortes</a:t>
            </a:r>
          </a:p>
        </p:txBody>
      </p:sp>
    </p:spTree>
    <p:extLst>
      <p:ext uri="{BB962C8B-B14F-4D97-AF65-F5344CB8AC3E}">
        <p14:creationId xmlns:p14="http://schemas.microsoft.com/office/powerpoint/2010/main" val="88299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:dissolve/>
      </p:transition>
    </mc:Choice>
    <mc:Fallback xmlns="">
      <p:transition spd="slow" advClick="0" advTm="16000">
        <p:dissolv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&#10;&#10;Description générée automatiquement">
            <a:extLst>
              <a:ext uri="{FF2B5EF4-FFF2-40B4-BE49-F238E27FC236}">
                <a16:creationId xmlns:a16="http://schemas.microsoft.com/office/drawing/2014/main" id="{CA4AE80C-06D5-C59E-EC34-30F1D0B3B8C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24200" y="527050"/>
            <a:ext cx="8432800" cy="58039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6B4494B-E0FB-2971-FFB0-2C4DF7C5B675}"/>
              </a:ext>
            </a:extLst>
          </p:cNvPr>
          <p:cNvSpPr txBox="1"/>
          <p:nvPr/>
        </p:nvSpPr>
        <p:spPr>
          <a:xfrm>
            <a:off x="1117600" y="3382546"/>
            <a:ext cx="261620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000" b="1" dirty="0">
                <a:solidFill>
                  <a:schemeClr val="bg1"/>
                </a:solidFill>
              </a:rPr>
              <a:t>Aigues Mortes</a:t>
            </a:r>
          </a:p>
        </p:txBody>
      </p:sp>
    </p:spTree>
    <p:extLst>
      <p:ext uri="{BB962C8B-B14F-4D97-AF65-F5344CB8AC3E}">
        <p14:creationId xmlns:p14="http://schemas.microsoft.com/office/powerpoint/2010/main" val="2106032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:dissolve/>
      </p:transition>
    </mc:Choice>
    <mc:Fallback xmlns="">
      <p:transition spd="slow" advClick="0" advTm="16000">
        <p:dissolv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bâtiment, pierre, vieux">
            <a:extLst>
              <a:ext uri="{FF2B5EF4-FFF2-40B4-BE49-F238E27FC236}">
                <a16:creationId xmlns:a16="http://schemas.microsoft.com/office/drawing/2014/main" id="{DDEDEA73-AF6F-7292-6390-D0238DB0662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2053" y="203200"/>
            <a:ext cx="5141893" cy="64516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8658DE0-F70C-536F-1AEB-185222B7C771}"/>
              </a:ext>
            </a:extLst>
          </p:cNvPr>
          <p:cNvSpPr txBox="1"/>
          <p:nvPr/>
        </p:nvSpPr>
        <p:spPr>
          <a:xfrm>
            <a:off x="6489700" y="3721100"/>
            <a:ext cx="443230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000" b="1" dirty="0">
                <a:solidFill>
                  <a:schemeClr val="bg1"/>
                </a:solidFill>
              </a:rPr>
              <a:t>Tour de Constance</a:t>
            </a:r>
          </a:p>
        </p:txBody>
      </p:sp>
    </p:spTree>
    <p:extLst>
      <p:ext uri="{BB962C8B-B14F-4D97-AF65-F5344CB8AC3E}">
        <p14:creationId xmlns:p14="http://schemas.microsoft.com/office/powerpoint/2010/main" val="2570170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:dissolve/>
      </p:transition>
    </mc:Choice>
    <mc:Fallback xmlns="">
      <p:transition spd="slow" advClick="0" advTm="16000">
        <p:dissolv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798BAEB-B677-B6D3-C700-E691826C04D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61200" y="177800"/>
            <a:ext cx="4572000" cy="65024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C573D4F-4F15-E78A-841F-2D65EF3BA8E1}"/>
              </a:ext>
            </a:extLst>
          </p:cNvPr>
          <p:cNvSpPr txBox="1"/>
          <p:nvPr/>
        </p:nvSpPr>
        <p:spPr>
          <a:xfrm>
            <a:off x="4635500" y="3429000"/>
            <a:ext cx="429260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000" b="1" dirty="0">
                <a:solidFill>
                  <a:schemeClr val="bg1"/>
                </a:solidFill>
              </a:rPr>
              <a:t>Tour de Constance</a:t>
            </a:r>
          </a:p>
        </p:txBody>
      </p:sp>
    </p:spTree>
    <p:extLst>
      <p:ext uri="{BB962C8B-B14F-4D97-AF65-F5344CB8AC3E}">
        <p14:creationId xmlns:p14="http://schemas.microsoft.com/office/powerpoint/2010/main" val="1186480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:dissolve/>
      </p:transition>
    </mc:Choice>
    <mc:Fallback xmlns="">
      <p:transition spd="slow" advClick="0" advTm="16000">
        <p:dissolv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bâtiment, extérieur, pierre&#10;&#10;Description générée automatiquement">
            <a:extLst>
              <a:ext uri="{FF2B5EF4-FFF2-40B4-BE49-F238E27FC236}">
                <a16:creationId xmlns:a16="http://schemas.microsoft.com/office/drawing/2014/main" id="{8E026D62-BBC1-4B5E-2316-DE2D4871C69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78300" y="571500"/>
            <a:ext cx="7607300" cy="56388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F30D455-CF86-79DC-F5F7-86966CB9C281}"/>
              </a:ext>
            </a:extLst>
          </p:cNvPr>
          <p:cNvSpPr txBox="1"/>
          <p:nvPr/>
        </p:nvSpPr>
        <p:spPr>
          <a:xfrm>
            <a:off x="850900" y="3898900"/>
            <a:ext cx="3327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Intérieur des remparts de la ville.</a:t>
            </a:r>
          </a:p>
        </p:txBody>
      </p:sp>
    </p:spTree>
    <p:extLst>
      <p:ext uri="{BB962C8B-B14F-4D97-AF65-F5344CB8AC3E}">
        <p14:creationId xmlns:p14="http://schemas.microsoft.com/office/powerpoint/2010/main" val="19324617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dissolve/>
        <p:sndAc>
          <p:stSnd>
            <p:snd r:embed="rId2" name="Michel Sardou - Je viens du sud (Audio Officiel).wav"/>
          </p:stSnd>
        </p:sndAc>
      </p:transition>
    </mc:Choice>
    <mc:Fallback>
      <p:transition spd="slow" advClick="0" advTm="16000">
        <p:dissolve/>
        <p:sndAc>
          <p:stSnd>
            <p:snd r:embed="rId2" name="Michel Sardou - Je viens du sud (Audio Officiel).wav"/>
          </p:stSnd>
        </p:sndAc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extérieur, ciel, pierre&#10;&#10;Description générée automatiquement">
            <a:extLst>
              <a:ext uri="{FF2B5EF4-FFF2-40B4-BE49-F238E27FC236}">
                <a16:creationId xmlns:a16="http://schemas.microsoft.com/office/drawing/2014/main" id="{6B50AD58-C1A9-9B9D-86B0-9A96BF205BC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8286" y="123567"/>
            <a:ext cx="5643661" cy="6610865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FE5D68F-C375-5BCB-3F4C-00EAD2753651}"/>
              </a:ext>
            </a:extLst>
          </p:cNvPr>
          <p:cNvSpPr txBox="1"/>
          <p:nvPr/>
        </p:nvSpPr>
        <p:spPr>
          <a:xfrm>
            <a:off x="6425514" y="3429000"/>
            <a:ext cx="437429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 err="1">
                <a:solidFill>
                  <a:schemeClr val="bg1"/>
                </a:solidFill>
              </a:rPr>
              <a:t>Facade</a:t>
            </a:r>
            <a:r>
              <a:rPr lang="fr-FR" sz="2000" b="1" dirty="0">
                <a:solidFill>
                  <a:schemeClr val="bg1"/>
                </a:solidFill>
              </a:rPr>
              <a:t> de Notre-Dame-des-Sablons</a:t>
            </a:r>
          </a:p>
        </p:txBody>
      </p:sp>
    </p:spTree>
    <p:extLst>
      <p:ext uri="{BB962C8B-B14F-4D97-AF65-F5344CB8AC3E}">
        <p14:creationId xmlns:p14="http://schemas.microsoft.com/office/powerpoint/2010/main" val="1920790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:dissolve/>
      </p:transition>
    </mc:Choice>
    <mc:Fallback xmlns="">
      <p:transition spd="slow" advClick="0" advTm="16000">
        <p:dissolv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feu, pierre, allée&#10;&#10;Description générée automatiquement">
            <a:extLst>
              <a:ext uri="{FF2B5EF4-FFF2-40B4-BE49-F238E27FC236}">
                <a16:creationId xmlns:a16="http://schemas.microsoft.com/office/drawing/2014/main" id="{8513543E-2000-5DBE-14B7-FCE6051B4A3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81167" y="630194"/>
            <a:ext cx="7937157" cy="5597611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5AEA289-8A31-138E-7A04-20EC4B1C284F}"/>
              </a:ext>
            </a:extLst>
          </p:cNvPr>
          <p:cNvSpPr txBox="1"/>
          <p:nvPr/>
        </p:nvSpPr>
        <p:spPr>
          <a:xfrm>
            <a:off x="2570204" y="3805882"/>
            <a:ext cx="2421925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000" b="1" dirty="0">
                <a:solidFill>
                  <a:schemeClr val="bg1"/>
                </a:solidFill>
              </a:rPr>
              <a:t>Intérieur</a:t>
            </a:r>
          </a:p>
        </p:txBody>
      </p:sp>
    </p:spTree>
    <p:extLst>
      <p:ext uri="{BB962C8B-B14F-4D97-AF65-F5344CB8AC3E}">
        <p14:creationId xmlns:p14="http://schemas.microsoft.com/office/powerpoint/2010/main" val="3453664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:dissolve/>
      </p:transition>
    </mc:Choice>
    <mc:Fallback xmlns="">
      <p:transition spd="slow" advClick="0" advTm="16000">
        <p:dissolv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lumière, voûte, pierre&#10;&#10;Description générée automatiquement">
            <a:extLst>
              <a:ext uri="{FF2B5EF4-FFF2-40B4-BE49-F238E27FC236}">
                <a16:creationId xmlns:a16="http://schemas.microsoft.com/office/drawing/2014/main" id="{079F3377-25D2-CA49-48A6-1C81F8ED6F9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4909" y="525162"/>
            <a:ext cx="5960816" cy="5807675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8680356-1F72-1D3F-84E7-DA1BB80BC418}"/>
              </a:ext>
            </a:extLst>
          </p:cNvPr>
          <p:cNvSpPr txBox="1"/>
          <p:nvPr/>
        </p:nvSpPr>
        <p:spPr>
          <a:xfrm>
            <a:off x="6956854" y="3020594"/>
            <a:ext cx="383059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000" dirty="0">
              <a:solidFill>
                <a:schemeClr val="bg1"/>
              </a:solidFill>
            </a:endParaRPr>
          </a:p>
          <a:p>
            <a:r>
              <a:rPr lang="fr-FR" sz="2000" dirty="0">
                <a:solidFill>
                  <a:schemeClr val="bg1"/>
                </a:solidFill>
              </a:rPr>
              <a:t>Vitraux de Claude </a:t>
            </a:r>
            <a:r>
              <a:rPr lang="fr-FR" sz="2000" dirty="0" err="1">
                <a:solidFill>
                  <a:schemeClr val="bg1"/>
                </a:solidFill>
              </a:rPr>
              <a:t>Viallat</a:t>
            </a:r>
            <a:r>
              <a:rPr lang="fr-FR" sz="2000" dirty="0">
                <a:solidFill>
                  <a:schemeClr val="bg1"/>
                </a:solidFill>
              </a:rPr>
              <a:t> dans le chœur de l'église Notre-Dame-des-Sablons d'Aigues-Mortes</a:t>
            </a:r>
          </a:p>
        </p:txBody>
      </p:sp>
    </p:spTree>
    <p:extLst>
      <p:ext uri="{BB962C8B-B14F-4D97-AF65-F5344CB8AC3E}">
        <p14:creationId xmlns:p14="http://schemas.microsoft.com/office/powerpoint/2010/main" val="1256585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:dissolve/>
      </p:transition>
    </mc:Choice>
    <mc:Fallback xmlns="">
      <p:transition spd="slow" advClick="0" advTm="16000">
        <p:dissolv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extérieur, autel&#10;&#10;Description générée automatiquement">
            <a:extLst>
              <a:ext uri="{FF2B5EF4-FFF2-40B4-BE49-F238E27FC236}">
                <a16:creationId xmlns:a16="http://schemas.microsoft.com/office/drawing/2014/main" id="{81B6E92D-1DBD-C047-DD59-F5EC2276949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20530" y="599302"/>
            <a:ext cx="7917542" cy="5659396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4D2966E-6230-8478-0E49-019BECC838BD}"/>
              </a:ext>
            </a:extLst>
          </p:cNvPr>
          <p:cNvSpPr txBox="1"/>
          <p:nvPr/>
        </p:nvSpPr>
        <p:spPr>
          <a:xfrm>
            <a:off x="0" y="2921168"/>
            <a:ext cx="344753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000" b="1" dirty="0">
              <a:solidFill>
                <a:schemeClr val="bg1"/>
              </a:solidFill>
            </a:endParaRPr>
          </a:p>
          <a:p>
            <a:r>
              <a:rPr lang="fr-FR" sz="2000" b="1" dirty="0">
                <a:solidFill>
                  <a:schemeClr val="bg1"/>
                </a:solidFill>
              </a:rPr>
              <a:t>Crucifix en bois8, </a:t>
            </a:r>
            <a:r>
              <a:rPr lang="fr-FR" sz="2000" b="1" dirty="0" err="1">
                <a:solidFill>
                  <a:schemeClr val="bg1"/>
                </a:solidFill>
              </a:rPr>
              <a:t>xive</a:t>
            </a:r>
            <a:r>
              <a:rPr lang="fr-FR" sz="2000" b="1" dirty="0">
                <a:solidFill>
                  <a:schemeClr val="bg1"/>
                </a:solidFill>
              </a:rPr>
              <a:t> siècle ou </a:t>
            </a:r>
            <a:r>
              <a:rPr lang="fr-FR" sz="2000" b="1" dirty="0" err="1">
                <a:solidFill>
                  <a:schemeClr val="bg1"/>
                </a:solidFill>
              </a:rPr>
              <a:t>xve</a:t>
            </a:r>
            <a:r>
              <a:rPr lang="fr-FR" sz="2000" b="1" dirty="0">
                <a:solidFill>
                  <a:schemeClr val="bg1"/>
                </a:solidFill>
              </a:rPr>
              <a:t> siècle.</a:t>
            </a:r>
          </a:p>
        </p:txBody>
      </p:sp>
    </p:spTree>
    <p:extLst>
      <p:ext uri="{BB962C8B-B14F-4D97-AF65-F5344CB8AC3E}">
        <p14:creationId xmlns:p14="http://schemas.microsoft.com/office/powerpoint/2010/main" val="292629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:dissolve/>
      </p:transition>
    </mc:Choice>
    <mc:Fallback xmlns="">
      <p:transition spd="slow" advClick="0" advTm="16000">
        <p:dissolv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ierre, âtre, plan d’eau&#10;&#10;Description générée automatiquement">
            <a:extLst>
              <a:ext uri="{FF2B5EF4-FFF2-40B4-BE49-F238E27FC236}">
                <a16:creationId xmlns:a16="http://schemas.microsoft.com/office/drawing/2014/main" id="{6B15CE77-FEB6-9A92-5D49-DBE4E5EFAED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6119" y="228600"/>
            <a:ext cx="4946822" cy="64008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CA7833E-AAF9-DB12-C2E9-68F98CC924FE}"/>
              </a:ext>
            </a:extLst>
          </p:cNvPr>
          <p:cNvSpPr txBox="1"/>
          <p:nvPr/>
        </p:nvSpPr>
        <p:spPr>
          <a:xfrm>
            <a:off x="5943600" y="3286897"/>
            <a:ext cx="4374292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000" b="1" dirty="0">
                <a:solidFill>
                  <a:schemeClr val="bg1"/>
                </a:solidFill>
              </a:rPr>
              <a:t>Ambon reposant sur un autel gallo-romain10</a:t>
            </a:r>
          </a:p>
        </p:txBody>
      </p:sp>
    </p:spTree>
    <p:extLst>
      <p:ext uri="{BB962C8B-B14F-4D97-AF65-F5344CB8AC3E}">
        <p14:creationId xmlns:p14="http://schemas.microsoft.com/office/powerpoint/2010/main" val="2238595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:dissolve/>
      </p:transition>
    </mc:Choice>
    <mc:Fallback xmlns="">
      <p:transition spd="slow" advClick="0" advTm="16000">
        <p:dissolv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ierre, vieux, ciment&#10;&#10;Description générée automatiquement">
            <a:extLst>
              <a:ext uri="{FF2B5EF4-FFF2-40B4-BE49-F238E27FC236}">
                <a16:creationId xmlns:a16="http://schemas.microsoft.com/office/drawing/2014/main" id="{ED9BE3CB-6F31-FA4D-7A49-4F47A5885A0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79060" y="234778"/>
            <a:ext cx="5012724" cy="6388444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DCDA808-8B28-8C1F-0117-AD500ACB2E33}"/>
              </a:ext>
            </a:extLst>
          </p:cNvPr>
          <p:cNvSpPr txBox="1"/>
          <p:nvPr/>
        </p:nvSpPr>
        <p:spPr>
          <a:xfrm>
            <a:off x="3645244" y="3475913"/>
            <a:ext cx="3904735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000" b="1" dirty="0">
                <a:solidFill>
                  <a:schemeClr val="bg1"/>
                </a:solidFill>
              </a:rPr>
              <a:t>Statue de Sainte Anne.</a:t>
            </a:r>
          </a:p>
        </p:txBody>
      </p:sp>
    </p:spTree>
    <p:extLst>
      <p:ext uri="{BB962C8B-B14F-4D97-AF65-F5344CB8AC3E}">
        <p14:creationId xmlns:p14="http://schemas.microsoft.com/office/powerpoint/2010/main" val="524723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:dissolve/>
      </p:transition>
    </mc:Choice>
    <mc:Fallback xmlns="">
      <p:transition spd="slow" advClick="0" advTm="16000">
        <p:dissolv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FA851FE0-406D-0E0E-FCDD-79A5078EDECB}"/>
              </a:ext>
            </a:extLst>
          </p:cNvPr>
          <p:cNvSpPr txBox="1"/>
          <p:nvPr/>
        </p:nvSpPr>
        <p:spPr>
          <a:xfrm>
            <a:off x="1841155" y="2471351"/>
            <a:ext cx="94529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Lorient Vous A Proposer La Commune D’Aigues – Mortes 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A317D7CB-16D1-52D6-452E-F93BF69B037E}"/>
              </a:ext>
            </a:extLst>
          </p:cNvPr>
          <p:cNvSpPr txBox="1"/>
          <p:nvPr/>
        </p:nvSpPr>
        <p:spPr>
          <a:xfrm>
            <a:off x="3904735" y="3167390"/>
            <a:ext cx="58818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Les Images Et Le Son Du Net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38EC406D-3711-F6F7-6B9C-EB3C97C82F6B}"/>
              </a:ext>
            </a:extLst>
          </p:cNvPr>
          <p:cNvSpPr txBox="1"/>
          <p:nvPr/>
        </p:nvSpPr>
        <p:spPr>
          <a:xfrm>
            <a:off x="5474044" y="3863429"/>
            <a:ext cx="37564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2162991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:dissolve/>
        <p:sndAc>
          <p:stSnd>
            <p:snd r:embed="rId2" name="Michel Sardou - Je viens du sud (Audio Officiel).wav"/>
          </p:stSnd>
        </p:sndAc>
      </p:transition>
    </mc:Choice>
    <mc:Fallback xmlns="">
      <p:transition spd="slow" advClick="0" advTm="16000">
        <p:dissolve/>
        <p:sndAc>
          <p:stSnd>
            <p:snd r:embed="rId3" name="Michel Sardou - Je viens du sud (Audio Officiel).wav"/>
          </p:stSnd>
        </p:sndAc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67</TotalTime>
  <Words>271</Words>
  <Application>Microsoft Office PowerPoint</Application>
  <PresentationFormat>Grand écran</PresentationFormat>
  <Paragraphs>65</Paragraphs>
  <Slides>36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36</vt:i4>
      </vt:variant>
    </vt:vector>
  </HeadingPairs>
  <TitlesOfParts>
    <vt:vector size="41" baseType="lpstr">
      <vt:lpstr>Algerian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5</cp:revision>
  <dcterms:created xsi:type="dcterms:W3CDTF">2023-01-17T09:14:10Z</dcterms:created>
  <dcterms:modified xsi:type="dcterms:W3CDTF">2023-01-17T10:39:53Z</dcterms:modified>
</cp:coreProperties>
</file>