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ONUmkh7Ui9zvglSD4NwDg==" hashData="yDZEnOlSmKm5RvbU+W1HWYjCDWlestLQ8JDqVJK8ICZtPjD7KJkcUokVmCirIFFWR3c06nLvGBH9Q6NCnigRp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6630F-EA95-A1D9-4CA0-2D29EC3EA0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63F09D8-439B-716C-369D-41815F6566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5FBC4C-2341-C8FB-40CE-EA82F28F6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0A0504-A4C2-47AF-40C6-4BA98FC4A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90BA35A-9A1E-165A-6B85-2FECA737A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4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D87627-6231-307E-C03E-36B9ED9E2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7894722-4313-0596-3EF2-A1ED119F9D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071111-EBE2-114C-E29F-C3C1209A5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534F5CB-5504-6AC1-ABF7-F654FB450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141060-34E2-A39D-94BB-48A2CBEF0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70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1060B-9487-1FB9-DB57-C9224C0CB9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6F0E39A-9A4E-3FBE-58F6-854651E6F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0C11F3-EA41-CEA8-BA46-02BB27F28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579941-117D-4A58-0398-D20037A4D8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09B695-8384-2C1A-19CD-0670FA897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06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75DF2-D8D0-6CCC-FD86-636AEB9B3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5469E6-2CA3-A8C1-9032-4BC50F2C49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9CE286-214D-BC83-7735-05BF21E767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D34988-CCF1-1707-9670-093F2207D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16BF710-CD5C-2A98-5524-2C565A97C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8917C0F-08B5-7E69-252F-9CCBD8933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721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E4263A-C421-2F04-CAE2-E8398454E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3A5A8AC-0B99-321C-B325-F5C16AB615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67147A5-E71B-CAEF-2135-52BA3BF27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D1664B5-8E02-0345-89E1-B93CA47A6C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DCD1CE9-851A-C3B8-0A04-9FDDC83436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59BFF5-C572-C23B-D459-A5102B4C9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EE3EC2D-3380-7BEF-C70C-ABA3748F1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78D9E16B-F93B-0A68-372F-F32799604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466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18A2F-C313-6250-14E6-8067E22A4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16EA845-5EA1-1011-4230-DF47D3026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FA9E9E7-BCD6-6C52-5F26-FF2DE8427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F646B7E-5C36-9DC6-6FA8-29A8828B7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4505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FDABD02-61C0-61EC-8E11-1849CE973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AFB4C6B-6313-E6F0-D9C9-5E76B3292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D262523-2E7E-B843-0F9C-FFB2CE57F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06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DCBDC7-A035-5690-E511-9D92608AB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04B2FC-63AB-6301-C976-585E723C6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F55BF28-EA87-754B-54E8-F02E5AC8FB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67ED514-90FE-C3DC-32C6-6F0DCF9480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FE77149-6293-72EF-6217-4EEF27B30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A9E5B8-0717-B8AF-B24E-1DB15545C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916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71E113-CAD9-BE30-94A7-6FA34F349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5F28514-823F-B195-7EC6-0E8BA3F8A9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FDB2895-52DB-2800-7924-E9457D466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8ABF6D1-7083-9869-4899-1FE026A69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85F855-19C2-2539-3ECC-58D8A7832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0032A25-6A16-F555-94E1-1517E3DE0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5145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134912-CE89-C6C1-1000-E361D58E6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7101C50-F448-1995-EDB8-E0EAA6E220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B05AFF-20F7-35B3-D9B1-72177AF49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9B8146-116B-E4FC-97AA-BE0573009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BAB0D1-2F41-CFC7-2BE0-3E015596F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205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C423EF0-6B3F-ECF7-2A88-0F4535AC10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C8E0B53-7E0E-8BCD-44E1-03B21D384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B98A01-B398-32CA-6B26-905ADE7BE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2C00D7D-BEA6-B487-3454-9F866413B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EBF0FE-834A-6C7A-EEF8-BF3581844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439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1ABDD8E-6F8E-165E-1B7F-0EEECE288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715ADC-C0DB-3989-24C6-2C6EDF2217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F1E474-8809-5A50-4E13-49EF3E30C8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F8CD5-2547-48F8-8989-834FBB77BBE5}" type="datetimeFigureOut">
              <a:rPr lang="fr-FR" smtClean="0"/>
              <a:t>07/01/2023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184DD2E-8657-BF9E-F25B-4770CBCF3E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298CB0D-16FD-5E90-E496-E9ABC9961C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D86C8-E74D-44EB-84C5-260FFCA444F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549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8D289DD1-ADB5-B4E3-43B1-18A5C1DE4AF0}"/>
              </a:ext>
            </a:extLst>
          </p:cNvPr>
          <p:cNvSpPr txBox="1"/>
          <p:nvPr/>
        </p:nvSpPr>
        <p:spPr>
          <a:xfrm>
            <a:off x="3126260" y="4825999"/>
            <a:ext cx="62525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dirty="0"/>
              <a:t>La mairie.</a:t>
            </a:r>
          </a:p>
        </p:txBody>
      </p:sp>
      <p:pic>
        <p:nvPicPr>
          <p:cNvPr id="7" name="Image 6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F952A986-9D1A-3B1C-0503-E0B98EA3BE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383" y="939731"/>
            <a:ext cx="8563233" cy="5226290"/>
          </a:xfrm>
          <a:prstGeom prst="rect">
            <a:avLst/>
          </a:prstGeom>
        </p:spPr>
      </p:pic>
      <p:pic>
        <p:nvPicPr>
          <p:cNvPr id="9" name="Image 8" descr="Une image contenant herbe, arbre, extérieur, mouton&#10;&#10;Description générée automatiquement">
            <a:extLst>
              <a:ext uri="{FF2B5EF4-FFF2-40B4-BE49-F238E27FC236}">
                <a16:creationId xmlns:a16="http://schemas.microsoft.com/office/drawing/2014/main" id="{D9574FB5-3EEA-0EA3-98A2-9FB7E0763DD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223" y="1694246"/>
            <a:ext cx="6602626" cy="376744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3C42E3FC-AC83-C8FC-E04E-EA76DBEFA4F5}"/>
              </a:ext>
            </a:extLst>
          </p:cNvPr>
          <p:cNvSpPr txBox="1"/>
          <p:nvPr/>
        </p:nvSpPr>
        <p:spPr>
          <a:xfrm>
            <a:off x="3015049" y="6216201"/>
            <a:ext cx="6759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 village d'Eguisheim vu depuis le sommet des Trois châteaux.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E44BFC7-67DE-B67C-9D44-BA15781D0A70}"/>
              </a:ext>
            </a:extLst>
          </p:cNvPr>
          <p:cNvSpPr txBox="1"/>
          <p:nvPr/>
        </p:nvSpPr>
        <p:spPr>
          <a:xfrm>
            <a:off x="2360141" y="322647"/>
            <a:ext cx="10120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La Commune De Eguisheim</a:t>
            </a:r>
          </a:p>
        </p:txBody>
      </p:sp>
    </p:spTree>
    <p:extLst>
      <p:ext uri="{BB962C8B-B14F-4D97-AF65-F5344CB8AC3E}">
        <p14:creationId xmlns:p14="http://schemas.microsoft.com/office/powerpoint/2010/main" val="390926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  <p:sndAc>
          <p:stSnd loop="1">
            <p:snd r:embed="rId2" name="Le Retour des Cigognes par Guylène Laur et Jean-Yves Duchesne.wav"/>
          </p:stSnd>
        </p:sndAc>
      </p:transition>
    </mc:Choice>
    <mc:Fallback>
      <p:transition spd="slow" advClick="0" advTm="16000">
        <p:fade/>
        <p:sndAc>
          <p:stSnd loop="1">
            <p:snd r:embed="rId2" name="Le Retour des Cigognes par Guylène Laur et Jean-Yves Duches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FB794B5-1038-8300-93B4-D9C3D59FF9B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Eguisheim (prononcé en français : [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egisajm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], parfois [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egizɛm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]) (en allemand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Egisheim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) est une commune française située dans la circonscription administrative du Haut-Rhin et, depuis le 1er janvier 2021, dans le territoire de la Collectivité européenne d'Alsace, en région Grand Est. Cette commune se trouve dans la région historique et culturelle d'Alsace.</a:t>
            </a:r>
          </a:p>
          <a:p>
            <a:pPr algn="ctr"/>
            <a:endParaRPr lang="fr-FR" sz="36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habitants sont appelés les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Éguisiens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et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Éguisiennes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(aussi </a:t>
            </a:r>
            <a:r>
              <a:rPr lang="fr-FR" sz="36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Éguisheimois</a:t>
            </a:r>
            <a:r>
              <a:rPr lang="fr-F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, Eguisien, Eguisheimois).</a:t>
            </a:r>
          </a:p>
        </p:txBody>
      </p:sp>
    </p:spTree>
    <p:extLst>
      <p:ext uri="{BB962C8B-B14F-4D97-AF65-F5344CB8AC3E}">
        <p14:creationId xmlns:p14="http://schemas.microsoft.com/office/powerpoint/2010/main" val="1880435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3050DA5F-C660-E16B-2711-E3E706E16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0946" y="494269"/>
            <a:ext cx="8291384" cy="5869460"/>
          </a:xfrm>
          <a:prstGeom prst="rect">
            <a:avLst/>
          </a:prstGeom>
        </p:spPr>
      </p:pic>
      <p:pic>
        <p:nvPicPr>
          <p:cNvPr id="5" name="Image 4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FD2A7B77-6959-C59D-7109-32D56E40AA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2691" y="1260389"/>
            <a:ext cx="6462585" cy="434958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2BB4709-AE33-002E-28BE-66554A454E63}"/>
              </a:ext>
            </a:extLst>
          </p:cNvPr>
          <p:cNvSpPr txBox="1"/>
          <p:nvPr/>
        </p:nvSpPr>
        <p:spPr>
          <a:xfrm>
            <a:off x="5750011" y="6376089"/>
            <a:ext cx="28894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La mairie.</a:t>
            </a:r>
          </a:p>
        </p:txBody>
      </p:sp>
    </p:spTree>
    <p:extLst>
      <p:ext uri="{BB962C8B-B14F-4D97-AF65-F5344CB8AC3E}">
        <p14:creationId xmlns:p14="http://schemas.microsoft.com/office/powerpoint/2010/main" val="324204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4E95D43B-EACD-25F9-32EA-04C220CC2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7886" y="729049"/>
            <a:ext cx="8736227" cy="5399902"/>
          </a:xfrm>
          <a:prstGeom prst="rect">
            <a:avLst/>
          </a:prstGeom>
        </p:spPr>
      </p:pic>
      <p:pic>
        <p:nvPicPr>
          <p:cNvPr id="5" name="Image 4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52C41178-77CB-FBFF-8C55-3B8C5DB8F12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5534" y="1507524"/>
            <a:ext cx="6820930" cy="384295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48E86F-9E7D-A4B9-4481-7834B42DF68E}"/>
              </a:ext>
            </a:extLst>
          </p:cNvPr>
          <p:cNvSpPr txBox="1"/>
          <p:nvPr/>
        </p:nvSpPr>
        <p:spPr>
          <a:xfrm>
            <a:off x="5025081" y="6148856"/>
            <a:ext cx="30644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Chapelle Saint-Léon IX.</a:t>
            </a:r>
          </a:p>
        </p:txBody>
      </p:sp>
    </p:spTree>
    <p:extLst>
      <p:ext uri="{BB962C8B-B14F-4D97-AF65-F5344CB8AC3E}">
        <p14:creationId xmlns:p14="http://schemas.microsoft.com/office/powerpoint/2010/main" val="214096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5D9F7E15-84BA-E95F-91B3-2C1FFD7EBB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221" y="395416"/>
            <a:ext cx="8019535" cy="5708822"/>
          </a:xfrm>
          <a:prstGeom prst="rect">
            <a:avLst/>
          </a:prstGeom>
        </p:spPr>
      </p:pic>
      <p:pic>
        <p:nvPicPr>
          <p:cNvPr id="5" name="Image 4" descr="Une image contenant texte, bâtiment, ciel, extérieur&#10;&#10;Description générée automatiquement">
            <a:extLst>
              <a:ext uri="{FF2B5EF4-FFF2-40B4-BE49-F238E27FC236}">
                <a16:creationId xmlns:a16="http://schemas.microsoft.com/office/drawing/2014/main" id="{BE1FEBD2-D771-A9E0-63BD-CEC8481F6B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7978" y="1186249"/>
            <a:ext cx="6178379" cy="4139513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9793233-6633-FAE4-31F7-0C59CD0FE63A}"/>
              </a:ext>
            </a:extLst>
          </p:cNvPr>
          <p:cNvSpPr txBox="1"/>
          <p:nvPr/>
        </p:nvSpPr>
        <p:spPr>
          <a:xfrm>
            <a:off x="3274541" y="6116595"/>
            <a:ext cx="6685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Ancienne cour domaniale d'</a:t>
            </a:r>
            <a:r>
              <a:rPr lang="fr-FR" b="1" dirty="0" err="1"/>
              <a:t>Unterlinden</a:t>
            </a:r>
            <a:r>
              <a:rPr lang="fr-FR" b="1" dirty="0"/>
              <a:t> (</a:t>
            </a:r>
            <a:r>
              <a:rPr lang="fr-FR" b="1" dirty="0" err="1"/>
              <a:t>xvie-xviie-xviiie</a:t>
            </a:r>
            <a:r>
              <a:rPr lang="fr-FR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443105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330835FB-BB53-8360-AEDC-CFBC88384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105" y="429398"/>
            <a:ext cx="7411994" cy="5461686"/>
          </a:xfrm>
          <a:prstGeom prst="rect">
            <a:avLst/>
          </a:prstGeom>
        </p:spPr>
      </p:pic>
      <p:pic>
        <p:nvPicPr>
          <p:cNvPr id="5" name="Image 4" descr="Une image contenant texte, bâtiment, extérieur, ciel&#10;&#10;Description générée automatiquement">
            <a:extLst>
              <a:ext uri="{FF2B5EF4-FFF2-40B4-BE49-F238E27FC236}">
                <a16:creationId xmlns:a16="http://schemas.microsoft.com/office/drawing/2014/main" id="{13E27A34-EE61-F26E-799C-1E9C96E2F41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3265" y="1136823"/>
            <a:ext cx="5820032" cy="406537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1DAF077-E048-4401-98EA-1B6C98DFCD0B}"/>
              </a:ext>
            </a:extLst>
          </p:cNvPr>
          <p:cNvSpPr txBox="1"/>
          <p:nvPr/>
        </p:nvSpPr>
        <p:spPr>
          <a:xfrm>
            <a:off x="3274540" y="5909620"/>
            <a:ext cx="6030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Ancienne cour domaniale de </a:t>
            </a:r>
            <a:r>
              <a:rPr lang="fr-FR" b="1" dirty="0" err="1"/>
              <a:t>Kybourg</a:t>
            </a:r>
            <a:r>
              <a:rPr lang="fr-FR" b="1" dirty="0"/>
              <a:t>-Brunswick (</a:t>
            </a:r>
            <a:r>
              <a:rPr lang="fr-FR" b="1" dirty="0" err="1"/>
              <a:t>xviie</a:t>
            </a:r>
            <a:r>
              <a:rPr lang="fr-FR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427808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8E5A3B01-D46A-B314-7CA1-1E46C79EC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5870" y="502920"/>
            <a:ext cx="8291383" cy="5415966"/>
          </a:xfrm>
          <a:prstGeom prst="rect">
            <a:avLst/>
          </a:prstGeom>
        </p:spPr>
      </p:pic>
      <p:pic>
        <p:nvPicPr>
          <p:cNvPr id="5" name="Image 4" descr="Une image contenant bâtiment, extérieur, maison, vieux&#10;&#10;Description générée automatiquement">
            <a:extLst>
              <a:ext uri="{FF2B5EF4-FFF2-40B4-BE49-F238E27FC236}">
                <a16:creationId xmlns:a16="http://schemas.microsoft.com/office/drawing/2014/main" id="{DB9BACCD-12F8-4318-9555-72505785F00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5518" y="1186248"/>
            <a:ext cx="6739003" cy="40621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A1A66CB-3754-9953-3E88-4CADCFD4479E}"/>
              </a:ext>
            </a:extLst>
          </p:cNvPr>
          <p:cNvSpPr txBox="1"/>
          <p:nvPr/>
        </p:nvSpPr>
        <p:spPr>
          <a:xfrm>
            <a:off x="3593614" y="5884794"/>
            <a:ext cx="65636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Ancienne cour domaniale d'Eschau (</a:t>
            </a:r>
            <a:r>
              <a:rPr lang="fr-FR" b="1" dirty="0" err="1"/>
              <a:t>xvie-xviie</a:t>
            </a:r>
            <a:r>
              <a:rPr lang="fr-FR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990751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0D4439C7-B185-45F5-B6C9-5E5CB9E19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1200" y="393700"/>
            <a:ext cx="8013700" cy="5664200"/>
          </a:xfrm>
          <a:prstGeom prst="rect">
            <a:avLst/>
          </a:prstGeom>
        </p:spPr>
      </p:pic>
      <p:pic>
        <p:nvPicPr>
          <p:cNvPr id="5" name="Image 4" descr="Une image contenant extérieur, bâtiment, pierre, colonnade&#10;&#10;Description générée automatiquement">
            <a:extLst>
              <a:ext uri="{FF2B5EF4-FFF2-40B4-BE49-F238E27FC236}">
                <a16:creationId xmlns:a16="http://schemas.microsoft.com/office/drawing/2014/main" id="{34ECFC76-2DE0-BB68-037B-0422E5D6A8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1300" y="1092200"/>
            <a:ext cx="6464300" cy="4267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927EF3-9EBF-A7A4-473A-469C3C191987}"/>
              </a:ext>
            </a:extLst>
          </p:cNvPr>
          <p:cNvSpPr txBox="1"/>
          <p:nvPr/>
        </p:nvSpPr>
        <p:spPr>
          <a:xfrm>
            <a:off x="3569063" y="6037818"/>
            <a:ext cx="746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Ancienne cour domaniale de Marbach (</a:t>
            </a:r>
            <a:r>
              <a:rPr lang="fr-FR" b="1" dirty="0" err="1">
                <a:solidFill>
                  <a:schemeClr val="bg1"/>
                </a:solidFill>
              </a:rPr>
              <a:t>xvie-xviiie</a:t>
            </a:r>
            <a:r>
              <a:rPr lang="fr-FR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300072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4A27870A-C8C5-DE5D-4319-F033B86C88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057" y="313508"/>
            <a:ext cx="7798526" cy="5826035"/>
          </a:xfrm>
          <a:prstGeom prst="rect">
            <a:avLst/>
          </a:prstGeom>
        </p:spPr>
      </p:pic>
      <p:pic>
        <p:nvPicPr>
          <p:cNvPr id="5" name="Image 4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14352439-72BA-B725-0921-B7D9D10BDF6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9143" y="1071154"/>
            <a:ext cx="6217919" cy="432380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03D33C-8307-60DC-7447-2D3D51878D18}"/>
              </a:ext>
            </a:extLst>
          </p:cNvPr>
          <p:cNvSpPr txBox="1"/>
          <p:nvPr/>
        </p:nvSpPr>
        <p:spPr>
          <a:xfrm>
            <a:off x="2756263" y="6232769"/>
            <a:ext cx="72498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Ancienne cour domaniale d'Ebersmunster dite </a:t>
            </a:r>
            <a:r>
              <a:rPr lang="fr-FR" b="1" dirty="0" err="1">
                <a:solidFill>
                  <a:schemeClr val="bg1"/>
                </a:solidFill>
              </a:rPr>
              <a:t>Kaiserhof</a:t>
            </a:r>
            <a:r>
              <a:rPr lang="fr-FR" b="1" dirty="0">
                <a:solidFill>
                  <a:schemeClr val="bg1"/>
                </a:solidFill>
              </a:rPr>
              <a:t> (</a:t>
            </a:r>
            <a:r>
              <a:rPr lang="fr-FR" b="1" dirty="0" err="1">
                <a:solidFill>
                  <a:schemeClr val="bg1"/>
                </a:solidFill>
              </a:rPr>
              <a:t>xvie-xviie</a:t>
            </a:r>
            <a:r>
              <a:rPr lang="fr-FR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051982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DDC3F8AC-88C6-1AA5-355A-A61A6D9FB6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3303" y="483326"/>
            <a:ext cx="8229600" cy="5486400"/>
          </a:xfrm>
          <a:prstGeom prst="rect">
            <a:avLst/>
          </a:prstGeom>
        </p:spPr>
      </p:pic>
      <p:pic>
        <p:nvPicPr>
          <p:cNvPr id="5" name="Image 4" descr="Une image contenant arbre, extérieur, bâtiment, maison&#10;&#10;Description générée automatiquement">
            <a:extLst>
              <a:ext uri="{FF2B5EF4-FFF2-40B4-BE49-F238E27FC236}">
                <a16:creationId xmlns:a16="http://schemas.microsoft.com/office/drawing/2014/main" id="{9F53118D-127D-3582-2FF8-89109B8252E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189" y="1156063"/>
            <a:ext cx="6659880" cy="41343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07D55A9-9EF9-67C6-01E7-40D02286E9CE}"/>
              </a:ext>
            </a:extLst>
          </p:cNvPr>
          <p:cNvSpPr txBox="1"/>
          <p:nvPr/>
        </p:nvSpPr>
        <p:spPr>
          <a:xfrm>
            <a:off x="3683726" y="5940027"/>
            <a:ext cx="5682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Ancienne cour domaniale de </a:t>
            </a:r>
            <a:r>
              <a:rPr lang="fr-FR" b="1" dirty="0" err="1">
                <a:solidFill>
                  <a:schemeClr val="bg1"/>
                </a:solidFill>
              </a:rPr>
              <a:t>Pairis</a:t>
            </a:r>
            <a:r>
              <a:rPr lang="fr-FR" b="1" dirty="0">
                <a:solidFill>
                  <a:schemeClr val="bg1"/>
                </a:solidFill>
              </a:rPr>
              <a:t> (</a:t>
            </a:r>
            <a:r>
              <a:rPr lang="fr-FR" b="1" dirty="0" err="1">
                <a:solidFill>
                  <a:schemeClr val="bg1"/>
                </a:solidFill>
              </a:rPr>
              <a:t>xvie-xviiie</a:t>
            </a:r>
            <a:r>
              <a:rPr lang="fr-FR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57404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032DBCDB-E439-83A1-A9E1-5A422C069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3643" y="580768"/>
            <a:ext cx="7970108" cy="5301048"/>
          </a:xfrm>
          <a:prstGeom prst="rect">
            <a:avLst/>
          </a:prstGeom>
        </p:spPr>
      </p:pic>
      <p:pic>
        <p:nvPicPr>
          <p:cNvPr id="5" name="Image 4" descr="Une image contenant herbe, oiseau, extérieur, oiseau aquatique&#10;&#10;Description générée automatiquement">
            <a:extLst>
              <a:ext uri="{FF2B5EF4-FFF2-40B4-BE49-F238E27FC236}">
                <a16:creationId xmlns:a16="http://schemas.microsoft.com/office/drawing/2014/main" id="{FB11B12E-B1FD-7D0B-4D61-7D87EE6B4E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551" y="1248032"/>
            <a:ext cx="6820930" cy="399123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1E6A3B9-6FA6-8F4E-A84B-84D03F90985A}"/>
              </a:ext>
            </a:extLst>
          </p:cNvPr>
          <p:cNvSpPr txBox="1"/>
          <p:nvPr/>
        </p:nvSpPr>
        <p:spPr>
          <a:xfrm>
            <a:off x="5955956" y="5920256"/>
            <a:ext cx="7587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Cigogne.</a:t>
            </a:r>
          </a:p>
        </p:txBody>
      </p:sp>
    </p:spTree>
    <p:extLst>
      <p:ext uri="{BB962C8B-B14F-4D97-AF65-F5344CB8AC3E}">
        <p14:creationId xmlns:p14="http://schemas.microsoft.com/office/powerpoint/2010/main" val="260050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B4E2A117-1920-D8F7-9827-E46E40BCF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1795" y="321275"/>
            <a:ext cx="8118389" cy="5795319"/>
          </a:xfrm>
          <a:prstGeom prst="rect">
            <a:avLst/>
          </a:prstGeom>
        </p:spPr>
      </p:pic>
      <p:pic>
        <p:nvPicPr>
          <p:cNvPr id="5" name="Image 4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9DEF46A4-BABC-615D-E93A-EF565485A3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4411" y="1050323"/>
            <a:ext cx="6474940" cy="440518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0DE4DE-7FE3-E570-1ED8-902818A8CBBE}"/>
              </a:ext>
            </a:extLst>
          </p:cNvPr>
          <p:cNvSpPr txBox="1"/>
          <p:nvPr/>
        </p:nvSpPr>
        <p:spPr>
          <a:xfrm>
            <a:off x="2187146" y="6116594"/>
            <a:ext cx="8291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Église Saints-Pierre-et-Paul : nef néo-classique (1808) et clocher en bâtière (</a:t>
            </a:r>
            <a:r>
              <a:rPr lang="fr-FR" b="1" dirty="0" err="1">
                <a:solidFill>
                  <a:schemeClr val="bg1"/>
                </a:solidFill>
              </a:rPr>
              <a:t>xiiie</a:t>
            </a:r>
            <a:r>
              <a:rPr lang="fr-FR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406570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51151A8A-4BF0-F0C6-1FFC-BAFF1CA61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0649" y="345989"/>
            <a:ext cx="7858897" cy="5745892"/>
          </a:xfrm>
          <a:prstGeom prst="rect">
            <a:avLst/>
          </a:prstGeom>
        </p:spPr>
      </p:pic>
      <p:pic>
        <p:nvPicPr>
          <p:cNvPr id="5" name="Image 4" descr="Une image contenant intérieur, bâtiment, vieux, plafond&#10;&#10;Description générée automatiquement">
            <a:extLst>
              <a:ext uri="{FF2B5EF4-FFF2-40B4-BE49-F238E27FC236}">
                <a16:creationId xmlns:a16="http://schemas.microsoft.com/office/drawing/2014/main" id="{3328FDC9-2F4F-0E5D-D015-10742F1A4B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9124" y="1075038"/>
            <a:ext cx="6326660" cy="42754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85F9FC0-8CDA-A67A-2AF5-19CB8C2FE39D}"/>
              </a:ext>
            </a:extLst>
          </p:cNvPr>
          <p:cNvSpPr txBox="1"/>
          <p:nvPr/>
        </p:nvSpPr>
        <p:spPr>
          <a:xfrm>
            <a:off x="1021492" y="6079525"/>
            <a:ext cx="11170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Tympan de l'ancien portail : « Le Christ entre saint Pierre et saint Paul » et vierges sages et vierges folles (</a:t>
            </a:r>
            <a:r>
              <a:rPr lang="fr-FR" b="1" dirty="0" err="1">
                <a:solidFill>
                  <a:schemeClr val="bg1"/>
                </a:solidFill>
              </a:rPr>
              <a:t>xiiie</a:t>
            </a:r>
            <a:r>
              <a:rPr lang="fr-FR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4131196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2C8FF5C1-BCFC-9FFB-513A-720710656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7589" y="432486"/>
            <a:ext cx="8699157" cy="5708822"/>
          </a:xfrm>
          <a:prstGeom prst="rect">
            <a:avLst/>
          </a:prstGeom>
        </p:spPr>
      </p:pic>
      <p:pic>
        <p:nvPicPr>
          <p:cNvPr id="5" name="Image 4" descr="Une image contenant mur, intérieur, en bois, pièce&#10;&#10;Description générée automatiquement">
            <a:extLst>
              <a:ext uri="{FF2B5EF4-FFF2-40B4-BE49-F238E27FC236}">
                <a16:creationId xmlns:a16="http://schemas.microsoft.com/office/drawing/2014/main" id="{05B99286-BA75-84B3-E00C-99A6D60651E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205" y="1112109"/>
            <a:ext cx="7004221" cy="43619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0853F9-26D7-AD8F-871F-0C9CB39A94EB}"/>
              </a:ext>
            </a:extLst>
          </p:cNvPr>
          <p:cNvSpPr txBox="1"/>
          <p:nvPr/>
        </p:nvSpPr>
        <p:spPr>
          <a:xfrm>
            <a:off x="4411362" y="6056182"/>
            <a:ext cx="6351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Vue intérieure de la nef néo-classique</a:t>
            </a:r>
          </a:p>
        </p:txBody>
      </p:sp>
    </p:spTree>
    <p:extLst>
      <p:ext uri="{BB962C8B-B14F-4D97-AF65-F5344CB8AC3E}">
        <p14:creationId xmlns:p14="http://schemas.microsoft.com/office/powerpoint/2010/main" val="95711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4C373FA2-3B9E-3998-649F-7FC6B01156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2886" y="506627"/>
            <a:ext cx="5165125" cy="5399904"/>
          </a:xfrm>
          <a:prstGeom prst="rect">
            <a:avLst/>
          </a:prstGeom>
        </p:spPr>
      </p:pic>
      <p:pic>
        <p:nvPicPr>
          <p:cNvPr id="5" name="Image 4" descr="Une image contenant mur, intérieur&#10;&#10;Description générée automatiquement">
            <a:extLst>
              <a:ext uri="{FF2B5EF4-FFF2-40B4-BE49-F238E27FC236}">
                <a16:creationId xmlns:a16="http://schemas.microsoft.com/office/drawing/2014/main" id="{743AF068-52FC-BBC5-CC97-A9411DB3793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9515" y="1124465"/>
            <a:ext cx="4213654" cy="41765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10FE762-3049-C556-AE8E-E082FFEA5678}"/>
              </a:ext>
            </a:extLst>
          </p:cNvPr>
          <p:cNvSpPr txBox="1"/>
          <p:nvPr/>
        </p:nvSpPr>
        <p:spPr>
          <a:xfrm>
            <a:off x="3880021" y="5918887"/>
            <a:ext cx="5622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Vierge à l'Enfant dite Vierge ouvrante (</a:t>
            </a:r>
            <a:r>
              <a:rPr lang="fr-FR" b="1" dirty="0" err="1"/>
              <a:t>xive-xviie</a:t>
            </a:r>
            <a:r>
              <a:rPr lang="fr-FR" b="1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598751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51125B18-81EC-B6E0-53DE-8A03804B01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509" y="420131"/>
            <a:ext cx="7834182" cy="5659394"/>
          </a:xfrm>
          <a:prstGeom prst="rect">
            <a:avLst/>
          </a:prstGeom>
        </p:spPr>
      </p:pic>
      <p:pic>
        <p:nvPicPr>
          <p:cNvPr id="5" name="Image 4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5F54131D-6B63-7C26-A59C-05DE347312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9696" y="1112108"/>
            <a:ext cx="6320481" cy="44546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74046EB-CC3A-9F6E-CF77-47603BE6A374}"/>
              </a:ext>
            </a:extLst>
          </p:cNvPr>
          <p:cNvSpPr txBox="1"/>
          <p:nvPr/>
        </p:nvSpPr>
        <p:spPr>
          <a:xfrm>
            <a:off x="3954162" y="6068537"/>
            <a:ext cx="6870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Château, chapelle et fontaine Saint-Léon.</a:t>
            </a:r>
          </a:p>
        </p:txBody>
      </p:sp>
    </p:spTree>
    <p:extLst>
      <p:ext uri="{BB962C8B-B14F-4D97-AF65-F5344CB8AC3E}">
        <p14:creationId xmlns:p14="http://schemas.microsoft.com/office/powerpoint/2010/main" val="535725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721D60DE-A5A4-05FB-3525-C78383C5A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550" y="395416"/>
            <a:ext cx="6067169" cy="57458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AC1F37-7F63-F35F-3DCC-42194D09777D}"/>
              </a:ext>
            </a:extLst>
          </p:cNvPr>
          <p:cNvSpPr txBox="1"/>
          <p:nvPr/>
        </p:nvSpPr>
        <p:spPr>
          <a:xfrm>
            <a:off x="4917989" y="6141308"/>
            <a:ext cx="9131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Château Saint-Léon.</a:t>
            </a:r>
          </a:p>
        </p:txBody>
      </p:sp>
      <p:pic>
        <p:nvPicPr>
          <p:cNvPr id="6" name="Image 5" descr="Une image contenant bâtiment, extérieur, herbe, maison&#10;&#10;Description générée automatiquement">
            <a:extLst>
              <a:ext uri="{FF2B5EF4-FFF2-40B4-BE49-F238E27FC236}">
                <a16:creationId xmlns:a16="http://schemas.microsoft.com/office/drawing/2014/main" id="{E1EC400E-80B3-F884-C779-22025A5A83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389" y="1075038"/>
            <a:ext cx="4819135" cy="43990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58034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DD2132AA-8E40-03C8-59AF-9E1289BAA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1038" y="506627"/>
            <a:ext cx="5226908" cy="5609967"/>
          </a:xfrm>
          <a:prstGeom prst="rect">
            <a:avLst/>
          </a:prstGeom>
        </p:spPr>
      </p:pic>
      <p:pic>
        <p:nvPicPr>
          <p:cNvPr id="5" name="Image 4" descr="Une image contenant bâtiment, ciel, extérieur, herbe&#10;&#10;Description générée automatiquement">
            <a:extLst>
              <a:ext uri="{FF2B5EF4-FFF2-40B4-BE49-F238E27FC236}">
                <a16:creationId xmlns:a16="http://schemas.microsoft.com/office/drawing/2014/main" id="{1DF1FB81-B51B-D232-80E4-A33FD8BC62E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0021" y="1173893"/>
            <a:ext cx="4176584" cy="42507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DBEA671-07A7-7AB8-C571-CFD820E69F87}"/>
              </a:ext>
            </a:extLst>
          </p:cNvPr>
          <p:cNvSpPr txBox="1"/>
          <p:nvPr/>
        </p:nvSpPr>
        <p:spPr>
          <a:xfrm>
            <a:off x="4843848" y="6104240"/>
            <a:ext cx="7488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Chapelle Saint-Léon.</a:t>
            </a:r>
          </a:p>
        </p:txBody>
      </p:sp>
    </p:spTree>
    <p:extLst>
      <p:ext uri="{BB962C8B-B14F-4D97-AF65-F5344CB8AC3E}">
        <p14:creationId xmlns:p14="http://schemas.microsoft.com/office/powerpoint/2010/main" val="1965439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F4A16CA9-2249-8F89-B9FD-29B4F4275D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8357" y="432485"/>
            <a:ext cx="7685902" cy="5523471"/>
          </a:xfrm>
          <a:prstGeom prst="rect">
            <a:avLst/>
          </a:prstGeom>
        </p:spPr>
      </p:pic>
      <p:pic>
        <p:nvPicPr>
          <p:cNvPr id="5" name="Image 4" descr="Une image contenant intérieur, mur, décoré, autel&#10;&#10;Description générée automatiquement">
            <a:extLst>
              <a:ext uri="{FF2B5EF4-FFF2-40B4-BE49-F238E27FC236}">
                <a16:creationId xmlns:a16="http://schemas.microsoft.com/office/drawing/2014/main" id="{DAE12FF8-7AD1-3E1A-2BE4-4EDD1B20C4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7405" y="1087395"/>
            <a:ext cx="6190735" cy="43001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34D5B6-5447-6B83-382A-D7F77FC668EF}"/>
              </a:ext>
            </a:extLst>
          </p:cNvPr>
          <p:cNvSpPr txBox="1"/>
          <p:nvPr/>
        </p:nvSpPr>
        <p:spPr>
          <a:xfrm>
            <a:off x="4300152" y="5955956"/>
            <a:ext cx="5152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Intérieur de la chapelle Saint-Léon.</a:t>
            </a:r>
          </a:p>
        </p:txBody>
      </p:sp>
    </p:spTree>
    <p:extLst>
      <p:ext uri="{BB962C8B-B14F-4D97-AF65-F5344CB8AC3E}">
        <p14:creationId xmlns:p14="http://schemas.microsoft.com/office/powerpoint/2010/main" val="1489877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5C2875F4-8B6A-D5BA-CD99-FBE232FE2E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9503" y="407773"/>
            <a:ext cx="7772400" cy="5696465"/>
          </a:xfrm>
          <a:prstGeom prst="rect">
            <a:avLst/>
          </a:prstGeom>
        </p:spPr>
      </p:pic>
      <p:pic>
        <p:nvPicPr>
          <p:cNvPr id="5" name="Image 4" descr="Une image contenant bâtiment, ciel, extérieur, brique&#10;&#10;Description générée automatiquement">
            <a:extLst>
              <a:ext uri="{FF2B5EF4-FFF2-40B4-BE49-F238E27FC236}">
                <a16:creationId xmlns:a16="http://schemas.microsoft.com/office/drawing/2014/main" id="{D2CB6A86-C804-5A42-CF6D-F3268EE197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0907" y="1050324"/>
            <a:ext cx="6314303" cy="437429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64BBFFE-B9C4-9F54-175A-05F4DE79874E}"/>
              </a:ext>
            </a:extLst>
          </p:cNvPr>
          <p:cNvSpPr txBox="1"/>
          <p:nvPr/>
        </p:nvSpPr>
        <p:spPr>
          <a:xfrm>
            <a:off x="729049" y="6104238"/>
            <a:ext cx="120313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Enceinte médiévale (</a:t>
            </a:r>
            <a:r>
              <a:rPr lang="fr-FR" b="1" dirty="0" err="1">
                <a:solidFill>
                  <a:schemeClr val="bg1"/>
                </a:solidFill>
              </a:rPr>
              <a:t>xiiie</a:t>
            </a:r>
            <a:r>
              <a:rPr lang="fr-FR" b="1" dirty="0">
                <a:solidFill>
                  <a:schemeClr val="bg1"/>
                </a:solidFill>
              </a:rPr>
              <a:t> siècle), pignons de l'ancienne tour (</a:t>
            </a:r>
            <a:r>
              <a:rPr lang="fr-FR" b="1" dirty="0" err="1">
                <a:solidFill>
                  <a:schemeClr val="bg1"/>
                </a:solidFill>
              </a:rPr>
              <a:t>Obertor</a:t>
            </a:r>
            <a:r>
              <a:rPr lang="fr-FR" b="1" dirty="0">
                <a:solidFill>
                  <a:schemeClr val="bg1"/>
                </a:solidFill>
              </a:rPr>
              <a:t>) démolie, angle rue </a:t>
            </a:r>
            <a:r>
              <a:rPr lang="fr-FR" b="1" dirty="0" err="1">
                <a:solidFill>
                  <a:schemeClr val="bg1"/>
                </a:solidFill>
              </a:rPr>
              <a:t>Almend</a:t>
            </a:r>
            <a:r>
              <a:rPr lang="fr-FR" b="1" dirty="0">
                <a:solidFill>
                  <a:schemeClr val="bg1"/>
                </a:solidFill>
              </a:rPr>
              <a:t> et </a:t>
            </a:r>
            <a:r>
              <a:rPr lang="fr-FR" b="1" dirty="0" err="1">
                <a:solidFill>
                  <a:schemeClr val="bg1"/>
                </a:solidFill>
              </a:rPr>
              <a:t>Grand'Rue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021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984D14CD-1BA8-5505-27AA-0E32AB38D0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475" y="506627"/>
            <a:ext cx="6067167" cy="5647038"/>
          </a:xfrm>
          <a:prstGeom prst="rect">
            <a:avLst/>
          </a:prstGeom>
        </p:spPr>
      </p:pic>
      <p:pic>
        <p:nvPicPr>
          <p:cNvPr id="5" name="Image 4" descr="Une image contenant bâtiment, ciel, extérieur, vieux&#10;&#10;Description générée automatiquement">
            <a:extLst>
              <a:ext uri="{FF2B5EF4-FFF2-40B4-BE49-F238E27FC236}">
                <a16:creationId xmlns:a16="http://schemas.microsoft.com/office/drawing/2014/main" id="{58BBEC05-5FF0-0ADC-AE10-B60D80E45B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4668" y="1149178"/>
            <a:ext cx="4856207" cy="43495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8133A32-5CEE-1761-2FB1-68D5CE156A6E}"/>
              </a:ext>
            </a:extLst>
          </p:cNvPr>
          <p:cNvSpPr txBox="1"/>
          <p:nvPr/>
        </p:nvSpPr>
        <p:spPr>
          <a:xfrm>
            <a:off x="3064475" y="6111787"/>
            <a:ext cx="68827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Maison de vigneron (</a:t>
            </a:r>
            <a:r>
              <a:rPr lang="fr-FR" b="1" dirty="0" err="1">
                <a:solidFill>
                  <a:schemeClr val="bg1"/>
                </a:solidFill>
              </a:rPr>
              <a:t>xviie</a:t>
            </a:r>
            <a:r>
              <a:rPr lang="fr-FR" b="1" dirty="0">
                <a:solidFill>
                  <a:schemeClr val="bg1"/>
                </a:solidFill>
              </a:rPr>
              <a:t> siècle), 3 place du Château Saint-Léon</a:t>
            </a:r>
          </a:p>
        </p:txBody>
      </p:sp>
    </p:spTree>
    <p:extLst>
      <p:ext uri="{BB962C8B-B14F-4D97-AF65-F5344CB8AC3E}">
        <p14:creationId xmlns:p14="http://schemas.microsoft.com/office/powerpoint/2010/main" val="125707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B5CB92AF-895C-FE41-CAFF-D4235A1EB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407773"/>
            <a:ext cx="6524368" cy="5844746"/>
          </a:xfrm>
          <a:prstGeom prst="rect">
            <a:avLst/>
          </a:prstGeom>
        </p:spPr>
      </p:pic>
      <p:pic>
        <p:nvPicPr>
          <p:cNvPr id="5" name="Image 4" descr="Une image contenant bâtiment, ciel, extérieur, pierre&#10;&#10;Description générée automatiquement">
            <a:extLst>
              <a:ext uri="{FF2B5EF4-FFF2-40B4-BE49-F238E27FC236}">
                <a16:creationId xmlns:a16="http://schemas.microsoft.com/office/drawing/2014/main" id="{24CA254A-0FCA-210F-BE29-A32A4DB12C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8109" y="1099750"/>
            <a:ext cx="5226908" cy="449786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6826EDB-B85E-3D2D-1B3E-FF8E7C23CBE1}"/>
              </a:ext>
            </a:extLst>
          </p:cNvPr>
          <p:cNvSpPr txBox="1"/>
          <p:nvPr/>
        </p:nvSpPr>
        <p:spPr>
          <a:xfrm>
            <a:off x="2743200" y="6156205"/>
            <a:ext cx="721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Maison de vigneron (</a:t>
            </a:r>
            <a:r>
              <a:rPr lang="fr-FR" b="1" i="1" dirty="0" err="1">
                <a:solidFill>
                  <a:schemeClr val="bg1"/>
                </a:solidFill>
              </a:rPr>
              <a:t>xvie</a:t>
            </a:r>
            <a:r>
              <a:rPr lang="fr-FR" b="1" i="1" dirty="0">
                <a:solidFill>
                  <a:schemeClr val="bg1"/>
                </a:solidFill>
              </a:rPr>
              <a:t> – </a:t>
            </a:r>
            <a:r>
              <a:rPr lang="fr-FR" b="1" i="1" dirty="0" err="1">
                <a:solidFill>
                  <a:schemeClr val="bg1"/>
                </a:solidFill>
              </a:rPr>
              <a:t>xviie</a:t>
            </a:r>
            <a:r>
              <a:rPr lang="fr-FR" b="1" i="1" dirty="0">
                <a:solidFill>
                  <a:schemeClr val="bg1"/>
                </a:solidFill>
              </a:rPr>
              <a:t> siècle), 5 place du Marché-aux-Saules</a:t>
            </a:r>
          </a:p>
        </p:txBody>
      </p:sp>
    </p:spTree>
    <p:extLst>
      <p:ext uri="{BB962C8B-B14F-4D97-AF65-F5344CB8AC3E}">
        <p14:creationId xmlns:p14="http://schemas.microsoft.com/office/powerpoint/2010/main" val="267280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76E2C3F5-1674-136E-8CA4-4E0EF12D3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231" y="494269"/>
            <a:ext cx="8822725" cy="5634681"/>
          </a:xfrm>
          <a:prstGeom prst="rect">
            <a:avLst/>
          </a:prstGeom>
        </p:spPr>
      </p:pic>
      <p:pic>
        <p:nvPicPr>
          <p:cNvPr id="5" name="Image 4" descr="Une image contenant texte, ciel, bâtiment, extérieur&#10;&#10;Description générée automatiquement">
            <a:extLst>
              <a:ext uri="{FF2B5EF4-FFF2-40B4-BE49-F238E27FC236}">
                <a16:creationId xmlns:a16="http://schemas.microsoft.com/office/drawing/2014/main" id="{E3C92DA3-9289-C155-5CB0-04F51DB007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65" y="1112108"/>
            <a:ext cx="7191632" cy="43619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0568BC-B480-C633-C5FB-FDDDC21A2548}"/>
              </a:ext>
            </a:extLst>
          </p:cNvPr>
          <p:cNvSpPr txBox="1"/>
          <p:nvPr/>
        </p:nvSpPr>
        <p:spPr>
          <a:xfrm>
            <a:off x="1705231" y="6179065"/>
            <a:ext cx="8909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Ancienne auberge « Au Cheval Blanc » (</a:t>
            </a:r>
            <a:r>
              <a:rPr lang="fr-FR" b="1" dirty="0" err="1"/>
              <a:t>xvie</a:t>
            </a:r>
            <a:r>
              <a:rPr lang="fr-FR" b="1" dirty="0"/>
              <a:t> – </a:t>
            </a:r>
            <a:r>
              <a:rPr lang="fr-FR" b="1" dirty="0" err="1"/>
              <a:t>xviie</a:t>
            </a:r>
            <a:r>
              <a:rPr lang="fr-FR" b="1" dirty="0"/>
              <a:t> siècle), 7 place du Château Saint-Léon39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8532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29E2B8AC-F6A9-9FD3-8501-E60C5D6CD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4541" y="432486"/>
            <a:ext cx="5375189" cy="573353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 7" descr="Une image contenant bâtiment, extérieur, rue, passage&#10;&#10;Description générée automatiquement">
            <a:extLst>
              <a:ext uri="{FF2B5EF4-FFF2-40B4-BE49-F238E27FC236}">
                <a16:creationId xmlns:a16="http://schemas.microsoft.com/office/drawing/2014/main" id="{4EB43648-418D-C644-510D-DD832718FD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0595" y="1124464"/>
            <a:ext cx="4263081" cy="4374293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B6EA0C1-68AE-3C87-37B0-E0BEA8CD3449}"/>
              </a:ext>
            </a:extLst>
          </p:cNvPr>
          <p:cNvSpPr txBox="1"/>
          <p:nvPr/>
        </p:nvSpPr>
        <p:spPr>
          <a:xfrm>
            <a:off x="3459892" y="6225459"/>
            <a:ext cx="55358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Rue du Rempart-Sud et rue de l'</a:t>
            </a:r>
            <a:r>
              <a:rPr lang="fr-FR" sz="2000" b="1" dirty="0" err="1">
                <a:solidFill>
                  <a:schemeClr val="bg1"/>
                </a:solidFill>
              </a:rPr>
              <a:t>Almend</a:t>
            </a:r>
            <a:r>
              <a:rPr lang="fr-FR" sz="2000" b="1" dirty="0">
                <a:solidFill>
                  <a:schemeClr val="bg1"/>
                </a:solidFill>
              </a:rPr>
              <a:t>-Sud.</a:t>
            </a:r>
          </a:p>
        </p:txBody>
      </p:sp>
    </p:spTree>
    <p:extLst>
      <p:ext uri="{BB962C8B-B14F-4D97-AF65-F5344CB8AC3E}">
        <p14:creationId xmlns:p14="http://schemas.microsoft.com/office/powerpoint/2010/main" val="278147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5832CCDE-02B2-79A3-3B92-0D297E2B1C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27653" y="543697"/>
            <a:ext cx="8241957" cy="5511114"/>
          </a:xfrm>
          <a:prstGeom prst="rect">
            <a:avLst/>
          </a:prstGeom>
        </p:spPr>
      </p:pic>
      <p:pic>
        <p:nvPicPr>
          <p:cNvPr id="6" name="Image 5" descr="Une image contenant extérieur, rue, passage, étroit&#10;&#10;Description générée automatiquement">
            <a:extLst>
              <a:ext uri="{FF2B5EF4-FFF2-40B4-BE49-F238E27FC236}">
                <a16:creationId xmlns:a16="http://schemas.microsoft.com/office/drawing/2014/main" id="{F8D2B9BB-B203-EC61-84B3-F3FC33AEB63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130" y="1186248"/>
            <a:ext cx="6685005" cy="421365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7920B32-F228-C8F2-C12F-B1D2E5BF5C45}"/>
              </a:ext>
            </a:extLst>
          </p:cNvPr>
          <p:cNvSpPr txBox="1"/>
          <p:nvPr/>
        </p:nvSpPr>
        <p:spPr>
          <a:xfrm>
            <a:off x="5066271" y="6054811"/>
            <a:ext cx="6808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Rue du Rempart-Sud.</a:t>
            </a:r>
          </a:p>
        </p:txBody>
      </p:sp>
    </p:spTree>
    <p:extLst>
      <p:ext uri="{BB962C8B-B14F-4D97-AF65-F5344CB8AC3E}">
        <p14:creationId xmlns:p14="http://schemas.microsoft.com/office/powerpoint/2010/main" val="3545063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27124492-5FD9-81CB-F471-1F14B9385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4789" y="642551"/>
            <a:ext cx="7722973" cy="5474044"/>
          </a:xfrm>
          <a:prstGeom prst="rect">
            <a:avLst/>
          </a:prstGeom>
        </p:spPr>
      </p:pic>
      <p:pic>
        <p:nvPicPr>
          <p:cNvPr id="5" name="Image 4" descr="Une image contenant bâtiment, extérieur, passage, rue&#10;&#10;Description générée automatiquement">
            <a:extLst>
              <a:ext uri="{FF2B5EF4-FFF2-40B4-BE49-F238E27FC236}">
                <a16:creationId xmlns:a16="http://schemas.microsoft.com/office/drawing/2014/main" id="{B0A2C05E-F9B0-F6EF-AC7F-19FA1E54CB2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3265" y="1309817"/>
            <a:ext cx="6203092" cy="418894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DE49104-075B-B431-0116-31B7F6D0196C}"/>
              </a:ext>
            </a:extLst>
          </p:cNvPr>
          <p:cNvSpPr txBox="1"/>
          <p:nvPr/>
        </p:nvSpPr>
        <p:spPr>
          <a:xfrm>
            <a:off x="4893276" y="6056182"/>
            <a:ext cx="7154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Rue du Rempart-Sud</a:t>
            </a:r>
          </a:p>
        </p:txBody>
      </p:sp>
    </p:spTree>
    <p:extLst>
      <p:ext uri="{BB962C8B-B14F-4D97-AF65-F5344CB8AC3E}">
        <p14:creationId xmlns:p14="http://schemas.microsoft.com/office/powerpoint/2010/main" val="15921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B51022B0-DC50-D798-592E-53C07AF3A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3070" y="518984"/>
            <a:ext cx="7537622" cy="5585254"/>
          </a:xfrm>
          <a:prstGeom prst="rect">
            <a:avLst/>
          </a:prstGeom>
        </p:spPr>
      </p:pic>
      <p:pic>
        <p:nvPicPr>
          <p:cNvPr id="5" name="Image 4" descr="Une image contenant arbre, extérieur, herbe, plante&#10;&#10;Description générée automatiquement">
            <a:extLst>
              <a:ext uri="{FF2B5EF4-FFF2-40B4-BE49-F238E27FC236}">
                <a16:creationId xmlns:a16="http://schemas.microsoft.com/office/drawing/2014/main" id="{9F524F65-9072-D295-228C-ECF9C296F3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2118" y="1149178"/>
            <a:ext cx="6091879" cy="430015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30C8FE7-42E0-EDF6-032E-3D12DB2E879B}"/>
              </a:ext>
            </a:extLst>
          </p:cNvPr>
          <p:cNvSpPr txBox="1"/>
          <p:nvPr/>
        </p:nvSpPr>
        <p:spPr>
          <a:xfrm>
            <a:off x="3842951" y="6062360"/>
            <a:ext cx="73893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Une partie des ruines du Château de </a:t>
            </a:r>
            <a:r>
              <a:rPr lang="fr-FR" b="1" dirty="0" err="1">
                <a:solidFill>
                  <a:schemeClr val="bg1"/>
                </a:solidFill>
              </a:rPr>
              <a:t>Dagsbourg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75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318C1614-9D94-CAAD-B92E-CDC7124E95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372" y="420130"/>
            <a:ext cx="8637374" cy="5560541"/>
          </a:xfrm>
          <a:prstGeom prst="rect">
            <a:avLst/>
          </a:prstGeom>
        </p:spPr>
      </p:pic>
      <p:pic>
        <p:nvPicPr>
          <p:cNvPr id="5" name="Image 4" descr="Une image contenant brique, pierre, bâtiment, vieux&#10;&#10;Description générée automatiquement">
            <a:extLst>
              <a:ext uri="{FF2B5EF4-FFF2-40B4-BE49-F238E27FC236}">
                <a16:creationId xmlns:a16="http://schemas.microsoft.com/office/drawing/2014/main" id="{49C0042D-E999-50ED-0492-060224304E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4919" y="1062681"/>
            <a:ext cx="7006282" cy="430015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0441E5-DFA2-EA8B-44C8-9196C15F598D}"/>
              </a:ext>
            </a:extLst>
          </p:cNvPr>
          <p:cNvSpPr txBox="1"/>
          <p:nvPr/>
        </p:nvSpPr>
        <p:spPr>
          <a:xfrm>
            <a:off x="2940907" y="5980671"/>
            <a:ext cx="80071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Vestiges du château d'Eguisheim - Porte d'entrée du </a:t>
            </a:r>
            <a:r>
              <a:rPr lang="fr-FR" b="1" dirty="0" err="1">
                <a:solidFill>
                  <a:schemeClr val="bg1"/>
                </a:solidFill>
              </a:rPr>
              <a:t>Wahlenbourg</a:t>
            </a:r>
            <a:r>
              <a:rPr lang="fr-FR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81496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2CD46FE0-C185-2AFA-5C2D-7A1611053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6378" y="518984"/>
            <a:ext cx="8847438" cy="5721178"/>
          </a:xfrm>
          <a:prstGeom prst="rect">
            <a:avLst/>
          </a:prstGeom>
        </p:spPr>
      </p:pic>
      <p:pic>
        <p:nvPicPr>
          <p:cNvPr id="5" name="Image 4" descr="Une image contenant arbre, extérieur&#10;&#10;Description générée automatiquement">
            <a:extLst>
              <a:ext uri="{FF2B5EF4-FFF2-40B4-BE49-F238E27FC236}">
                <a16:creationId xmlns:a16="http://schemas.microsoft.com/office/drawing/2014/main" id="{FDEF6AB3-EC56-403E-6844-4CF84C97527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8995" y="1136820"/>
            <a:ext cx="7154562" cy="4423721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D445397-1A10-FD4F-267A-4F9D8069A598}"/>
              </a:ext>
            </a:extLst>
          </p:cNvPr>
          <p:cNvSpPr txBox="1"/>
          <p:nvPr/>
        </p:nvSpPr>
        <p:spPr>
          <a:xfrm>
            <a:off x="3999471" y="6210640"/>
            <a:ext cx="81925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Le donjon du </a:t>
            </a:r>
            <a:r>
              <a:rPr lang="fr-FR" b="1" dirty="0" err="1">
                <a:solidFill>
                  <a:schemeClr val="bg1"/>
                </a:solidFill>
              </a:rPr>
              <a:t>Weckmund</a:t>
            </a:r>
            <a:r>
              <a:rPr lang="fr-FR" b="1" dirty="0">
                <a:solidFill>
                  <a:schemeClr val="bg1"/>
                </a:solidFill>
              </a:rPr>
              <a:t> en travaux.</a:t>
            </a:r>
          </a:p>
        </p:txBody>
      </p:sp>
    </p:spTree>
    <p:extLst>
      <p:ext uri="{BB962C8B-B14F-4D97-AF65-F5344CB8AC3E}">
        <p14:creationId xmlns:p14="http://schemas.microsoft.com/office/powerpoint/2010/main" val="696929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B9DBA445-744B-252E-F0E3-6464D5009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5231" y="358346"/>
            <a:ext cx="8798011" cy="5609968"/>
          </a:xfrm>
          <a:prstGeom prst="rect">
            <a:avLst/>
          </a:prstGeom>
        </p:spPr>
      </p:pic>
      <p:pic>
        <p:nvPicPr>
          <p:cNvPr id="5" name="Image 4" descr="Une image contenant bâtiment, arbre, extérieur, brique&#10;&#10;Description générée automatiquement">
            <a:extLst>
              <a:ext uri="{FF2B5EF4-FFF2-40B4-BE49-F238E27FC236}">
                <a16:creationId xmlns:a16="http://schemas.microsoft.com/office/drawing/2014/main" id="{901F9EA7-C5EC-B1E5-F284-16E3BBF589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5492" y="1025611"/>
            <a:ext cx="7117492" cy="430015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6BEE109-2784-EF0B-CE73-B3791A66CD12}"/>
              </a:ext>
            </a:extLst>
          </p:cNvPr>
          <p:cNvSpPr txBox="1"/>
          <p:nvPr/>
        </p:nvSpPr>
        <p:spPr>
          <a:xfrm>
            <a:off x="3966519" y="5968314"/>
            <a:ext cx="6685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Le donjon du château de </a:t>
            </a:r>
            <a:r>
              <a:rPr lang="fr-FR" b="1" dirty="0" err="1"/>
              <a:t>Wahlenbourg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518853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rgbClr val="7030A0"/>
          </a:fgClr>
          <a:bgClr>
            <a:srgbClr val="92D05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dre, intérieur, vieux&#10;&#10;Description générée automatiquement">
            <a:extLst>
              <a:ext uri="{FF2B5EF4-FFF2-40B4-BE49-F238E27FC236}">
                <a16:creationId xmlns:a16="http://schemas.microsoft.com/office/drawing/2014/main" id="{7B7562C7-4DD0-CD7A-0FA4-407BC0B857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508" y="432487"/>
            <a:ext cx="7858897" cy="5671751"/>
          </a:xfrm>
          <a:prstGeom prst="rect">
            <a:avLst/>
          </a:prstGeom>
        </p:spPr>
      </p:pic>
      <p:pic>
        <p:nvPicPr>
          <p:cNvPr id="5" name="Image 4" descr="Une image contenant bâtiment, voûte&#10;&#10;Description générée automatiquement">
            <a:extLst>
              <a:ext uri="{FF2B5EF4-FFF2-40B4-BE49-F238E27FC236}">
                <a16:creationId xmlns:a16="http://schemas.microsoft.com/office/drawing/2014/main" id="{79111FCC-D3FC-962A-AF1E-593BA9C4BE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2626" y="1099750"/>
            <a:ext cx="6351373" cy="433722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8977CD-E226-CAC6-47A3-6C5C38E19989}"/>
              </a:ext>
            </a:extLst>
          </p:cNvPr>
          <p:cNvSpPr txBox="1"/>
          <p:nvPr/>
        </p:nvSpPr>
        <p:spPr>
          <a:xfrm>
            <a:off x="2125361" y="6104236"/>
            <a:ext cx="95147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Porte de la partie haute du </a:t>
            </a:r>
            <a:r>
              <a:rPr lang="fr-FR" b="1" dirty="0" err="1"/>
              <a:t>Wahlenbourg</a:t>
            </a:r>
            <a:r>
              <a:rPr lang="fr-FR" b="1" dirty="0"/>
              <a:t> permettant d'accéder au logis seigneurial</a:t>
            </a:r>
          </a:p>
        </p:txBody>
      </p:sp>
    </p:spTree>
    <p:extLst>
      <p:ext uri="{BB962C8B-B14F-4D97-AF65-F5344CB8AC3E}">
        <p14:creationId xmlns:p14="http://schemas.microsoft.com/office/powerpoint/2010/main" val="13961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6E12A11-3E62-080D-39B7-E4FE3C972433}"/>
              </a:ext>
            </a:extLst>
          </p:cNvPr>
          <p:cNvSpPr txBox="1"/>
          <p:nvPr/>
        </p:nvSpPr>
        <p:spPr>
          <a:xfrm>
            <a:off x="2248929" y="2051222"/>
            <a:ext cx="96259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Propose La commune de Eguisheim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797B32C-7E57-0E18-4609-19491A4D7DC6}"/>
              </a:ext>
            </a:extLst>
          </p:cNvPr>
          <p:cNvSpPr txBox="1"/>
          <p:nvPr/>
        </p:nvSpPr>
        <p:spPr>
          <a:xfrm>
            <a:off x="3744097" y="2574442"/>
            <a:ext cx="7142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EC9AB6C-7A94-2451-8F8F-FFB8317F05C0}"/>
              </a:ext>
            </a:extLst>
          </p:cNvPr>
          <p:cNvSpPr txBox="1"/>
          <p:nvPr/>
        </p:nvSpPr>
        <p:spPr>
          <a:xfrm>
            <a:off x="5301048" y="3167390"/>
            <a:ext cx="52516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1221364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doors dir="vert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367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2023-01-07T05:54:19Z</dcterms:created>
  <dcterms:modified xsi:type="dcterms:W3CDTF">2023-01-07T09:47:05Z</dcterms:modified>
</cp:coreProperties>
</file>