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02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9FE40E-31A1-1297-CEA9-15B7E74616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35AD508-9AB5-E88D-55D9-D4EDBE5B99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998309-7B7E-06EF-690C-D406A138D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F289-DAC1-4660-B83D-5A044DC64D38}" type="datetimeFigureOut">
              <a:rPr lang="fr-FR" smtClean="0"/>
              <a:t>27/12/2022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99B117-9A5B-0C74-FFE9-3D79C1CFE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D41F27-36E2-C598-8E16-C67FEAD69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DD8F-960F-47BE-BFB6-11B177772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4274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09A025-1D34-E99B-DD11-3E84BAD2D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BF1F153-39BB-7A98-9C54-F6F544AD2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8CF434-81F9-69EE-0EB9-8298B745F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F289-DAC1-4660-B83D-5A044DC64D38}" type="datetimeFigureOut">
              <a:rPr lang="fr-FR" smtClean="0"/>
              <a:t>27/12/2022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98D097-A3EB-C228-8018-14EBF1CCD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00C6FC-D547-2E20-4385-5ADE73A90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DD8F-960F-47BE-BFB6-11B177772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925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207719F-9450-3600-15DE-61A67270DF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556E337-0BFC-DA21-FE25-BD0B7FA437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87B9DE-9A66-F496-D8D6-A19B833BA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F289-DAC1-4660-B83D-5A044DC64D38}" type="datetimeFigureOut">
              <a:rPr lang="fr-FR" smtClean="0"/>
              <a:t>27/12/2022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E03E00-5DF1-B182-F80D-B730CCA32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17F41E-9710-C8E9-7901-508EE78D1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DD8F-960F-47BE-BFB6-11B177772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777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F221CB-371A-5432-5168-6BF97AD48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0086FF-6B84-F6C4-A4E0-64704E2278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4C6B3A-B98E-87CA-A043-D9C5FDDC7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F289-DAC1-4660-B83D-5A044DC64D38}" type="datetimeFigureOut">
              <a:rPr lang="fr-FR" smtClean="0"/>
              <a:t>27/12/2022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FCC352-563A-D808-2096-2078B4CA1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BD883B-E21D-CB6E-E3FE-08FE0D28D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DD8F-960F-47BE-BFB6-11B177772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63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CB167B-C1A3-D843-2D88-2A47E40A5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439615-E2E3-9845-F4CD-D26ED0024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C026CF-5188-8BBE-BC31-7B6763571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F289-DAC1-4660-B83D-5A044DC64D38}" type="datetimeFigureOut">
              <a:rPr lang="fr-FR" smtClean="0"/>
              <a:t>27/12/2022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083C94-0EF6-F44D-D6A5-A2157A95A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301FA5-1729-6289-6171-8234F352B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DD8F-960F-47BE-BFB6-11B177772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005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4F0D3C-FE34-BC73-7A0B-442075257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1A59AB-795C-D67C-0D0A-E69E6D601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7B7FA0-BEBC-56B0-21F3-9005A88C0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F289-DAC1-4660-B83D-5A044DC64D38}" type="datetimeFigureOut">
              <a:rPr lang="fr-FR" smtClean="0"/>
              <a:t>27/12/2022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8DE073-A535-9B82-68C7-8E4843162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925EB3-B746-A045-F693-D26204AD7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DD8F-960F-47BE-BFB6-11B177772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4239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E61BD-7D38-BCBC-B276-78DE6A264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ED2CE1-1AB5-4D8C-E75C-36E86A10F4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BB3B1B9-22D4-08D9-6C88-BB032127A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FE1D006-A332-72CF-E509-599620539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F289-DAC1-4660-B83D-5A044DC64D38}" type="datetimeFigureOut">
              <a:rPr lang="fr-FR" smtClean="0"/>
              <a:t>27/12/2022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9773D7-40E1-E670-3F82-DD0FAE1A1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75CC584-967C-387A-0AC2-7F3DAC4BD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DD8F-960F-47BE-BFB6-11B177772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693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C06FFC-4A5B-AD79-DBCD-30668E9C9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FCB93C9-2B9F-9B5A-C246-AC22290B4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4E1D661-EED4-E70B-BE7F-3F796F4D65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27B3D60-A87A-A438-1A24-49FC541B48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CD1F928-6445-69B2-C828-53AEEA814B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8224075-218D-9156-443F-931E76DEC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F289-DAC1-4660-B83D-5A044DC64D38}" type="datetimeFigureOut">
              <a:rPr lang="fr-FR" smtClean="0"/>
              <a:t>27/12/2022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C2C1BA4-7E2A-F0CA-DE32-F73918DC6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59BD94E-488C-91C1-9E71-D00E25999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DD8F-960F-47BE-BFB6-11B177772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2982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5BE07E-BB19-451A-5AB4-05AC352AA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91D6E2E-E8BF-F343-C80E-80ADED7BA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F289-DAC1-4660-B83D-5A044DC64D38}" type="datetimeFigureOut">
              <a:rPr lang="fr-FR" smtClean="0"/>
              <a:t>27/12/2022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9A724AD-59C8-7D2D-A357-0BDB201DB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065EB44-125C-2AE3-1D3C-E3983E697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DD8F-960F-47BE-BFB6-11B177772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172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46AB155-A9D4-3CA6-9BF2-21B7E21C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F289-DAC1-4660-B83D-5A044DC64D38}" type="datetimeFigureOut">
              <a:rPr lang="fr-FR" smtClean="0"/>
              <a:t>27/12/2022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A90176E-2D56-D5EC-D3AB-6DA6F8FB3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9768F01-BA1D-2193-16E5-B6BFE9CA1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DD8F-960F-47BE-BFB6-11B177772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7821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E4AE85-867B-767F-5796-7D035743D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B9A127-AAFA-6596-F0B8-3358BE2BAC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DA3527-0E87-ED82-1B96-E78A9AF0B2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09B079D-BDDC-68FD-A0BE-E861E8DC5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F289-DAC1-4660-B83D-5A044DC64D38}" type="datetimeFigureOut">
              <a:rPr lang="fr-FR" smtClean="0"/>
              <a:t>27/12/2022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1D7C786-DC85-93D5-B7EB-35B8C2F0D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243100-4967-0490-0158-FB7061143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DD8F-960F-47BE-BFB6-11B177772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4133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FA3AF4-36EC-32F7-4BC5-F58F6C721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389991E-FF32-AEE2-CEAC-A8E5FE6E5F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5DF61AC-A727-05BB-6288-E2DDDFFA33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C1621C3-2E66-2D49-357E-249C0B9EC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F289-DAC1-4660-B83D-5A044DC64D38}" type="datetimeFigureOut">
              <a:rPr lang="fr-FR" smtClean="0"/>
              <a:t>27/12/2022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DC99CB-798A-AF10-2CCA-541D21938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1E27A48-D82E-369E-523C-FBEFF5ED1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DD8F-960F-47BE-BFB6-11B177772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8405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BB043A0-9532-CB9F-8336-38F5C228A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0656F90-7A10-1259-D2C8-79B5D8BAE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0331BA-CBDF-8A19-038C-8D9B076DF3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4F289-DAC1-4660-B83D-5A044DC64D38}" type="datetimeFigureOut">
              <a:rPr lang="fr-FR" smtClean="0"/>
              <a:t>27/12/2022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BB4EE4-B39D-2A21-50C8-DEAE91F13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58D4A1-64A1-7FBB-A2D3-69C2C46831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DD8F-960F-47BE-BFB6-11B177772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0545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BE6470-3C27-D158-9E58-2D29E4DA7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431656"/>
            <a:ext cx="10515600" cy="513314"/>
          </a:xfrm>
        </p:spPr>
        <p:txBody>
          <a:bodyPr>
            <a:normAutofit fontScale="85000" lnSpcReduction="10000"/>
          </a:bodyPr>
          <a:lstStyle/>
          <a:p>
            <a:pPr marR="0" lvl="0" rtl="0">
              <a:buFont typeface="Wingdings" panose="05000000000000000000" pitchFamily="2" charset="2"/>
              <a:buChar char="Ø"/>
            </a:pPr>
            <a:r>
              <a:rPr lang="fr-FR" b="1" i="0" u="none" strike="noStrike" baseline="0" dirty="0">
                <a:solidFill>
                  <a:srgbClr val="2F5496"/>
                </a:solidFill>
                <a:latin typeface="Arial Black" panose="020B0A04020102020204" pitchFamily="34" charset="0"/>
              </a:rPr>
              <a:t>Appuyer sur l’accent Circonflexe          , relâcher la touche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33D9021A-D27A-23A2-A64C-99A4B1048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486" y="268923"/>
            <a:ext cx="10145027" cy="796306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r>
              <a:rPr lang="fr-FR" b="1" dirty="0">
                <a:solidFill>
                  <a:srgbClr val="C00000"/>
                </a:solidFill>
              </a:rPr>
              <a:t>Pour mettre un accent circonflexe sur une voyelle</a:t>
            </a:r>
            <a:br>
              <a:rPr lang="fr-FR" dirty="0"/>
            </a:br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6F3F5419-53A8-43C1-795A-B0FDDC0FA0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883" y="5107364"/>
            <a:ext cx="2619741" cy="1733792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3B30DD01-1FFE-9B1D-C6AF-83DBEAFCFEBA}"/>
              </a:ext>
            </a:extLst>
          </p:cNvPr>
          <p:cNvSpPr txBox="1"/>
          <p:nvPr/>
        </p:nvSpPr>
        <p:spPr>
          <a:xfrm>
            <a:off x="1170689" y="5974260"/>
            <a:ext cx="8174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3200" b="1" dirty="0">
                <a:solidFill>
                  <a:schemeClr val="tx2"/>
                </a:solidFill>
              </a:rPr>
              <a:t>Appuyer </a:t>
            </a:r>
            <a:r>
              <a:rPr lang="fr-FR" sz="2800" b="1" dirty="0">
                <a:solidFill>
                  <a:schemeClr val="tx2"/>
                </a:solidFill>
                <a:latin typeface="Arial Black" panose="020B0A04020102020204" pitchFamily="34" charset="0"/>
              </a:rPr>
              <a:t>sur</a:t>
            </a:r>
            <a:r>
              <a:rPr lang="fr-FR" sz="2000" b="1" dirty="0">
                <a:solidFill>
                  <a:schemeClr val="tx2"/>
                </a:solidFill>
              </a:rPr>
              <a:t> </a:t>
            </a:r>
            <a:r>
              <a:rPr lang="fr-FR" sz="3200" b="1" dirty="0">
                <a:solidFill>
                  <a:schemeClr val="tx2"/>
                </a:solidFill>
              </a:rPr>
              <a:t>la Voyelle, relâcher la touche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6E16136-B2C2-613E-2C5E-A7A8DAF1C229}"/>
              </a:ext>
            </a:extLst>
          </p:cNvPr>
          <p:cNvSpPr txBox="1"/>
          <p:nvPr/>
        </p:nvSpPr>
        <p:spPr>
          <a:xfrm>
            <a:off x="1453413" y="5482232"/>
            <a:ext cx="7430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highlight>
                  <a:srgbClr val="FFFF00"/>
                </a:highlight>
              </a:rPr>
              <a:t>Vous ne voyez rien, l’accent circonflexe est copié  dans le presse papier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7B3D761-09E9-5B36-3EAF-FFC2A759C9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028" y="1191102"/>
            <a:ext cx="802785" cy="80278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98EFB5AE-3FCD-CED6-C81A-EABD2E011C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43" y="2067666"/>
            <a:ext cx="8770026" cy="3186442"/>
          </a:xfrm>
          <a:prstGeom prst="rect">
            <a:avLst/>
          </a:prstGeom>
        </p:spPr>
      </p:pic>
      <p:sp>
        <p:nvSpPr>
          <p:cNvPr id="11" name="Ellipse 10">
            <a:extLst>
              <a:ext uri="{FF2B5EF4-FFF2-40B4-BE49-F238E27FC236}">
                <a16:creationId xmlns:a16="http://schemas.microsoft.com/office/drawing/2014/main" id="{97B7E9F2-DE1B-6D91-9ACC-A7DDB6AE6438}"/>
              </a:ext>
            </a:extLst>
          </p:cNvPr>
          <p:cNvSpPr/>
          <p:nvPr/>
        </p:nvSpPr>
        <p:spPr>
          <a:xfrm>
            <a:off x="5293895" y="3349592"/>
            <a:ext cx="413886" cy="442762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09574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98A1-6F04-930E-637A-44D2FFED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br>
              <a:rPr lang="fr-FR" b="0" i="0" u="none" strike="noStrike" baseline="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br>
              <a:rPr lang="fr-FR" b="0" i="0" u="none" strike="noStrike" baseline="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endParaRPr lang="fr-FR" b="0" i="0" u="none" strike="noStrike" baseline="0" dirty="0">
              <a:solidFill>
                <a:srgbClr val="C00000"/>
              </a:solidFill>
              <a:highlight>
                <a:srgbClr val="FFFF00"/>
              </a:highlight>
              <a:latin typeface="Times New Roman" panose="02020603050405020304" pitchFamily="18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3E1FFA-9B82-6C07-7F19-3E53E0A207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Arial Black" panose="020B0A04020102020204" pitchFamily="34" charset="0"/>
            </a:endParaRPr>
          </a:p>
          <a:p>
            <a:pPr marR="0" lvl="0" rtl="0"/>
            <a:endParaRPr lang="fr-FR" b="1" dirty="0">
              <a:solidFill>
                <a:srgbClr val="2F5496"/>
              </a:solidFill>
              <a:latin typeface="Arial Black" panose="020B0A04020102020204" pitchFamily="34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Arial Black" panose="020B0A04020102020204" pitchFamily="34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Arial Black" panose="020B0A04020102020204" pitchFamily="34" charset="0"/>
            </a:endParaRPr>
          </a:p>
          <a:p>
            <a:pPr marR="0" lvl="0" rtl="0"/>
            <a:endParaRPr lang="fr-FR" b="1" dirty="0">
              <a:solidFill>
                <a:srgbClr val="2F5496"/>
              </a:solidFill>
              <a:highlight>
                <a:srgbClr val="FFFF00"/>
              </a:highlight>
              <a:latin typeface="Arial Black" panose="020B0A04020102020204" pitchFamily="34" charset="0"/>
            </a:endParaRPr>
          </a:p>
          <a:p>
            <a:pPr marR="0" lvl="0" rtl="0"/>
            <a:endParaRPr lang="fr-FR" b="1" dirty="0">
              <a:solidFill>
                <a:srgbClr val="2F5496"/>
              </a:solidFill>
              <a:highlight>
                <a:srgbClr val="FFFF00"/>
              </a:highlight>
              <a:latin typeface="Arial Black" panose="020B0A04020102020204" pitchFamily="34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highlight>
                <a:srgbClr val="FFFF00"/>
              </a:highlight>
              <a:latin typeface="Arial Black" panose="020B0A04020102020204" pitchFamily="34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Times New Roman" panose="02020603050405020304" pitchFamily="18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B2D5FC58-7E1D-F3EF-20A1-6C50BDBE1A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883" y="5107364"/>
            <a:ext cx="2619741" cy="1733792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ED5811A-3471-D128-6C3C-6FEBAB2A7C05}"/>
              </a:ext>
            </a:extLst>
          </p:cNvPr>
          <p:cNvSpPr txBox="1"/>
          <p:nvPr/>
        </p:nvSpPr>
        <p:spPr>
          <a:xfrm>
            <a:off x="1479885" y="1027906"/>
            <a:ext cx="91175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3600" b="1" dirty="0">
                <a:solidFill>
                  <a:schemeClr val="tx2"/>
                </a:solidFill>
              </a:rPr>
              <a:t>Appuyer </a:t>
            </a:r>
            <a:r>
              <a:rPr lang="fr-FR" sz="3200" b="1" dirty="0">
                <a:solidFill>
                  <a:schemeClr val="tx2"/>
                </a:solidFill>
                <a:latin typeface="Arial Black" panose="020B0A04020102020204" pitchFamily="34" charset="0"/>
              </a:rPr>
              <a:t>sur</a:t>
            </a:r>
            <a:r>
              <a:rPr lang="fr-FR" sz="2400" b="1" dirty="0">
                <a:solidFill>
                  <a:schemeClr val="tx2"/>
                </a:solidFill>
              </a:rPr>
              <a:t> </a:t>
            </a:r>
            <a:r>
              <a:rPr lang="fr-FR" sz="3600" b="1" dirty="0">
                <a:solidFill>
                  <a:schemeClr val="tx2"/>
                </a:solidFill>
              </a:rPr>
              <a:t>la Voyelle, relâcher la touche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B7B8A81-FA59-B5D7-D297-3E25DFF4764C}"/>
              </a:ext>
            </a:extLst>
          </p:cNvPr>
          <p:cNvSpPr txBox="1"/>
          <p:nvPr/>
        </p:nvSpPr>
        <p:spPr>
          <a:xfrm>
            <a:off x="1980397" y="1825625"/>
            <a:ext cx="809926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chemeClr val="tx2"/>
                </a:solidFill>
              </a:rPr>
              <a:t>Regarder le résultat </a:t>
            </a:r>
            <a:r>
              <a:rPr lang="fr-FR" sz="5400" b="1" dirty="0">
                <a:solidFill>
                  <a:schemeClr val="tx2"/>
                </a:solidFill>
              </a:rPr>
              <a:t>ê, â, ô , û </a:t>
            </a:r>
            <a:endParaRPr lang="fr-FR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92293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98A1-6F04-930E-637A-44D2FFED7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4775"/>
          </a:xfrm>
        </p:spPr>
        <p:txBody>
          <a:bodyPr>
            <a:normAutofit fontScale="90000"/>
          </a:bodyPr>
          <a:lstStyle/>
          <a:p>
            <a:pPr marR="0" rtl="0"/>
            <a:br>
              <a:rPr lang="fr-FR" b="0" i="0" u="none" strike="noStrike" baseline="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br>
              <a:rPr lang="fr-FR" b="0" i="0" u="none" strike="noStrike" baseline="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endParaRPr lang="fr-FR" b="0" i="0" u="none" strike="noStrike" baseline="0" dirty="0">
              <a:solidFill>
                <a:srgbClr val="C00000"/>
              </a:solidFill>
              <a:highlight>
                <a:srgbClr val="FFFF00"/>
              </a:highlight>
              <a:latin typeface="Times New Roman" panose="02020603050405020304" pitchFamily="18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3E1FFA-9B82-6C07-7F19-3E53E0A20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687529"/>
            <a:ext cx="10515600" cy="843147"/>
          </a:xfrm>
        </p:spPr>
        <p:txBody>
          <a:bodyPr>
            <a:normAutofit fontScale="92500" lnSpcReduction="20000"/>
          </a:bodyPr>
          <a:lstStyle/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Arial Black" panose="020B0A04020102020204" pitchFamily="34" charset="0"/>
            </a:endParaRPr>
          </a:p>
          <a:p>
            <a:pPr marR="0" lvl="0" rtl="0"/>
            <a:r>
              <a:rPr lang="fr-FR" b="1" dirty="0">
                <a:solidFill>
                  <a:srgbClr val="2F5496"/>
                </a:solidFill>
                <a:latin typeface="Arial Black" panose="020B0A04020102020204" pitchFamily="34" charset="0"/>
              </a:rPr>
              <a:t>Appuyer maintenu sur la touche Shift  </a:t>
            </a:r>
            <a:endParaRPr lang="fr-FR" b="1" i="0" u="none" strike="noStrike" baseline="0" dirty="0">
              <a:solidFill>
                <a:srgbClr val="2F5496"/>
              </a:solidFill>
              <a:latin typeface="Arial Black" panose="020B0A04020102020204" pitchFamily="34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Arial Black" panose="020B0A04020102020204" pitchFamily="34" charset="0"/>
            </a:endParaRPr>
          </a:p>
          <a:p>
            <a:pPr marR="0" lvl="0" rtl="0"/>
            <a:endParaRPr lang="fr-FR" b="1" dirty="0">
              <a:solidFill>
                <a:srgbClr val="2F5496"/>
              </a:solidFill>
              <a:highlight>
                <a:srgbClr val="FFFF00"/>
              </a:highlight>
              <a:latin typeface="Arial Black" panose="020B0A04020102020204" pitchFamily="34" charset="0"/>
            </a:endParaRPr>
          </a:p>
          <a:p>
            <a:pPr marR="0" lvl="0" rtl="0"/>
            <a:endParaRPr lang="fr-FR" b="1" dirty="0">
              <a:solidFill>
                <a:srgbClr val="2F5496"/>
              </a:solidFill>
              <a:highlight>
                <a:srgbClr val="FFFF00"/>
              </a:highlight>
              <a:latin typeface="Arial Black" panose="020B0A04020102020204" pitchFamily="34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highlight>
                <a:srgbClr val="FFFF00"/>
              </a:highlight>
              <a:latin typeface="Arial Black" panose="020B0A04020102020204" pitchFamily="34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Times New Roman" panose="02020603050405020304" pitchFamily="18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B2D5FC58-7E1D-F3EF-20A1-6C50BDBE1A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883" y="5107364"/>
            <a:ext cx="2619741" cy="173379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8F3A90B-0FB4-8F3A-2D24-EF6B43791D2F}"/>
              </a:ext>
            </a:extLst>
          </p:cNvPr>
          <p:cNvSpPr txBox="1"/>
          <p:nvPr/>
        </p:nvSpPr>
        <p:spPr>
          <a:xfrm>
            <a:off x="754912" y="365125"/>
            <a:ext cx="10598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rgbClr val="C00000"/>
                </a:solidFill>
                <a:highlight>
                  <a:srgbClr val="FFFF00"/>
                </a:highlight>
              </a:rPr>
              <a:t>Le Tréma 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19F29FF-5B68-61AD-92CB-95A07A3709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466" y="4292742"/>
            <a:ext cx="904953" cy="904953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766DD72F-0A7B-7767-476E-C6C18B1D15B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902" y="1468247"/>
            <a:ext cx="7602279" cy="2762161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447E1B34-AA12-199E-20D0-107F39F9545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4966" y="807869"/>
            <a:ext cx="602466" cy="602466"/>
          </a:xfrm>
          <a:prstGeom prst="rect">
            <a:avLst/>
          </a:prstGeom>
        </p:spPr>
      </p:pic>
      <p:sp>
        <p:nvSpPr>
          <p:cNvPr id="14" name="Ellipse 13">
            <a:extLst>
              <a:ext uri="{FF2B5EF4-FFF2-40B4-BE49-F238E27FC236}">
                <a16:creationId xmlns:a16="http://schemas.microsoft.com/office/drawing/2014/main" id="{4D445F86-68B3-AFD6-D387-81D8C525839F}"/>
              </a:ext>
            </a:extLst>
          </p:cNvPr>
          <p:cNvSpPr/>
          <p:nvPr/>
        </p:nvSpPr>
        <p:spPr>
          <a:xfrm>
            <a:off x="2293091" y="3215062"/>
            <a:ext cx="425303" cy="372140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97A2CB9-D376-3C6F-3822-8F0082E3D791}"/>
              </a:ext>
            </a:extLst>
          </p:cNvPr>
          <p:cNvSpPr txBox="1"/>
          <p:nvPr/>
        </p:nvSpPr>
        <p:spPr>
          <a:xfrm>
            <a:off x="404037" y="4167978"/>
            <a:ext cx="87293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800" b="1" dirty="0">
              <a:solidFill>
                <a:srgbClr val="7030A0"/>
              </a:solidFill>
            </a:endParaRPr>
          </a:p>
          <a:p>
            <a:r>
              <a:rPr lang="fr-FR" sz="2800" b="1" dirty="0">
                <a:solidFill>
                  <a:srgbClr val="7030A0"/>
                </a:solidFill>
              </a:rPr>
              <a:t>Appuyer sur la touche tréma                             </a:t>
            </a:r>
          </a:p>
          <a:p>
            <a:r>
              <a:rPr lang="fr-FR" sz="28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27B0BC3-651C-2F5C-CD49-7D9D766FC61F}"/>
              </a:ext>
            </a:extLst>
          </p:cNvPr>
          <p:cNvSpPr txBox="1"/>
          <p:nvPr/>
        </p:nvSpPr>
        <p:spPr>
          <a:xfrm>
            <a:off x="404037" y="5726965"/>
            <a:ext cx="8123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7030A0"/>
                </a:solidFill>
              </a:rPr>
              <a:t>Relâcher les deux touches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8CF4DD64-DFF8-B871-582A-557309514F97}"/>
              </a:ext>
            </a:extLst>
          </p:cNvPr>
          <p:cNvSpPr/>
          <p:nvPr/>
        </p:nvSpPr>
        <p:spPr>
          <a:xfrm>
            <a:off x="6166883" y="2554476"/>
            <a:ext cx="297712" cy="380110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 : droite 17">
            <a:extLst>
              <a:ext uri="{FF2B5EF4-FFF2-40B4-BE49-F238E27FC236}">
                <a16:creationId xmlns:a16="http://schemas.microsoft.com/office/drawing/2014/main" id="{9CA0C166-59C5-B2DE-2808-CEAC2B44A2E5}"/>
              </a:ext>
            </a:extLst>
          </p:cNvPr>
          <p:cNvSpPr/>
          <p:nvPr/>
        </p:nvSpPr>
        <p:spPr>
          <a:xfrm>
            <a:off x="404037" y="3215062"/>
            <a:ext cx="1690577" cy="495701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757878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1.48148E-6 L 3.95833E-6 0.00023 L 0.01471 -0.00625 C 0.02109 -0.00903 0.02773 -0.01019 0.03398 -0.01412 C 0.04179 -0.01921 0.05039 -0.025 0.05833 -0.02801 C 0.06185 -0.02917 0.06536 -0.02917 0.06888 -0.02963 C 0.07408 -0.03171 0.07929 -0.03449 0.0845 -0.03588 C 0.09114 -0.0375 0.09791 -0.03796 0.10455 -0.03889 L 0.16914 -0.04653 C 0.17669 -0.04815 0.18424 -0.05116 0.19179 -0.05278 C 0.19531 -0.05371 0.19882 -0.05371 0.20234 -0.0544 C 0.20612 -0.05509 0.20976 -0.05671 0.21367 -0.05741 C 0.22135 -0.05903 0.22643 -0.05833 0.23372 -0.06065 C 0.23776 -0.06181 0.24179 -0.06458 0.24583 -0.06528 C 0.25599 -0.06667 0.26627 -0.06621 0.27643 -0.06667 C 0.29362 -0.07107 0.26627 -0.06389 0.29479 -0.07292 C 0.32734 -0.08333 0.29049 -0.07083 0.31562 -0.07755 C 0.32031 -0.07894 0.325 -0.08079 0.32968 -0.08218 L 0.33398 -0.0838 C 0.33606 -0.08588 0.33828 -0.0875 0.3401 -0.09005 C 0.3427 -0.09375 0.34713 -0.10232 0.34713 -0.10208 L 0.34713 -0.10232 L 0.34622 -0.09306 " pathEditMode="relative" rAng="0" ptsTypes="AAAAAAAAAAAAAAAAAAAAAAA">
                                      <p:cBhvr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57" y="-5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98A1-6F04-930E-637A-44D2FFED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br>
              <a:rPr lang="fr-FR" b="0" i="0" u="none" strike="noStrike" baseline="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br>
              <a:rPr lang="fr-FR" b="0" i="0" u="none" strike="noStrike" baseline="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endParaRPr lang="fr-FR" b="0" i="0" u="none" strike="noStrike" baseline="0" dirty="0">
              <a:solidFill>
                <a:srgbClr val="C00000"/>
              </a:solidFill>
              <a:highlight>
                <a:srgbClr val="FFFF00"/>
              </a:highlight>
              <a:latin typeface="Times New Roman" panose="02020603050405020304" pitchFamily="18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3E1FFA-9B82-6C07-7F19-3E53E0A207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Arial Black" panose="020B0A04020102020204" pitchFamily="34" charset="0"/>
            </a:endParaRPr>
          </a:p>
          <a:p>
            <a:pPr marR="0" lvl="0" rtl="0"/>
            <a:endParaRPr lang="fr-FR" b="1" dirty="0">
              <a:solidFill>
                <a:srgbClr val="2F5496"/>
              </a:solidFill>
              <a:latin typeface="Arial Black" panose="020B0A04020102020204" pitchFamily="34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Arial Black" panose="020B0A04020102020204" pitchFamily="34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Arial Black" panose="020B0A04020102020204" pitchFamily="34" charset="0"/>
            </a:endParaRPr>
          </a:p>
          <a:p>
            <a:pPr marR="0" lvl="0" rtl="0"/>
            <a:endParaRPr lang="fr-FR" b="1" dirty="0">
              <a:solidFill>
                <a:srgbClr val="2F5496"/>
              </a:solidFill>
              <a:highlight>
                <a:srgbClr val="FFFF00"/>
              </a:highlight>
              <a:latin typeface="Arial Black" panose="020B0A04020102020204" pitchFamily="34" charset="0"/>
            </a:endParaRPr>
          </a:p>
          <a:p>
            <a:pPr marR="0" lvl="0" rtl="0"/>
            <a:endParaRPr lang="fr-FR" b="1" dirty="0">
              <a:solidFill>
                <a:srgbClr val="2F5496"/>
              </a:solidFill>
              <a:highlight>
                <a:srgbClr val="FFFF00"/>
              </a:highlight>
              <a:latin typeface="Arial Black" panose="020B0A04020102020204" pitchFamily="34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highlight>
                <a:srgbClr val="FFFF00"/>
              </a:highlight>
              <a:latin typeface="Arial Black" panose="020B0A04020102020204" pitchFamily="34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Times New Roman" panose="02020603050405020304" pitchFamily="18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B2D5FC58-7E1D-F3EF-20A1-6C50BDBE1A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883" y="5107364"/>
            <a:ext cx="2619741" cy="1733792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ED5811A-3471-D128-6C3C-6FEBAB2A7C05}"/>
              </a:ext>
            </a:extLst>
          </p:cNvPr>
          <p:cNvSpPr txBox="1"/>
          <p:nvPr/>
        </p:nvSpPr>
        <p:spPr>
          <a:xfrm>
            <a:off x="1479885" y="1027906"/>
            <a:ext cx="91175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3600" b="1" dirty="0">
                <a:solidFill>
                  <a:schemeClr val="tx2"/>
                </a:solidFill>
              </a:rPr>
              <a:t>Appuyer </a:t>
            </a:r>
            <a:r>
              <a:rPr lang="fr-FR" sz="3200" b="1" dirty="0">
                <a:solidFill>
                  <a:schemeClr val="tx2"/>
                </a:solidFill>
                <a:latin typeface="Arial Black" panose="020B0A04020102020204" pitchFamily="34" charset="0"/>
              </a:rPr>
              <a:t>sur</a:t>
            </a:r>
            <a:r>
              <a:rPr lang="fr-FR" sz="2400" b="1" dirty="0">
                <a:solidFill>
                  <a:schemeClr val="tx2"/>
                </a:solidFill>
              </a:rPr>
              <a:t> </a:t>
            </a:r>
            <a:r>
              <a:rPr lang="fr-FR" sz="3600" b="1" dirty="0">
                <a:solidFill>
                  <a:schemeClr val="tx2"/>
                </a:solidFill>
              </a:rPr>
              <a:t>la Voyelle, relâcher la touche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B7B8A81-FA59-B5D7-D297-3E25DFF4764C}"/>
              </a:ext>
            </a:extLst>
          </p:cNvPr>
          <p:cNvSpPr txBox="1"/>
          <p:nvPr/>
        </p:nvSpPr>
        <p:spPr>
          <a:xfrm>
            <a:off x="2046366" y="1825625"/>
            <a:ext cx="809926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solidFill>
                  <a:srgbClr val="7030A0"/>
                </a:solidFill>
              </a:rPr>
              <a:t>Regarder le résultat  ö, ë, ä, ï, ü</a:t>
            </a:r>
            <a:r>
              <a:rPr lang="fr-FR" sz="6000" b="1" dirty="0">
                <a:solidFill>
                  <a:srgbClr val="7030A0"/>
                </a:solidFill>
              </a:rPr>
              <a:t> </a:t>
            </a:r>
            <a:endParaRPr lang="fr-FR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24789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98A1-6F04-930E-637A-44D2FFED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br>
              <a:rPr lang="fr-FR" b="0" i="0" u="none" strike="noStrike" baseline="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br>
              <a:rPr lang="fr-FR" b="0" i="0" u="none" strike="noStrike" baseline="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endParaRPr lang="fr-FR" b="0" i="0" u="none" strike="noStrike" baseline="0" dirty="0">
              <a:solidFill>
                <a:srgbClr val="C00000"/>
              </a:solidFill>
              <a:highlight>
                <a:srgbClr val="FFFF00"/>
              </a:highlight>
              <a:latin typeface="Times New Roman" panose="02020603050405020304" pitchFamily="18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3E1FFA-9B82-6C07-7F19-3E53E0A207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Arial Black" panose="020B0A04020102020204" pitchFamily="34" charset="0"/>
            </a:endParaRPr>
          </a:p>
          <a:p>
            <a:pPr marR="0" lvl="0" rtl="0"/>
            <a:endParaRPr lang="fr-FR" b="1" dirty="0">
              <a:solidFill>
                <a:srgbClr val="2F5496"/>
              </a:solidFill>
              <a:latin typeface="Arial Black" panose="020B0A04020102020204" pitchFamily="34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Arial Black" panose="020B0A04020102020204" pitchFamily="34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Arial Black" panose="020B0A04020102020204" pitchFamily="34" charset="0"/>
            </a:endParaRPr>
          </a:p>
          <a:p>
            <a:pPr marR="0" lvl="0" rtl="0"/>
            <a:endParaRPr lang="fr-FR" b="1" dirty="0">
              <a:solidFill>
                <a:srgbClr val="2F5496"/>
              </a:solidFill>
              <a:highlight>
                <a:srgbClr val="FFFF00"/>
              </a:highlight>
              <a:latin typeface="Arial Black" panose="020B0A04020102020204" pitchFamily="34" charset="0"/>
            </a:endParaRPr>
          </a:p>
          <a:p>
            <a:pPr marR="0" lvl="0" rtl="0"/>
            <a:endParaRPr lang="fr-FR" b="1" dirty="0">
              <a:solidFill>
                <a:srgbClr val="2F5496"/>
              </a:solidFill>
              <a:highlight>
                <a:srgbClr val="FFFF00"/>
              </a:highlight>
              <a:latin typeface="Arial Black" panose="020B0A04020102020204" pitchFamily="34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highlight>
                <a:srgbClr val="FFFF00"/>
              </a:highlight>
              <a:latin typeface="Arial Black" panose="020B0A04020102020204" pitchFamily="34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Times New Roman" panose="02020603050405020304" pitchFamily="18" charset="0"/>
            </a:endParaRPr>
          </a:p>
          <a:p>
            <a:pPr marR="0" lvl="0" rtl="0"/>
            <a:endParaRPr lang="fr-FR" b="1" i="0" u="none" strike="noStrike" baseline="0" dirty="0">
              <a:solidFill>
                <a:srgbClr val="2F5496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B2D5FC58-7E1D-F3EF-20A1-6C50BDBE1A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883" y="5107364"/>
            <a:ext cx="2619741" cy="173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389688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~present</Template>
  <TotalTime>69</TotalTime>
  <Words>103</Words>
  <Application>Microsoft Office PowerPoint</Application>
  <PresentationFormat>Grand écran</PresentationFormat>
  <Paragraphs>44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Times New Roman</vt:lpstr>
      <vt:lpstr>Wingdings</vt:lpstr>
      <vt:lpstr>Thème Office</vt:lpstr>
      <vt:lpstr> Pour mettre un accent circonflexe sur une voyelle </vt:lpstr>
      <vt:lpstr>  </vt:lpstr>
      <vt:lpstr>  </vt:lpstr>
      <vt:lpstr> 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Ouvrir l’explorateur de fichiers</dc:title>
  <dc:creator>migau migau</dc:creator>
  <cp:lastModifiedBy>migau migau</cp:lastModifiedBy>
  <cp:revision>13</cp:revision>
  <dcterms:created xsi:type="dcterms:W3CDTF">2022-12-14T08:45:08Z</dcterms:created>
  <dcterms:modified xsi:type="dcterms:W3CDTF">2022-12-27T17:43:01Z</dcterms:modified>
</cp:coreProperties>
</file>