
<file path=[Content_Types].xml><?xml version="1.0" encoding="utf-8"?>
<Types xmlns="http://schemas.openxmlformats.org/package/2006/content-types">
  <Default Extension="jpeg" ContentType="image/jpeg"/>
  <Default Extension="mov" ContentType="video/quicktime"/>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60" r:id="rId5"/>
    <p:sldId id="261" r:id="rId6"/>
    <p:sldId id="258" r:id="rId7"/>
    <p:sldId id="263" r:id="rId8"/>
    <p:sldId id="266" r:id="rId9"/>
    <p:sldId id="264" r:id="rId10"/>
    <p:sldId id="262" r:id="rId11"/>
    <p:sldId id="267" r:id="rId12"/>
    <p:sldId id="265" r:id="rId1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BDD"/>
    <a:srgbClr val="EBA633"/>
    <a:srgbClr val="CFC0A3"/>
    <a:srgbClr val="5853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771"/>
    <p:restoredTop sz="94665"/>
  </p:normalViewPr>
  <p:slideViewPr>
    <p:cSldViewPr snapToGrid="0">
      <p:cViewPr varScale="1">
        <p:scale>
          <a:sx n="99" d="100"/>
          <a:sy n="99" d="100"/>
        </p:scale>
        <p:origin x="208" y="35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551F62-DA6F-6E98-F3C3-7D3809E5E86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9A6DA4C-3EF6-DFC7-8CC7-B43C42C572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619F75E-F190-F324-16E1-3955F1D59E6D}"/>
              </a:ext>
            </a:extLst>
          </p:cNvPr>
          <p:cNvSpPr>
            <a:spLocks noGrp="1"/>
          </p:cNvSpPr>
          <p:nvPr>
            <p:ph type="dt" sz="half" idx="10"/>
          </p:nvPr>
        </p:nvSpPr>
        <p:spPr/>
        <p:txBody>
          <a:bodyPr/>
          <a:lstStyle/>
          <a:p>
            <a:fld id="{229AB817-B4B5-7F41-B2A8-BEB4E4C2C3F0}" type="datetimeFigureOut">
              <a:rPr lang="fr-FR" smtClean="0"/>
              <a:t>28/12/2022</a:t>
            </a:fld>
            <a:endParaRPr lang="fr-FR"/>
          </a:p>
        </p:txBody>
      </p:sp>
      <p:sp>
        <p:nvSpPr>
          <p:cNvPr id="5" name="Espace réservé du pied de page 4">
            <a:extLst>
              <a:ext uri="{FF2B5EF4-FFF2-40B4-BE49-F238E27FC236}">
                <a16:creationId xmlns:a16="http://schemas.microsoft.com/office/drawing/2014/main" id="{BA354C0E-ACDC-4FFE-4476-F3E8FC56D1C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82DD0AA-71AB-019C-7CC8-5C95BB81FE19}"/>
              </a:ext>
            </a:extLst>
          </p:cNvPr>
          <p:cNvSpPr>
            <a:spLocks noGrp="1"/>
          </p:cNvSpPr>
          <p:nvPr>
            <p:ph type="sldNum" sz="quarter" idx="12"/>
          </p:nvPr>
        </p:nvSpPr>
        <p:spPr/>
        <p:txBody>
          <a:bodyPr/>
          <a:lstStyle/>
          <a:p>
            <a:fld id="{6FECB759-EC8E-C54C-9C74-9D2172D2B4FC}" type="slidenum">
              <a:rPr lang="fr-FR" smtClean="0"/>
              <a:t>‹N°›</a:t>
            </a:fld>
            <a:endParaRPr lang="fr-FR"/>
          </a:p>
        </p:txBody>
      </p:sp>
    </p:spTree>
    <p:extLst>
      <p:ext uri="{BB962C8B-B14F-4D97-AF65-F5344CB8AC3E}">
        <p14:creationId xmlns:p14="http://schemas.microsoft.com/office/powerpoint/2010/main" val="797439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1A2ED3-3A84-6579-46FC-7B5FAA9745D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2AFE1ED-0DC2-2453-EEAF-40157250DBE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5D41D80-6B55-8394-A5C0-5B212C6532D5}"/>
              </a:ext>
            </a:extLst>
          </p:cNvPr>
          <p:cNvSpPr>
            <a:spLocks noGrp="1"/>
          </p:cNvSpPr>
          <p:nvPr>
            <p:ph type="dt" sz="half" idx="10"/>
          </p:nvPr>
        </p:nvSpPr>
        <p:spPr/>
        <p:txBody>
          <a:bodyPr/>
          <a:lstStyle/>
          <a:p>
            <a:fld id="{229AB817-B4B5-7F41-B2A8-BEB4E4C2C3F0}" type="datetimeFigureOut">
              <a:rPr lang="fr-FR" smtClean="0"/>
              <a:t>28/12/2022</a:t>
            </a:fld>
            <a:endParaRPr lang="fr-FR"/>
          </a:p>
        </p:txBody>
      </p:sp>
      <p:sp>
        <p:nvSpPr>
          <p:cNvPr id="5" name="Espace réservé du pied de page 4">
            <a:extLst>
              <a:ext uri="{FF2B5EF4-FFF2-40B4-BE49-F238E27FC236}">
                <a16:creationId xmlns:a16="http://schemas.microsoft.com/office/drawing/2014/main" id="{D75AC09A-C175-8364-83B3-5B3965342F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F0448C6-243F-E4C4-F2AC-EC4540F991E9}"/>
              </a:ext>
            </a:extLst>
          </p:cNvPr>
          <p:cNvSpPr>
            <a:spLocks noGrp="1"/>
          </p:cNvSpPr>
          <p:nvPr>
            <p:ph type="sldNum" sz="quarter" idx="12"/>
          </p:nvPr>
        </p:nvSpPr>
        <p:spPr/>
        <p:txBody>
          <a:bodyPr/>
          <a:lstStyle/>
          <a:p>
            <a:fld id="{6FECB759-EC8E-C54C-9C74-9D2172D2B4FC}" type="slidenum">
              <a:rPr lang="fr-FR" smtClean="0"/>
              <a:t>‹N°›</a:t>
            </a:fld>
            <a:endParaRPr lang="fr-FR"/>
          </a:p>
        </p:txBody>
      </p:sp>
    </p:spTree>
    <p:extLst>
      <p:ext uri="{BB962C8B-B14F-4D97-AF65-F5344CB8AC3E}">
        <p14:creationId xmlns:p14="http://schemas.microsoft.com/office/powerpoint/2010/main" val="3104700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F1984C7-2347-9E39-E476-959A8AFA190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8ACE2D4-4BAB-B34A-56DD-B9052BE29A4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FDBE5D2-9F3D-1083-6CF7-4299B12B8EAB}"/>
              </a:ext>
            </a:extLst>
          </p:cNvPr>
          <p:cNvSpPr>
            <a:spLocks noGrp="1"/>
          </p:cNvSpPr>
          <p:nvPr>
            <p:ph type="dt" sz="half" idx="10"/>
          </p:nvPr>
        </p:nvSpPr>
        <p:spPr/>
        <p:txBody>
          <a:bodyPr/>
          <a:lstStyle/>
          <a:p>
            <a:fld id="{229AB817-B4B5-7F41-B2A8-BEB4E4C2C3F0}" type="datetimeFigureOut">
              <a:rPr lang="fr-FR" smtClean="0"/>
              <a:t>28/12/2022</a:t>
            </a:fld>
            <a:endParaRPr lang="fr-FR"/>
          </a:p>
        </p:txBody>
      </p:sp>
      <p:sp>
        <p:nvSpPr>
          <p:cNvPr id="5" name="Espace réservé du pied de page 4">
            <a:extLst>
              <a:ext uri="{FF2B5EF4-FFF2-40B4-BE49-F238E27FC236}">
                <a16:creationId xmlns:a16="http://schemas.microsoft.com/office/drawing/2014/main" id="{9A92C881-BFBD-4106-E1DA-24C0196F284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40C9557-F594-559B-F43A-04FC20B7C61A}"/>
              </a:ext>
            </a:extLst>
          </p:cNvPr>
          <p:cNvSpPr>
            <a:spLocks noGrp="1"/>
          </p:cNvSpPr>
          <p:nvPr>
            <p:ph type="sldNum" sz="quarter" idx="12"/>
          </p:nvPr>
        </p:nvSpPr>
        <p:spPr/>
        <p:txBody>
          <a:bodyPr/>
          <a:lstStyle/>
          <a:p>
            <a:fld id="{6FECB759-EC8E-C54C-9C74-9D2172D2B4FC}" type="slidenum">
              <a:rPr lang="fr-FR" smtClean="0"/>
              <a:t>‹N°›</a:t>
            </a:fld>
            <a:endParaRPr lang="fr-FR"/>
          </a:p>
        </p:txBody>
      </p:sp>
    </p:spTree>
    <p:extLst>
      <p:ext uri="{BB962C8B-B14F-4D97-AF65-F5344CB8AC3E}">
        <p14:creationId xmlns:p14="http://schemas.microsoft.com/office/powerpoint/2010/main" val="1748797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A3FC25-8CED-7FDC-1D15-47526C41A9B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06DBD66-8E7A-613D-31C5-DD99DDA046F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D34B721-DE33-5CC1-B212-3AC1D967A1D6}"/>
              </a:ext>
            </a:extLst>
          </p:cNvPr>
          <p:cNvSpPr>
            <a:spLocks noGrp="1"/>
          </p:cNvSpPr>
          <p:nvPr>
            <p:ph type="dt" sz="half" idx="10"/>
          </p:nvPr>
        </p:nvSpPr>
        <p:spPr/>
        <p:txBody>
          <a:bodyPr/>
          <a:lstStyle/>
          <a:p>
            <a:fld id="{229AB817-B4B5-7F41-B2A8-BEB4E4C2C3F0}" type="datetimeFigureOut">
              <a:rPr lang="fr-FR" smtClean="0"/>
              <a:t>28/12/2022</a:t>
            </a:fld>
            <a:endParaRPr lang="fr-FR"/>
          </a:p>
        </p:txBody>
      </p:sp>
      <p:sp>
        <p:nvSpPr>
          <p:cNvPr id="5" name="Espace réservé du pied de page 4">
            <a:extLst>
              <a:ext uri="{FF2B5EF4-FFF2-40B4-BE49-F238E27FC236}">
                <a16:creationId xmlns:a16="http://schemas.microsoft.com/office/drawing/2014/main" id="{DDFEF5FA-3D5C-D9BE-E0B3-035FC8CC690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F715E45-E3AC-4A53-E38B-445D595C68AD}"/>
              </a:ext>
            </a:extLst>
          </p:cNvPr>
          <p:cNvSpPr>
            <a:spLocks noGrp="1"/>
          </p:cNvSpPr>
          <p:nvPr>
            <p:ph type="sldNum" sz="quarter" idx="12"/>
          </p:nvPr>
        </p:nvSpPr>
        <p:spPr/>
        <p:txBody>
          <a:bodyPr/>
          <a:lstStyle/>
          <a:p>
            <a:fld id="{6FECB759-EC8E-C54C-9C74-9D2172D2B4FC}" type="slidenum">
              <a:rPr lang="fr-FR" smtClean="0"/>
              <a:t>‹N°›</a:t>
            </a:fld>
            <a:endParaRPr lang="fr-FR"/>
          </a:p>
        </p:txBody>
      </p:sp>
    </p:spTree>
    <p:extLst>
      <p:ext uri="{BB962C8B-B14F-4D97-AF65-F5344CB8AC3E}">
        <p14:creationId xmlns:p14="http://schemas.microsoft.com/office/powerpoint/2010/main" val="205980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5C88AE-37F6-074A-9DAA-A0D12EDA1AE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82E29E5-BC72-3FDE-C4C5-3A16814634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AB8E5FA-7DDB-738B-FA38-8BF9088798A5}"/>
              </a:ext>
            </a:extLst>
          </p:cNvPr>
          <p:cNvSpPr>
            <a:spLocks noGrp="1"/>
          </p:cNvSpPr>
          <p:nvPr>
            <p:ph type="dt" sz="half" idx="10"/>
          </p:nvPr>
        </p:nvSpPr>
        <p:spPr/>
        <p:txBody>
          <a:bodyPr/>
          <a:lstStyle/>
          <a:p>
            <a:fld id="{229AB817-B4B5-7F41-B2A8-BEB4E4C2C3F0}" type="datetimeFigureOut">
              <a:rPr lang="fr-FR" smtClean="0"/>
              <a:t>28/12/2022</a:t>
            </a:fld>
            <a:endParaRPr lang="fr-FR"/>
          </a:p>
        </p:txBody>
      </p:sp>
      <p:sp>
        <p:nvSpPr>
          <p:cNvPr id="5" name="Espace réservé du pied de page 4">
            <a:extLst>
              <a:ext uri="{FF2B5EF4-FFF2-40B4-BE49-F238E27FC236}">
                <a16:creationId xmlns:a16="http://schemas.microsoft.com/office/drawing/2014/main" id="{89F60AA1-A329-C0A9-8F19-0EFC1B7372D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B4DD315-572D-8CFC-5BD6-D430D64EE037}"/>
              </a:ext>
            </a:extLst>
          </p:cNvPr>
          <p:cNvSpPr>
            <a:spLocks noGrp="1"/>
          </p:cNvSpPr>
          <p:nvPr>
            <p:ph type="sldNum" sz="quarter" idx="12"/>
          </p:nvPr>
        </p:nvSpPr>
        <p:spPr/>
        <p:txBody>
          <a:bodyPr/>
          <a:lstStyle/>
          <a:p>
            <a:fld id="{6FECB759-EC8E-C54C-9C74-9D2172D2B4FC}" type="slidenum">
              <a:rPr lang="fr-FR" smtClean="0"/>
              <a:t>‹N°›</a:t>
            </a:fld>
            <a:endParaRPr lang="fr-FR"/>
          </a:p>
        </p:txBody>
      </p:sp>
    </p:spTree>
    <p:extLst>
      <p:ext uri="{BB962C8B-B14F-4D97-AF65-F5344CB8AC3E}">
        <p14:creationId xmlns:p14="http://schemas.microsoft.com/office/powerpoint/2010/main" val="3841420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D196D0-84B2-EDEF-E9AE-48408D84F96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B399E3E-B6D3-B7F9-A2C9-C34B012DA1C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546CC9A-5616-8AF6-C4BC-7F9F7404F7F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2A44E89-FF1E-E2D2-85A0-74601ADF3DC7}"/>
              </a:ext>
            </a:extLst>
          </p:cNvPr>
          <p:cNvSpPr>
            <a:spLocks noGrp="1"/>
          </p:cNvSpPr>
          <p:nvPr>
            <p:ph type="dt" sz="half" idx="10"/>
          </p:nvPr>
        </p:nvSpPr>
        <p:spPr/>
        <p:txBody>
          <a:bodyPr/>
          <a:lstStyle/>
          <a:p>
            <a:fld id="{229AB817-B4B5-7F41-B2A8-BEB4E4C2C3F0}" type="datetimeFigureOut">
              <a:rPr lang="fr-FR" smtClean="0"/>
              <a:t>28/12/2022</a:t>
            </a:fld>
            <a:endParaRPr lang="fr-FR"/>
          </a:p>
        </p:txBody>
      </p:sp>
      <p:sp>
        <p:nvSpPr>
          <p:cNvPr id="6" name="Espace réservé du pied de page 5">
            <a:extLst>
              <a:ext uri="{FF2B5EF4-FFF2-40B4-BE49-F238E27FC236}">
                <a16:creationId xmlns:a16="http://schemas.microsoft.com/office/drawing/2014/main" id="{F0AAA861-6B73-B0EC-96EA-956DEB32A1E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AD27BCB-B8F1-A800-E295-12472A9E0E2C}"/>
              </a:ext>
            </a:extLst>
          </p:cNvPr>
          <p:cNvSpPr>
            <a:spLocks noGrp="1"/>
          </p:cNvSpPr>
          <p:nvPr>
            <p:ph type="sldNum" sz="quarter" idx="12"/>
          </p:nvPr>
        </p:nvSpPr>
        <p:spPr/>
        <p:txBody>
          <a:bodyPr/>
          <a:lstStyle/>
          <a:p>
            <a:fld id="{6FECB759-EC8E-C54C-9C74-9D2172D2B4FC}" type="slidenum">
              <a:rPr lang="fr-FR" smtClean="0"/>
              <a:t>‹N°›</a:t>
            </a:fld>
            <a:endParaRPr lang="fr-FR"/>
          </a:p>
        </p:txBody>
      </p:sp>
    </p:spTree>
    <p:extLst>
      <p:ext uri="{BB962C8B-B14F-4D97-AF65-F5344CB8AC3E}">
        <p14:creationId xmlns:p14="http://schemas.microsoft.com/office/powerpoint/2010/main" val="3651117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5C5F7E-317B-0419-2018-CE65B4674CF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820CAC6-87CA-5E36-40DE-CEA8DB20C6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570ADAD-6733-067A-BFDB-1359C85EF0FC}"/>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4A2A4A3-714A-5A84-B6D7-5712559A8D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55780EF-AA43-2495-7E1B-85F6DF7A0B8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CFE753B-4EF4-4E6F-1150-F0EF82601FB3}"/>
              </a:ext>
            </a:extLst>
          </p:cNvPr>
          <p:cNvSpPr>
            <a:spLocks noGrp="1"/>
          </p:cNvSpPr>
          <p:nvPr>
            <p:ph type="dt" sz="half" idx="10"/>
          </p:nvPr>
        </p:nvSpPr>
        <p:spPr/>
        <p:txBody>
          <a:bodyPr/>
          <a:lstStyle/>
          <a:p>
            <a:fld id="{229AB817-B4B5-7F41-B2A8-BEB4E4C2C3F0}" type="datetimeFigureOut">
              <a:rPr lang="fr-FR" smtClean="0"/>
              <a:t>28/12/2022</a:t>
            </a:fld>
            <a:endParaRPr lang="fr-FR"/>
          </a:p>
        </p:txBody>
      </p:sp>
      <p:sp>
        <p:nvSpPr>
          <p:cNvPr id="8" name="Espace réservé du pied de page 7">
            <a:extLst>
              <a:ext uri="{FF2B5EF4-FFF2-40B4-BE49-F238E27FC236}">
                <a16:creationId xmlns:a16="http://schemas.microsoft.com/office/drawing/2014/main" id="{2CE5C5B0-3BE4-13B7-D2FA-E0B09374EEE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F04BEAD-0562-7E52-37AE-0B9DBF2BA656}"/>
              </a:ext>
            </a:extLst>
          </p:cNvPr>
          <p:cNvSpPr>
            <a:spLocks noGrp="1"/>
          </p:cNvSpPr>
          <p:nvPr>
            <p:ph type="sldNum" sz="quarter" idx="12"/>
          </p:nvPr>
        </p:nvSpPr>
        <p:spPr/>
        <p:txBody>
          <a:bodyPr/>
          <a:lstStyle/>
          <a:p>
            <a:fld id="{6FECB759-EC8E-C54C-9C74-9D2172D2B4FC}" type="slidenum">
              <a:rPr lang="fr-FR" smtClean="0"/>
              <a:t>‹N°›</a:t>
            </a:fld>
            <a:endParaRPr lang="fr-FR"/>
          </a:p>
        </p:txBody>
      </p:sp>
    </p:spTree>
    <p:extLst>
      <p:ext uri="{BB962C8B-B14F-4D97-AF65-F5344CB8AC3E}">
        <p14:creationId xmlns:p14="http://schemas.microsoft.com/office/powerpoint/2010/main" val="2558346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C64CC2-A6D6-A93D-9D28-A95F9E18EF4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BDB3BA9-CF68-725F-22C4-4B71C6393510}"/>
              </a:ext>
            </a:extLst>
          </p:cNvPr>
          <p:cNvSpPr>
            <a:spLocks noGrp="1"/>
          </p:cNvSpPr>
          <p:nvPr>
            <p:ph type="dt" sz="half" idx="10"/>
          </p:nvPr>
        </p:nvSpPr>
        <p:spPr/>
        <p:txBody>
          <a:bodyPr/>
          <a:lstStyle/>
          <a:p>
            <a:fld id="{229AB817-B4B5-7F41-B2A8-BEB4E4C2C3F0}" type="datetimeFigureOut">
              <a:rPr lang="fr-FR" smtClean="0"/>
              <a:t>28/12/2022</a:t>
            </a:fld>
            <a:endParaRPr lang="fr-FR"/>
          </a:p>
        </p:txBody>
      </p:sp>
      <p:sp>
        <p:nvSpPr>
          <p:cNvPr id="4" name="Espace réservé du pied de page 3">
            <a:extLst>
              <a:ext uri="{FF2B5EF4-FFF2-40B4-BE49-F238E27FC236}">
                <a16:creationId xmlns:a16="http://schemas.microsoft.com/office/drawing/2014/main" id="{FDD3593B-9260-D428-891F-7F477B0DA130}"/>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A67DB88-BA32-213A-FCDA-7E191B9429E1}"/>
              </a:ext>
            </a:extLst>
          </p:cNvPr>
          <p:cNvSpPr>
            <a:spLocks noGrp="1"/>
          </p:cNvSpPr>
          <p:nvPr>
            <p:ph type="sldNum" sz="quarter" idx="12"/>
          </p:nvPr>
        </p:nvSpPr>
        <p:spPr/>
        <p:txBody>
          <a:bodyPr/>
          <a:lstStyle/>
          <a:p>
            <a:fld id="{6FECB759-EC8E-C54C-9C74-9D2172D2B4FC}" type="slidenum">
              <a:rPr lang="fr-FR" smtClean="0"/>
              <a:t>‹N°›</a:t>
            </a:fld>
            <a:endParaRPr lang="fr-FR"/>
          </a:p>
        </p:txBody>
      </p:sp>
    </p:spTree>
    <p:extLst>
      <p:ext uri="{BB962C8B-B14F-4D97-AF65-F5344CB8AC3E}">
        <p14:creationId xmlns:p14="http://schemas.microsoft.com/office/powerpoint/2010/main" val="3232175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2275AB2-A13E-EF4F-6894-BA1FAB526CD4}"/>
              </a:ext>
            </a:extLst>
          </p:cNvPr>
          <p:cNvSpPr>
            <a:spLocks noGrp="1"/>
          </p:cNvSpPr>
          <p:nvPr>
            <p:ph type="dt" sz="half" idx="10"/>
          </p:nvPr>
        </p:nvSpPr>
        <p:spPr/>
        <p:txBody>
          <a:bodyPr/>
          <a:lstStyle/>
          <a:p>
            <a:fld id="{229AB817-B4B5-7F41-B2A8-BEB4E4C2C3F0}" type="datetimeFigureOut">
              <a:rPr lang="fr-FR" smtClean="0"/>
              <a:t>28/12/2022</a:t>
            </a:fld>
            <a:endParaRPr lang="fr-FR"/>
          </a:p>
        </p:txBody>
      </p:sp>
      <p:sp>
        <p:nvSpPr>
          <p:cNvPr id="3" name="Espace réservé du pied de page 2">
            <a:extLst>
              <a:ext uri="{FF2B5EF4-FFF2-40B4-BE49-F238E27FC236}">
                <a16:creationId xmlns:a16="http://schemas.microsoft.com/office/drawing/2014/main" id="{BF22CC4F-E20F-342D-75F8-8ED103CC60D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2650526-F707-BC03-91EA-99BBBDA58F86}"/>
              </a:ext>
            </a:extLst>
          </p:cNvPr>
          <p:cNvSpPr>
            <a:spLocks noGrp="1"/>
          </p:cNvSpPr>
          <p:nvPr>
            <p:ph type="sldNum" sz="quarter" idx="12"/>
          </p:nvPr>
        </p:nvSpPr>
        <p:spPr/>
        <p:txBody>
          <a:bodyPr/>
          <a:lstStyle/>
          <a:p>
            <a:fld id="{6FECB759-EC8E-C54C-9C74-9D2172D2B4FC}" type="slidenum">
              <a:rPr lang="fr-FR" smtClean="0"/>
              <a:t>‹N°›</a:t>
            </a:fld>
            <a:endParaRPr lang="fr-FR"/>
          </a:p>
        </p:txBody>
      </p:sp>
    </p:spTree>
    <p:extLst>
      <p:ext uri="{BB962C8B-B14F-4D97-AF65-F5344CB8AC3E}">
        <p14:creationId xmlns:p14="http://schemas.microsoft.com/office/powerpoint/2010/main" val="1276751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203581-0837-AA30-A1A2-42DD5ABBC4D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F7454F7-0AAB-49C8-00C5-F59251DE36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92D2E3F-C61F-BD2C-68D8-0D1DB8EA18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2E8308D-E3AB-D81D-3488-3F3AB20743FF}"/>
              </a:ext>
            </a:extLst>
          </p:cNvPr>
          <p:cNvSpPr>
            <a:spLocks noGrp="1"/>
          </p:cNvSpPr>
          <p:nvPr>
            <p:ph type="dt" sz="half" idx="10"/>
          </p:nvPr>
        </p:nvSpPr>
        <p:spPr/>
        <p:txBody>
          <a:bodyPr/>
          <a:lstStyle/>
          <a:p>
            <a:fld id="{229AB817-B4B5-7F41-B2A8-BEB4E4C2C3F0}" type="datetimeFigureOut">
              <a:rPr lang="fr-FR" smtClean="0"/>
              <a:t>28/12/2022</a:t>
            </a:fld>
            <a:endParaRPr lang="fr-FR"/>
          </a:p>
        </p:txBody>
      </p:sp>
      <p:sp>
        <p:nvSpPr>
          <p:cNvPr id="6" name="Espace réservé du pied de page 5">
            <a:extLst>
              <a:ext uri="{FF2B5EF4-FFF2-40B4-BE49-F238E27FC236}">
                <a16:creationId xmlns:a16="http://schemas.microsoft.com/office/drawing/2014/main" id="{5A6791C7-4204-8E7F-25A7-12A3B378490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3C17BF4-84AB-A5D3-E624-93A73C72FA8C}"/>
              </a:ext>
            </a:extLst>
          </p:cNvPr>
          <p:cNvSpPr>
            <a:spLocks noGrp="1"/>
          </p:cNvSpPr>
          <p:nvPr>
            <p:ph type="sldNum" sz="quarter" idx="12"/>
          </p:nvPr>
        </p:nvSpPr>
        <p:spPr/>
        <p:txBody>
          <a:bodyPr/>
          <a:lstStyle/>
          <a:p>
            <a:fld id="{6FECB759-EC8E-C54C-9C74-9D2172D2B4FC}" type="slidenum">
              <a:rPr lang="fr-FR" smtClean="0"/>
              <a:t>‹N°›</a:t>
            </a:fld>
            <a:endParaRPr lang="fr-FR"/>
          </a:p>
        </p:txBody>
      </p:sp>
    </p:spTree>
    <p:extLst>
      <p:ext uri="{BB962C8B-B14F-4D97-AF65-F5344CB8AC3E}">
        <p14:creationId xmlns:p14="http://schemas.microsoft.com/office/powerpoint/2010/main" val="2121483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1EEBF8-35D6-343E-5172-A22CE0AE79A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2ED4D40-B1F7-6D20-24CA-8A05FD49BD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BD530DC-0668-C66A-9CA7-03408DEA39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72E4008-A738-D68E-F2B1-2D4DFF8DF6AF}"/>
              </a:ext>
            </a:extLst>
          </p:cNvPr>
          <p:cNvSpPr>
            <a:spLocks noGrp="1"/>
          </p:cNvSpPr>
          <p:nvPr>
            <p:ph type="dt" sz="half" idx="10"/>
          </p:nvPr>
        </p:nvSpPr>
        <p:spPr/>
        <p:txBody>
          <a:bodyPr/>
          <a:lstStyle/>
          <a:p>
            <a:fld id="{229AB817-B4B5-7F41-B2A8-BEB4E4C2C3F0}" type="datetimeFigureOut">
              <a:rPr lang="fr-FR" smtClean="0"/>
              <a:t>28/12/2022</a:t>
            </a:fld>
            <a:endParaRPr lang="fr-FR"/>
          </a:p>
        </p:txBody>
      </p:sp>
      <p:sp>
        <p:nvSpPr>
          <p:cNvPr id="6" name="Espace réservé du pied de page 5">
            <a:extLst>
              <a:ext uri="{FF2B5EF4-FFF2-40B4-BE49-F238E27FC236}">
                <a16:creationId xmlns:a16="http://schemas.microsoft.com/office/drawing/2014/main" id="{FC0B71DC-6DB8-0043-4F61-BC0BF4499FB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9310440-90A2-1C4B-8206-AC5D7CC0347D}"/>
              </a:ext>
            </a:extLst>
          </p:cNvPr>
          <p:cNvSpPr>
            <a:spLocks noGrp="1"/>
          </p:cNvSpPr>
          <p:nvPr>
            <p:ph type="sldNum" sz="quarter" idx="12"/>
          </p:nvPr>
        </p:nvSpPr>
        <p:spPr/>
        <p:txBody>
          <a:bodyPr/>
          <a:lstStyle/>
          <a:p>
            <a:fld id="{6FECB759-EC8E-C54C-9C74-9D2172D2B4FC}" type="slidenum">
              <a:rPr lang="fr-FR" smtClean="0"/>
              <a:t>‹N°›</a:t>
            </a:fld>
            <a:endParaRPr lang="fr-FR"/>
          </a:p>
        </p:txBody>
      </p:sp>
    </p:spTree>
    <p:extLst>
      <p:ext uri="{BB962C8B-B14F-4D97-AF65-F5344CB8AC3E}">
        <p14:creationId xmlns:p14="http://schemas.microsoft.com/office/powerpoint/2010/main" val="3049009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1813FEE-0354-8A00-B3A5-79C7BB83FF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558B76A-5E2A-23DC-39ED-648F9B86B8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78F520D-8709-90ED-07A5-A38DDC7EDB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9AB817-B4B5-7F41-B2A8-BEB4E4C2C3F0}" type="datetimeFigureOut">
              <a:rPr lang="fr-FR" smtClean="0"/>
              <a:t>28/12/2022</a:t>
            </a:fld>
            <a:endParaRPr lang="fr-FR"/>
          </a:p>
        </p:txBody>
      </p:sp>
      <p:sp>
        <p:nvSpPr>
          <p:cNvPr id="5" name="Espace réservé du pied de page 4">
            <a:extLst>
              <a:ext uri="{FF2B5EF4-FFF2-40B4-BE49-F238E27FC236}">
                <a16:creationId xmlns:a16="http://schemas.microsoft.com/office/drawing/2014/main" id="{294B02BE-8C1B-B84D-912A-391B471F54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2482CE9C-0367-D086-0CD7-6B5C4040E1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CB759-EC8E-C54C-9C74-9D2172D2B4FC}" type="slidenum">
              <a:rPr lang="fr-FR" smtClean="0"/>
              <a:t>‹N°›</a:t>
            </a:fld>
            <a:endParaRPr lang="fr-FR"/>
          </a:p>
        </p:txBody>
      </p:sp>
    </p:spTree>
    <p:extLst>
      <p:ext uri="{BB962C8B-B14F-4D97-AF65-F5344CB8AC3E}">
        <p14:creationId xmlns:p14="http://schemas.microsoft.com/office/powerpoint/2010/main" val="2675421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7.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learningapps.org/display?v=pxty8da7j2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624F61-8D0B-D698-4B7E-BA31B862D47E}"/>
              </a:ext>
            </a:extLst>
          </p:cNvPr>
          <p:cNvSpPr/>
          <p:nvPr/>
        </p:nvSpPr>
        <p:spPr>
          <a:xfrm>
            <a:off x="0" y="0"/>
            <a:ext cx="12192000" cy="6858000"/>
          </a:xfrm>
          <a:prstGeom prst="rect">
            <a:avLst/>
          </a:prstGeom>
          <a:solidFill>
            <a:srgbClr val="CFC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F6F31425-F26C-052B-AF72-59A704DCB1A7}"/>
              </a:ext>
            </a:extLst>
          </p:cNvPr>
          <p:cNvPicPr>
            <a:picLocks noChangeAspect="1"/>
          </p:cNvPicPr>
          <p:nvPr/>
        </p:nvPicPr>
        <p:blipFill>
          <a:blip r:embed="rId2"/>
          <a:stretch>
            <a:fillRect/>
          </a:stretch>
        </p:blipFill>
        <p:spPr>
          <a:xfrm>
            <a:off x="3157537" y="1964903"/>
            <a:ext cx="6298715" cy="4490413"/>
          </a:xfrm>
          <a:prstGeom prst="rect">
            <a:avLst/>
          </a:prstGeom>
        </p:spPr>
      </p:pic>
      <p:sp>
        <p:nvSpPr>
          <p:cNvPr id="6" name="Rectangle 5">
            <a:extLst>
              <a:ext uri="{FF2B5EF4-FFF2-40B4-BE49-F238E27FC236}">
                <a16:creationId xmlns:a16="http://schemas.microsoft.com/office/drawing/2014/main" id="{1E2940DF-197D-06F5-CBA2-ACF51995A83D}"/>
              </a:ext>
            </a:extLst>
          </p:cNvPr>
          <p:cNvSpPr/>
          <p:nvPr/>
        </p:nvSpPr>
        <p:spPr>
          <a:xfrm>
            <a:off x="-2" y="246516"/>
            <a:ext cx="12192001" cy="1567543"/>
          </a:xfrm>
          <a:prstGeom prst="rect">
            <a:avLst/>
          </a:prstGeom>
          <a:solidFill>
            <a:srgbClr val="58534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solidFill>
                  <a:srgbClr val="CFC0A3"/>
                </a:solidFill>
                <a:latin typeface="Candara" panose="020E0502030303020204" pitchFamily="34" charset="0"/>
              </a:rPr>
              <a:t>Les communautés anarchistes et le rejet du monde industriel (1870-1920) ?</a:t>
            </a:r>
          </a:p>
        </p:txBody>
      </p:sp>
      <p:grpSp>
        <p:nvGrpSpPr>
          <p:cNvPr id="10" name="Groupe 9">
            <a:extLst>
              <a:ext uri="{FF2B5EF4-FFF2-40B4-BE49-F238E27FC236}">
                <a16:creationId xmlns:a16="http://schemas.microsoft.com/office/drawing/2014/main" id="{359E0769-1AB3-4540-DB6B-FF36B980114D}"/>
              </a:ext>
            </a:extLst>
          </p:cNvPr>
          <p:cNvGrpSpPr/>
          <p:nvPr/>
        </p:nvGrpSpPr>
        <p:grpSpPr>
          <a:xfrm rot="16200000">
            <a:off x="9969600" y="4635601"/>
            <a:ext cx="3921580" cy="523221"/>
            <a:chOff x="1741719" y="16346916"/>
            <a:chExt cx="3921580" cy="523221"/>
          </a:xfrm>
        </p:grpSpPr>
        <p:sp>
          <p:nvSpPr>
            <p:cNvPr id="7" name="Rectangle 6">
              <a:extLst>
                <a:ext uri="{FF2B5EF4-FFF2-40B4-BE49-F238E27FC236}">
                  <a16:creationId xmlns:a16="http://schemas.microsoft.com/office/drawing/2014/main" id="{4513D23C-9C92-346F-CB79-73360BF4D7FF}"/>
                </a:ext>
              </a:extLst>
            </p:cNvPr>
            <p:cNvSpPr/>
            <p:nvPr/>
          </p:nvSpPr>
          <p:spPr>
            <a:xfrm rot="5400000">
              <a:off x="3440900" y="14647737"/>
              <a:ext cx="523219" cy="3921578"/>
            </a:xfrm>
            <a:prstGeom prst="rect">
              <a:avLst/>
            </a:prstGeom>
            <a:solidFill>
              <a:srgbClr val="58534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6C426E6F-EBD6-D0A0-D588-0985CB397001}"/>
                </a:ext>
              </a:extLst>
            </p:cNvPr>
            <p:cNvSpPr txBox="1"/>
            <p:nvPr/>
          </p:nvSpPr>
          <p:spPr>
            <a:xfrm>
              <a:off x="1741719" y="16346917"/>
              <a:ext cx="3804619" cy="523220"/>
            </a:xfrm>
            <a:prstGeom prst="rect">
              <a:avLst/>
            </a:prstGeom>
            <a:noFill/>
          </p:spPr>
          <p:txBody>
            <a:bodyPr wrap="square" rtlCol="0">
              <a:spAutoFit/>
            </a:bodyPr>
            <a:lstStyle/>
            <a:p>
              <a:r>
                <a:rPr lang="fr-FR" sz="1400" dirty="0">
                  <a:solidFill>
                    <a:srgbClr val="CFC0A3"/>
                  </a:solidFill>
                </a:rPr>
                <a:t>« L'Anarchiste », gravure par Félix Vallotton - 1892 © domaine public - BNF</a:t>
              </a:r>
            </a:p>
          </p:txBody>
        </p:sp>
      </p:grpSp>
    </p:spTree>
    <p:extLst>
      <p:ext uri="{BB962C8B-B14F-4D97-AF65-F5344CB8AC3E}">
        <p14:creationId xmlns:p14="http://schemas.microsoft.com/office/powerpoint/2010/main" val="3852868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FE20B2-7339-4403-FBF5-B701F0B31810}"/>
              </a:ext>
            </a:extLst>
          </p:cNvPr>
          <p:cNvSpPr/>
          <p:nvPr/>
        </p:nvSpPr>
        <p:spPr>
          <a:xfrm>
            <a:off x="0" y="0"/>
            <a:ext cx="12192000" cy="6858000"/>
          </a:xfrm>
          <a:prstGeom prst="rect">
            <a:avLst/>
          </a:prstGeom>
          <a:solidFill>
            <a:srgbClr val="CFC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Espace réservé du contenu 4">
            <a:extLst>
              <a:ext uri="{FF2B5EF4-FFF2-40B4-BE49-F238E27FC236}">
                <a16:creationId xmlns:a16="http://schemas.microsoft.com/office/drawing/2014/main" id="{99244F34-D24B-7956-2A49-444A5238B6A3}"/>
              </a:ext>
            </a:extLst>
          </p:cNvPr>
          <p:cNvPicPr>
            <a:picLocks noGrp="1" noChangeAspect="1"/>
          </p:cNvPicPr>
          <p:nvPr>
            <p:ph idx="1"/>
          </p:nvPr>
        </p:nvPicPr>
        <p:blipFill>
          <a:blip r:embed="rId2"/>
          <a:stretch>
            <a:fillRect/>
          </a:stretch>
        </p:blipFill>
        <p:spPr>
          <a:xfrm>
            <a:off x="9882188" y="0"/>
            <a:ext cx="2309812" cy="1471939"/>
          </a:xfrm>
        </p:spPr>
      </p:pic>
      <p:sp>
        <p:nvSpPr>
          <p:cNvPr id="7" name="Rectangle 6">
            <a:extLst>
              <a:ext uri="{FF2B5EF4-FFF2-40B4-BE49-F238E27FC236}">
                <a16:creationId xmlns:a16="http://schemas.microsoft.com/office/drawing/2014/main" id="{EFE4ADBC-B940-6114-A8FF-7D4F45350816}"/>
              </a:ext>
            </a:extLst>
          </p:cNvPr>
          <p:cNvSpPr/>
          <p:nvPr/>
        </p:nvSpPr>
        <p:spPr>
          <a:xfrm>
            <a:off x="-1" y="0"/>
            <a:ext cx="9882189" cy="1471939"/>
          </a:xfrm>
          <a:prstGeom prst="rect">
            <a:avLst/>
          </a:prstGeom>
          <a:solidFill>
            <a:srgbClr val="58534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rgbClr val="CFC0A3"/>
                </a:solidFill>
                <a:latin typeface="Candara" panose="020E0502030303020204" pitchFamily="34" charset="0"/>
              </a:rPr>
              <a:t>Bibliographie succincte</a:t>
            </a:r>
          </a:p>
        </p:txBody>
      </p:sp>
      <p:sp>
        <p:nvSpPr>
          <p:cNvPr id="2" name="ZoneTexte 1">
            <a:extLst>
              <a:ext uri="{FF2B5EF4-FFF2-40B4-BE49-F238E27FC236}">
                <a16:creationId xmlns:a16="http://schemas.microsoft.com/office/drawing/2014/main" id="{AD83D20B-2E8D-5E1F-2F1B-B2C25F442709}"/>
              </a:ext>
            </a:extLst>
          </p:cNvPr>
          <p:cNvSpPr txBox="1"/>
          <p:nvPr/>
        </p:nvSpPr>
        <p:spPr>
          <a:xfrm>
            <a:off x="152400" y="1810479"/>
            <a:ext cx="9729788" cy="4708981"/>
          </a:xfrm>
          <a:prstGeom prst="rect">
            <a:avLst/>
          </a:prstGeom>
          <a:noFill/>
        </p:spPr>
        <p:txBody>
          <a:bodyPr wrap="square" rtlCol="0">
            <a:spAutoFit/>
          </a:bodyPr>
          <a:lstStyle/>
          <a:p>
            <a:pPr algn="just"/>
            <a:r>
              <a:rPr lang="fr-FR" sz="2000" dirty="0"/>
              <a:t>ARVON (Henri), </a:t>
            </a:r>
            <a:r>
              <a:rPr lang="fr-FR" sz="2000" i="1" dirty="0"/>
              <a:t>L’Anarchisme au XXème siècle</a:t>
            </a:r>
            <a:r>
              <a:rPr lang="fr-FR" sz="2000" dirty="0"/>
              <a:t>, Presses Universitaires de France, 1979.</a:t>
            </a:r>
          </a:p>
          <a:p>
            <a:pPr algn="just"/>
            <a:endParaRPr lang="fr-FR" sz="2000" dirty="0"/>
          </a:p>
          <a:p>
            <a:pPr algn="just"/>
            <a:r>
              <a:rPr lang="fr-FR" sz="2000" dirty="0"/>
              <a:t>BAILLARGEON (Normand), </a:t>
            </a:r>
            <a:r>
              <a:rPr lang="fr-FR" sz="2000" i="1" dirty="0"/>
              <a:t>L’ordre moins le pouvoir. Histoire et actualité de l’anarchisme</a:t>
            </a:r>
            <a:r>
              <a:rPr lang="fr-FR" sz="2000" dirty="0"/>
              <a:t>, </a:t>
            </a:r>
            <a:r>
              <a:rPr lang="fr-FR" sz="2000" dirty="0" err="1"/>
              <a:t>Agone</a:t>
            </a:r>
            <a:r>
              <a:rPr lang="fr-FR" sz="2000" dirty="0"/>
              <a:t>, 2008.</a:t>
            </a:r>
          </a:p>
          <a:p>
            <a:pPr algn="just"/>
            <a:endParaRPr lang="fr-FR" sz="2000" dirty="0"/>
          </a:p>
          <a:p>
            <a:pPr algn="just"/>
            <a:r>
              <a:rPr lang="fr-FR" sz="2000" dirty="0"/>
              <a:t>GUÉRIN (Daniel), </a:t>
            </a:r>
            <a:r>
              <a:rPr lang="fr-FR" sz="2000" i="1" dirty="0"/>
              <a:t>Ni Dieu ni Maître. Anthologie de l’anarchisme</a:t>
            </a:r>
            <a:r>
              <a:rPr lang="fr-FR" sz="2000" dirty="0"/>
              <a:t>, La Découverte, 2012.</a:t>
            </a:r>
          </a:p>
          <a:p>
            <a:pPr algn="just"/>
            <a:endParaRPr lang="fr-FR" sz="2000" dirty="0"/>
          </a:p>
          <a:p>
            <a:pPr algn="just"/>
            <a:r>
              <a:rPr lang="fr-FR" sz="2000" dirty="0"/>
              <a:t>JOURDAIN (Édouard), </a:t>
            </a:r>
            <a:r>
              <a:rPr lang="fr-FR" sz="2000" i="1" dirty="0"/>
              <a:t>L’anarchisme</a:t>
            </a:r>
            <a:r>
              <a:rPr lang="fr-FR" sz="2000" dirty="0"/>
              <a:t>, La Découverte, 2020.</a:t>
            </a:r>
          </a:p>
          <a:p>
            <a:pPr algn="just"/>
            <a:endParaRPr lang="fr-FR" sz="2000" dirty="0"/>
          </a:p>
          <a:p>
            <a:pPr algn="just"/>
            <a:r>
              <a:rPr lang="fr-FR" sz="2000" dirty="0"/>
              <a:t>MANFREDONIA (Gaetano), « L’anarchisme » dans BECKER (Jean-Jacques, </a:t>
            </a:r>
            <a:r>
              <a:rPr lang="fr-FR" sz="2000" dirty="0" err="1"/>
              <a:t>dir</a:t>
            </a:r>
            <a:r>
              <a:rPr lang="fr-FR" sz="2000" dirty="0"/>
              <a:t>.), CANDAR (Gilles, </a:t>
            </a:r>
            <a:r>
              <a:rPr lang="fr-FR" sz="2000" dirty="0" err="1"/>
              <a:t>dir</a:t>
            </a:r>
            <a:r>
              <a:rPr lang="fr-FR" sz="2000" dirty="0"/>
              <a:t>.), </a:t>
            </a:r>
            <a:r>
              <a:rPr lang="fr-FR" sz="2000" i="1" dirty="0"/>
              <a:t>Histoire des gauches en France</a:t>
            </a:r>
            <a:r>
              <a:rPr lang="fr-FR" sz="2000" dirty="0"/>
              <a:t>, Vol. 1, La Découverte, 2005.</a:t>
            </a:r>
          </a:p>
          <a:p>
            <a:pPr algn="just"/>
            <a:endParaRPr lang="fr-FR" sz="2000" dirty="0"/>
          </a:p>
          <a:p>
            <a:pPr algn="just"/>
            <a:r>
              <a:rPr lang="fr-FR" sz="2000" dirty="0"/>
              <a:t>PELLETIER (Philippe), </a:t>
            </a:r>
            <a:r>
              <a:rPr lang="fr-FR" sz="2000" i="1" dirty="0"/>
              <a:t>Anarchisme, vent debout ! Idées reçues sur le mouvement libertaire</a:t>
            </a:r>
            <a:r>
              <a:rPr lang="fr-FR" sz="2000" dirty="0"/>
              <a:t>, Le Cavalier Bleu, 2018.</a:t>
            </a:r>
          </a:p>
          <a:p>
            <a:pPr algn="just"/>
            <a:endParaRPr lang="fr-FR" sz="2000" dirty="0"/>
          </a:p>
        </p:txBody>
      </p:sp>
    </p:spTree>
    <p:extLst>
      <p:ext uri="{BB962C8B-B14F-4D97-AF65-F5344CB8AC3E}">
        <p14:creationId xmlns:p14="http://schemas.microsoft.com/office/powerpoint/2010/main" val="1150095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FE20B2-7339-4403-FBF5-B701F0B31810}"/>
              </a:ext>
            </a:extLst>
          </p:cNvPr>
          <p:cNvSpPr/>
          <p:nvPr/>
        </p:nvSpPr>
        <p:spPr>
          <a:xfrm>
            <a:off x="0" y="0"/>
            <a:ext cx="12192000" cy="6858000"/>
          </a:xfrm>
          <a:prstGeom prst="rect">
            <a:avLst/>
          </a:prstGeom>
          <a:solidFill>
            <a:srgbClr val="CFC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Espace réservé du contenu 4">
            <a:extLst>
              <a:ext uri="{FF2B5EF4-FFF2-40B4-BE49-F238E27FC236}">
                <a16:creationId xmlns:a16="http://schemas.microsoft.com/office/drawing/2014/main" id="{99244F34-D24B-7956-2A49-444A5238B6A3}"/>
              </a:ext>
            </a:extLst>
          </p:cNvPr>
          <p:cNvPicPr>
            <a:picLocks noGrp="1" noChangeAspect="1"/>
          </p:cNvPicPr>
          <p:nvPr>
            <p:ph idx="1"/>
          </p:nvPr>
        </p:nvPicPr>
        <p:blipFill>
          <a:blip r:embed="rId2"/>
          <a:stretch>
            <a:fillRect/>
          </a:stretch>
        </p:blipFill>
        <p:spPr>
          <a:xfrm>
            <a:off x="9882188" y="0"/>
            <a:ext cx="2309812" cy="1471939"/>
          </a:xfrm>
        </p:spPr>
      </p:pic>
      <p:sp>
        <p:nvSpPr>
          <p:cNvPr id="7" name="Rectangle 6">
            <a:extLst>
              <a:ext uri="{FF2B5EF4-FFF2-40B4-BE49-F238E27FC236}">
                <a16:creationId xmlns:a16="http://schemas.microsoft.com/office/drawing/2014/main" id="{EFE4ADBC-B940-6114-A8FF-7D4F45350816}"/>
              </a:ext>
            </a:extLst>
          </p:cNvPr>
          <p:cNvSpPr/>
          <p:nvPr/>
        </p:nvSpPr>
        <p:spPr>
          <a:xfrm>
            <a:off x="-1" y="0"/>
            <a:ext cx="9882189" cy="1471939"/>
          </a:xfrm>
          <a:prstGeom prst="rect">
            <a:avLst/>
          </a:prstGeom>
          <a:solidFill>
            <a:srgbClr val="58534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rgbClr val="CFC0A3"/>
                </a:solidFill>
                <a:latin typeface="Candara" panose="020E0502030303020204" pitchFamily="34" charset="0"/>
              </a:rPr>
              <a:t>Prolongements : réflexions sur l’usage du numérique à l’école</a:t>
            </a:r>
          </a:p>
        </p:txBody>
      </p:sp>
      <p:pic>
        <p:nvPicPr>
          <p:cNvPr id="2" name="Image 1">
            <a:extLst>
              <a:ext uri="{FF2B5EF4-FFF2-40B4-BE49-F238E27FC236}">
                <a16:creationId xmlns:a16="http://schemas.microsoft.com/office/drawing/2014/main" id="{0C42BC0E-D6C0-03BD-DC6B-1652C7AADD38}"/>
              </a:ext>
            </a:extLst>
          </p:cNvPr>
          <p:cNvPicPr>
            <a:picLocks noChangeAspect="1"/>
          </p:cNvPicPr>
          <p:nvPr/>
        </p:nvPicPr>
        <p:blipFill>
          <a:blip r:embed="rId3"/>
          <a:stretch>
            <a:fillRect/>
          </a:stretch>
        </p:blipFill>
        <p:spPr>
          <a:xfrm>
            <a:off x="540418" y="2003574"/>
            <a:ext cx="2732171" cy="4139653"/>
          </a:xfrm>
          <a:prstGeom prst="rect">
            <a:avLst/>
          </a:prstGeom>
        </p:spPr>
      </p:pic>
      <p:sp>
        <p:nvSpPr>
          <p:cNvPr id="4" name="Rectangle : coins arrondis 3">
            <a:extLst>
              <a:ext uri="{FF2B5EF4-FFF2-40B4-BE49-F238E27FC236}">
                <a16:creationId xmlns:a16="http://schemas.microsoft.com/office/drawing/2014/main" id="{78F3C728-7012-33D9-DCF1-B85E76A218AB}"/>
              </a:ext>
            </a:extLst>
          </p:cNvPr>
          <p:cNvSpPr/>
          <p:nvPr/>
        </p:nvSpPr>
        <p:spPr>
          <a:xfrm>
            <a:off x="3481136" y="1620253"/>
            <a:ext cx="8470232" cy="50693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fr-FR" b="1" dirty="0"/>
              <a:t>« Le numérique enrichit-il la relation pédagogique entre le professeur et l’élève » : une question mal posée ?</a:t>
            </a:r>
          </a:p>
          <a:p>
            <a:pPr algn="ctr"/>
            <a:endParaRPr lang="fr-FR" b="1" dirty="0"/>
          </a:p>
          <a:p>
            <a:pPr algn="ctr"/>
            <a:r>
              <a:rPr lang="fr-FR" sz="1600" dirty="0"/>
              <a:t>La question des effets des moyens techniques sur nos relations sociales et nos interactions est récurrente. Lors de l’émergence des réseaux sociaux, il était commun de s’interroger sur l’influence des réseaux sociaux sur notre sociabilité, entre « réalité » et « virtualité ». Puis, les révolutions du Printemps arabe ont suscité tout un ensemble de réflexions et d’analyses sur le rôle de Facebook dans la politisation des jeunes générations qui s’étaient soulevées contre les pouvoirs en place, en Tunisie, en Égypte, en Syrie ou encore en Libye. Depuis quelques années, sous l’impulsion des mesures gouvernementales adoptées en la matière, c’est l’école qui est l’objet de toutes les attentions, entre enthousiasme irraisonnée et prévisions alarmistes. Or, Internet et tous les autres moyens modernes de communication et d’information ne sont ni « bons » ni « mauvais ». C’est donc le contexte qui conditionne les usages et les pratiques de ces outils qu’il est à chaque fois nécessaire de prendre en compte, pour apprécier réellement l’apport du numérique à l’enseignement et la transmission dans les écoles. Sur ces sujets, seules des études complètes et approfondies peuvent nous permettre de poser un regard fidèle, critique et distancié sur ce problème.</a:t>
            </a:r>
          </a:p>
        </p:txBody>
      </p:sp>
    </p:spTree>
    <p:extLst>
      <p:ext uri="{BB962C8B-B14F-4D97-AF65-F5344CB8AC3E}">
        <p14:creationId xmlns:p14="http://schemas.microsoft.com/office/powerpoint/2010/main" val="662650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FE20B2-7339-4403-FBF5-B701F0B31810}"/>
              </a:ext>
            </a:extLst>
          </p:cNvPr>
          <p:cNvSpPr/>
          <p:nvPr/>
        </p:nvSpPr>
        <p:spPr>
          <a:xfrm>
            <a:off x="-1" y="0"/>
            <a:ext cx="12192000" cy="6858000"/>
          </a:xfrm>
          <a:prstGeom prst="rect">
            <a:avLst/>
          </a:prstGeom>
          <a:solidFill>
            <a:srgbClr val="CFC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Espace réservé du contenu 4">
            <a:extLst>
              <a:ext uri="{FF2B5EF4-FFF2-40B4-BE49-F238E27FC236}">
                <a16:creationId xmlns:a16="http://schemas.microsoft.com/office/drawing/2014/main" id="{99244F34-D24B-7956-2A49-444A5238B6A3}"/>
              </a:ext>
            </a:extLst>
          </p:cNvPr>
          <p:cNvPicPr>
            <a:picLocks noGrp="1" noChangeAspect="1"/>
          </p:cNvPicPr>
          <p:nvPr>
            <p:ph idx="1"/>
          </p:nvPr>
        </p:nvPicPr>
        <p:blipFill>
          <a:blip r:embed="rId2"/>
          <a:stretch>
            <a:fillRect/>
          </a:stretch>
        </p:blipFill>
        <p:spPr>
          <a:xfrm>
            <a:off x="9882188" y="0"/>
            <a:ext cx="2309812" cy="1471939"/>
          </a:xfrm>
        </p:spPr>
      </p:pic>
      <p:sp>
        <p:nvSpPr>
          <p:cNvPr id="7" name="Rectangle 6">
            <a:extLst>
              <a:ext uri="{FF2B5EF4-FFF2-40B4-BE49-F238E27FC236}">
                <a16:creationId xmlns:a16="http://schemas.microsoft.com/office/drawing/2014/main" id="{EFE4ADBC-B940-6114-A8FF-7D4F45350816}"/>
              </a:ext>
            </a:extLst>
          </p:cNvPr>
          <p:cNvSpPr/>
          <p:nvPr/>
        </p:nvSpPr>
        <p:spPr>
          <a:xfrm>
            <a:off x="-1" y="0"/>
            <a:ext cx="9882189" cy="1471939"/>
          </a:xfrm>
          <a:prstGeom prst="rect">
            <a:avLst/>
          </a:prstGeom>
          <a:solidFill>
            <a:srgbClr val="58534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rgbClr val="CFC0A3"/>
                </a:solidFill>
                <a:latin typeface="Candara" panose="020E0502030303020204" pitchFamily="34" charset="0"/>
              </a:rPr>
              <a:t>Les communautés anarchistes et le rejet du monde industriel (1870-1920) ?</a:t>
            </a:r>
          </a:p>
        </p:txBody>
      </p:sp>
      <p:sp>
        <p:nvSpPr>
          <p:cNvPr id="2" name="ZoneTexte 1">
            <a:extLst>
              <a:ext uri="{FF2B5EF4-FFF2-40B4-BE49-F238E27FC236}">
                <a16:creationId xmlns:a16="http://schemas.microsoft.com/office/drawing/2014/main" id="{13FB8439-7340-AD38-D7DB-FCEDF603E9C5}"/>
              </a:ext>
            </a:extLst>
          </p:cNvPr>
          <p:cNvSpPr txBox="1"/>
          <p:nvPr/>
        </p:nvSpPr>
        <p:spPr>
          <a:xfrm>
            <a:off x="2599273" y="3056973"/>
            <a:ext cx="6993452" cy="1107996"/>
          </a:xfrm>
          <a:prstGeom prst="rect">
            <a:avLst/>
          </a:prstGeom>
          <a:noFill/>
        </p:spPr>
        <p:txBody>
          <a:bodyPr wrap="square" rtlCol="0">
            <a:spAutoFit/>
          </a:bodyPr>
          <a:lstStyle/>
          <a:p>
            <a:pPr algn="ctr"/>
            <a:r>
              <a:rPr lang="fr-FR" sz="6600" dirty="0"/>
              <a:t>QR CODE</a:t>
            </a:r>
          </a:p>
        </p:txBody>
      </p:sp>
    </p:spTree>
    <p:extLst>
      <p:ext uri="{BB962C8B-B14F-4D97-AF65-F5344CB8AC3E}">
        <p14:creationId xmlns:p14="http://schemas.microsoft.com/office/powerpoint/2010/main" val="1112392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FE20B2-7339-4403-FBF5-B701F0B31810}"/>
              </a:ext>
            </a:extLst>
          </p:cNvPr>
          <p:cNvSpPr/>
          <p:nvPr/>
        </p:nvSpPr>
        <p:spPr>
          <a:xfrm>
            <a:off x="0" y="0"/>
            <a:ext cx="12192000" cy="6858000"/>
          </a:xfrm>
          <a:prstGeom prst="rect">
            <a:avLst/>
          </a:prstGeom>
          <a:solidFill>
            <a:srgbClr val="CFC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Espace réservé du contenu 4">
            <a:extLst>
              <a:ext uri="{FF2B5EF4-FFF2-40B4-BE49-F238E27FC236}">
                <a16:creationId xmlns:a16="http://schemas.microsoft.com/office/drawing/2014/main" id="{99244F34-D24B-7956-2A49-444A5238B6A3}"/>
              </a:ext>
            </a:extLst>
          </p:cNvPr>
          <p:cNvPicPr>
            <a:picLocks noGrp="1" noChangeAspect="1"/>
          </p:cNvPicPr>
          <p:nvPr>
            <p:ph idx="1"/>
          </p:nvPr>
        </p:nvPicPr>
        <p:blipFill>
          <a:blip r:embed="rId2"/>
          <a:stretch>
            <a:fillRect/>
          </a:stretch>
        </p:blipFill>
        <p:spPr>
          <a:xfrm>
            <a:off x="9882188" y="0"/>
            <a:ext cx="2309812" cy="1471939"/>
          </a:xfrm>
        </p:spPr>
      </p:pic>
      <p:sp>
        <p:nvSpPr>
          <p:cNvPr id="7" name="Rectangle 6">
            <a:extLst>
              <a:ext uri="{FF2B5EF4-FFF2-40B4-BE49-F238E27FC236}">
                <a16:creationId xmlns:a16="http://schemas.microsoft.com/office/drawing/2014/main" id="{EFE4ADBC-B940-6114-A8FF-7D4F45350816}"/>
              </a:ext>
            </a:extLst>
          </p:cNvPr>
          <p:cNvSpPr/>
          <p:nvPr/>
        </p:nvSpPr>
        <p:spPr>
          <a:xfrm>
            <a:off x="0" y="-352"/>
            <a:ext cx="9882189" cy="1471939"/>
          </a:xfrm>
          <a:prstGeom prst="rect">
            <a:avLst/>
          </a:prstGeom>
          <a:solidFill>
            <a:srgbClr val="58534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rgbClr val="CFC0A3"/>
                </a:solidFill>
                <a:latin typeface="Candara" panose="020E0502030303020204" pitchFamily="34" charset="0"/>
              </a:rPr>
              <a:t>Repères</a:t>
            </a:r>
          </a:p>
        </p:txBody>
      </p:sp>
      <p:grpSp>
        <p:nvGrpSpPr>
          <p:cNvPr id="8" name="Groupe 7">
            <a:extLst>
              <a:ext uri="{FF2B5EF4-FFF2-40B4-BE49-F238E27FC236}">
                <a16:creationId xmlns:a16="http://schemas.microsoft.com/office/drawing/2014/main" id="{B8122C53-4BF8-351C-3DA7-93C6E23DD3B9}"/>
              </a:ext>
            </a:extLst>
          </p:cNvPr>
          <p:cNvGrpSpPr/>
          <p:nvPr/>
        </p:nvGrpSpPr>
        <p:grpSpPr>
          <a:xfrm>
            <a:off x="206533" y="1991518"/>
            <a:ext cx="11881379" cy="4757572"/>
            <a:chOff x="0" y="293914"/>
            <a:chExt cx="9207812" cy="3686992"/>
          </a:xfrm>
        </p:grpSpPr>
        <p:sp>
          <p:nvSpPr>
            <p:cNvPr id="9" name="Rectangle 8">
              <a:extLst>
                <a:ext uri="{FF2B5EF4-FFF2-40B4-BE49-F238E27FC236}">
                  <a16:creationId xmlns:a16="http://schemas.microsoft.com/office/drawing/2014/main" id="{B9C5ABB3-A147-50C0-E135-0EF1883F8AD3}"/>
                </a:ext>
              </a:extLst>
            </p:cNvPr>
            <p:cNvSpPr/>
            <p:nvPr/>
          </p:nvSpPr>
          <p:spPr>
            <a:xfrm>
              <a:off x="0" y="293914"/>
              <a:ext cx="1388406" cy="384048"/>
            </a:xfrm>
            <a:prstGeom prst="rect">
              <a:avLst/>
            </a:prstGeom>
            <a:solidFill>
              <a:srgbClr val="FFFBD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sp>
          <p:nvSpPr>
            <p:cNvPr id="10" name="Rectangle 9">
              <a:extLst>
                <a:ext uri="{FF2B5EF4-FFF2-40B4-BE49-F238E27FC236}">
                  <a16:creationId xmlns:a16="http://schemas.microsoft.com/office/drawing/2014/main" id="{B8B91B8F-A39A-A1F7-2607-EEFCA529030C}"/>
                </a:ext>
              </a:extLst>
            </p:cNvPr>
            <p:cNvSpPr/>
            <p:nvPr/>
          </p:nvSpPr>
          <p:spPr>
            <a:xfrm>
              <a:off x="0" y="685800"/>
              <a:ext cx="1407795" cy="1645920"/>
            </a:xfrm>
            <a:prstGeom prst="rect">
              <a:avLst/>
            </a:prstGeom>
            <a:solidFill>
              <a:srgbClr val="F1BB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Rectangle 10">
              <a:extLst>
                <a:ext uri="{FF2B5EF4-FFF2-40B4-BE49-F238E27FC236}">
                  <a16:creationId xmlns:a16="http://schemas.microsoft.com/office/drawing/2014/main" id="{C495087D-2A8B-1AA2-04B9-9FB51147B73A}"/>
                </a:ext>
              </a:extLst>
            </p:cNvPr>
            <p:cNvSpPr/>
            <p:nvPr/>
          </p:nvSpPr>
          <p:spPr>
            <a:xfrm>
              <a:off x="0" y="2334986"/>
              <a:ext cx="1407795" cy="1645920"/>
            </a:xfrm>
            <a:prstGeom prst="rect">
              <a:avLst/>
            </a:prstGeom>
            <a:solidFill>
              <a:srgbClr val="FFF7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Rectangle 11">
              <a:extLst>
                <a:ext uri="{FF2B5EF4-FFF2-40B4-BE49-F238E27FC236}">
                  <a16:creationId xmlns:a16="http://schemas.microsoft.com/office/drawing/2014/main" id="{9FA76D38-60F1-2968-29AE-953B1E29BB5A}"/>
                </a:ext>
              </a:extLst>
            </p:cNvPr>
            <p:cNvSpPr/>
            <p:nvPr/>
          </p:nvSpPr>
          <p:spPr>
            <a:xfrm>
              <a:off x="1404257" y="685800"/>
              <a:ext cx="7127709" cy="1645920"/>
            </a:xfrm>
            <a:prstGeom prst="rect">
              <a:avLst/>
            </a:prstGeom>
            <a:solidFill>
              <a:srgbClr val="FFCB8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sp>
          <p:nvSpPr>
            <p:cNvPr id="13" name="Rectangle 12">
              <a:extLst>
                <a:ext uri="{FF2B5EF4-FFF2-40B4-BE49-F238E27FC236}">
                  <a16:creationId xmlns:a16="http://schemas.microsoft.com/office/drawing/2014/main" id="{C35CA1EA-27BC-DC2D-7A05-17AC8A02B214}"/>
                </a:ext>
              </a:extLst>
            </p:cNvPr>
            <p:cNvSpPr/>
            <p:nvPr/>
          </p:nvSpPr>
          <p:spPr>
            <a:xfrm>
              <a:off x="1388406" y="293914"/>
              <a:ext cx="7143561" cy="388621"/>
            </a:xfrm>
            <a:prstGeom prst="rect">
              <a:avLst/>
            </a:prstGeom>
            <a:solidFill>
              <a:srgbClr val="F0BB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sp>
          <p:nvSpPr>
            <p:cNvPr id="14" name="Rectangle 13">
              <a:extLst>
                <a:ext uri="{FF2B5EF4-FFF2-40B4-BE49-F238E27FC236}">
                  <a16:creationId xmlns:a16="http://schemas.microsoft.com/office/drawing/2014/main" id="{F8470754-B5A9-4CA7-8859-4E8CD5E14A9F}"/>
                </a:ext>
              </a:extLst>
            </p:cNvPr>
            <p:cNvSpPr/>
            <p:nvPr/>
          </p:nvSpPr>
          <p:spPr>
            <a:xfrm>
              <a:off x="1404257" y="2334986"/>
              <a:ext cx="7127709" cy="1645920"/>
            </a:xfrm>
            <a:prstGeom prst="rect">
              <a:avLst/>
            </a:prstGeom>
            <a:solidFill>
              <a:srgbClr val="FFFBD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sp>
          <p:nvSpPr>
            <p:cNvPr id="15" name="Triangle 14">
              <a:extLst>
                <a:ext uri="{FF2B5EF4-FFF2-40B4-BE49-F238E27FC236}">
                  <a16:creationId xmlns:a16="http://schemas.microsoft.com/office/drawing/2014/main" id="{2F981EFB-B4CE-6CE5-9BB2-42908AF17C07}"/>
                </a:ext>
              </a:extLst>
            </p:cNvPr>
            <p:cNvSpPr/>
            <p:nvPr/>
          </p:nvSpPr>
          <p:spPr>
            <a:xfrm rot="5400000">
              <a:off x="7033591" y="1806685"/>
              <a:ext cx="3670662" cy="677780"/>
            </a:xfrm>
            <a:prstGeom prst="triangle">
              <a:avLst/>
            </a:prstGeom>
            <a:solidFill>
              <a:srgbClr val="FFCB8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sp>
          <p:nvSpPr>
            <p:cNvPr id="16" name="Zone de texte 9">
              <a:extLst>
                <a:ext uri="{FF2B5EF4-FFF2-40B4-BE49-F238E27FC236}">
                  <a16:creationId xmlns:a16="http://schemas.microsoft.com/office/drawing/2014/main" id="{6148CF59-6877-82F8-4B9F-EAA201E2E069}"/>
                </a:ext>
              </a:extLst>
            </p:cNvPr>
            <p:cNvSpPr txBox="1"/>
            <p:nvPr/>
          </p:nvSpPr>
          <p:spPr>
            <a:xfrm rot="16200000">
              <a:off x="164311" y="2744223"/>
              <a:ext cx="1627632" cy="82055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FR" sz="2000" b="1" dirty="0">
                  <a:solidFill>
                    <a:srgbClr val="EBA631"/>
                  </a:solidFill>
                  <a:effectLst/>
                  <a:latin typeface="Calibri" panose="020F0502020204030204" pitchFamily="34" charset="0"/>
                  <a:ea typeface="Calibri" panose="020F0502020204030204" pitchFamily="34" charset="0"/>
                  <a:cs typeface="Times New Roman" panose="02020603050405020304" pitchFamily="18" charset="0"/>
                </a:rPr>
                <a:t>Une société transformée par l’industrialisation</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Zone de texte 10">
              <a:extLst>
                <a:ext uri="{FF2B5EF4-FFF2-40B4-BE49-F238E27FC236}">
                  <a16:creationId xmlns:a16="http://schemas.microsoft.com/office/drawing/2014/main" id="{9B847A17-BA40-3DC2-8955-82038F21BB04}"/>
                </a:ext>
              </a:extLst>
            </p:cNvPr>
            <p:cNvSpPr txBox="1"/>
            <p:nvPr/>
          </p:nvSpPr>
          <p:spPr>
            <a:xfrm rot="16200000">
              <a:off x="171450" y="1102179"/>
              <a:ext cx="1627632" cy="83483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FR" sz="2000" b="1" dirty="0">
                  <a:solidFill>
                    <a:srgbClr val="FFFBDD"/>
                  </a:solidFill>
                  <a:effectLst/>
                  <a:latin typeface="Calibri" panose="020F0502020204030204" pitchFamily="34" charset="0"/>
                  <a:ea typeface="Calibri" panose="020F0502020204030204" pitchFamily="34" charset="0"/>
                  <a:cs typeface="Times New Roman" panose="02020603050405020304" pitchFamily="18" charset="0"/>
                </a:rPr>
                <a:t>Histoire du mouvement anarchiste</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1" name="Zone de texte 11">
            <a:extLst>
              <a:ext uri="{FF2B5EF4-FFF2-40B4-BE49-F238E27FC236}">
                <a16:creationId xmlns:a16="http://schemas.microsoft.com/office/drawing/2014/main" id="{B665CE0D-4B79-64F2-7945-BB696DEC126E}"/>
              </a:ext>
            </a:extLst>
          </p:cNvPr>
          <p:cNvSpPr txBox="1"/>
          <p:nvPr/>
        </p:nvSpPr>
        <p:spPr>
          <a:xfrm>
            <a:off x="1749013" y="1689315"/>
            <a:ext cx="9999997" cy="49490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fr-FR" sz="1200" b="1" dirty="0">
                <a:solidFill>
                  <a:srgbClr val="868786"/>
                </a:solidFill>
                <a:effectLst/>
                <a:latin typeface="Candara" panose="020E0502030303020204" pitchFamily="34" charset="0"/>
                <a:ea typeface="Calibri" panose="020F0502020204030204" pitchFamily="34" charset="0"/>
                <a:cs typeface="Times New Roman" panose="02020603050405020304" pitchFamily="18" charset="0"/>
              </a:rPr>
              <a:t>1870		1880		1890		1900		1910		1920</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Ellipse 34">
            <a:extLst>
              <a:ext uri="{FF2B5EF4-FFF2-40B4-BE49-F238E27FC236}">
                <a16:creationId xmlns:a16="http://schemas.microsoft.com/office/drawing/2014/main" id="{FF71A98E-443E-099F-6210-DB222716DC4E}"/>
              </a:ext>
            </a:extLst>
          </p:cNvPr>
          <p:cNvSpPr/>
          <p:nvPr/>
        </p:nvSpPr>
        <p:spPr>
          <a:xfrm>
            <a:off x="3877383" y="5619515"/>
            <a:ext cx="149002" cy="149002"/>
          </a:xfrm>
          <a:prstGeom prst="ellipse">
            <a:avLst/>
          </a:prstGeom>
          <a:solidFill>
            <a:srgbClr val="EBA633"/>
          </a:solidFill>
          <a:ln>
            <a:solidFill>
              <a:srgbClr val="EBA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a:extLst>
              <a:ext uri="{FF2B5EF4-FFF2-40B4-BE49-F238E27FC236}">
                <a16:creationId xmlns:a16="http://schemas.microsoft.com/office/drawing/2014/main" id="{A7F07333-CCA2-29AC-0157-F87F6B1DB1F6}"/>
              </a:ext>
            </a:extLst>
          </p:cNvPr>
          <p:cNvSpPr txBox="1"/>
          <p:nvPr/>
        </p:nvSpPr>
        <p:spPr>
          <a:xfrm>
            <a:off x="4002627" y="5492334"/>
            <a:ext cx="648000" cy="369332"/>
          </a:xfrm>
          <a:prstGeom prst="rect">
            <a:avLst/>
          </a:prstGeom>
          <a:noFill/>
        </p:spPr>
        <p:txBody>
          <a:bodyPr wrap="square" rtlCol="0">
            <a:spAutoFit/>
          </a:bodyPr>
          <a:lstStyle/>
          <a:p>
            <a:r>
              <a:rPr lang="fr-FR" b="1" dirty="0">
                <a:solidFill>
                  <a:srgbClr val="EBA633"/>
                </a:solidFill>
                <a:latin typeface="Candara" panose="020E0502030303020204" pitchFamily="34" charset="0"/>
              </a:rPr>
              <a:t>1880</a:t>
            </a:r>
            <a:endParaRPr lang="fr-FR" b="1" dirty="0">
              <a:latin typeface="Candara" panose="020E0502030303020204" pitchFamily="34" charset="0"/>
            </a:endParaRPr>
          </a:p>
        </p:txBody>
      </p:sp>
      <p:sp>
        <p:nvSpPr>
          <p:cNvPr id="37" name="ZoneTexte 36">
            <a:extLst>
              <a:ext uri="{FF2B5EF4-FFF2-40B4-BE49-F238E27FC236}">
                <a16:creationId xmlns:a16="http://schemas.microsoft.com/office/drawing/2014/main" id="{B841F4B1-C57C-6773-E230-7351B61E9E75}"/>
              </a:ext>
            </a:extLst>
          </p:cNvPr>
          <p:cNvSpPr txBox="1"/>
          <p:nvPr/>
        </p:nvSpPr>
        <p:spPr>
          <a:xfrm>
            <a:off x="3953673" y="5791050"/>
            <a:ext cx="2449703" cy="461665"/>
          </a:xfrm>
          <a:prstGeom prst="rect">
            <a:avLst/>
          </a:prstGeom>
          <a:noFill/>
        </p:spPr>
        <p:txBody>
          <a:bodyPr wrap="square" rtlCol="0">
            <a:spAutoFit/>
          </a:bodyPr>
          <a:lstStyle/>
          <a:p>
            <a:r>
              <a:rPr lang="fr-FR" sz="1200" dirty="0"/>
              <a:t>Début de la deuxième industrialisation (électricité, pétrole)</a:t>
            </a:r>
          </a:p>
        </p:txBody>
      </p:sp>
      <p:sp>
        <p:nvSpPr>
          <p:cNvPr id="38" name="Ellipse 37">
            <a:extLst>
              <a:ext uri="{FF2B5EF4-FFF2-40B4-BE49-F238E27FC236}">
                <a16:creationId xmlns:a16="http://schemas.microsoft.com/office/drawing/2014/main" id="{A5700287-A22D-7E4C-CB60-EEB14F9F44A3}"/>
              </a:ext>
            </a:extLst>
          </p:cNvPr>
          <p:cNvSpPr/>
          <p:nvPr/>
        </p:nvSpPr>
        <p:spPr>
          <a:xfrm>
            <a:off x="4277771" y="4987434"/>
            <a:ext cx="149002" cy="149002"/>
          </a:xfrm>
          <a:prstGeom prst="ellipse">
            <a:avLst/>
          </a:prstGeom>
          <a:solidFill>
            <a:srgbClr val="EBA633"/>
          </a:solidFill>
          <a:ln>
            <a:solidFill>
              <a:srgbClr val="EBA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a:extLst>
              <a:ext uri="{FF2B5EF4-FFF2-40B4-BE49-F238E27FC236}">
                <a16:creationId xmlns:a16="http://schemas.microsoft.com/office/drawing/2014/main" id="{56A9BEA2-27E4-897C-73CB-2415D039EAE1}"/>
              </a:ext>
            </a:extLst>
          </p:cNvPr>
          <p:cNvSpPr txBox="1"/>
          <p:nvPr/>
        </p:nvSpPr>
        <p:spPr>
          <a:xfrm>
            <a:off x="4403015" y="4860253"/>
            <a:ext cx="648000" cy="369332"/>
          </a:xfrm>
          <a:prstGeom prst="rect">
            <a:avLst/>
          </a:prstGeom>
          <a:noFill/>
        </p:spPr>
        <p:txBody>
          <a:bodyPr wrap="square" rtlCol="0">
            <a:spAutoFit/>
          </a:bodyPr>
          <a:lstStyle/>
          <a:p>
            <a:r>
              <a:rPr lang="fr-FR" b="1" dirty="0">
                <a:solidFill>
                  <a:srgbClr val="EBA633"/>
                </a:solidFill>
                <a:latin typeface="Candara" panose="020E0502030303020204" pitchFamily="34" charset="0"/>
              </a:rPr>
              <a:t>1884</a:t>
            </a:r>
            <a:endParaRPr lang="fr-FR" b="1" dirty="0">
              <a:latin typeface="Candara" panose="020E0502030303020204" pitchFamily="34" charset="0"/>
            </a:endParaRPr>
          </a:p>
        </p:txBody>
      </p:sp>
      <p:sp>
        <p:nvSpPr>
          <p:cNvPr id="40" name="ZoneTexte 39">
            <a:extLst>
              <a:ext uri="{FF2B5EF4-FFF2-40B4-BE49-F238E27FC236}">
                <a16:creationId xmlns:a16="http://schemas.microsoft.com/office/drawing/2014/main" id="{EAB991B3-186A-8F72-D979-264746DEF991}"/>
              </a:ext>
            </a:extLst>
          </p:cNvPr>
          <p:cNvSpPr txBox="1"/>
          <p:nvPr/>
        </p:nvSpPr>
        <p:spPr>
          <a:xfrm>
            <a:off x="4932452" y="4915354"/>
            <a:ext cx="1816560" cy="276999"/>
          </a:xfrm>
          <a:prstGeom prst="rect">
            <a:avLst/>
          </a:prstGeom>
          <a:noFill/>
        </p:spPr>
        <p:txBody>
          <a:bodyPr wrap="square" rtlCol="0">
            <a:spAutoFit/>
          </a:bodyPr>
          <a:lstStyle/>
          <a:p>
            <a:r>
              <a:rPr lang="fr-FR" sz="1200" dirty="0"/>
              <a:t>Droit syndical (France)</a:t>
            </a:r>
          </a:p>
        </p:txBody>
      </p:sp>
      <p:sp>
        <p:nvSpPr>
          <p:cNvPr id="41" name="Ellipse 40">
            <a:extLst>
              <a:ext uri="{FF2B5EF4-FFF2-40B4-BE49-F238E27FC236}">
                <a16:creationId xmlns:a16="http://schemas.microsoft.com/office/drawing/2014/main" id="{6E7F7CA5-EA9C-F0CC-3A7B-0260FCAF64CC}"/>
              </a:ext>
            </a:extLst>
          </p:cNvPr>
          <p:cNvSpPr/>
          <p:nvPr/>
        </p:nvSpPr>
        <p:spPr>
          <a:xfrm>
            <a:off x="9377610" y="5619515"/>
            <a:ext cx="149002" cy="149002"/>
          </a:xfrm>
          <a:prstGeom prst="ellipse">
            <a:avLst/>
          </a:prstGeom>
          <a:solidFill>
            <a:srgbClr val="EBA633"/>
          </a:solidFill>
          <a:ln>
            <a:solidFill>
              <a:srgbClr val="EBA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ZoneTexte 41">
            <a:extLst>
              <a:ext uri="{FF2B5EF4-FFF2-40B4-BE49-F238E27FC236}">
                <a16:creationId xmlns:a16="http://schemas.microsoft.com/office/drawing/2014/main" id="{4EEDCC94-535C-A60B-FC6A-6E660671BADE}"/>
              </a:ext>
            </a:extLst>
          </p:cNvPr>
          <p:cNvSpPr txBox="1"/>
          <p:nvPr/>
        </p:nvSpPr>
        <p:spPr>
          <a:xfrm>
            <a:off x="9502854" y="5492334"/>
            <a:ext cx="648000" cy="369332"/>
          </a:xfrm>
          <a:prstGeom prst="rect">
            <a:avLst/>
          </a:prstGeom>
          <a:noFill/>
        </p:spPr>
        <p:txBody>
          <a:bodyPr wrap="square" rtlCol="0">
            <a:spAutoFit/>
          </a:bodyPr>
          <a:lstStyle/>
          <a:p>
            <a:r>
              <a:rPr lang="fr-FR" b="1" dirty="0">
                <a:solidFill>
                  <a:srgbClr val="EBA633"/>
                </a:solidFill>
                <a:latin typeface="Candara" panose="020E0502030303020204" pitchFamily="34" charset="0"/>
              </a:rPr>
              <a:t>1911</a:t>
            </a:r>
            <a:endParaRPr lang="fr-FR" b="1" dirty="0">
              <a:latin typeface="Candara" panose="020E0502030303020204" pitchFamily="34" charset="0"/>
            </a:endParaRPr>
          </a:p>
        </p:txBody>
      </p:sp>
      <p:sp>
        <p:nvSpPr>
          <p:cNvPr id="43" name="ZoneTexte 42">
            <a:extLst>
              <a:ext uri="{FF2B5EF4-FFF2-40B4-BE49-F238E27FC236}">
                <a16:creationId xmlns:a16="http://schemas.microsoft.com/office/drawing/2014/main" id="{8B780CF8-606A-90A4-A333-531BE8A9AA88}"/>
              </a:ext>
            </a:extLst>
          </p:cNvPr>
          <p:cNvSpPr txBox="1"/>
          <p:nvPr/>
        </p:nvSpPr>
        <p:spPr>
          <a:xfrm>
            <a:off x="9502854" y="5791482"/>
            <a:ext cx="1256294" cy="830997"/>
          </a:xfrm>
          <a:prstGeom prst="rect">
            <a:avLst/>
          </a:prstGeom>
          <a:noFill/>
        </p:spPr>
        <p:txBody>
          <a:bodyPr wrap="square" rtlCol="0">
            <a:spAutoFit/>
          </a:bodyPr>
          <a:lstStyle/>
          <a:p>
            <a:r>
              <a:rPr lang="fr-FR" sz="1200" dirty="0"/>
              <a:t>« La Direction scientifique des entreprises » de F. W. Taylor</a:t>
            </a:r>
          </a:p>
        </p:txBody>
      </p:sp>
      <p:grpSp>
        <p:nvGrpSpPr>
          <p:cNvPr id="66" name="Groupe 65">
            <a:extLst>
              <a:ext uri="{FF2B5EF4-FFF2-40B4-BE49-F238E27FC236}">
                <a16:creationId xmlns:a16="http://schemas.microsoft.com/office/drawing/2014/main" id="{8177E228-00AF-9158-E534-573FF1A5E3D6}"/>
              </a:ext>
            </a:extLst>
          </p:cNvPr>
          <p:cNvGrpSpPr/>
          <p:nvPr/>
        </p:nvGrpSpPr>
        <p:grpSpPr>
          <a:xfrm>
            <a:off x="6095525" y="5282900"/>
            <a:ext cx="2722407" cy="496883"/>
            <a:chOff x="5869273" y="5257445"/>
            <a:chExt cx="2722407" cy="496883"/>
          </a:xfrm>
        </p:grpSpPr>
        <p:sp>
          <p:nvSpPr>
            <p:cNvPr id="44" name="Ellipse 43">
              <a:extLst>
                <a:ext uri="{FF2B5EF4-FFF2-40B4-BE49-F238E27FC236}">
                  <a16:creationId xmlns:a16="http://schemas.microsoft.com/office/drawing/2014/main" id="{213CA20F-E4D4-3CCE-2CB9-E2BC3DB7A088}"/>
                </a:ext>
              </a:extLst>
            </p:cNvPr>
            <p:cNvSpPr/>
            <p:nvPr/>
          </p:nvSpPr>
          <p:spPr>
            <a:xfrm>
              <a:off x="5869273" y="5384626"/>
              <a:ext cx="149002" cy="149002"/>
            </a:xfrm>
            <a:prstGeom prst="ellipse">
              <a:avLst/>
            </a:prstGeom>
            <a:solidFill>
              <a:srgbClr val="EBA633"/>
            </a:solidFill>
            <a:ln>
              <a:solidFill>
                <a:srgbClr val="EBA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ZoneTexte 44">
              <a:extLst>
                <a:ext uri="{FF2B5EF4-FFF2-40B4-BE49-F238E27FC236}">
                  <a16:creationId xmlns:a16="http://schemas.microsoft.com/office/drawing/2014/main" id="{CBAAF2E9-1C60-40B3-27B0-2DB162AC1A0D}"/>
                </a:ext>
              </a:extLst>
            </p:cNvPr>
            <p:cNvSpPr txBox="1"/>
            <p:nvPr/>
          </p:nvSpPr>
          <p:spPr>
            <a:xfrm>
              <a:off x="5994517" y="5257445"/>
              <a:ext cx="648000" cy="369332"/>
            </a:xfrm>
            <a:prstGeom prst="rect">
              <a:avLst/>
            </a:prstGeom>
            <a:noFill/>
          </p:spPr>
          <p:txBody>
            <a:bodyPr wrap="square" rtlCol="0">
              <a:spAutoFit/>
            </a:bodyPr>
            <a:lstStyle/>
            <a:p>
              <a:r>
                <a:rPr lang="fr-FR" b="1" dirty="0">
                  <a:solidFill>
                    <a:srgbClr val="EBA633"/>
                  </a:solidFill>
                  <a:latin typeface="Candara" panose="020E0502030303020204" pitchFamily="34" charset="0"/>
                </a:rPr>
                <a:t>1892</a:t>
              </a:r>
              <a:endParaRPr lang="fr-FR" b="1" dirty="0">
                <a:latin typeface="Candara" panose="020E0502030303020204" pitchFamily="34" charset="0"/>
              </a:endParaRPr>
            </a:p>
          </p:txBody>
        </p:sp>
        <p:sp>
          <p:nvSpPr>
            <p:cNvPr id="46" name="ZoneTexte 45">
              <a:extLst>
                <a:ext uri="{FF2B5EF4-FFF2-40B4-BE49-F238E27FC236}">
                  <a16:creationId xmlns:a16="http://schemas.microsoft.com/office/drawing/2014/main" id="{304071C5-74BC-A281-6E8A-ECFE6CFF3EDA}"/>
                </a:ext>
              </a:extLst>
            </p:cNvPr>
            <p:cNvSpPr txBox="1"/>
            <p:nvPr/>
          </p:nvSpPr>
          <p:spPr>
            <a:xfrm>
              <a:off x="6534877" y="5292663"/>
              <a:ext cx="2056803" cy="461665"/>
            </a:xfrm>
            <a:prstGeom prst="rect">
              <a:avLst/>
            </a:prstGeom>
            <a:noFill/>
          </p:spPr>
          <p:txBody>
            <a:bodyPr wrap="square" rtlCol="0">
              <a:spAutoFit/>
            </a:bodyPr>
            <a:lstStyle/>
            <a:p>
              <a:r>
                <a:rPr lang="fr-FR" sz="1200" dirty="0"/>
                <a:t>Loi française sur l’arbitrage des conflits du travail</a:t>
              </a:r>
            </a:p>
          </p:txBody>
        </p:sp>
      </p:grpSp>
      <p:grpSp>
        <p:nvGrpSpPr>
          <p:cNvPr id="65" name="Groupe 64">
            <a:extLst>
              <a:ext uri="{FF2B5EF4-FFF2-40B4-BE49-F238E27FC236}">
                <a16:creationId xmlns:a16="http://schemas.microsoft.com/office/drawing/2014/main" id="{5A877A0D-9107-76FD-C3C9-0E755E0902CD}"/>
              </a:ext>
            </a:extLst>
          </p:cNvPr>
          <p:cNvGrpSpPr/>
          <p:nvPr/>
        </p:nvGrpSpPr>
        <p:grpSpPr>
          <a:xfrm>
            <a:off x="2116911" y="4931472"/>
            <a:ext cx="1545729" cy="773065"/>
            <a:chOff x="1979224" y="5257445"/>
            <a:chExt cx="1545729" cy="773065"/>
          </a:xfrm>
        </p:grpSpPr>
        <p:sp>
          <p:nvSpPr>
            <p:cNvPr id="47" name="Ellipse 46">
              <a:extLst>
                <a:ext uri="{FF2B5EF4-FFF2-40B4-BE49-F238E27FC236}">
                  <a16:creationId xmlns:a16="http://schemas.microsoft.com/office/drawing/2014/main" id="{8580C3C3-67F5-488C-D934-275D2174E273}"/>
                </a:ext>
              </a:extLst>
            </p:cNvPr>
            <p:cNvSpPr/>
            <p:nvPr/>
          </p:nvSpPr>
          <p:spPr>
            <a:xfrm>
              <a:off x="1979224" y="5384626"/>
              <a:ext cx="149002" cy="149002"/>
            </a:xfrm>
            <a:prstGeom prst="ellipse">
              <a:avLst/>
            </a:prstGeom>
            <a:solidFill>
              <a:srgbClr val="EBA633"/>
            </a:solidFill>
            <a:ln>
              <a:solidFill>
                <a:srgbClr val="EBA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ZoneTexte 47">
              <a:extLst>
                <a:ext uri="{FF2B5EF4-FFF2-40B4-BE49-F238E27FC236}">
                  <a16:creationId xmlns:a16="http://schemas.microsoft.com/office/drawing/2014/main" id="{C7043B34-D3F2-B17F-3B35-8D626DD6F61F}"/>
                </a:ext>
              </a:extLst>
            </p:cNvPr>
            <p:cNvSpPr txBox="1"/>
            <p:nvPr/>
          </p:nvSpPr>
          <p:spPr>
            <a:xfrm>
              <a:off x="2104468" y="5257445"/>
              <a:ext cx="648000" cy="369332"/>
            </a:xfrm>
            <a:prstGeom prst="rect">
              <a:avLst/>
            </a:prstGeom>
            <a:noFill/>
          </p:spPr>
          <p:txBody>
            <a:bodyPr wrap="square" rtlCol="0">
              <a:spAutoFit/>
            </a:bodyPr>
            <a:lstStyle/>
            <a:p>
              <a:r>
                <a:rPr lang="fr-FR" b="1" dirty="0">
                  <a:solidFill>
                    <a:srgbClr val="EBA633"/>
                  </a:solidFill>
                  <a:latin typeface="Candara" panose="020E0502030303020204" pitchFamily="34" charset="0"/>
                </a:rPr>
                <a:t>1871 </a:t>
              </a:r>
              <a:endParaRPr lang="fr-FR" b="1" dirty="0">
                <a:latin typeface="Candara" panose="020E0502030303020204" pitchFamily="34" charset="0"/>
              </a:endParaRPr>
            </a:p>
          </p:txBody>
        </p:sp>
        <p:sp>
          <p:nvSpPr>
            <p:cNvPr id="49" name="ZoneTexte 48">
              <a:extLst>
                <a:ext uri="{FF2B5EF4-FFF2-40B4-BE49-F238E27FC236}">
                  <a16:creationId xmlns:a16="http://schemas.microsoft.com/office/drawing/2014/main" id="{5121810C-3995-450F-B22B-6F3E8B9D7357}"/>
                </a:ext>
              </a:extLst>
            </p:cNvPr>
            <p:cNvSpPr txBox="1"/>
            <p:nvPr/>
          </p:nvSpPr>
          <p:spPr>
            <a:xfrm>
              <a:off x="2104468" y="5568845"/>
              <a:ext cx="1420485" cy="461665"/>
            </a:xfrm>
            <a:prstGeom prst="rect">
              <a:avLst/>
            </a:prstGeom>
            <a:noFill/>
          </p:spPr>
          <p:txBody>
            <a:bodyPr wrap="square" rtlCol="0">
              <a:spAutoFit/>
            </a:bodyPr>
            <a:lstStyle/>
            <a:p>
              <a:r>
                <a:rPr lang="fr-FR" sz="1200" dirty="0"/>
                <a:t>18 mars-28 mai</a:t>
              </a:r>
            </a:p>
            <a:p>
              <a:r>
                <a:rPr lang="fr-FR" sz="1200" dirty="0"/>
                <a:t>Commune de Paris</a:t>
              </a:r>
            </a:p>
          </p:txBody>
        </p:sp>
      </p:grpSp>
      <p:grpSp>
        <p:nvGrpSpPr>
          <p:cNvPr id="63" name="Groupe 62">
            <a:extLst>
              <a:ext uri="{FF2B5EF4-FFF2-40B4-BE49-F238E27FC236}">
                <a16:creationId xmlns:a16="http://schemas.microsoft.com/office/drawing/2014/main" id="{3EB5EB9C-C9C4-4811-1578-532FCA07CD1D}"/>
              </a:ext>
            </a:extLst>
          </p:cNvPr>
          <p:cNvGrpSpPr/>
          <p:nvPr/>
        </p:nvGrpSpPr>
        <p:grpSpPr>
          <a:xfrm>
            <a:off x="2191446" y="3047702"/>
            <a:ext cx="3264676" cy="739453"/>
            <a:chOff x="2087465" y="3003909"/>
            <a:chExt cx="3264676" cy="739453"/>
          </a:xfrm>
        </p:grpSpPr>
        <p:sp>
          <p:nvSpPr>
            <p:cNvPr id="51" name="Ellipse 50">
              <a:extLst>
                <a:ext uri="{FF2B5EF4-FFF2-40B4-BE49-F238E27FC236}">
                  <a16:creationId xmlns:a16="http://schemas.microsoft.com/office/drawing/2014/main" id="{2DCE3EC5-96E7-E879-4BF7-4C87CE3FD95E}"/>
                </a:ext>
              </a:extLst>
            </p:cNvPr>
            <p:cNvSpPr/>
            <p:nvPr/>
          </p:nvSpPr>
          <p:spPr>
            <a:xfrm>
              <a:off x="2087465" y="3131090"/>
              <a:ext cx="149002" cy="149002"/>
            </a:xfrm>
            <a:prstGeom prst="ellipse">
              <a:avLst/>
            </a:prstGeom>
            <a:solidFill>
              <a:srgbClr val="FFFBDD"/>
            </a:solidFill>
            <a:ln>
              <a:solidFill>
                <a:srgbClr val="FFFB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ZoneTexte 51">
              <a:extLst>
                <a:ext uri="{FF2B5EF4-FFF2-40B4-BE49-F238E27FC236}">
                  <a16:creationId xmlns:a16="http://schemas.microsoft.com/office/drawing/2014/main" id="{149AB76E-8345-1233-BADA-FEC510116447}"/>
                </a:ext>
              </a:extLst>
            </p:cNvPr>
            <p:cNvSpPr txBox="1"/>
            <p:nvPr/>
          </p:nvSpPr>
          <p:spPr>
            <a:xfrm>
              <a:off x="2212709" y="3003909"/>
              <a:ext cx="648000" cy="369332"/>
            </a:xfrm>
            <a:prstGeom prst="rect">
              <a:avLst/>
            </a:prstGeom>
            <a:noFill/>
          </p:spPr>
          <p:txBody>
            <a:bodyPr wrap="square" rtlCol="0">
              <a:spAutoFit/>
            </a:bodyPr>
            <a:lstStyle/>
            <a:p>
              <a:r>
                <a:rPr lang="fr-FR" b="1" dirty="0">
                  <a:solidFill>
                    <a:srgbClr val="FFFBDD"/>
                  </a:solidFill>
                  <a:latin typeface="Candara" panose="020E0502030303020204" pitchFamily="34" charset="0"/>
                </a:rPr>
                <a:t>1872</a:t>
              </a:r>
              <a:r>
                <a:rPr lang="fr-FR" b="1" dirty="0">
                  <a:solidFill>
                    <a:srgbClr val="EBA633"/>
                  </a:solidFill>
                  <a:latin typeface="Candara" panose="020E0502030303020204" pitchFamily="34" charset="0"/>
                </a:rPr>
                <a:t> </a:t>
              </a:r>
              <a:endParaRPr lang="fr-FR" b="1" dirty="0">
                <a:latin typeface="Candara" panose="020E0502030303020204" pitchFamily="34" charset="0"/>
              </a:endParaRPr>
            </a:p>
          </p:txBody>
        </p:sp>
        <p:sp>
          <p:nvSpPr>
            <p:cNvPr id="53" name="ZoneTexte 52">
              <a:extLst>
                <a:ext uri="{FF2B5EF4-FFF2-40B4-BE49-F238E27FC236}">
                  <a16:creationId xmlns:a16="http://schemas.microsoft.com/office/drawing/2014/main" id="{288788C8-B2F3-9100-D4F6-EADD4D2BCAFA}"/>
                </a:ext>
              </a:extLst>
            </p:cNvPr>
            <p:cNvSpPr txBox="1"/>
            <p:nvPr/>
          </p:nvSpPr>
          <p:spPr>
            <a:xfrm>
              <a:off x="2170374" y="3281697"/>
              <a:ext cx="3181767" cy="461665"/>
            </a:xfrm>
            <a:prstGeom prst="rect">
              <a:avLst/>
            </a:prstGeom>
            <a:noFill/>
          </p:spPr>
          <p:txBody>
            <a:bodyPr wrap="square" rtlCol="0">
              <a:spAutoFit/>
            </a:bodyPr>
            <a:lstStyle/>
            <a:p>
              <a:r>
                <a:rPr lang="fr-FR" sz="1200" dirty="0"/>
                <a:t>Congrès de Saint-Imier :</a:t>
              </a:r>
            </a:p>
            <a:p>
              <a:r>
                <a:rPr lang="fr-FR" sz="1200" dirty="0"/>
                <a:t>naissance du mouvement anarchiste organisé</a:t>
              </a:r>
            </a:p>
          </p:txBody>
        </p:sp>
      </p:grpSp>
      <p:grpSp>
        <p:nvGrpSpPr>
          <p:cNvPr id="62" name="Groupe 61">
            <a:extLst>
              <a:ext uri="{FF2B5EF4-FFF2-40B4-BE49-F238E27FC236}">
                <a16:creationId xmlns:a16="http://schemas.microsoft.com/office/drawing/2014/main" id="{56FA0F3F-9A1D-2B85-2950-E7BCD66EBB0F}"/>
              </a:ext>
            </a:extLst>
          </p:cNvPr>
          <p:cNvGrpSpPr/>
          <p:nvPr/>
        </p:nvGrpSpPr>
        <p:grpSpPr>
          <a:xfrm>
            <a:off x="5668103" y="2745686"/>
            <a:ext cx="4482751" cy="526557"/>
            <a:chOff x="5328716" y="2717908"/>
            <a:chExt cx="4482751" cy="526557"/>
          </a:xfrm>
        </p:grpSpPr>
        <p:sp>
          <p:nvSpPr>
            <p:cNvPr id="54" name="Rectangle : coins arrondis 53">
              <a:extLst>
                <a:ext uri="{FF2B5EF4-FFF2-40B4-BE49-F238E27FC236}">
                  <a16:creationId xmlns:a16="http://schemas.microsoft.com/office/drawing/2014/main" id="{7D277187-883D-FC76-7E25-0B86663C6D3E}"/>
                </a:ext>
              </a:extLst>
            </p:cNvPr>
            <p:cNvSpPr/>
            <p:nvPr/>
          </p:nvSpPr>
          <p:spPr>
            <a:xfrm>
              <a:off x="5667915" y="3069340"/>
              <a:ext cx="305266" cy="70890"/>
            </a:xfrm>
            <a:prstGeom prst="roundRect">
              <a:avLst/>
            </a:prstGeom>
            <a:solidFill>
              <a:srgbClr val="FFFBDD"/>
            </a:solidFill>
            <a:ln>
              <a:solidFill>
                <a:srgbClr val="FFFB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ZoneTexte 54">
              <a:extLst>
                <a:ext uri="{FF2B5EF4-FFF2-40B4-BE49-F238E27FC236}">
                  <a16:creationId xmlns:a16="http://schemas.microsoft.com/office/drawing/2014/main" id="{95C787C7-432F-FA20-EFE8-430BEFF3ABA0}"/>
                </a:ext>
              </a:extLst>
            </p:cNvPr>
            <p:cNvSpPr txBox="1"/>
            <p:nvPr/>
          </p:nvSpPr>
          <p:spPr>
            <a:xfrm>
              <a:off x="5328716" y="2717908"/>
              <a:ext cx="1118185" cy="369332"/>
            </a:xfrm>
            <a:prstGeom prst="rect">
              <a:avLst/>
            </a:prstGeom>
            <a:noFill/>
          </p:spPr>
          <p:txBody>
            <a:bodyPr wrap="square" rtlCol="0">
              <a:spAutoFit/>
            </a:bodyPr>
            <a:lstStyle/>
            <a:p>
              <a:r>
                <a:rPr lang="fr-FR" b="1" dirty="0">
                  <a:solidFill>
                    <a:srgbClr val="FFFBDD"/>
                  </a:solidFill>
                  <a:latin typeface="Candara" panose="020E0502030303020204" pitchFamily="34" charset="0"/>
                </a:rPr>
                <a:t>1892-1894</a:t>
              </a:r>
              <a:r>
                <a:rPr lang="fr-FR" b="1" dirty="0">
                  <a:solidFill>
                    <a:srgbClr val="EBA633"/>
                  </a:solidFill>
                  <a:latin typeface="Candara" panose="020E0502030303020204" pitchFamily="34" charset="0"/>
                </a:rPr>
                <a:t> </a:t>
              </a:r>
              <a:endParaRPr lang="fr-FR" b="1" dirty="0">
                <a:latin typeface="Candara" panose="020E0502030303020204" pitchFamily="34" charset="0"/>
              </a:endParaRPr>
            </a:p>
          </p:txBody>
        </p:sp>
        <p:sp>
          <p:nvSpPr>
            <p:cNvPr id="56" name="ZoneTexte 55">
              <a:extLst>
                <a:ext uri="{FF2B5EF4-FFF2-40B4-BE49-F238E27FC236}">
                  <a16:creationId xmlns:a16="http://schemas.microsoft.com/office/drawing/2014/main" id="{265462EE-3242-7A70-735F-4CEF9B40109A}"/>
                </a:ext>
              </a:extLst>
            </p:cNvPr>
            <p:cNvSpPr txBox="1"/>
            <p:nvPr/>
          </p:nvSpPr>
          <p:spPr>
            <a:xfrm>
              <a:off x="6340099" y="2782800"/>
              <a:ext cx="3471368" cy="461665"/>
            </a:xfrm>
            <a:prstGeom prst="rect">
              <a:avLst/>
            </a:prstGeom>
            <a:noFill/>
          </p:spPr>
          <p:txBody>
            <a:bodyPr wrap="square" rtlCol="0">
              <a:spAutoFit/>
            </a:bodyPr>
            <a:lstStyle/>
            <a:p>
              <a:r>
                <a:rPr lang="fr-FR" sz="1200" dirty="0"/>
                <a:t>Série d’attentats anarchistes en France</a:t>
              </a:r>
            </a:p>
            <a:p>
              <a:r>
                <a:rPr lang="fr-FR" sz="1200" dirty="0"/>
                <a:t>(Ravachol, Auguste Vaillant, Émile Henry, Caserio)</a:t>
              </a:r>
            </a:p>
          </p:txBody>
        </p:sp>
      </p:grpSp>
      <p:grpSp>
        <p:nvGrpSpPr>
          <p:cNvPr id="64" name="Groupe 63">
            <a:extLst>
              <a:ext uri="{FF2B5EF4-FFF2-40B4-BE49-F238E27FC236}">
                <a16:creationId xmlns:a16="http://schemas.microsoft.com/office/drawing/2014/main" id="{650BC4C0-3E3C-63DA-6D6F-F5B3D9B5BD84}"/>
              </a:ext>
            </a:extLst>
          </p:cNvPr>
          <p:cNvGrpSpPr/>
          <p:nvPr/>
        </p:nvGrpSpPr>
        <p:grpSpPr>
          <a:xfrm>
            <a:off x="7199473" y="4000973"/>
            <a:ext cx="3971173" cy="518906"/>
            <a:chOff x="6860086" y="3973195"/>
            <a:chExt cx="3971173" cy="518906"/>
          </a:xfrm>
        </p:grpSpPr>
        <p:sp>
          <p:nvSpPr>
            <p:cNvPr id="59" name="Ellipse 58">
              <a:extLst>
                <a:ext uri="{FF2B5EF4-FFF2-40B4-BE49-F238E27FC236}">
                  <a16:creationId xmlns:a16="http://schemas.microsoft.com/office/drawing/2014/main" id="{94794EBA-79B2-0CC5-9DE7-BB67BC86A1CF}"/>
                </a:ext>
              </a:extLst>
            </p:cNvPr>
            <p:cNvSpPr/>
            <p:nvPr/>
          </p:nvSpPr>
          <p:spPr>
            <a:xfrm>
              <a:off x="6860086" y="4100376"/>
              <a:ext cx="149002" cy="149002"/>
            </a:xfrm>
            <a:prstGeom prst="ellipse">
              <a:avLst/>
            </a:prstGeom>
            <a:solidFill>
              <a:srgbClr val="FFFBDD"/>
            </a:solidFill>
            <a:ln>
              <a:solidFill>
                <a:srgbClr val="FFFB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ZoneTexte 59">
              <a:extLst>
                <a:ext uri="{FF2B5EF4-FFF2-40B4-BE49-F238E27FC236}">
                  <a16:creationId xmlns:a16="http://schemas.microsoft.com/office/drawing/2014/main" id="{B6D2D719-9CB9-BA82-C104-342CF2BB4A47}"/>
                </a:ext>
              </a:extLst>
            </p:cNvPr>
            <p:cNvSpPr txBox="1"/>
            <p:nvPr/>
          </p:nvSpPr>
          <p:spPr>
            <a:xfrm>
              <a:off x="6985330" y="3973195"/>
              <a:ext cx="648000" cy="369332"/>
            </a:xfrm>
            <a:prstGeom prst="rect">
              <a:avLst/>
            </a:prstGeom>
            <a:noFill/>
          </p:spPr>
          <p:txBody>
            <a:bodyPr wrap="square" rtlCol="0">
              <a:spAutoFit/>
            </a:bodyPr>
            <a:lstStyle/>
            <a:p>
              <a:r>
                <a:rPr lang="fr-FR" b="1" dirty="0">
                  <a:solidFill>
                    <a:srgbClr val="FFFBDD"/>
                  </a:solidFill>
                  <a:latin typeface="Candara" panose="020E0502030303020204" pitchFamily="34" charset="0"/>
                </a:rPr>
                <a:t>1898</a:t>
              </a:r>
              <a:r>
                <a:rPr lang="fr-FR" b="1" dirty="0">
                  <a:solidFill>
                    <a:srgbClr val="EBA633"/>
                  </a:solidFill>
                  <a:latin typeface="Candara" panose="020E0502030303020204" pitchFamily="34" charset="0"/>
                </a:rPr>
                <a:t> </a:t>
              </a:r>
              <a:endParaRPr lang="fr-FR" b="1" dirty="0">
                <a:latin typeface="Candara" panose="020E0502030303020204" pitchFamily="34" charset="0"/>
              </a:endParaRPr>
            </a:p>
          </p:txBody>
        </p:sp>
        <p:sp>
          <p:nvSpPr>
            <p:cNvPr id="61" name="ZoneTexte 60">
              <a:extLst>
                <a:ext uri="{FF2B5EF4-FFF2-40B4-BE49-F238E27FC236}">
                  <a16:creationId xmlns:a16="http://schemas.microsoft.com/office/drawing/2014/main" id="{C16D2287-D587-E312-F03E-8592AA865BDC}"/>
                </a:ext>
              </a:extLst>
            </p:cNvPr>
            <p:cNvSpPr txBox="1"/>
            <p:nvPr/>
          </p:nvSpPr>
          <p:spPr>
            <a:xfrm>
              <a:off x="7495648" y="4030436"/>
              <a:ext cx="3335611" cy="461665"/>
            </a:xfrm>
            <a:prstGeom prst="rect">
              <a:avLst/>
            </a:prstGeom>
            <a:noFill/>
          </p:spPr>
          <p:txBody>
            <a:bodyPr wrap="square" rtlCol="0">
              <a:spAutoFit/>
            </a:bodyPr>
            <a:lstStyle/>
            <a:p>
              <a:r>
                <a:rPr lang="fr-FR" sz="1200" dirty="0"/>
                <a:t>Publication du premier numéro du journal </a:t>
              </a:r>
              <a:r>
                <a:rPr lang="fr-FR" sz="1200" i="1" dirty="0"/>
                <a:t>Le </a:t>
              </a:r>
              <a:r>
                <a:rPr lang="fr-FR" sz="1200" i="1" dirty="0" err="1"/>
                <a:t>Naturien</a:t>
              </a:r>
              <a:r>
                <a:rPr lang="fr-FR" sz="1200" dirty="0"/>
                <a:t> (Henri </a:t>
              </a:r>
              <a:r>
                <a:rPr lang="fr-FR" sz="1200" dirty="0" err="1"/>
                <a:t>Zisly</a:t>
              </a:r>
              <a:r>
                <a:rPr lang="fr-FR" sz="1200" dirty="0"/>
                <a:t>, Henri </a:t>
              </a:r>
              <a:r>
                <a:rPr lang="fr-FR" sz="1200" dirty="0" err="1"/>
                <a:t>Beylie</a:t>
              </a:r>
              <a:r>
                <a:rPr lang="fr-FR" sz="1200" dirty="0"/>
                <a:t>, Émile Gravelle)</a:t>
              </a:r>
            </a:p>
          </p:txBody>
        </p:sp>
      </p:grpSp>
      <p:pic>
        <p:nvPicPr>
          <p:cNvPr id="1026" name="Picture 2" descr="Amazon.fr - The Principles of Scientific Management - Taylor, Frederick  Winslow - Livres">
            <a:extLst>
              <a:ext uri="{FF2B5EF4-FFF2-40B4-BE49-F238E27FC236}">
                <a16:creationId xmlns:a16="http://schemas.microsoft.com/office/drawing/2014/main" id="{AE812AA2-A659-7512-CBA9-4C4A79DDEB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5093" y="4840378"/>
            <a:ext cx="616746" cy="9517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2513B74-D16D-D1A0-22B6-42C9F1932C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6820" y="3506962"/>
            <a:ext cx="1867892" cy="5722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ISTOIRE - 150 ans de La Commune de Paris : la quête d'une république  démocratique et sociale">
            <a:extLst>
              <a:ext uri="{FF2B5EF4-FFF2-40B4-BE49-F238E27FC236}">
                <a16:creationId xmlns:a16="http://schemas.microsoft.com/office/drawing/2014/main" id="{A262BDEA-E2AA-7282-6191-8E3990A58F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7965" y="5687169"/>
            <a:ext cx="1480397" cy="832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932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FE20B2-7339-4403-FBF5-B701F0B31810}"/>
              </a:ext>
            </a:extLst>
          </p:cNvPr>
          <p:cNvSpPr/>
          <p:nvPr/>
        </p:nvSpPr>
        <p:spPr>
          <a:xfrm>
            <a:off x="0" y="0"/>
            <a:ext cx="12192000" cy="6858000"/>
          </a:xfrm>
          <a:prstGeom prst="rect">
            <a:avLst/>
          </a:prstGeom>
          <a:solidFill>
            <a:srgbClr val="CFC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Espace réservé du contenu 4">
            <a:extLst>
              <a:ext uri="{FF2B5EF4-FFF2-40B4-BE49-F238E27FC236}">
                <a16:creationId xmlns:a16="http://schemas.microsoft.com/office/drawing/2014/main" id="{99244F34-D24B-7956-2A49-444A5238B6A3}"/>
              </a:ext>
            </a:extLst>
          </p:cNvPr>
          <p:cNvPicPr>
            <a:picLocks noGrp="1" noChangeAspect="1"/>
          </p:cNvPicPr>
          <p:nvPr>
            <p:ph idx="1"/>
          </p:nvPr>
        </p:nvPicPr>
        <p:blipFill>
          <a:blip r:embed="rId2"/>
          <a:stretch>
            <a:fillRect/>
          </a:stretch>
        </p:blipFill>
        <p:spPr>
          <a:xfrm>
            <a:off x="9882188" y="0"/>
            <a:ext cx="2309812" cy="1471939"/>
          </a:xfrm>
        </p:spPr>
      </p:pic>
      <p:sp>
        <p:nvSpPr>
          <p:cNvPr id="7" name="Rectangle 6">
            <a:extLst>
              <a:ext uri="{FF2B5EF4-FFF2-40B4-BE49-F238E27FC236}">
                <a16:creationId xmlns:a16="http://schemas.microsoft.com/office/drawing/2014/main" id="{EFE4ADBC-B940-6114-A8FF-7D4F45350816}"/>
              </a:ext>
            </a:extLst>
          </p:cNvPr>
          <p:cNvSpPr/>
          <p:nvPr/>
        </p:nvSpPr>
        <p:spPr>
          <a:xfrm>
            <a:off x="-1" y="0"/>
            <a:ext cx="9882189" cy="1471939"/>
          </a:xfrm>
          <a:prstGeom prst="rect">
            <a:avLst/>
          </a:prstGeom>
          <a:solidFill>
            <a:srgbClr val="58534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rgbClr val="CFC0A3"/>
                </a:solidFill>
                <a:latin typeface="Candara" panose="020E0502030303020204" pitchFamily="34" charset="0"/>
              </a:rPr>
              <a:t>Aux origines de l’industrialisation de l’Europe : faits et lieux</a:t>
            </a:r>
          </a:p>
        </p:txBody>
      </p:sp>
      <p:sp>
        <p:nvSpPr>
          <p:cNvPr id="4" name="ZoneTexte 3">
            <a:extLst>
              <a:ext uri="{FF2B5EF4-FFF2-40B4-BE49-F238E27FC236}">
                <a16:creationId xmlns:a16="http://schemas.microsoft.com/office/drawing/2014/main" id="{FDE3DAD5-5F2D-87B9-2ED8-231E2B36EE7D}"/>
              </a:ext>
            </a:extLst>
          </p:cNvPr>
          <p:cNvSpPr txBox="1"/>
          <p:nvPr/>
        </p:nvSpPr>
        <p:spPr>
          <a:xfrm>
            <a:off x="6532366" y="1624806"/>
            <a:ext cx="5359143" cy="5078313"/>
          </a:xfrm>
          <a:prstGeom prst="rect">
            <a:avLst/>
          </a:prstGeom>
          <a:noFill/>
        </p:spPr>
        <p:txBody>
          <a:bodyPr wrap="square" rtlCol="0">
            <a:spAutoFit/>
          </a:bodyPr>
          <a:lstStyle/>
          <a:p>
            <a:pPr algn="just"/>
            <a:r>
              <a:rPr lang="fr-FR" dirty="0"/>
              <a:t>L’</a:t>
            </a:r>
            <a:r>
              <a:rPr lang="fr-FR" b="1" dirty="0"/>
              <a:t>industrialisation</a:t>
            </a:r>
            <a:r>
              <a:rPr lang="fr-FR" dirty="0"/>
              <a:t> est un processus qui s’étend sur trois phases, entre le XIXème et le XXème siècle et qui aboutit à la prépondérance des activités industrielles sur toutes les autres formes de l’activité économique (l’agriculture et l’artisanat).</a:t>
            </a:r>
          </a:p>
          <a:p>
            <a:pPr algn="just"/>
            <a:endParaRPr lang="fr-FR" dirty="0"/>
          </a:p>
          <a:p>
            <a:pPr algn="just"/>
            <a:r>
              <a:rPr lang="fr-FR" dirty="0"/>
              <a:t>Le mouvement de </a:t>
            </a:r>
            <a:r>
              <a:rPr lang="fr-FR" b="1" dirty="0"/>
              <a:t>« révolution industrielle » </a:t>
            </a:r>
            <a:r>
              <a:rPr lang="fr-FR" dirty="0"/>
              <a:t>apparaît en Angleterre dès la première moitié du XIXème siècle puis s’étend au reste du continent européen, de manière plus ou moins rapide selon les pays.</a:t>
            </a:r>
          </a:p>
          <a:p>
            <a:pPr algn="just"/>
            <a:endParaRPr lang="fr-FR" dirty="0"/>
          </a:p>
          <a:p>
            <a:pPr algn="just"/>
            <a:r>
              <a:rPr lang="fr-FR" dirty="0"/>
              <a:t>Le phénomène, qui marque les sociétés dans leur structure et leur organisation sociale voire politique, se diffuse notamment grâce aux grands </a:t>
            </a:r>
            <a:r>
              <a:rPr lang="fr-FR" b="1" dirty="0"/>
              <a:t>progrès de la technique</a:t>
            </a:r>
            <a:r>
              <a:rPr lang="fr-FR" dirty="0"/>
              <a:t>. Ainsi, avant la découverte et </a:t>
            </a:r>
            <a:r>
              <a:rPr lang="fr-FR" b="1" dirty="0"/>
              <a:t>l’exploitation de nouvelles sources d’énergie</a:t>
            </a:r>
            <a:r>
              <a:rPr lang="fr-FR" dirty="0"/>
              <a:t> (électricité et pétrole) à la fin du XIXème siècle, c’est d’abord </a:t>
            </a:r>
            <a:r>
              <a:rPr lang="fr-FR" b="1" dirty="0"/>
              <a:t>l’ère du charbon </a:t>
            </a:r>
            <a:r>
              <a:rPr lang="fr-FR" dirty="0"/>
              <a:t>qui domine, dès la fin du XVIIIème siècle.</a:t>
            </a:r>
          </a:p>
        </p:txBody>
      </p:sp>
      <p:pic>
        <p:nvPicPr>
          <p:cNvPr id="9" name="Image 8">
            <a:extLst>
              <a:ext uri="{FF2B5EF4-FFF2-40B4-BE49-F238E27FC236}">
                <a16:creationId xmlns:a16="http://schemas.microsoft.com/office/drawing/2014/main" id="{93FCAE5C-D286-9C3A-D7EF-C87E9C6CED4A}"/>
              </a:ext>
            </a:extLst>
          </p:cNvPr>
          <p:cNvPicPr>
            <a:picLocks noChangeAspect="1"/>
          </p:cNvPicPr>
          <p:nvPr/>
        </p:nvPicPr>
        <p:blipFill>
          <a:blip r:embed="rId3"/>
          <a:stretch>
            <a:fillRect/>
          </a:stretch>
        </p:blipFill>
        <p:spPr>
          <a:xfrm>
            <a:off x="116470" y="2033326"/>
            <a:ext cx="6263771" cy="4162201"/>
          </a:xfrm>
          <a:prstGeom prst="rect">
            <a:avLst/>
          </a:prstGeom>
        </p:spPr>
      </p:pic>
      <p:sp>
        <p:nvSpPr>
          <p:cNvPr id="10" name="ZoneTexte 9">
            <a:extLst>
              <a:ext uri="{FF2B5EF4-FFF2-40B4-BE49-F238E27FC236}">
                <a16:creationId xmlns:a16="http://schemas.microsoft.com/office/drawing/2014/main" id="{30851A1E-1C4E-E7C7-3F91-DCEE73583713}"/>
              </a:ext>
            </a:extLst>
          </p:cNvPr>
          <p:cNvSpPr txBox="1"/>
          <p:nvPr/>
        </p:nvSpPr>
        <p:spPr>
          <a:xfrm>
            <a:off x="9903931" y="6564620"/>
            <a:ext cx="2266326" cy="276999"/>
          </a:xfrm>
          <a:prstGeom prst="rect">
            <a:avLst/>
          </a:prstGeom>
          <a:noFill/>
        </p:spPr>
        <p:txBody>
          <a:bodyPr wrap="none" rtlCol="0">
            <a:spAutoFit/>
          </a:bodyPr>
          <a:lstStyle/>
          <a:p>
            <a:r>
              <a:rPr lang="fr-FR" sz="1200" i="1" dirty="0"/>
              <a:t>Source : Encyclopédie </a:t>
            </a:r>
            <a:r>
              <a:rPr lang="fr-FR" sz="1200" i="1" dirty="0" err="1"/>
              <a:t>Universalis</a:t>
            </a:r>
            <a:r>
              <a:rPr lang="fr-FR" sz="1200" i="1" dirty="0"/>
              <a:t>.</a:t>
            </a:r>
          </a:p>
        </p:txBody>
      </p:sp>
    </p:spTree>
    <p:extLst>
      <p:ext uri="{BB962C8B-B14F-4D97-AF65-F5344CB8AC3E}">
        <p14:creationId xmlns:p14="http://schemas.microsoft.com/office/powerpoint/2010/main" val="3593310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FE20B2-7339-4403-FBF5-B701F0B31810}"/>
              </a:ext>
            </a:extLst>
          </p:cNvPr>
          <p:cNvSpPr/>
          <p:nvPr/>
        </p:nvSpPr>
        <p:spPr>
          <a:xfrm>
            <a:off x="0" y="0"/>
            <a:ext cx="12192000" cy="6858000"/>
          </a:xfrm>
          <a:prstGeom prst="rect">
            <a:avLst/>
          </a:prstGeom>
          <a:solidFill>
            <a:srgbClr val="CFC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Espace réservé du contenu 4">
            <a:extLst>
              <a:ext uri="{FF2B5EF4-FFF2-40B4-BE49-F238E27FC236}">
                <a16:creationId xmlns:a16="http://schemas.microsoft.com/office/drawing/2014/main" id="{99244F34-D24B-7956-2A49-444A5238B6A3}"/>
              </a:ext>
            </a:extLst>
          </p:cNvPr>
          <p:cNvPicPr>
            <a:picLocks noGrp="1" noChangeAspect="1"/>
          </p:cNvPicPr>
          <p:nvPr>
            <p:ph idx="1"/>
          </p:nvPr>
        </p:nvPicPr>
        <p:blipFill>
          <a:blip r:embed="rId4"/>
          <a:stretch>
            <a:fillRect/>
          </a:stretch>
        </p:blipFill>
        <p:spPr>
          <a:xfrm>
            <a:off x="9882188" y="0"/>
            <a:ext cx="2309812" cy="1471939"/>
          </a:xfrm>
        </p:spPr>
      </p:pic>
      <p:sp>
        <p:nvSpPr>
          <p:cNvPr id="7" name="Rectangle 6">
            <a:extLst>
              <a:ext uri="{FF2B5EF4-FFF2-40B4-BE49-F238E27FC236}">
                <a16:creationId xmlns:a16="http://schemas.microsoft.com/office/drawing/2014/main" id="{EFE4ADBC-B940-6114-A8FF-7D4F45350816}"/>
              </a:ext>
            </a:extLst>
          </p:cNvPr>
          <p:cNvSpPr/>
          <p:nvPr/>
        </p:nvSpPr>
        <p:spPr>
          <a:xfrm>
            <a:off x="-1" y="0"/>
            <a:ext cx="9882189" cy="1471939"/>
          </a:xfrm>
          <a:prstGeom prst="rect">
            <a:avLst/>
          </a:prstGeom>
          <a:solidFill>
            <a:srgbClr val="58534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rgbClr val="CFC0A3"/>
                </a:solidFill>
                <a:latin typeface="Candara" panose="020E0502030303020204" pitchFamily="34" charset="0"/>
              </a:rPr>
              <a:t>Aux origines de l’industrialisation de l’Europe : faits et lieux</a:t>
            </a:r>
          </a:p>
        </p:txBody>
      </p:sp>
      <p:sp>
        <p:nvSpPr>
          <p:cNvPr id="2" name="ZoneTexte 1">
            <a:extLst>
              <a:ext uri="{FF2B5EF4-FFF2-40B4-BE49-F238E27FC236}">
                <a16:creationId xmlns:a16="http://schemas.microsoft.com/office/drawing/2014/main" id="{3F3C42B8-8445-41AB-915E-2D978E4C1EA3}"/>
              </a:ext>
            </a:extLst>
          </p:cNvPr>
          <p:cNvSpPr txBox="1"/>
          <p:nvPr/>
        </p:nvSpPr>
        <p:spPr>
          <a:xfrm>
            <a:off x="6590674" y="1764312"/>
            <a:ext cx="5359143" cy="4801314"/>
          </a:xfrm>
          <a:prstGeom prst="rect">
            <a:avLst/>
          </a:prstGeom>
          <a:noFill/>
        </p:spPr>
        <p:txBody>
          <a:bodyPr wrap="square" rtlCol="0">
            <a:spAutoFit/>
          </a:bodyPr>
          <a:lstStyle/>
          <a:p>
            <a:pPr algn="just"/>
            <a:r>
              <a:rPr lang="fr-FR" dirty="0"/>
              <a:t>Le </a:t>
            </a:r>
            <a:r>
              <a:rPr lang="fr-FR" b="1" dirty="0"/>
              <a:t>charbon</a:t>
            </a:r>
            <a:r>
              <a:rPr lang="fr-FR" dirty="0"/>
              <a:t> est la principale source d’énergie dont l’utilisation permet, dès la seconde moitié du XVIIIème siècle, de réaliser des gains de productivité très importants.</a:t>
            </a:r>
          </a:p>
          <a:p>
            <a:pPr algn="just"/>
            <a:endParaRPr lang="fr-FR" dirty="0"/>
          </a:p>
          <a:p>
            <a:pPr algn="just"/>
            <a:r>
              <a:rPr lang="fr-FR" dirty="0"/>
              <a:t>Ainsi, </a:t>
            </a:r>
            <a:r>
              <a:rPr lang="fr-FR" b="1" dirty="0"/>
              <a:t>l’exploitation des bassins houillers</a:t>
            </a:r>
            <a:r>
              <a:rPr lang="fr-FR" dirty="0"/>
              <a:t> dans les îles britanniques est à l’origine de la « révolution industrielle ». En </a:t>
            </a:r>
            <a:r>
              <a:rPr lang="fr-FR" b="1" dirty="0"/>
              <a:t>France</a:t>
            </a:r>
            <a:r>
              <a:rPr lang="fr-FR" dirty="0"/>
              <a:t>, les mines de charbon se situaient principalement dans le nord et l’est de la France. </a:t>
            </a:r>
            <a:r>
              <a:rPr lang="fr-FR" i="1" dirty="0"/>
              <a:t>Explication en vidéo avec Isabelle et José, professeurs d’histoire au collège.</a:t>
            </a:r>
          </a:p>
          <a:p>
            <a:pPr algn="just"/>
            <a:endParaRPr lang="fr-FR" i="1" dirty="0"/>
          </a:p>
          <a:p>
            <a:pPr algn="just"/>
            <a:r>
              <a:rPr lang="fr-FR" dirty="0"/>
              <a:t>Cette </a:t>
            </a:r>
            <a:r>
              <a:rPr lang="fr-FR" b="1" dirty="0"/>
              <a:t>révolution technique </a:t>
            </a:r>
            <a:r>
              <a:rPr lang="fr-FR" dirty="0"/>
              <a:t>est à l’origine de grands </a:t>
            </a:r>
            <a:r>
              <a:rPr lang="fr-FR" b="1" dirty="0"/>
              <a:t>bouleversements économiques et sociaux</a:t>
            </a:r>
            <a:r>
              <a:rPr lang="fr-FR" dirty="0"/>
              <a:t>, transformant en profondeur tant les paysages que les sociétés elles-mêmes et les rapports entre les classes sociales</a:t>
            </a:r>
          </a:p>
        </p:txBody>
      </p:sp>
      <p:sp>
        <p:nvSpPr>
          <p:cNvPr id="3" name="ZoneTexte 2">
            <a:extLst>
              <a:ext uri="{FF2B5EF4-FFF2-40B4-BE49-F238E27FC236}">
                <a16:creationId xmlns:a16="http://schemas.microsoft.com/office/drawing/2014/main" id="{1AD59119-BF96-13FC-D524-AC9FB927EA55}"/>
              </a:ext>
            </a:extLst>
          </p:cNvPr>
          <p:cNvSpPr txBox="1"/>
          <p:nvPr/>
        </p:nvSpPr>
        <p:spPr>
          <a:xfrm>
            <a:off x="10858813" y="6565626"/>
            <a:ext cx="1091004" cy="276999"/>
          </a:xfrm>
          <a:prstGeom prst="rect">
            <a:avLst/>
          </a:prstGeom>
          <a:noFill/>
        </p:spPr>
        <p:txBody>
          <a:bodyPr wrap="none" rtlCol="0">
            <a:spAutoFit/>
          </a:bodyPr>
          <a:lstStyle/>
          <a:p>
            <a:r>
              <a:rPr lang="fr-FR" sz="1200" i="1" dirty="0"/>
              <a:t>Source : </a:t>
            </a:r>
            <a:r>
              <a:rPr lang="fr-FR" sz="1200" i="1" dirty="0" err="1"/>
              <a:t>Lumni</a:t>
            </a:r>
            <a:endParaRPr lang="fr-FR" sz="1200" i="1" dirty="0"/>
          </a:p>
        </p:txBody>
      </p:sp>
      <p:pic>
        <p:nvPicPr>
          <p:cNvPr id="8" name="Enregistrement de l’écran 2022-12-06 à 13.58.43">
            <a:hlinkClick r:id="" action="ppaction://media"/>
            <a:extLst>
              <a:ext uri="{FF2B5EF4-FFF2-40B4-BE49-F238E27FC236}">
                <a16:creationId xmlns:a16="http://schemas.microsoft.com/office/drawing/2014/main" id="{78E5D1CD-49E9-9A3C-49AF-BDF9BD2336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6612" y="1973094"/>
            <a:ext cx="6031879" cy="4065166"/>
          </a:xfrm>
          <a:prstGeom prst="rect">
            <a:avLst/>
          </a:prstGeom>
        </p:spPr>
      </p:pic>
    </p:spTree>
    <p:extLst>
      <p:ext uri="{BB962C8B-B14F-4D97-AF65-F5344CB8AC3E}">
        <p14:creationId xmlns:p14="http://schemas.microsoft.com/office/powerpoint/2010/main" val="199594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FE20B2-7339-4403-FBF5-B701F0B31810}"/>
              </a:ext>
            </a:extLst>
          </p:cNvPr>
          <p:cNvSpPr/>
          <p:nvPr/>
        </p:nvSpPr>
        <p:spPr>
          <a:xfrm>
            <a:off x="0" y="0"/>
            <a:ext cx="12192000" cy="6858000"/>
          </a:xfrm>
          <a:prstGeom prst="rect">
            <a:avLst/>
          </a:prstGeom>
          <a:solidFill>
            <a:srgbClr val="CFC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Espace réservé du contenu 4">
            <a:extLst>
              <a:ext uri="{FF2B5EF4-FFF2-40B4-BE49-F238E27FC236}">
                <a16:creationId xmlns:a16="http://schemas.microsoft.com/office/drawing/2014/main" id="{99244F34-D24B-7956-2A49-444A5238B6A3}"/>
              </a:ext>
            </a:extLst>
          </p:cNvPr>
          <p:cNvPicPr>
            <a:picLocks noGrp="1" noChangeAspect="1"/>
          </p:cNvPicPr>
          <p:nvPr>
            <p:ph idx="1"/>
          </p:nvPr>
        </p:nvPicPr>
        <p:blipFill>
          <a:blip r:embed="rId2"/>
          <a:stretch>
            <a:fillRect/>
          </a:stretch>
        </p:blipFill>
        <p:spPr>
          <a:xfrm>
            <a:off x="9882188" y="0"/>
            <a:ext cx="2309812" cy="1471939"/>
          </a:xfrm>
        </p:spPr>
      </p:pic>
      <p:sp>
        <p:nvSpPr>
          <p:cNvPr id="7" name="Rectangle 6">
            <a:extLst>
              <a:ext uri="{FF2B5EF4-FFF2-40B4-BE49-F238E27FC236}">
                <a16:creationId xmlns:a16="http://schemas.microsoft.com/office/drawing/2014/main" id="{EFE4ADBC-B940-6114-A8FF-7D4F45350816}"/>
              </a:ext>
            </a:extLst>
          </p:cNvPr>
          <p:cNvSpPr/>
          <p:nvPr/>
        </p:nvSpPr>
        <p:spPr>
          <a:xfrm>
            <a:off x="-1" y="0"/>
            <a:ext cx="9882189" cy="1471939"/>
          </a:xfrm>
          <a:prstGeom prst="rect">
            <a:avLst/>
          </a:prstGeom>
          <a:solidFill>
            <a:srgbClr val="58534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rgbClr val="CFC0A3"/>
                </a:solidFill>
                <a:latin typeface="Candara" panose="020E0502030303020204" pitchFamily="34" charset="0"/>
              </a:rPr>
              <a:t>Londres au XIXème siècle... ou la critique de la ville moderne sous la plume d’un jeune libertaire</a:t>
            </a:r>
          </a:p>
        </p:txBody>
      </p:sp>
      <p:pic>
        <p:nvPicPr>
          <p:cNvPr id="2050" name="Picture 2">
            <a:extLst>
              <a:ext uri="{FF2B5EF4-FFF2-40B4-BE49-F238E27FC236}">
                <a16:creationId xmlns:a16="http://schemas.microsoft.com/office/drawing/2014/main" id="{FFFAA943-B5AB-B3FD-2D07-09AAF679AE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270" y="2630334"/>
            <a:ext cx="3907676" cy="3976717"/>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7F440964-5746-5A42-44FF-1FA9FA420628}"/>
              </a:ext>
            </a:extLst>
          </p:cNvPr>
          <p:cNvSpPr txBox="1"/>
          <p:nvPr/>
        </p:nvSpPr>
        <p:spPr>
          <a:xfrm>
            <a:off x="5500907" y="1720343"/>
            <a:ext cx="6574971" cy="4909036"/>
          </a:xfrm>
          <a:prstGeom prst="rect">
            <a:avLst/>
          </a:prstGeom>
          <a:noFill/>
        </p:spPr>
        <p:txBody>
          <a:bodyPr wrap="square" rtlCol="0">
            <a:spAutoFit/>
          </a:bodyPr>
          <a:lstStyle/>
          <a:p>
            <a:pPr algn="just"/>
            <a:r>
              <a:rPr lang="fr-FR" sz="1500" i="1" dirty="0"/>
              <a:t>« Les quartiers les plus misérables de Londres se trouvent en contact immédiat avec cette riche Cité, dont les seuls résidents seront bientôt des employés et des concierges. Dans les environs de la Tour et des bassins flottants est le dédale des rues où l’étranger redoute de s’aventurer et où ne pénètrent que rarement les Londoniens des riches quartiers. La boue des rues se continue dans les corridors des maisons; les murs sont mouchetés d’ordures, les loques pendent aux fenêtres; les ordures rances ou fétides se mêlent à l’atmosphère; la plupart des hommes et femmes que l’on rencontre dans les rues ont les yeux caves, la figure amaigrie, et portent des vêtements souillés, défroque dix fois vendue de fripier à fripier et qui, après avoir appartenu aux gentlemen et aux ladies des beaux quartiers du West-End, finit en haillons sur le corps des habitants de </a:t>
            </a:r>
            <a:r>
              <a:rPr lang="fr-FR" sz="1500" i="1" dirty="0" err="1"/>
              <a:t>Shadwell</a:t>
            </a:r>
            <a:r>
              <a:rPr lang="fr-FR" sz="1500" i="1" dirty="0"/>
              <a:t> et de Wapping. Au sud de la Tamise, certaines ruelles de </a:t>
            </a:r>
            <a:r>
              <a:rPr lang="fr-FR" sz="1500" i="1" dirty="0" err="1"/>
              <a:t>Rotherhithe</a:t>
            </a:r>
            <a:r>
              <a:rPr lang="fr-FR" sz="1500" i="1" dirty="0"/>
              <a:t>, de </a:t>
            </a:r>
            <a:r>
              <a:rPr lang="fr-FR" sz="1500" i="1" dirty="0" err="1"/>
              <a:t>Bermondsey</a:t>
            </a:r>
            <a:r>
              <a:rPr lang="fr-FR" sz="1500" i="1" dirty="0"/>
              <a:t>, de Lambeth sont aussi des sentines de misère : c’est avec joie qu’après s’y être égaré on revoit les bords de la Tamise, quelque grande avenue ou la verdure d’un jardin public. Quel contraste entre l’aspect des quartiers pauvres et celui des faubourgs somptueux ! Mais aussi quelle différence dans le genre de vie des habitants et dans la durée de leur existence ! La moyenne de la mortalité annuelle varie de 14 à 60 par mille personnes suivant les rues, et là où la mort fauche si rapidement, c’est que le manque de travail, de pain et de tout bien-être lui a facilité la tâche. </a:t>
            </a:r>
            <a:r>
              <a:rPr lang="fr-FR" sz="1500" b="1" i="1" dirty="0"/>
              <a:t>Ce que </a:t>
            </a:r>
            <a:r>
              <a:rPr lang="fr-FR" sz="1500" i="1" dirty="0"/>
              <a:t>Londres cache de misère est indicible ! » </a:t>
            </a:r>
            <a:endParaRPr lang="fr-FR" sz="1500" b="1" i="1" dirty="0"/>
          </a:p>
          <a:p>
            <a:pPr algn="r"/>
            <a:r>
              <a:rPr lang="fr-FR" sz="1300" b="1" dirty="0"/>
              <a:t>É. Reclus, </a:t>
            </a:r>
            <a:r>
              <a:rPr lang="fr-FR" sz="1300" b="1" i="1" dirty="0"/>
              <a:t>Nouvelle géographie universelle</a:t>
            </a:r>
            <a:r>
              <a:rPr lang="fr-FR" sz="1300" b="1" dirty="0"/>
              <a:t>, 1879</a:t>
            </a:r>
            <a:endParaRPr lang="fr-FR" sz="1300" b="1" i="1" dirty="0"/>
          </a:p>
        </p:txBody>
      </p:sp>
      <p:sp>
        <p:nvSpPr>
          <p:cNvPr id="4" name="ZoneTexte 3">
            <a:extLst>
              <a:ext uri="{FF2B5EF4-FFF2-40B4-BE49-F238E27FC236}">
                <a16:creationId xmlns:a16="http://schemas.microsoft.com/office/drawing/2014/main" id="{08DAD22F-9908-9FEB-EE18-B7037AB2B1A1}"/>
              </a:ext>
            </a:extLst>
          </p:cNvPr>
          <p:cNvSpPr txBox="1"/>
          <p:nvPr/>
        </p:nvSpPr>
        <p:spPr>
          <a:xfrm rot="16200000">
            <a:off x="352878" y="5929782"/>
            <a:ext cx="1077539" cy="276999"/>
          </a:xfrm>
          <a:prstGeom prst="rect">
            <a:avLst/>
          </a:prstGeom>
          <a:noFill/>
        </p:spPr>
        <p:txBody>
          <a:bodyPr wrap="none" rtlCol="0">
            <a:spAutoFit/>
          </a:bodyPr>
          <a:lstStyle/>
          <a:p>
            <a:r>
              <a:rPr lang="fr-FR" sz="1200" dirty="0"/>
              <a:t>Big Ben, 1890.</a:t>
            </a:r>
          </a:p>
        </p:txBody>
      </p:sp>
      <p:sp>
        <p:nvSpPr>
          <p:cNvPr id="8" name="ZoneTexte 7">
            <a:extLst>
              <a:ext uri="{FF2B5EF4-FFF2-40B4-BE49-F238E27FC236}">
                <a16:creationId xmlns:a16="http://schemas.microsoft.com/office/drawing/2014/main" id="{8E5F9562-2D34-D6E4-0BED-B93FDC73FF45}"/>
              </a:ext>
            </a:extLst>
          </p:cNvPr>
          <p:cNvSpPr txBox="1"/>
          <p:nvPr/>
        </p:nvSpPr>
        <p:spPr>
          <a:xfrm>
            <a:off x="446961" y="1698015"/>
            <a:ext cx="4606985" cy="1107996"/>
          </a:xfrm>
          <a:prstGeom prst="rect">
            <a:avLst/>
          </a:prstGeom>
          <a:noFill/>
        </p:spPr>
        <p:txBody>
          <a:bodyPr wrap="square" rtlCol="0">
            <a:spAutoFit/>
          </a:bodyPr>
          <a:lstStyle/>
          <a:p>
            <a:pPr algn="ctr"/>
            <a:r>
              <a:rPr lang="fr-FR" sz="2400" b="1" dirty="0">
                <a:latin typeface="Candara" panose="020E0502030303020204" pitchFamily="34" charset="0"/>
              </a:rPr>
              <a:t>« Ce que Londres cache de misère est indicible! »</a:t>
            </a:r>
          </a:p>
          <a:p>
            <a:endParaRPr lang="fr-FR" dirty="0"/>
          </a:p>
        </p:txBody>
      </p:sp>
    </p:spTree>
    <p:extLst>
      <p:ext uri="{BB962C8B-B14F-4D97-AF65-F5344CB8AC3E}">
        <p14:creationId xmlns:p14="http://schemas.microsoft.com/office/powerpoint/2010/main" val="2037189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FE20B2-7339-4403-FBF5-B701F0B31810}"/>
              </a:ext>
            </a:extLst>
          </p:cNvPr>
          <p:cNvSpPr/>
          <p:nvPr/>
        </p:nvSpPr>
        <p:spPr>
          <a:xfrm>
            <a:off x="-16328" y="400758"/>
            <a:ext cx="12192000" cy="6858000"/>
          </a:xfrm>
          <a:prstGeom prst="rect">
            <a:avLst/>
          </a:prstGeom>
          <a:solidFill>
            <a:srgbClr val="CFC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Espace réservé du contenu 4">
            <a:extLst>
              <a:ext uri="{FF2B5EF4-FFF2-40B4-BE49-F238E27FC236}">
                <a16:creationId xmlns:a16="http://schemas.microsoft.com/office/drawing/2014/main" id="{99244F34-D24B-7956-2A49-444A5238B6A3}"/>
              </a:ext>
            </a:extLst>
          </p:cNvPr>
          <p:cNvPicPr>
            <a:picLocks noGrp="1" noChangeAspect="1"/>
          </p:cNvPicPr>
          <p:nvPr>
            <p:ph idx="1"/>
          </p:nvPr>
        </p:nvPicPr>
        <p:blipFill>
          <a:blip r:embed="rId2"/>
          <a:stretch>
            <a:fillRect/>
          </a:stretch>
        </p:blipFill>
        <p:spPr>
          <a:xfrm>
            <a:off x="9882188" y="0"/>
            <a:ext cx="2309812" cy="1471939"/>
          </a:xfrm>
        </p:spPr>
      </p:pic>
      <p:sp>
        <p:nvSpPr>
          <p:cNvPr id="7" name="Rectangle 6">
            <a:extLst>
              <a:ext uri="{FF2B5EF4-FFF2-40B4-BE49-F238E27FC236}">
                <a16:creationId xmlns:a16="http://schemas.microsoft.com/office/drawing/2014/main" id="{EFE4ADBC-B940-6114-A8FF-7D4F45350816}"/>
              </a:ext>
            </a:extLst>
          </p:cNvPr>
          <p:cNvSpPr/>
          <p:nvPr/>
        </p:nvSpPr>
        <p:spPr>
          <a:xfrm>
            <a:off x="-1" y="0"/>
            <a:ext cx="9882189" cy="1471939"/>
          </a:xfrm>
          <a:prstGeom prst="rect">
            <a:avLst/>
          </a:prstGeom>
          <a:solidFill>
            <a:srgbClr val="58534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rgbClr val="CFC0A3"/>
                </a:solidFill>
                <a:latin typeface="Candara" panose="020E0502030303020204" pitchFamily="34" charset="0"/>
              </a:rPr>
              <a:t>Le mouvement anarchiste face aux conséquences de l’industrialisation</a:t>
            </a:r>
          </a:p>
        </p:txBody>
      </p:sp>
      <p:grpSp>
        <p:nvGrpSpPr>
          <p:cNvPr id="89" name="Groupe 88">
            <a:extLst>
              <a:ext uri="{FF2B5EF4-FFF2-40B4-BE49-F238E27FC236}">
                <a16:creationId xmlns:a16="http://schemas.microsoft.com/office/drawing/2014/main" id="{ABBCCF56-E4D4-3DC6-7D71-EF5875E3902B}"/>
              </a:ext>
            </a:extLst>
          </p:cNvPr>
          <p:cNvGrpSpPr/>
          <p:nvPr/>
        </p:nvGrpSpPr>
        <p:grpSpPr>
          <a:xfrm>
            <a:off x="535777" y="2315048"/>
            <a:ext cx="11120446" cy="4226620"/>
            <a:chOff x="554965" y="1711023"/>
            <a:chExt cx="11120446" cy="4226620"/>
          </a:xfrm>
        </p:grpSpPr>
        <p:sp>
          <p:nvSpPr>
            <p:cNvPr id="46" name="Rectangle : coins arrondis 45">
              <a:extLst>
                <a:ext uri="{FF2B5EF4-FFF2-40B4-BE49-F238E27FC236}">
                  <a16:creationId xmlns:a16="http://schemas.microsoft.com/office/drawing/2014/main" id="{6EBB6B6D-A403-236A-DB8B-774925DA4F39}"/>
                </a:ext>
              </a:extLst>
            </p:cNvPr>
            <p:cNvSpPr/>
            <p:nvPr/>
          </p:nvSpPr>
          <p:spPr>
            <a:xfrm>
              <a:off x="554965" y="1877047"/>
              <a:ext cx="1754848" cy="80900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fr-FR" sz="1100" dirty="0"/>
                <a:t>La définition d’un modèle d’économie alternative à l’industrialisation : l’économie </a:t>
              </a:r>
              <a:r>
                <a:rPr lang="fr-FR" sz="1100" dirty="0" err="1"/>
                <a:t>participaliste</a:t>
              </a:r>
              <a:r>
                <a:rPr lang="fr-FR" sz="1100" dirty="0"/>
                <a:t>.</a:t>
              </a:r>
            </a:p>
          </p:txBody>
        </p:sp>
        <p:sp>
          <p:nvSpPr>
            <p:cNvPr id="47" name="Rectangle : coins arrondis 46">
              <a:extLst>
                <a:ext uri="{FF2B5EF4-FFF2-40B4-BE49-F238E27FC236}">
                  <a16:creationId xmlns:a16="http://schemas.microsoft.com/office/drawing/2014/main" id="{911947D5-BE5F-0BC5-5792-FDE82B3B85DB}"/>
                </a:ext>
              </a:extLst>
            </p:cNvPr>
            <p:cNvSpPr/>
            <p:nvPr/>
          </p:nvSpPr>
          <p:spPr>
            <a:xfrm>
              <a:off x="632426" y="3554301"/>
              <a:ext cx="1754848" cy="5715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fr-FR" sz="1100" dirty="0"/>
                <a:t>L’industrialisation, un vecteur d’aliénation des masses ouvrières.</a:t>
              </a:r>
            </a:p>
          </p:txBody>
        </p:sp>
        <p:sp>
          <p:nvSpPr>
            <p:cNvPr id="51" name="Rectangle : coins arrondis 50">
              <a:extLst>
                <a:ext uri="{FF2B5EF4-FFF2-40B4-BE49-F238E27FC236}">
                  <a16:creationId xmlns:a16="http://schemas.microsoft.com/office/drawing/2014/main" id="{2BACC811-2156-D7C0-9D05-A520EE091059}"/>
                </a:ext>
              </a:extLst>
            </p:cNvPr>
            <p:cNvSpPr/>
            <p:nvPr/>
          </p:nvSpPr>
          <p:spPr>
            <a:xfrm>
              <a:off x="645452" y="5128640"/>
              <a:ext cx="1754848" cy="80900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fr-FR" sz="1100" dirty="0"/>
                <a:t>L’anarchisme, un mouvement de lutte contre l’exploitation et la domination sociale.</a:t>
              </a:r>
            </a:p>
          </p:txBody>
        </p:sp>
        <p:grpSp>
          <p:nvGrpSpPr>
            <p:cNvPr id="88" name="Groupe 87">
              <a:extLst>
                <a:ext uri="{FF2B5EF4-FFF2-40B4-BE49-F238E27FC236}">
                  <a16:creationId xmlns:a16="http://schemas.microsoft.com/office/drawing/2014/main" id="{8850B1E1-EB76-EC7D-6027-BF9B0BE786FF}"/>
                </a:ext>
              </a:extLst>
            </p:cNvPr>
            <p:cNvGrpSpPr/>
            <p:nvPr/>
          </p:nvGrpSpPr>
          <p:grpSpPr>
            <a:xfrm>
              <a:off x="2400300" y="1711023"/>
              <a:ext cx="9275111" cy="4068050"/>
              <a:chOff x="2400300" y="1711023"/>
              <a:chExt cx="9275111" cy="4068050"/>
            </a:xfrm>
          </p:grpSpPr>
          <p:cxnSp>
            <p:nvCxnSpPr>
              <p:cNvPr id="28" name="Connecteur droit 27">
                <a:extLst>
                  <a:ext uri="{FF2B5EF4-FFF2-40B4-BE49-F238E27FC236}">
                    <a16:creationId xmlns:a16="http://schemas.microsoft.com/office/drawing/2014/main" id="{C3DB509D-0F3B-DEE7-11E9-3C15997DE068}"/>
                  </a:ext>
                </a:extLst>
              </p:cNvPr>
              <p:cNvCxnSpPr>
                <a:stCxn id="3" idx="1"/>
              </p:cNvCxnSpPr>
              <p:nvPr/>
            </p:nvCxnSpPr>
            <p:spPr>
              <a:xfrm flipH="1">
                <a:off x="4510216" y="3843564"/>
                <a:ext cx="268613" cy="11744"/>
              </a:xfrm>
              <a:prstGeom prst="line">
                <a:avLst/>
              </a:prstGeom>
            </p:spPr>
            <p:style>
              <a:lnRef idx="1">
                <a:schemeClr val="accent2"/>
              </a:lnRef>
              <a:fillRef idx="0">
                <a:schemeClr val="accent2"/>
              </a:fillRef>
              <a:effectRef idx="0">
                <a:schemeClr val="accent2"/>
              </a:effectRef>
              <a:fontRef idx="minor">
                <a:schemeClr val="tx1"/>
              </a:fontRef>
            </p:style>
          </p:cxnSp>
          <p:sp>
            <p:nvSpPr>
              <p:cNvPr id="32" name="Rectangle : coins arrondis 31">
                <a:extLst>
                  <a:ext uri="{FF2B5EF4-FFF2-40B4-BE49-F238E27FC236}">
                    <a16:creationId xmlns:a16="http://schemas.microsoft.com/office/drawing/2014/main" id="{7EC2D625-E00D-D4FE-F6D6-AED0C5880D0A}"/>
                  </a:ext>
                </a:extLst>
              </p:cNvPr>
              <p:cNvSpPr/>
              <p:nvPr/>
            </p:nvSpPr>
            <p:spPr>
              <a:xfrm>
                <a:off x="2788025" y="3312576"/>
                <a:ext cx="1754848" cy="105495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fr-FR" sz="1100" dirty="0"/>
                  <a:t>Un mouvement contemporain de l’essor du système capitaliste et du processus d’industrialisation des sociétés occidentales.</a:t>
                </a:r>
              </a:p>
            </p:txBody>
          </p:sp>
          <p:cxnSp>
            <p:nvCxnSpPr>
              <p:cNvPr id="50" name="Connecteur droit avec flèche 49">
                <a:extLst>
                  <a:ext uri="{FF2B5EF4-FFF2-40B4-BE49-F238E27FC236}">
                    <a16:creationId xmlns:a16="http://schemas.microsoft.com/office/drawing/2014/main" id="{5FC0C72A-D78D-A9B4-75E3-680F7E002DA7}"/>
                  </a:ext>
                </a:extLst>
              </p:cNvPr>
              <p:cNvCxnSpPr>
                <a:stCxn id="32" idx="1"/>
              </p:cNvCxnSpPr>
              <p:nvPr/>
            </p:nvCxnSpPr>
            <p:spPr>
              <a:xfrm flipH="1" flipV="1">
                <a:off x="2400300" y="3829759"/>
                <a:ext cx="387725" cy="1029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nvGrpSpPr>
              <p:cNvPr id="87" name="Groupe 86">
                <a:extLst>
                  <a:ext uri="{FF2B5EF4-FFF2-40B4-BE49-F238E27FC236}">
                    <a16:creationId xmlns:a16="http://schemas.microsoft.com/office/drawing/2014/main" id="{810F8C50-39BC-88D4-559F-8D0F9440640C}"/>
                  </a:ext>
                </a:extLst>
              </p:cNvPr>
              <p:cNvGrpSpPr/>
              <p:nvPr/>
            </p:nvGrpSpPr>
            <p:grpSpPr>
              <a:xfrm>
                <a:off x="4778829" y="1711023"/>
                <a:ext cx="6896582" cy="4068050"/>
                <a:chOff x="4778829" y="1711023"/>
                <a:chExt cx="6896582" cy="4068050"/>
              </a:xfrm>
            </p:grpSpPr>
            <p:sp>
              <p:nvSpPr>
                <p:cNvPr id="3" name="Rectangle : coins arrondis 2">
                  <a:extLst>
                    <a:ext uri="{FF2B5EF4-FFF2-40B4-BE49-F238E27FC236}">
                      <a16:creationId xmlns:a16="http://schemas.microsoft.com/office/drawing/2014/main" id="{0A309938-8981-A1A3-A589-63F5062838AF}"/>
                    </a:ext>
                  </a:extLst>
                </p:cNvPr>
                <p:cNvSpPr/>
                <p:nvPr/>
              </p:nvSpPr>
              <p:spPr>
                <a:xfrm>
                  <a:off x="4778829" y="3559628"/>
                  <a:ext cx="2601686" cy="56787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fr-FR" sz="1100" b="1" dirty="0"/>
                    <a:t>Les communautés anarchistes et le rejet de l’industrialisation (1870-1920) ?</a:t>
                  </a:r>
                </a:p>
              </p:txBody>
            </p:sp>
            <p:cxnSp>
              <p:nvCxnSpPr>
                <p:cNvPr id="29" name="Connecteur droit 28">
                  <a:extLst>
                    <a:ext uri="{FF2B5EF4-FFF2-40B4-BE49-F238E27FC236}">
                      <a16:creationId xmlns:a16="http://schemas.microsoft.com/office/drawing/2014/main" id="{D897D9D7-8648-3909-22E5-CC7132360F6C}"/>
                    </a:ext>
                  </a:extLst>
                </p:cNvPr>
                <p:cNvCxnSpPr/>
                <p:nvPr/>
              </p:nvCxnSpPr>
              <p:spPr>
                <a:xfrm flipH="1">
                  <a:off x="7380515" y="3829759"/>
                  <a:ext cx="268613" cy="11744"/>
                </a:xfrm>
                <a:prstGeom prst="line">
                  <a:avLst/>
                </a:prstGeom>
              </p:spPr>
              <p:style>
                <a:lnRef idx="1">
                  <a:schemeClr val="accent2"/>
                </a:lnRef>
                <a:fillRef idx="0">
                  <a:schemeClr val="accent2"/>
                </a:fillRef>
                <a:effectRef idx="0">
                  <a:schemeClr val="accent2"/>
                </a:effectRef>
                <a:fontRef idx="minor">
                  <a:schemeClr val="tx1"/>
                </a:fontRef>
              </p:style>
            </p:cxnSp>
            <p:grpSp>
              <p:nvGrpSpPr>
                <p:cNvPr id="86" name="Groupe 85">
                  <a:extLst>
                    <a:ext uri="{FF2B5EF4-FFF2-40B4-BE49-F238E27FC236}">
                      <a16:creationId xmlns:a16="http://schemas.microsoft.com/office/drawing/2014/main" id="{B87695D4-169F-4F36-33B5-4F8AE3CC6E4B}"/>
                    </a:ext>
                  </a:extLst>
                </p:cNvPr>
                <p:cNvGrpSpPr/>
                <p:nvPr/>
              </p:nvGrpSpPr>
              <p:grpSpPr>
                <a:xfrm>
                  <a:off x="7649127" y="1711023"/>
                  <a:ext cx="4026284" cy="4068050"/>
                  <a:chOff x="7649127" y="1711023"/>
                  <a:chExt cx="4026284" cy="4068050"/>
                </a:xfrm>
              </p:grpSpPr>
              <p:sp>
                <p:nvSpPr>
                  <p:cNvPr id="30" name="Rectangle : coins arrondis 29">
                    <a:extLst>
                      <a:ext uri="{FF2B5EF4-FFF2-40B4-BE49-F238E27FC236}">
                        <a16:creationId xmlns:a16="http://schemas.microsoft.com/office/drawing/2014/main" id="{9E443C5D-4B78-E984-BEE4-BE937991639E}"/>
                      </a:ext>
                    </a:extLst>
                  </p:cNvPr>
                  <p:cNvSpPr/>
                  <p:nvPr/>
                </p:nvSpPr>
                <p:spPr>
                  <a:xfrm>
                    <a:off x="7649127" y="3154641"/>
                    <a:ext cx="1754848" cy="135023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fr-FR" sz="1100" dirty="0"/>
                      <a:t>Un mouvement pluriel et éclaté construit autour d’un corpus de doctrines et de pratiques : une vision nuancée et complexe sur l’industrialisation.</a:t>
                    </a:r>
                  </a:p>
                </p:txBody>
              </p:sp>
              <p:cxnSp>
                <p:nvCxnSpPr>
                  <p:cNvPr id="64" name="Connecteur en angle 63">
                    <a:extLst>
                      <a:ext uri="{FF2B5EF4-FFF2-40B4-BE49-F238E27FC236}">
                        <a16:creationId xmlns:a16="http://schemas.microsoft.com/office/drawing/2014/main" id="{738CBFB3-3DE8-F114-8CD1-6B9D5FE99461}"/>
                      </a:ext>
                    </a:extLst>
                  </p:cNvPr>
                  <p:cNvCxnSpPr>
                    <a:cxnSpLocks/>
                    <a:stCxn id="30" idx="0"/>
                  </p:cNvCxnSpPr>
                  <p:nvPr/>
                </p:nvCxnSpPr>
                <p:spPr>
                  <a:xfrm rot="5400000" flipH="1" flipV="1">
                    <a:off x="8742340" y="2014792"/>
                    <a:ext cx="924060" cy="1355639"/>
                  </a:xfrm>
                  <a:prstGeom prst="bentConnector2">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7" name="Connecteur droit avec flèche 66">
                    <a:extLst>
                      <a:ext uri="{FF2B5EF4-FFF2-40B4-BE49-F238E27FC236}">
                        <a16:creationId xmlns:a16="http://schemas.microsoft.com/office/drawing/2014/main" id="{3BA09A56-2A10-2825-80F6-A620A31FB9CC}"/>
                      </a:ext>
                    </a:extLst>
                  </p:cNvPr>
                  <p:cNvCxnSpPr>
                    <a:cxnSpLocks/>
                    <a:endCxn id="82" idx="1"/>
                  </p:cNvCxnSpPr>
                  <p:nvPr/>
                </p:nvCxnSpPr>
                <p:spPr>
                  <a:xfrm flipV="1">
                    <a:off x="9403975" y="3840052"/>
                    <a:ext cx="516588" cy="93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75" name="Connecteur en angle 74">
                    <a:extLst>
                      <a:ext uri="{FF2B5EF4-FFF2-40B4-BE49-F238E27FC236}">
                        <a16:creationId xmlns:a16="http://schemas.microsoft.com/office/drawing/2014/main" id="{4C7B64AE-5217-D25A-FD24-350A96748FED}"/>
                      </a:ext>
                    </a:extLst>
                  </p:cNvPr>
                  <p:cNvCxnSpPr>
                    <a:cxnSpLocks/>
                    <a:stCxn id="30" idx="2"/>
                  </p:cNvCxnSpPr>
                  <p:nvPr/>
                </p:nvCxnSpPr>
                <p:spPr>
                  <a:xfrm rot="16200000" flipH="1">
                    <a:off x="8769521" y="4261905"/>
                    <a:ext cx="869697" cy="1355637"/>
                  </a:xfrm>
                  <a:prstGeom prst="bentConnector2">
                    <a:avLst/>
                  </a:prstGeom>
                  <a:ln>
                    <a:tailEnd type="triangle"/>
                  </a:ln>
                </p:spPr>
                <p:style>
                  <a:lnRef idx="1">
                    <a:schemeClr val="accent2"/>
                  </a:lnRef>
                  <a:fillRef idx="0">
                    <a:schemeClr val="accent2"/>
                  </a:fillRef>
                  <a:effectRef idx="0">
                    <a:schemeClr val="accent2"/>
                  </a:effectRef>
                  <a:fontRef idx="minor">
                    <a:schemeClr val="tx1"/>
                  </a:fontRef>
                </p:style>
              </p:cxnSp>
              <p:sp>
                <p:nvSpPr>
                  <p:cNvPr id="79" name="Rectangle : coins arrondis 78">
                    <a:extLst>
                      <a:ext uri="{FF2B5EF4-FFF2-40B4-BE49-F238E27FC236}">
                        <a16:creationId xmlns:a16="http://schemas.microsoft.com/office/drawing/2014/main" id="{5CEC0C61-F080-735E-E8C5-D300698D4E22}"/>
                      </a:ext>
                    </a:extLst>
                  </p:cNvPr>
                  <p:cNvSpPr/>
                  <p:nvPr/>
                </p:nvSpPr>
                <p:spPr>
                  <a:xfrm>
                    <a:off x="9882189" y="1711023"/>
                    <a:ext cx="1754848" cy="92406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fr-FR" sz="1100" dirty="0"/>
                      <a:t>La production et le projet productiviste se trouvent au cœur de la politique anarchiste (Kropotkine).</a:t>
                    </a:r>
                  </a:p>
                </p:txBody>
              </p:sp>
              <p:sp>
                <p:nvSpPr>
                  <p:cNvPr id="80" name="Rectangle : coins arrondis 79">
                    <a:extLst>
                      <a:ext uri="{FF2B5EF4-FFF2-40B4-BE49-F238E27FC236}">
                        <a16:creationId xmlns:a16="http://schemas.microsoft.com/office/drawing/2014/main" id="{FEB38AF8-6E1D-F163-218A-EC428EE8F66E}"/>
                      </a:ext>
                    </a:extLst>
                  </p:cNvPr>
                  <p:cNvSpPr/>
                  <p:nvPr/>
                </p:nvSpPr>
                <p:spPr>
                  <a:xfrm>
                    <a:off x="9882189" y="4970070"/>
                    <a:ext cx="1754848" cy="80900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fr-FR" sz="1100" dirty="0"/>
                      <a:t>Au sein de l’anarchisme, l’existence de courants minoritaires, anti-industriels et « primitifs ».</a:t>
                    </a:r>
                  </a:p>
                </p:txBody>
              </p:sp>
              <p:sp>
                <p:nvSpPr>
                  <p:cNvPr id="82" name="Rectangle : coins arrondis 81">
                    <a:extLst>
                      <a:ext uri="{FF2B5EF4-FFF2-40B4-BE49-F238E27FC236}">
                        <a16:creationId xmlns:a16="http://schemas.microsoft.com/office/drawing/2014/main" id="{11C62107-B7C7-A033-BA02-364E49B2709B}"/>
                      </a:ext>
                    </a:extLst>
                  </p:cNvPr>
                  <p:cNvSpPr/>
                  <p:nvPr/>
                </p:nvSpPr>
                <p:spPr>
                  <a:xfrm>
                    <a:off x="9920563" y="3435550"/>
                    <a:ext cx="1754848" cy="80900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fr-FR" sz="1100" dirty="0"/>
                      <a:t>La filiation intellectuelle entre Saint-Simon, penseur de l’industrie et Proudhon.</a:t>
                    </a:r>
                  </a:p>
                </p:txBody>
              </p:sp>
            </p:grpSp>
          </p:grpSp>
        </p:grpSp>
      </p:grpSp>
      <p:cxnSp>
        <p:nvCxnSpPr>
          <p:cNvPr id="4" name="Connecteur droit avec flèche 3">
            <a:extLst>
              <a:ext uri="{FF2B5EF4-FFF2-40B4-BE49-F238E27FC236}">
                <a16:creationId xmlns:a16="http://schemas.microsoft.com/office/drawing/2014/main" id="{297BAE22-75DB-AB3E-6A72-471DD6634CAF}"/>
              </a:ext>
            </a:extLst>
          </p:cNvPr>
          <p:cNvCxnSpPr>
            <a:stCxn id="47" idx="0"/>
          </p:cNvCxnSpPr>
          <p:nvPr/>
        </p:nvCxnSpPr>
        <p:spPr>
          <a:xfrm flipV="1">
            <a:off x="1490662" y="3296636"/>
            <a:ext cx="0" cy="86169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8" name="Connecteur droit avec flèche 7">
            <a:extLst>
              <a:ext uri="{FF2B5EF4-FFF2-40B4-BE49-F238E27FC236}">
                <a16:creationId xmlns:a16="http://schemas.microsoft.com/office/drawing/2014/main" id="{9064BCB1-ACB2-C7BF-EDDD-513751507834}"/>
              </a:ext>
            </a:extLst>
          </p:cNvPr>
          <p:cNvCxnSpPr>
            <a:cxnSpLocks/>
          </p:cNvCxnSpPr>
          <p:nvPr/>
        </p:nvCxnSpPr>
        <p:spPr>
          <a:xfrm>
            <a:off x="1495424" y="4729826"/>
            <a:ext cx="0" cy="97812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82917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FE20B2-7339-4403-FBF5-B701F0B31810}"/>
              </a:ext>
            </a:extLst>
          </p:cNvPr>
          <p:cNvSpPr/>
          <p:nvPr/>
        </p:nvSpPr>
        <p:spPr>
          <a:xfrm>
            <a:off x="0" y="0"/>
            <a:ext cx="12192000" cy="6858000"/>
          </a:xfrm>
          <a:prstGeom prst="rect">
            <a:avLst/>
          </a:prstGeom>
          <a:solidFill>
            <a:srgbClr val="CFC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Espace réservé du contenu 4">
            <a:extLst>
              <a:ext uri="{FF2B5EF4-FFF2-40B4-BE49-F238E27FC236}">
                <a16:creationId xmlns:a16="http://schemas.microsoft.com/office/drawing/2014/main" id="{99244F34-D24B-7956-2A49-444A5238B6A3}"/>
              </a:ext>
            </a:extLst>
          </p:cNvPr>
          <p:cNvPicPr>
            <a:picLocks noGrp="1" noChangeAspect="1"/>
          </p:cNvPicPr>
          <p:nvPr>
            <p:ph idx="1"/>
          </p:nvPr>
        </p:nvPicPr>
        <p:blipFill>
          <a:blip r:embed="rId4"/>
          <a:stretch>
            <a:fillRect/>
          </a:stretch>
        </p:blipFill>
        <p:spPr>
          <a:xfrm>
            <a:off x="9882188" y="0"/>
            <a:ext cx="2309812" cy="1471939"/>
          </a:xfrm>
        </p:spPr>
      </p:pic>
      <p:sp>
        <p:nvSpPr>
          <p:cNvPr id="7" name="Rectangle 6">
            <a:extLst>
              <a:ext uri="{FF2B5EF4-FFF2-40B4-BE49-F238E27FC236}">
                <a16:creationId xmlns:a16="http://schemas.microsoft.com/office/drawing/2014/main" id="{EFE4ADBC-B940-6114-A8FF-7D4F45350816}"/>
              </a:ext>
            </a:extLst>
          </p:cNvPr>
          <p:cNvSpPr/>
          <p:nvPr/>
        </p:nvSpPr>
        <p:spPr>
          <a:xfrm>
            <a:off x="-1" y="0"/>
            <a:ext cx="9882189" cy="1471939"/>
          </a:xfrm>
          <a:prstGeom prst="rect">
            <a:avLst/>
          </a:prstGeom>
          <a:solidFill>
            <a:srgbClr val="58534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rgbClr val="CFC0A3"/>
                </a:solidFill>
                <a:latin typeface="Candara" panose="020E0502030303020204" pitchFamily="34" charset="0"/>
              </a:rPr>
              <a:t>Progrès industriels et pollution : les prémices d’une conscience « écologique » ?</a:t>
            </a:r>
          </a:p>
        </p:txBody>
      </p:sp>
      <p:pic>
        <p:nvPicPr>
          <p:cNvPr id="1026" name="Picture 2" descr="Technocritiques - François Jarrige">
            <a:extLst>
              <a:ext uri="{FF2B5EF4-FFF2-40B4-BE49-F238E27FC236}">
                <a16:creationId xmlns:a16="http://schemas.microsoft.com/office/drawing/2014/main" id="{C37438A1-6983-2A13-4512-EF2D8CF24D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7563" y="1701169"/>
            <a:ext cx="3181267" cy="49276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F2486351-2F95-9F93-2136-7DCA223A55FB}"/>
              </a:ext>
            </a:extLst>
          </p:cNvPr>
          <p:cNvSpPr txBox="1"/>
          <p:nvPr/>
        </p:nvSpPr>
        <p:spPr>
          <a:xfrm rot="16200000">
            <a:off x="6049046" y="3964914"/>
            <a:ext cx="5110694" cy="400110"/>
          </a:xfrm>
          <a:prstGeom prst="rect">
            <a:avLst/>
          </a:prstGeom>
          <a:noFill/>
        </p:spPr>
        <p:txBody>
          <a:bodyPr wrap="none" rtlCol="0">
            <a:spAutoFit/>
          </a:bodyPr>
          <a:lstStyle/>
          <a:p>
            <a:r>
              <a:rPr lang="fr-FR" sz="1000" dirty="0"/>
              <a:t>François JARRIGE, </a:t>
            </a:r>
            <a:r>
              <a:rPr lang="fr-FR" sz="1000" i="1" dirty="0"/>
              <a:t>Techno-critiques. Du refus des machines à la contestation des technosciences</a:t>
            </a:r>
          </a:p>
          <a:p>
            <a:r>
              <a:rPr lang="fr-FR" sz="1000" dirty="0"/>
              <a:t>(La Découverte, 2016)</a:t>
            </a:r>
          </a:p>
        </p:txBody>
      </p:sp>
      <p:sp>
        <p:nvSpPr>
          <p:cNvPr id="10" name="ZoneTexte 9">
            <a:extLst>
              <a:ext uri="{FF2B5EF4-FFF2-40B4-BE49-F238E27FC236}">
                <a16:creationId xmlns:a16="http://schemas.microsoft.com/office/drawing/2014/main" id="{476361AE-B01C-3E84-944B-5C10CF18F031}"/>
              </a:ext>
            </a:extLst>
          </p:cNvPr>
          <p:cNvSpPr txBox="1"/>
          <p:nvPr/>
        </p:nvSpPr>
        <p:spPr>
          <a:xfrm>
            <a:off x="203170" y="1651324"/>
            <a:ext cx="7845598" cy="3416320"/>
          </a:xfrm>
          <a:prstGeom prst="rect">
            <a:avLst/>
          </a:prstGeom>
          <a:noFill/>
        </p:spPr>
        <p:txBody>
          <a:bodyPr wrap="square" rtlCol="0">
            <a:spAutoFit/>
          </a:bodyPr>
          <a:lstStyle/>
          <a:p>
            <a:pPr algn="just"/>
            <a:r>
              <a:rPr lang="fr-FR" b="1" dirty="0"/>
              <a:t>François </a:t>
            </a:r>
            <a:r>
              <a:rPr lang="fr-FR" b="1" dirty="0" err="1"/>
              <a:t>Jarrige</a:t>
            </a:r>
            <a:r>
              <a:rPr lang="fr-FR" dirty="0"/>
              <a:t>, historien des sociétés industrielles, invité de l’émission « La Fabrique de l’histoire » (France culture, prod. Xavier Mauduit) sur le thème de la </a:t>
            </a:r>
            <a:r>
              <a:rPr lang="fr-FR" b="1" dirty="0"/>
              <a:t>pollution au XIXème siècle</a:t>
            </a:r>
            <a:r>
              <a:rPr lang="fr-FR" dirty="0"/>
              <a:t> (« Tous au charbon ! Polluer à l’usine comme à la ville », 1</a:t>
            </a:r>
            <a:r>
              <a:rPr lang="fr-FR" baseline="30000" dirty="0"/>
              <a:t>er</a:t>
            </a:r>
            <a:r>
              <a:rPr lang="fr-FR" dirty="0"/>
              <a:t> juin 2022).</a:t>
            </a:r>
          </a:p>
          <a:p>
            <a:pPr algn="ctr"/>
            <a:endParaRPr lang="fr-FR" i="1" dirty="0"/>
          </a:p>
          <a:p>
            <a:pPr algn="ctr"/>
            <a:r>
              <a:rPr lang="fr-FR" b="0" i="1" dirty="0">
                <a:solidFill>
                  <a:srgbClr val="212121"/>
                </a:solidFill>
                <a:effectLst/>
                <a:latin typeface="franklingothicbook"/>
              </a:rPr>
              <a:t>« À l'orée du XIXe siècle, tandis que l'</a:t>
            </a:r>
            <a:r>
              <a:rPr lang="fr-FR" b="0" i="1" dirty="0">
                <a:solidFill>
                  <a:srgbClr val="212121"/>
                </a:solidFill>
                <a:effectLst/>
                <a:latin typeface="var(--font-medium)"/>
              </a:rPr>
              <a:t>industrialisation</a:t>
            </a:r>
            <a:r>
              <a:rPr lang="fr-FR" b="0" i="1" dirty="0">
                <a:solidFill>
                  <a:srgbClr val="212121"/>
                </a:solidFill>
                <a:effectLst/>
                <a:latin typeface="franklingothicbook"/>
              </a:rPr>
              <a:t> s'accélère et que la </a:t>
            </a:r>
            <a:r>
              <a:rPr lang="fr-FR" b="0" i="1" dirty="0">
                <a:solidFill>
                  <a:srgbClr val="212121"/>
                </a:solidFill>
                <a:effectLst/>
                <a:latin typeface="var(--font-medium)"/>
              </a:rPr>
              <a:t>croissance urbaine</a:t>
            </a:r>
            <a:r>
              <a:rPr lang="fr-FR" b="0" i="1" dirty="0">
                <a:solidFill>
                  <a:srgbClr val="212121"/>
                </a:solidFill>
                <a:effectLst/>
                <a:latin typeface="franklingothicbook"/>
              </a:rPr>
              <a:t> s'amplifie, ce qui ne porte pas encore le nom de </a:t>
            </a:r>
            <a:r>
              <a:rPr lang="fr-FR" b="0" i="1" dirty="0">
                <a:solidFill>
                  <a:srgbClr val="212121"/>
                </a:solidFill>
                <a:effectLst/>
                <a:latin typeface="var(--font-medium)"/>
              </a:rPr>
              <a:t>pollution atmosphérique</a:t>
            </a:r>
            <a:r>
              <a:rPr lang="fr-FR" b="0" i="1" dirty="0">
                <a:solidFill>
                  <a:srgbClr val="212121"/>
                </a:solidFill>
                <a:effectLst/>
                <a:latin typeface="franklingothicbook"/>
              </a:rPr>
              <a:t> interroge les citoyens et occupe les scientifiques. Si le phénomène des pollutions liées à l'activité productive n'est pas nouveau, il prend une forme inédite et une ampleur sans précédent. </a:t>
            </a:r>
            <a:r>
              <a:rPr lang="fr-FR" b="0" i="1" dirty="0">
                <a:solidFill>
                  <a:srgbClr val="212121"/>
                </a:solidFill>
                <a:effectLst/>
                <a:latin typeface="var(--font-medium)"/>
              </a:rPr>
              <a:t>Charbon, machine à vapeur, chemin de fer</a:t>
            </a:r>
            <a:r>
              <a:rPr lang="fr-FR" b="0" i="1" dirty="0">
                <a:solidFill>
                  <a:srgbClr val="212121"/>
                </a:solidFill>
                <a:effectLst/>
                <a:latin typeface="franklingothicbook"/>
              </a:rPr>
              <a:t>, ces innovations techniques apportent le </a:t>
            </a:r>
            <a:r>
              <a:rPr lang="fr-FR" b="0" i="1" dirty="0">
                <a:solidFill>
                  <a:srgbClr val="212121"/>
                </a:solidFill>
                <a:effectLst/>
                <a:latin typeface="var(--font-medium)"/>
              </a:rPr>
              <a:t>développement économique</a:t>
            </a:r>
            <a:r>
              <a:rPr lang="fr-FR" b="0" i="1" dirty="0">
                <a:solidFill>
                  <a:srgbClr val="212121"/>
                </a:solidFill>
                <a:effectLst/>
                <a:latin typeface="franklingothicbook"/>
              </a:rPr>
              <a:t>, tout comme elles enfument les villes et bassins industriels. » (France culture)</a:t>
            </a:r>
            <a:endParaRPr lang="fr-FR" i="1" dirty="0"/>
          </a:p>
        </p:txBody>
      </p:sp>
      <p:pic>
        <p:nvPicPr>
          <p:cNvPr id="11" name="23118-01062022-itema-23044808-2022c36128s0152-21_7vt1NZ5d">
            <a:hlinkClick r:id="" action="ppaction://media"/>
            <a:extLst>
              <a:ext uri="{FF2B5EF4-FFF2-40B4-BE49-F238E27FC236}">
                <a16:creationId xmlns:a16="http://schemas.microsoft.com/office/drawing/2014/main" id="{DE66A130-AD24-21B4-F51E-A692CC9921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19569" y="5556422"/>
            <a:ext cx="812800" cy="812800"/>
          </a:xfrm>
          <a:prstGeom prst="rect">
            <a:avLst/>
          </a:prstGeom>
        </p:spPr>
      </p:pic>
    </p:spTree>
    <p:extLst>
      <p:ext uri="{BB962C8B-B14F-4D97-AF65-F5344CB8AC3E}">
        <p14:creationId xmlns:p14="http://schemas.microsoft.com/office/powerpoint/2010/main" val="65854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34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FE20B2-7339-4403-FBF5-B701F0B31810}"/>
              </a:ext>
            </a:extLst>
          </p:cNvPr>
          <p:cNvSpPr/>
          <p:nvPr/>
        </p:nvSpPr>
        <p:spPr>
          <a:xfrm>
            <a:off x="0" y="0"/>
            <a:ext cx="12192000" cy="6858000"/>
          </a:xfrm>
          <a:prstGeom prst="rect">
            <a:avLst/>
          </a:prstGeom>
          <a:solidFill>
            <a:srgbClr val="CFC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Espace réservé du contenu 4">
            <a:extLst>
              <a:ext uri="{FF2B5EF4-FFF2-40B4-BE49-F238E27FC236}">
                <a16:creationId xmlns:a16="http://schemas.microsoft.com/office/drawing/2014/main" id="{99244F34-D24B-7956-2A49-444A5238B6A3}"/>
              </a:ext>
            </a:extLst>
          </p:cNvPr>
          <p:cNvPicPr>
            <a:picLocks noGrp="1" noChangeAspect="1"/>
          </p:cNvPicPr>
          <p:nvPr>
            <p:ph idx="1"/>
          </p:nvPr>
        </p:nvPicPr>
        <p:blipFill>
          <a:blip r:embed="rId2"/>
          <a:stretch>
            <a:fillRect/>
          </a:stretch>
        </p:blipFill>
        <p:spPr>
          <a:xfrm>
            <a:off x="9882188" y="0"/>
            <a:ext cx="2309812" cy="1471939"/>
          </a:xfrm>
        </p:spPr>
      </p:pic>
      <p:sp>
        <p:nvSpPr>
          <p:cNvPr id="7" name="Rectangle 6">
            <a:extLst>
              <a:ext uri="{FF2B5EF4-FFF2-40B4-BE49-F238E27FC236}">
                <a16:creationId xmlns:a16="http://schemas.microsoft.com/office/drawing/2014/main" id="{EFE4ADBC-B940-6114-A8FF-7D4F45350816}"/>
              </a:ext>
            </a:extLst>
          </p:cNvPr>
          <p:cNvSpPr/>
          <p:nvPr/>
        </p:nvSpPr>
        <p:spPr>
          <a:xfrm>
            <a:off x="-1" y="0"/>
            <a:ext cx="9882189" cy="1471939"/>
          </a:xfrm>
          <a:prstGeom prst="rect">
            <a:avLst/>
          </a:prstGeom>
          <a:solidFill>
            <a:srgbClr val="58534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rgbClr val="CFC0A3"/>
                </a:solidFill>
                <a:latin typeface="Candara" panose="020E0502030303020204" pitchFamily="34" charset="0"/>
              </a:rPr>
              <a:t>Exploitation pédagogique de la question : quel(s) niveau(x), quel(s) thème(s) ?</a:t>
            </a:r>
          </a:p>
        </p:txBody>
      </p:sp>
      <p:sp>
        <p:nvSpPr>
          <p:cNvPr id="2" name="ZoneTexte 1">
            <a:extLst>
              <a:ext uri="{FF2B5EF4-FFF2-40B4-BE49-F238E27FC236}">
                <a16:creationId xmlns:a16="http://schemas.microsoft.com/office/drawing/2014/main" id="{E72D734A-80CD-BB7E-5DEA-A47907724E9B}"/>
              </a:ext>
            </a:extLst>
          </p:cNvPr>
          <p:cNvSpPr txBox="1"/>
          <p:nvPr/>
        </p:nvSpPr>
        <p:spPr>
          <a:xfrm>
            <a:off x="160851" y="2328658"/>
            <a:ext cx="11870297" cy="3724096"/>
          </a:xfrm>
          <a:prstGeom prst="rect">
            <a:avLst/>
          </a:prstGeom>
          <a:noFill/>
        </p:spPr>
        <p:txBody>
          <a:bodyPr wrap="square" rtlCol="0">
            <a:spAutoFit/>
          </a:bodyPr>
          <a:lstStyle/>
          <a:p>
            <a:pPr algn="ctr"/>
            <a:r>
              <a:rPr lang="fr-FR" sz="2800" b="1" dirty="0">
                <a:solidFill>
                  <a:schemeClr val="accent2"/>
                </a:solidFill>
              </a:rPr>
              <a:t>Au collège...</a:t>
            </a:r>
          </a:p>
          <a:p>
            <a:pPr algn="just"/>
            <a:endParaRPr lang="fr-FR" b="1" dirty="0"/>
          </a:p>
          <a:p>
            <a:pPr algn="just"/>
            <a:r>
              <a:rPr lang="fr-FR" dirty="0"/>
              <a:t>En classe de </a:t>
            </a:r>
            <a:r>
              <a:rPr lang="fr-FR" b="1" dirty="0"/>
              <a:t>quatrième</a:t>
            </a:r>
            <a:r>
              <a:rPr lang="fr-FR" dirty="0"/>
              <a:t>, dans le cadre du thème 2 « L’Europe et le monde au XIXème siècle », pour aborder la question de l’industrialisation et de ses conséquences sous l’angle des mutations, notamment politiques.</a:t>
            </a:r>
          </a:p>
          <a:p>
            <a:pPr algn="just"/>
            <a:endParaRPr lang="fr-FR" dirty="0"/>
          </a:p>
          <a:p>
            <a:pPr algn="ctr"/>
            <a:r>
              <a:rPr lang="fr-FR" sz="2800" b="1" dirty="0">
                <a:solidFill>
                  <a:schemeClr val="accent2"/>
                </a:solidFill>
              </a:rPr>
              <a:t>Au lycée...</a:t>
            </a:r>
          </a:p>
          <a:p>
            <a:pPr algn="just"/>
            <a:endParaRPr lang="fr-FR" b="1" dirty="0"/>
          </a:p>
          <a:p>
            <a:pPr algn="just"/>
            <a:r>
              <a:rPr lang="fr-FR" dirty="0"/>
              <a:t>En classe de </a:t>
            </a:r>
            <a:r>
              <a:rPr lang="fr-FR" b="1" dirty="0"/>
              <a:t>première</a:t>
            </a:r>
            <a:r>
              <a:rPr lang="fr-FR" dirty="0"/>
              <a:t>, le thème « La France dans l’Europe des nationalités : politique et société (1848-1871) » prévoit un deuxième chapitre sur « L’industrialisation et l’accélération des transformations économiques et sociales en France » où l’on pourra notamment traiter du sujet pour aborder, avec les élèves, la question des transformation des modes de production et, surtout, de l’importance politique de la question sociale au XIXème siècle.</a:t>
            </a:r>
          </a:p>
          <a:p>
            <a:pPr algn="ctr"/>
            <a:endParaRPr lang="fr-FR" i="1" dirty="0"/>
          </a:p>
        </p:txBody>
      </p:sp>
    </p:spTree>
    <p:extLst>
      <p:ext uri="{BB962C8B-B14F-4D97-AF65-F5344CB8AC3E}">
        <p14:creationId xmlns:p14="http://schemas.microsoft.com/office/powerpoint/2010/main" val="3207130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FE20B2-7339-4403-FBF5-B701F0B31810}"/>
              </a:ext>
            </a:extLst>
          </p:cNvPr>
          <p:cNvSpPr/>
          <p:nvPr/>
        </p:nvSpPr>
        <p:spPr>
          <a:xfrm>
            <a:off x="0" y="0"/>
            <a:ext cx="12192000" cy="6858000"/>
          </a:xfrm>
          <a:prstGeom prst="rect">
            <a:avLst/>
          </a:prstGeom>
          <a:solidFill>
            <a:srgbClr val="CFC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Espace réservé du contenu 4">
            <a:extLst>
              <a:ext uri="{FF2B5EF4-FFF2-40B4-BE49-F238E27FC236}">
                <a16:creationId xmlns:a16="http://schemas.microsoft.com/office/drawing/2014/main" id="{99244F34-D24B-7956-2A49-444A5238B6A3}"/>
              </a:ext>
            </a:extLst>
          </p:cNvPr>
          <p:cNvPicPr>
            <a:picLocks noGrp="1" noChangeAspect="1"/>
          </p:cNvPicPr>
          <p:nvPr>
            <p:ph idx="1"/>
          </p:nvPr>
        </p:nvPicPr>
        <p:blipFill>
          <a:blip r:embed="rId2"/>
          <a:stretch>
            <a:fillRect/>
          </a:stretch>
        </p:blipFill>
        <p:spPr>
          <a:xfrm>
            <a:off x="9882188" y="0"/>
            <a:ext cx="2309812" cy="1471939"/>
          </a:xfrm>
        </p:spPr>
      </p:pic>
      <p:sp>
        <p:nvSpPr>
          <p:cNvPr id="7" name="Rectangle 6">
            <a:extLst>
              <a:ext uri="{FF2B5EF4-FFF2-40B4-BE49-F238E27FC236}">
                <a16:creationId xmlns:a16="http://schemas.microsoft.com/office/drawing/2014/main" id="{EFE4ADBC-B940-6114-A8FF-7D4F45350816}"/>
              </a:ext>
            </a:extLst>
          </p:cNvPr>
          <p:cNvSpPr/>
          <p:nvPr/>
        </p:nvSpPr>
        <p:spPr>
          <a:xfrm>
            <a:off x="-1" y="0"/>
            <a:ext cx="9882189" cy="1471939"/>
          </a:xfrm>
          <a:prstGeom prst="rect">
            <a:avLst/>
          </a:prstGeom>
          <a:solidFill>
            <a:srgbClr val="58534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rgbClr val="CFC0A3"/>
                </a:solidFill>
                <a:latin typeface="Candara" panose="020E0502030303020204" pitchFamily="34" charset="0"/>
              </a:rPr>
              <a:t>Testez vos connaissances</a:t>
            </a:r>
          </a:p>
        </p:txBody>
      </p:sp>
      <p:pic>
        <p:nvPicPr>
          <p:cNvPr id="3074" name="Picture 2">
            <a:extLst>
              <a:ext uri="{FF2B5EF4-FFF2-40B4-BE49-F238E27FC236}">
                <a16:creationId xmlns:a16="http://schemas.microsoft.com/office/drawing/2014/main" id="{3EFE3648-AEDB-E4AE-B119-07A537A0B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026" y="1950936"/>
            <a:ext cx="4428067" cy="4428067"/>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40F9A292-C531-2EF1-4AE6-1CA5DB7EB20A}"/>
              </a:ext>
            </a:extLst>
          </p:cNvPr>
          <p:cNvSpPr txBox="1"/>
          <p:nvPr/>
        </p:nvSpPr>
        <p:spPr>
          <a:xfrm>
            <a:off x="6204346" y="3589867"/>
            <a:ext cx="4724400" cy="830997"/>
          </a:xfrm>
          <a:prstGeom prst="rect">
            <a:avLst/>
          </a:prstGeom>
          <a:noFill/>
        </p:spPr>
        <p:txBody>
          <a:bodyPr wrap="square" rtlCol="0">
            <a:spAutoFit/>
          </a:bodyPr>
          <a:lstStyle/>
          <a:p>
            <a:pPr algn="ctr"/>
            <a:r>
              <a:rPr lang="fr-FR" sz="2400" dirty="0">
                <a:hlinkClick r:id="rId4"/>
              </a:rPr>
              <a:t>Lien vers le questionnaire en ligne (via </a:t>
            </a:r>
            <a:r>
              <a:rPr lang="fr-FR" sz="2400" dirty="0" err="1">
                <a:hlinkClick r:id="rId4"/>
              </a:rPr>
              <a:t>LearningApps</a:t>
            </a:r>
            <a:r>
              <a:rPr lang="fr-FR" sz="2400" dirty="0">
                <a:hlinkClick r:id="rId4"/>
              </a:rPr>
              <a:t>) </a:t>
            </a:r>
            <a:endParaRPr lang="fr-FR" sz="2400" dirty="0"/>
          </a:p>
        </p:txBody>
      </p:sp>
    </p:spTree>
    <p:extLst>
      <p:ext uri="{BB962C8B-B14F-4D97-AF65-F5344CB8AC3E}">
        <p14:creationId xmlns:p14="http://schemas.microsoft.com/office/powerpoint/2010/main" val="364737389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1617</Words>
  <Application>Microsoft Macintosh PowerPoint</Application>
  <PresentationFormat>Grand écran</PresentationFormat>
  <Paragraphs>88</Paragraphs>
  <Slides>12</Slides>
  <Notes>0</Notes>
  <HiddenSlides>0</HiddenSlides>
  <MMClips>2</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12</vt:i4>
      </vt:variant>
    </vt:vector>
  </HeadingPairs>
  <TitlesOfParts>
    <vt:vector size="19" baseType="lpstr">
      <vt:lpstr>Arial</vt:lpstr>
      <vt:lpstr>Calibri</vt:lpstr>
      <vt:lpstr>Calibri Light</vt:lpstr>
      <vt:lpstr>Candara</vt:lpstr>
      <vt:lpstr>franklingothicbook</vt:lpstr>
      <vt:lpstr>var(--font-medium)</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Thibault Guichard</dc:creator>
  <cp:lastModifiedBy>Thibault Guichard</cp:lastModifiedBy>
  <cp:revision>59</cp:revision>
  <dcterms:created xsi:type="dcterms:W3CDTF">2022-12-06T13:34:09Z</dcterms:created>
  <dcterms:modified xsi:type="dcterms:W3CDTF">2022-12-28T16:17:13Z</dcterms:modified>
</cp:coreProperties>
</file>