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SzlPfmGG3MG78KuOuZtmQ==" hashData="/mIiEJs/M6lTmp1d5jor6qGRALVWgdkYI0fmrPAt+DdwK/NfG2ay7R056r8QhzooxDt/ufGUFMzhBVE4T4JTK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6" autoAdjust="0"/>
    <p:restoredTop sz="94660"/>
  </p:normalViewPr>
  <p:slideViewPr>
    <p:cSldViewPr snapToGrid="0">
      <p:cViewPr varScale="1">
        <p:scale>
          <a:sx n="70" d="100"/>
          <a:sy n="70" d="100"/>
        </p:scale>
        <p:origin x="1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99A4EF-2329-678A-5251-20312934BF7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2431E53-CC4D-C624-51FB-702FBD0A51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2AA4AD1-E7E2-6650-BD1D-5A6A954E75A2}"/>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5" name="Espace réservé du pied de page 4">
            <a:extLst>
              <a:ext uri="{FF2B5EF4-FFF2-40B4-BE49-F238E27FC236}">
                <a16:creationId xmlns:a16="http://schemas.microsoft.com/office/drawing/2014/main" id="{AC48CCAE-8F8D-CE9B-DF5A-3D8500B095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8E39B7-835C-5057-C3FC-BE740CBCD7E2}"/>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40046951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A926E1-7887-33F1-D2DE-5D16C8EAA91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0A36E34-59CF-803C-F7A2-298101EBEA7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C30A5F0-2485-DA22-3749-4C822106EF96}"/>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5" name="Espace réservé du pied de page 4">
            <a:extLst>
              <a:ext uri="{FF2B5EF4-FFF2-40B4-BE49-F238E27FC236}">
                <a16:creationId xmlns:a16="http://schemas.microsoft.com/office/drawing/2014/main" id="{DB61C2EF-C20C-4A31-29FE-39924F842B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35FAC0-C647-0C24-A162-764B88EF458F}"/>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2835294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2FAED0-2723-3176-D401-730BD47EAB0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D14EC08-3CE1-7DBB-64E7-DEB28B4C5A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C555308-5E74-02A7-8657-1CD36A1F1116}"/>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5" name="Espace réservé du pied de page 4">
            <a:extLst>
              <a:ext uri="{FF2B5EF4-FFF2-40B4-BE49-F238E27FC236}">
                <a16:creationId xmlns:a16="http://schemas.microsoft.com/office/drawing/2014/main" id="{3D8F3BBC-821E-708C-290B-48798017C3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E58A96-6335-5149-20A1-DD4FDA5C1C7F}"/>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2465580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E6C677-3514-C5B5-C341-044883C65D0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169891D-36E7-83F8-A3FA-429FF77DF05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C4246FD-AA9F-971B-28BB-49D17DA50DA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6B3EFE5-07CD-C719-995A-0077546A9D09}"/>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6" name="Espace réservé du pied de page 5">
            <a:extLst>
              <a:ext uri="{FF2B5EF4-FFF2-40B4-BE49-F238E27FC236}">
                <a16:creationId xmlns:a16="http://schemas.microsoft.com/office/drawing/2014/main" id="{41B0CBC0-8455-2CFC-6129-D1E90C8302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C9DDF6D-0503-040B-81B9-1ED9E7C24008}"/>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4241342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540C62-E816-8CAE-69C5-E7A314DE199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394725B-11AF-47AA-67BD-E1A989D06D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DE5ABD0-A004-A354-F09D-41D4B773DED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B39DDFD-CA48-DD1A-93E9-BA7C4B8F00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2C0157-15F5-A431-42F2-BF6A7B8A38B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3D80FF5-0810-D801-E4B9-16D623525629}"/>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8" name="Espace réservé du pied de page 7">
            <a:extLst>
              <a:ext uri="{FF2B5EF4-FFF2-40B4-BE49-F238E27FC236}">
                <a16:creationId xmlns:a16="http://schemas.microsoft.com/office/drawing/2014/main" id="{AAC3ED1D-9FD2-0AE2-AF70-83025F516BE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B24C0D3-65E4-9303-B8B7-3E086F3E4EDA}"/>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4090412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3708B2-E8F6-D62B-FF56-FD2D2AA3965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4760240-A3BE-5AE0-CAD7-6540108BD2F4}"/>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4" name="Espace réservé du pied de page 3">
            <a:extLst>
              <a:ext uri="{FF2B5EF4-FFF2-40B4-BE49-F238E27FC236}">
                <a16:creationId xmlns:a16="http://schemas.microsoft.com/office/drawing/2014/main" id="{147C504E-E240-8F10-3267-02DB6EC49A6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896E98B-993A-710D-52F9-DEB90158AA1E}"/>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31777458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C7D1227-DDCD-CE4F-26B7-6CEF31F8B492}"/>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3" name="Espace réservé du pied de page 2">
            <a:extLst>
              <a:ext uri="{FF2B5EF4-FFF2-40B4-BE49-F238E27FC236}">
                <a16:creationId xmlns:a16="http://schemas.microsoft.com/office/drawing/2014/main" id="{0249BCFC-412C-006D-526D-6EE59078CE9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F87F638-E4ED-290D-0A72-7ECA7A456437}"/>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20800375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71C561-DCF4-8FB5-F9EA-0C50F8C4D4D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FE55B08-8C5B-B71B-7ED9-6342895D4C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CA20820-F23A-1BB7-9BB5-DF83A09296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8829B0C-164D-58BC-A91B-1426D7794D9B}"/>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6" name="Espace réservé du pied de page 5">
            <a:extLst>
              <a:ext uri="{FF2B5EF4-FFF2-40B4-BE49-F238E27FC236}">
                <a16:creationId xmlns:a16="http://schemas.microsoft.com/office/drawing/2014/main" id="{D5E5CDB8-0644-AD09-5234-47510E88D7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DAB5224-20F3-E660-9004-C84181FD2EAE}"/>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18855359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ADF92B-9F8A-D032-4CDD-D05CAAD473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CA7BA53-DC93-3111-6D14-40BF2AFA39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B133FC2-06FB-DEE1-57E8-2780941305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28BBDBB-41B9-776B-CBDE-017CC6C52FE4}"/>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6" name="Espace réservé du pied de page 5">
            <a:extLst>
              <a:ext uri="{FF2B5EF4-FFF2-40B4-BE49-F238E27FC236}">
                <a16:creationId xmlns:a16="http://schemas.microsoft.com/office/drawing/2014/main" id="{C0AACD71-A42E-7E9F-8454-2045661AD59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D0603EF-DB91-A49A-4224-C84DF72B0734}"/>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42702366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1242FC-CDA2-87EB-BCC0-683F4C2A0BB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828B38-65D6-2199-0DA7-694439B67A3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81C29B-623B-F37F-1D6E-B711B5F3DAE0}"/>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5" name="Espace réservé du pied de page 4">
            <a:extLst>
              <a:ext uri="{FF2B5EF4-FFF2-40B4-BE49-F238E27FC236}">
                <a16:creationId xmlns:a16="http://schemas.microsoft.com/office/drawing/2014/main" id="{0CF731B1-7DA5-7BA0-48DC-EB6AC6B130D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74A0E4-1538-A4BC-CD88-9AA7D7EF33B7}"/>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18894503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DE7D0FD-74E0-9961-4195-66706E7610F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A70EBC8-14B5-34EC-6C54-AB57F1645CE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7681D-C04B-2F26-1992-950B5855B392}"/>
              </a:ext>
            </a:extLst>
          </p:cNvPr>
          <p:cNvSpPr>
            <a:spLocks noGrp="1"/>
          </p:cNvSpPr>
          <p:nvPr>
            <p:ph type="dt" sz="half" idx="10"/>
          </p:nvPr>
        </p:nvSpPr>
        <p:spPr/>
        <p:txBody>
          <a:bodyPr/>
          <a:lstStyle/>
          <a:p>
            <a:fld id="{165D9302-6E5A-46B0-A7C1-8604DC79F7BF}" type="datetimeFigureOut">
              <a:rPr lang="fr-FR" smtClean="0"/>
              <a:t>22/12/2022</a:t>
            </a:fld>
            <a:endParaRPr lang="fr-FR"/>
          </a:p>
        </p:txBody>
      </p:sp>
      <p:sp>
        <p:nvSpPr>
          <p:cNvPr id="5" name="Espace réservé du pied de page 4">
            <a:extLst>
              <a:ext uri="{FF2B5EF4-FFF2-40B4-BE49-F238E27FC236}">
                <a16:creationId xmlns:a16="http://schemas.microsoft.com/office/drawing/2014/main" id="{F7E93B86-0D7C-F9EB-1A10-ED01A69040B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68B215-1D95-271C-145C-06A2DC2863F7}"/>
              </a:ext>
            </a:extLst>
          </p:cNvPr>
          <p:cNvSpPr>
            <a:spLocks noGrp="1"/>
          </p:cNvSpPr>
          <p:nvPr>
            <p:ph type="sldNum" sz="quarter" idx="12"/>
          </p:nvPr>
        </p:nvSpPr>
        <p:spPr/>
        <p:txBody>
          <a:bodyPr/>
          <a:lstStyle/>
          <a:p>
            <a:fld id="{95B78520-4672-4927-979F-144755D3FBEB}" type="slidenum">
              <a:rPr lang="fr-FR" smtClean="0"/>
              <a:t>‹N°›</a:t>
            </a:fld>
            <a:endParaRPr lang="fr-FR"/>
          </a:p>
        </p:txBody>
      </p:sp>
    </p:spTree>
    <p:extLst>
      <p:ext uri="{BB962C8B-B14F-4D97-AF65-F5344CB8AC3E}">
        <p14:creationId xmlns:p14="http://schemas.microsoft.com/office/powerpoint/2010/main" val="3091805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600805E-238A-E09F-A066-F4E5CF50BD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1AF1E7F-4EA2-7DAB-8BEA-4F4B1EE51C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640FEA1-24DF-333F-567D-E69A5C9F4A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5D9302-6E5A-46B0-A7C1-8604DC79F7BF}" type="datetimeFigureOut">
              <a:rPr lang="fr-FR" smtClean="0"/>
              <a:t>22/12/2022</a:t>
            </a:fld>
            <a:endParaRPr lang="fr-FR"/>
          </a:p>
        </p:txBody>
      </p:sp>
      <p:sp>
        <p:nvSpPr>
          <p:cNvPr id="5" name="Espace réservé du pied de page 4">
            <a:extLst>
              <a:ext uri="{FF2B5EF4-FFF2-40B4-BE49-F238E27FC236}">
                <a16:creationId xmlns:a16="http://schemas.microsoft.com/office/drawing/2014/main" id="{6DF74405-F873-DDED-9ECF-D3FF573007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F1603B9-15F3-91AB-CED4-D73E7C90AA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B78520-4672-4927-979F-144755D3FBEB}" type="slidenum">
              <a:rPr lang="fr-FR" smtClean="0"/>
              <a:t>‹N°›</a:t>
            </a:fld>
            <a:endParaRPr lang="fr-FR"/>
          </a:p>
        </p:txBody>
      </p:sp>
    </p:spTree>
    <p:extLst>
      <p:ext uri="{BB962C8B-B14F-4D97-AF65-F5344CB8AC3E}">
        <p14:creationId xmlns:p14="http://schemas.microsoft.com/office/powerpoint/2010/main" val="7058629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mosquée, pierre, lieu de culte&#10;&#10;Description générée automatiquement">
            <a:extLst>
              <a:ext uri="{FF2B5EF4-FFF2-40B4-BE49-F238E27FC236}">
                <a16:creationId xmlns:a16="http://schemas.microsoft.com/office/drawing/2014/main" id="{3CD5D9EA-91BC-3516-B474-5E148958DC6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10938" y="85299"/>
            <a:ext cx="4809016" cy="6564573"/>
          </a:xfrm>
          <a:prstGeom prst="rect">
            <a:avLst/>
          </a:prstGeom>
        </p:spPr>
      </p:pic>
      <p:sp>
        <p:nvSpPr>
          <p:cNvPr id="6" name="ZoneTexte 5">
            <a:extLst>
              <a:ext uri="{FF2B5EF4-FFF2-40B4-BE49-F238E27FC236}">
                <a16:creationId xmlns:a16="http://schemas.microsoft.com/office/drawing/2014/main" id="{404FAB59-BCB5-5345-3655-A5DCD21ABEDC}"/>
              </a:ext>
            </a:extLst>
          </p:cNvPr>
          <p:cNvSpPr txBox="1"/>
          <p:nvPr/>
        </p:nvSpPr>
        <p:spPr>
          <a:xfrm>
            <a:off x="7165075" y="4053385"/>
            <a:ext cx="3589361" cy="707886"/>
          </a:xfrm>
          <a:prstGeom prst="rect">
            <a:avLst/>
          </a:prstGeom>
          <a:noFill/>
        </p:spPr>
        <p:txBody>
          <a:bodyPr wrap="square" rtlCol="0">
            <a:spAutoFit/>
          </a:bodyPr>
          <a:lstStyle/>
          <a:p>
            <a:r>
              <a:rPr lang="fr-FR" sz="2000" b="1" dirty="0">
                <a:solidFill>
                  <a:schemeClr val="bg1"/>
                </a:solidFill>
              </a:rPr>
              <a:t>Samarcande, le Gour Emir, mausolée où repose Tamerlan</a:t>
            </a:r>
          </a:p>
        </p:txBody>
      </p:sp>
      <p:sp>
        <p:nvSpPr>
          <p:cNvPr id="2" name="ZoneTexte 1">
            <a:extLst>
              <a:ext uri="{FF2B5EF4-FFF2-40B4-BE49-F238E27FC236}">
                <a16:creationId xmlns:a16="http://schemas.microsoft.com/office/drawing/2014/main" id="{5F53E408-9802-44A5-2B14-C9DA1B2E2F07}"/>
              </a:ext>
            </a:extLst>
          </p:cNvPr>
          <p:cNvSpPr txBox="1"/>
          <p:nvPr/>
        </p:nvSpPr>
        <p:spPr>
          <a:xfrm>
            <a:off x="7301552" y="627797"/>
            <a:ext cx="4640239" cy="464024"/>
          </a:xfrm>
          <a:prstGeom prst="rect">
            <a:avLst/>
          </a:prstGeom>
          <a:noFill/>
        </p:spPr>
        <p:txBody>
          <a:bodyPr wrap="square" rtlCol="0">
            <a:spAutoFit/>
          </a:bodyPr>
          <a:lstStyle/>
          <a:p>
            <a:r>
              <a:rPr lang="fr-FR" sz="2400" dirty="0">
                <a:solidFill>
                  <a:schemeClr val="bg1"/>
                </a:solidFill>
              </a:rPr>
              <a:t>Lorient Vous Propose Ouzbékistan</a:t>
            </a:r>
          </a:p>
        </p:txBody>
      </p:sp>
    </p:spTree>
    <p:extLst>
      <p:ext uri="{BB962C8B-B14F-4D97-AF65-F5344CB8AC3E}">
        <p14:creationId xmlns:p14="http://schemas.microsoft.com/office/powerpoint/2010/main" val="1494205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sndAc>
          <p:stSnd loop="1">
            <p:snd r:embed="rId2" name="Guns N' Roses - November Rain - Piano &amp; Guitar Cover (Yuval Salomon &amp; Kfir Ochaion).wav"/>
          </p:stSnd>
        </p:sndAc>
      </p:transition>
    </mc:Choice>
    <mc:Fallback>
      <p:transition spd="slow" advClick="0" advTm="16000">
        <p:fade/>
        <p:sndAc>
          <p:stSnd loop="1">
            <p:snd r:embed="rId2" name="Guns N' Roses - November Rain - Piano &amp; Guitar Cover (Yuval Salomon &amp; Kfir Ochaio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0DF4C6-47AA-32D5-8C4A-C438CB2CAA8F}"/>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L'Ouzbékistan est un pays d'Asie centrale et une ancienne république soviétique. Il est réputé pour ses mosquées, ses mausolées et d'autres sites qui jalonnent la route de la soie, l'ancienne route commerciale reliant la Chine et la Méditerranée. Samarcande, principale ville située sur la route, comprend un monument majeur de l'architecture islamique : le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Régistan</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une place entourée de 3 médersas couvertes de mosaïques, qui datent des XVe et XVIIe siècles. </a:t>
            </a:r>
          </a:p>
        </p:txBody>
      </p:sp>
    </p:spTree>
    <p:extLst>
      <p:ext uri="{BB962C8B-B14F-4D97-AF65-F5344CB8AC3E}">
        <p14:creationId xmlns:p14="http://schemas.microsoft.com/office/powerpoint/2010/main" val="644529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mosquée, lieu de culte, colonnade&#10;&#10;Description générée automatiquement">
            <a:extLst>
              <a:ext uri="{FF2B5EF4-FFF2-40B4-BE49-F238E27FC236}">
                <a16:creationId xmlns:a16="http://schemas.microsoft.com/office/drawing/2014/main" id="{C3045D50-42FA-D8D2-0596-DA010913A6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93979" y="1250301"/>
            <a:ext cx="9004041" cy="4068148"/>
          </a:xfrm>
          <a:prstGeom prst="rect">
            <a:avLst/>
          </a:prstGeom>
        </p:spPr>
      </p:pic>
      <p:sp>
        <p:nvSpPr>
          <p:cNvPr id="6" name="ZoneTexte 5">
            <a:extLst>
              <a:ext uri="{FF2B5EF4-FFF2-40B4-BE49-F238E27FC236}">
                <a16:creationId xmlns:a16="http://schemas.microsoft.com/office/drawing/2014/main" id="{2D0FE086-DE5A-8106-4D52-F47ED88A8758}"/>
              </a:ext>
            </a:extLst>
          </p:cNvPr>
          <p:cNvSpPr txBox="1"/>
          <p:nvPr/>
        </p:nvSpPr>
        <p:spPr>
          <a:xfrm>
            <a:off x="1847460" y="5407644"/>
            <a:ext cx="9498563" cy="400110"/>
          </a:xfrm>
          <a:prstGeom prst="rect">
            <a:avLst/>
          </a:prstGeom>
          <a:noFill/>
        </p:spPr>
        <p:txBody>
          <a:bodyPr wrap="square" rtlCol="0">
            <a:spAutoFit/>
          </a:bodyPr>
          <a:lstStyle/>
          <a:p>
            <a:r>
              <a:rPr lang="fr-FR" sz="2000" b="1" dirty="0">
                <a:solidFill>
                  <a:schemeClr val="bg1"/>
                </a:solidFill>
              </a:rPr>
              <a:t>Panorama de Boukhara, capitale de l'empire des Samanides aux ixe et </a:t>
            </a:r>
            <a:r>
              <a:rPr lang="fr-FR" sz="2000" b="1" dirty="0" err="1">
                <a:solidFill>
                  <a:schemeClr val="bg1"/>
                </a:solidFill>
              </a:rPr>
              <a:t>xe</a:t>
            </a:r>
            <a:r>
              <a:rPr lang="fr-FR" sz="2000" b="1" dirty="0">
                <a:solidFill>
                  <a:schemeClr val="bg1"/>
                </a:solidFill>
              </a:rPr>
              <a:t> siècles</a:t>
            </a:r>
          </a:p>
        </p:txBody>
      </p:sp>
    </p:spTree>
    <p:extLst>
      <p:ext uri="{BB962C8B-B14F-4D97-AF65-F5344CB8AC3E}">
        <p14:creationId xmlns:p14="http://schemas.microsoft.com/office/powerpoint/2010/main" val="28661535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5" name="Image 4" descr="Une image contenant texte&#10;&#10;Description générée automatiquement">
            <a:extLst>
              <a:ext uri="{FF2B5EF4-FFF2-40B4-BE49-F238E27FC236}">
                <a16:creationId xmlns:a16="http://schemas.microsoft.com/office/drawing/2014/main" id="{0342C5EF-A46E-C8F2-4A65-EC45199307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71257" y="387220"/>
            <a:ext cx="4049486" cy="6083559"/>
          </a:xfrm>
          <a:prstGeom prst="rect">
            <a:avLst/>
          </a:prstGeom>
        </p:spPr>
      </p:pic>
    </p:spTree>
    <p:extLst>
      <p:ext uri="{BB962C8B-B14F-4D97-AF65-F5344CB8AC3E}">
        <p14:creationId xmlns:p14="http://schemas.microsoft.com/office/powerpoint/2010/main" val="3006290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bâtiment, rouge, porche&#10;&#10;Description générée automatiquement">
            <a:extLst>
              <a:ext uri="{FF2B5EF4-FFF2-40B4-BE49-F238E27FC236}">
                <a16:creationId xmlns:a16="http://schemas.microsoft.com/office/drawing/2014/main" id="{1B0C8053-946D-F60E-C8C6-27BED945F7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00433" y="112594"/>
            <a:ext cx="6391133" cy="6632811"/>
          </a:xfrm>
          <a:prstGeom prst="rect">
            <a:avLst/>
          </a:prstGeom>
        </p:spPr>
      </p:pic>
      <p:sp>
        <p:nvSpPr>
          <p:cNvPr id="4" name="ZoneTexte 3">
            <a:extLst>
              <a:ext uri="{FF2B5EF4-FFF2-40B4-BE49-F238E27FC236}">
                <a16:creationId xmlns:a16="http://schemas.microsoft.com/office/drawing/2014/main" id="{11987C2E-7D8D-0F79-1C99-8ACB166835F1}"/>
              </a:ext>
            </a:extLst>
          </p:cNvPr>
          <p:cNvSpPr txBox="1"/>
          <p:nvPr/>
        </p:nvSpPr>
        <p:spPr>
          <a:xfrm>
            <a:off x="716791" y="2402005"/>
            <a:ext cx="2183642" cy="2554545"/>
          </a:xfrm>
          <a:prstGeom prst="rect">
            <a:avLst/>
          </a:prstGeom>
          <a:noFill/>
        </p:spPr>
        <p:txBody>
          <a:bodyPr wrap="square" rtlCol="0">
            <a:spAutoFit/>
          </a:bodyPr>
          <a:lstStyle/>
          <a:p>
            <a:r>
              <a:rPr lang="fr-FR" sz="2000" b="1" dirty="0"/>
              <a:t>Fonctionnaire de l'émirat de Boukhara en 1910 photographie en couleurs de Sergueï </a:t>
            </a:r>
            <a:r>
              <a:rPr lang="fr-FR" sz="2000" b="1" dirty="0" err="1"/>
              <a:t>Prokoudine</a:t>
            </a:r>
            <a:r>
              <a:rPr lang="fr-FR" sz="2000" b="1" dirty="0"/>
              <a:t>-Gorski.</a:t>
            </a:r>
          </a:p>
        </p:txBody>
      </p:sp>
    </p:spTree>
    <p:extLst>
      <p:ext uri="{BB962C8B-B14F-4D97-AF65-F5344CB8AC3E}">
        <p14:creationId xmlns:p14="http://schemas.microsoft.com/office/powerpoint/2010/main" val="2364262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bâtiment, extérieur, tour&#10;&#10;Description générée automatiquement">
            <a:extLst>
              <a:ext uri="{FF2B5EF4-FFF2-40B4-BE49-F238E27FC236}">
                <a16:creationId xmlns:a16="http://schemas.microsoft.com/office/drawing/2014/main" id="{FBA22D8C-E575-C720-CB27-98FBF1F9D0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96" y="214952"/>
            <a:ext cx="4564393" cy="6428096"/>
          </a:xfrm>
          <a:prstGeom prst="rect">
            <a:avLst/>
          </a:prstGeom>
        </p:spPr>
      </p:pic>
      <p:sp>
        <p:nvSpPr>
          <p:cNvPr id="4" name="ZoneTexte 3">
            <a:extLst>
              <a:ext uri="{FF2B5EF4-FFF2-40B4-BE49-F238E27FC236}">
                <a16:creationId xmlns:a16="http://schemas.microsoft.com/office/drawing/2014/main" id="{51E4F555-5445-99CC-59B6-4CA96245EE8A}"/>
              </a:ext>
            </a:extLst>
          </p:cNvPr>
          <p:cNvSpPr txBox="1"/>
          <p:nvPr/>
        </p:nvSpPr>
        <p:spPr>
          <a:xfrm>
            <a:off x="7342496" y="4244454"/>
            <a:ext cx="4564393" cy="400110"/>
          </a:xfrm>
          <a:prstGeom prst="rect">
            <a:avLst/>
          </a:prstGeom>
          <a:noFill/>
        </p:spPr>
        <p:txBody>
          <a:bodyPr wrap="square" rtlCol="0">
            <a:spAutoFit/>
          </a:bodyPr>
          <a:lstStyle/>
          <a:p>
            <a:r>
              <a:rPr lang="fr-FR" sz="2000" b="1" dirty="0"/>
              <a:t>Khiva : le minaret </a:t>
            </a:r>
            <a:r>
              <a:rPr lang="fr-FR" sz="2000" b="1" dirty="0" err="1"/>
              <a:t>Kalta</a:t>
            </a:r>
            <a:r>
              <a:rPr lang="fr-FR" sz="2000" b="1" dirty="0"/>
              <a:t> Minor</a:t>
            </a:r>
          </a:p>
        </p:txBody>
      </p:sp>
    </p:spTree>
    <p:extLst>
      <p:ext uri="{BB962C8B-B14F-4D97-AF65-F5344CB8AC3E}">
        <p14:creationId xmlns:p14="http://schemas.microsoft.com/office/powerpoint/2010/main" val="2534848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4B29362-6951-2840-A3C5-F9F6C8BF275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16407" y="1229390"/>
            <a:ext cx="5894013" cy="4590288"/>
          </a:xfrm>
          <a:prstGeom prst="rect">
            <a:avLst/>
          </a:prstGeom>
        </p:spPr>
      </p:pic>
      <p:sp>
        <p:nvSpPr>
          <p:cNvPr id="4" name="ZoneTexte 3">
            <a:extLst>
              <a:ext uri="{FF2B5EF4-FFF2-40B4-BE49-F238E27FC236}">
                <a16:creationId xmlns:a16="http://schemas.microsoft.com/office/drawing/2014/main" id="{54E0CF23-A9BB-476F-769C-24A3A9D6B9F2}"/>
              </a:ext>
            </a:extLst>
          </p:cNvPr>
          <p:cNvSpPr txBox="1"/>
          <p:nvPr/>
        </p:nvSpPr>
        <p:spPr>
          <a:xfrm>
            <a:off x="3316408" y="5819678"/>
            <a:ext cx="5894012" cy="400110"/>
          </a:xfrm>
          <a:prstGeom prst="rect">
            <a:avLst/>
          </a:prstGeom>
          <a:noFill/>
        </p:spPr>
        <p:txBody>
          <a:bodyPr wrap="square" rtlCol="0">
            <a:spAutoFit/>
          </a:bodyPr>
          <a:lstStyle/>
          <a:p>
            <a:r>
              <a:rPr lang="fr-FR" sz="2000" b="1" dirty="0" err="1"/>
              <a:t>Abr</a:t>
            </a:r>
            <a:r>
              <a:rPr lang="fr-FR" sz="2000" b="1" dirty="0"/>
              <a:t> d'Ouzbékistan, soie et coton, milieu du </a:t>
            </a:r>
            <a:r>
              <a:rPr lang="fr-FR" sz="2000" b="1" dirty="0" err="1"/>
              <a:t>xixe</a:t>
            </a:r>
            <a:r>
              <a:rPr lang="fr-FR" sz="2000" b="1" dirty="0"/>
              <a:t> siècle</a:t>
            </a:r>
          </a:p>
        </p:txBody>
      </p:sp>
    </p:spTree>
    <p:extLst>
      <p:ext uri="{BB962C8B-B14F-4D97-AF65-F5344CB8AC3E}">
        <p14:creationId xmlns:p14="http://schemas.microsoft.com/office/powerpoint/2010/main" val="37148235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carte&#10;&#10;Description générée automatiquement">
            <a:extLst>
              <a:ext uri="{FF2B5EF4-FFF2-40B4-BE49-F238E27FC236}">
                <a16:creationId xmlns:a16="http://schemas.microsoft.com/office/drawing/2014/main" id="{9DA80E89-9661-E90C-35D8-B5A74A636C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5355" y="275253"/>
            <a:ext cx="5141893" cy="6307493"/>
          </a:xfrm>
          <a:prstGeom prst="rect">
            <a:avLst/>
          </a:prstGeom>
        </p:spPr>
      </p:pic>
      <p:sp>
        <p:nvSpPr>
          <p:cNvPr id="4" name="ZoneTexte 3">
            <a:extLst>
              <a:ext uri="{FF2B5EF4-FFF2-40B4-BE49-F238E27FC236}">
                <a16:creationId xmlns:a16="http://schemas.microsoft.com/office/drawing/2014/main" id="{052309BB-E33C-A2D0-E5BF-E80C4C3B675C}"/>
              </a:ext>
            </a:extLst>
          </p:cNvPr>
          <p:cNvSpPr txBox="1"/>
          <p:nvPr/>
        </p:nvSpPr>
        <p:spPr>
          <a:xfrm>
            <a:off x="1971870" y="4553338"/>
            <a:ext cx="4124130" cy="400110"/>
          </a:xfrm>
          <a:prstGeom prst="rect">
            <a:avLst/>
          </a:prstGeom>
          <a:noFill/>
        </p:spPr>
        <p:txBody>
          <a:bodyPr wrap="square" rtlCol="0">
            <a:spAutoFit/>
          </a:bodyPr>
          <a:lstStyle/>
          <a:p>
            <a:r>
              <a:rPr lang="fr-FR" sz="2000" b="1" dirty="0">
                <a:solidFill>
                  <a:schemeClr val="bg1"/>
                </a:solidFill>
              </a:rPr>
              <a:t>La mer d'Aral en 2001</a:t>
            </a:r>
          </a:p>
        </p:txBody>
      </p:sp>
    </p:spTree>
    <p:extLst>
      <p:ext uri="{BB962C8B-B14F-4D97-AF65-F5344CB8AC3E}">
        <p14:creationId xmlns:p14="http://schemas.microsoft.com/office/powerpoint/2010/main" val="8894285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personne, extérieur, debout&#10;&#10;Description générée automatiquement">
            <a:extLst>
              <a:ext uri="{FF2B5EF4-FFF2-40B4-BE49-F238E27FC236}">
                <a16:creationId xmlns:a16="http://schemas.microsoft.com/office/drawing/2014/main" id="{EE097FD6-501F-D637-2804-6C7CF2076F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28800" y="989045"/>
            <a:ext cx="6562531" cy="5150498"/>
          </a:xfrm>
          <a:prstGeom prst="rect">
            <a:avLst/>
          </a:prstGeom>
        </p:spPr>
      </p:pic>
      <p:sp>
        <p:nvSpPr>
          <p:cNvPr id="4" name="ZoneTexte 3">
            <a:extLst>
              <a:ext uri="{FF2B5EF4-FFF2-40B4-BE49-F238E27FC236}">
                <a16:creationId xmlns:a16="http://schemas.microsoft.com/office/drawing/2014/main" id="{B26AF628-7B3C-3538-1262-36828EB389BD}"/>
              </a:ext>
            </a:extLst>
          </p:cNvPr>
          <p:cNvSpPr txBox="1"/>
          <p:nvPr/>
        </p:nvSpPr>
        <p:spPr>
          <a:xfrm>
            <a:off x="8665029" y="3564294"/>
            <a:ext cx="3172408" cy="1323439"/>
          </a:xfrm>
          <a:prstGeom prst="rect">
            <a:avLst/>
          </a:prstGeom>
          <a:noFill/>
        </p:spPr>
        <p:txBody>
          <a:bodyPr wrap="square" rtlCol="0">
            <a:spAutoFit/>
          </a:bodyPr>
          <a:lstStyle/>
          <a:p>
            <a:r>
              <a:rPr lang="fr-FR" sz="2000" b="1" dirty="0">
                <a:solidFill>
                  <a:schemeClr val="bg1"/>
                </a:solidFill>
              </a:rPr>
              <a:t>Enfants ouzbeks </a:t>
            </a:r>
            <a:r>
              <a:rPr lang="fr-FR" sz="2000" b="1" dirty="0" err="1">
                <a:solidFill>
                  <a:schemeClr val="bg1"/>
                </a:solidFill>
              </a:rPr>
              <a:t>persophones</a:t>
            </a:r>
            <a:r>
              <a:rPr lang="fr-FR" sz="2000" b="1" dirty="0">
                <a:solidFill>
                  <a:schemeClr val="bg1"/>
                </a:solidFill>
              </a:rPr>
              <a:t> à Samarcande, vendant un casse-croûte traditionnel, le </a:t>
            </a:r>
            <a:r>
              <a:rPr lang="fr-FR" sz="2000" b="1" dirty="0" err="1">
                <a:solidFill>
                  <a:schemeClr val="bg1"/>
                </a:solidFill>
              </a:rPr>
              <a:t>somsa</a:t>
            </a:r>
            <a:r>
              <a:rPr lang="fr-FR" sz="2000" b="1" dirty="0">
                <a:solidFill>
                  <a:schemeClr val="bg1"/>
                </a:solidFill>
              </a:rPr>
              <a:t>.</a:t>
            </a:r>
          </a:p>
        </p:txBody>
      </p:sp>
    </p:spTree>
    <p:extLst>
      <p:ext uri="{BB962C8B-B14F-4D97-AF65-F5344CB8AC3E}">
        <p14:creationId xmlns:p14="http://schemas.microsoft.com/office/powerpoint/2010/main" val="11140727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personne, intérieur, mur, plafond&#10;&#10;Description générée automatiquement">
            <a:extLst>
              <a:ext uri="{FF2B5EF4-FFF2-40B4-BE49-F238E27FC236}">
                <a16:creationId xmlns:a16="http://schemas.microsoft.com/office/drawing/2014/main" id="{2935C6D4-1FBD-C704-16EA-8EC5726D00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5999" y="541175"/>
            <a:ext cx="7491445" cy="5635689"/>
          </a:xfrm>
          <a:prstGeom prst="rect">
            <a:avLst/>
          </a:prstGeom>
        </p:spPr>
      </p:pic>
      <p:sp>
        <p:nvSpPr>
          <p:cNvPr id="5" name="ZoneTexte 4">
            <a:extLst>
              <a:ext uri="{FF2B5EF4-FFF2-40B4-BE49-F238E27FC236}">
                <a16:creationId xmlns:a16="http://schemas.microsoft.com/office/drawing/2014/main" id="{419C4D04-76A5-E0AA-B4F6-D418B9338D9E}"/>
              </a:ext>
            </a:extLst>
          </p:cNvPr>
          <p:cNvSpPr txBox="1"/>
          <p:nvPr/>
        </p:nvSpPr>
        <p:spPr>
          <a:xfrm>
            <a:off x="130629" y="4105469"/>
            <a:ext cx="3425370" cy="1323439"/>
          </a:xfrm>
          <a:prstGeom prst="rect">
            <a:avLst/>
          </a:prstGeom>
          <a:noFill/>
        </p:spPr>
        <p:txBody>
          <a:bodyPr wrap="square" rtlCol="0">
            <a:spAutoFit/>
          </a:bodyPr>
          <a:lstStyle/>
          <a:p>
            <a:r>
              <a:rPr lang="fr-FR" sz="2000" b="1" dirty="0">
                <a:solidFill>
                  <a:schemeClr val="bg1"/>
                </a:solidFill>
              </a:rPr>
              <a:t>Hommes jouant du </a:t>
            </a:r>
            <a:r>
              <a:rPr lang="fr-FR" sz="2000" b="1" dirty="0" err="1">
                <a:solidFill>
                  <a:schemeClr val="bg1"/>
                </a:solidFill>
              </a:rPr>
              <a:t>karnay</a:t>
            </a:r>
            <a:r>
              <a:rPr lang="fr-FR" sz="2000" b="1" dirty="0">
                <a:solidFill>
                  <a:schemeClr val="bg1"/>
                </a:solidFill>
              </a:rPr>
              <a:t>, un instrument à vent traditionnel, lors d'un mariage.</a:t>
            </a:r>
          </a:p>
        </p:txBody>
      </p:sp>
    </p:spTree>
    <p:extLst>
      <p:ext uri="{BB962C8B-B14F-4D97-AF65-F5344CB8AC3E}">
        <p14:creationId xmlns:p14="http://schemas.microsoft.com/office/powerpoint/2010/main" val="3369726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meubles, tapis&#10;&#10;Description générée automatiquement">
            <a:extLst>
              <a:ext uri="{FF2B5EF4-FFF2-40B4-BE49-F238E27FC236}">
                <a16:creationId xmlns:a16="http://schemas.microsoft.com/office/drawing/2014/main" id="{1668AE85-E5CF-C292-8DCE-9D12CC9962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8990" y="1036519"/>
            <a:ext cx="8134065" cy="4784962"/>
          </a:xfrm>
          <a:prstGeom prst="rect">
            <a:avLst/>
          </a:prstGeom>
        </p:spPr>
      </p:pic>
      <p:sp>
        <p:nvSpPr>
          <p:cNvPr id="4" name="ZoneTexte 3">
            <a:extLst>
              <a:ext uri="{FF2B5EF4-FFF2-40B4-BE49-F238E27FC236}">
                <a16:creationId xmlns:a16="http://schemas.microsoft.com/office/drawing/2014/main" id="{4DE2527E-EFAB-52C1-3FBD-30918B385C3A}"/>
              </a:ext>
            </a:extLst>
          </p:cNvPr>
          <p:cNvSpPr txBox="1"/>
          <p:nvPr/>
        </p:nvSpPr>
        <p:spPr>
          <a:xfrm>
            <a:off x="9103055" y="3429000"/>
            <a:ext cx="2975214" cy="707886"/>
          </a:xfrm>
          <a:prstGeom prst="rect">
            <a:avLst/>
          </a:prstGeom>
          <a:noFill/>
        </p:spPr>
        <p:txBody>
          <a:bodyPr wrap="square" rtlCol="0">
            <a:spAutoFit/>
          </a:bodyPr>
          <a:lstStyle/>
          <a:p>
            <a:r>
              <a:rPr lang="fr-FR" sz="2000" b="1" dirty="0">
                <a:solidFill>
                  <a:schemeClr val="bg1"/>
                </a:solidFill>
              </a:rPr>
              <a:t>Ouzbékistan : Billet de 10 sommes (recto)</a:t>
            </a:r>
          </a:p>
        </p:txBody>
      </p:sp>
    </p:spTree>
    <p:extLst>
      <p:ext uri="{BB962C8B-B14F-4D97-AF65-F5344CB8AC3E}">
        <p14:creationId xmlns:p14="http://schemas.microsoft.com/office/powerpoint/2010/main" val="3343897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texte, tissu&#10;&#10;Description générée automatiquement">
            <a:extLst>
              <a:ext uri="{FF2B5EF4-FFF2-40B4-BE49-F238E27FC236}">
                <a16:creationId xmlns:a16="http://schemas.microsoft.com/office/drawing/2014/main" id="{238097E2-C04F-ED8B-1080-4768DC0E67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1964" y="1062037"/>
            <a:ext cx="8443415" cy="4733925"/>
          </a:xfrm>
          <a:prstGeom prst="rect">
            <a:avLst/>
          </a:prstGeom>
        </p:spPr>
      </p:pic>
      <p:sp>
        <p:nvSpPr>
          <p:cNvPr id="4" name="ZoneTexte 3">
            <a:extLst>
              <a:ext uri="{FF2B5EF4-FFF2-40B4-BE49-F238E27FC236}">
                <a16:creationId xmlns:a16="http://schemas.microsoft.com/office/drawing/2014/main" id="{682C3ED4-0009-220F-8E77-625972966F87}"/>
              </a:ext>
            </a:extLst>
          </p:cNvPr>
          <p:cNvSpPr txBox="1"/>
          <p:nvPr/>
        </p:nvSpPr>
        <p:spPr>
          <a:xfrm>
            <a:off x="245660" y="3753134"/>
            <a:ext cx="2106304" cy="1015663"/>
          </a:xfrm>
          <a:prstGeom prst="rect">
            <a:avLst/>
          </a:prstGeom>
          <a:noFill/>
        </p:spPr>
        <p:txBody>
          <a:bodyPr wrap="square" rtlCol="0">
            <a:spAutoFit/>
          </a:bodyPr>
          <a:lstStyle/>
          <a:p>
            <a:r>
              <a:rPr lang="fr-FR" sz="2000" dirty="0">
                <a:solidFill>
                  <a:schemeClr val="bg1"/>
                </a:solidFill>
              </a:rPr>
              <a:t> Ouzbékistan : Billet de 10 sommes (verso)</a:t>
            </a:r>
          </a:p>
        </p:txBody>
      </p:sp>
    </p:spTree>
    <p:extLst>
      <p:ext uri="{BB962C8B-B14F-4D97-AF65-F5344CB8AC3E}">
        <p14:creationId xmlns:p14="http://schemas.microsoft.com/office/powerpoint/2010/main" val="5438217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tapis, tissu&#10;&#10;Description générée automatiquement">
            <a:extLst>
              <a:ext uri="{FF2B5EF4-FFF2-40B4-BE49-F238E27FC236}">
                <a16:creationId xmlns:a16="http://schemas.microsoft.com/office/drawing/2014/main" id="{FF9744FA-F6E2-6D32-3B3E-2C170ABEA1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3140" y="878124"/>
            <a:ext cx="7642747" cy="5101751"/>
          </a:xfrm>
          <a:prstGeom prst="rect">
            <a:avLst/>
          </a:prstGeom>
        </p:spPr>
      </p:pic>
      <p:sp>
        <p:nvSpPr>
          <p:cNvPr id="4" name="ZoneTexte 3">
            <a:extLst>
              <a:ext uri="{FF2B5EF4-FFF2-40B4-BE49-F238E27FC236}">
                <a16:creationId xmlns:a16="http://schemas.microsoft.com/office/drawing/2014/main" id="{0F789CD0-4E83-6577-5500-943586DD9D8B}"/>
              </a:ext>
            </a:extLst>
          </p:cNvPr>
          <p:cNvSpPr txBox="1"/>
          <p:nvPr/>
        </p:nvSpPr>
        <p:spPr>
          <a:xfrm>
            <a:off x="9321421" y="3862316"/>
            <a:ext cx="2870579" cy="707886"/>
          </a:xfrm>
          <a:prstGeom prst="rect">
            <a:avLst/>
          </a:prstGeom>
          <a:noFill/>
        </p:spPr>
        <p:txBody>
          <a:bodyPr wrap="square" rtlCol="0">
            <a:spAutoFit/>
          </a:bodyPr>
          <a:lstStyle/>
          <a:p>
            <a:r>
              <a:rPr lang="fr-FR" sz="2000" b="1" dirty="0" err="1"/>
              <a:t>Suzani</a:t>
            </a:r>
            <a:r>
              <a:rPr lang="fr-FR" sz="2000" b="1" dirty="0"/>
              <a:t>, Musée des arts appliqués, Tachkent</a:t>
            </a:r>
          </a:p>
        </p:txBody>
      </p:sp>
    </p:spTree>
    <p:extLst>
      <p:ext uri="{BB962C8B-B14F-4D97-AF65-F5344CB8AC3E}">
        <p14:creationId xmlns:p14="http://schemas.microsoft.com/office/powerpoint/2010/main" val="35889448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bâtiment, meubles&#10;&#10;Description générée automatiquement">
            <a:extLst>
              <a:ext uri="{FF2B5EF4-FFF2-40B4-BE49-F238E27FC236}">
                <a16:creationId xmlns:a16="http://schemas.microsoft.com/office/drawing/2014/main" id="{2BE828B5-183E-FAD4-B5D3-9E55D028A0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9457" y="119417"/>
            <a:ext cx="5355988" cy="6619165"/>
          </a:xfrm>
          <a:prstGeom prst="rect">
            <a:avLst/>
          </a:prstGeom>
        </p:spPr>
      </p:pic>
      <p:sp>
        <p:nvSpPr>
          <p:cNvPr id="4" name="ZoneTexte 3">
            <a:extLst>
              <a:ext uri="{FF2B5EF4-FFF2-40B4-BE49-F238E27FC236}">
                <a16:creationId xmlns:a16="http://schemas.microsoft.com/office/drawing/2014/main" id="{5BD78408-C3D3-0DB0-BC47-13A65EFE3206}"/>
              </a:ext>
            </a:extLst>
          </p:cNvPr>
          <p:cNvSpPr txBox="1"/>
          <p:nvPr/>
        </p:nvSpPr>
        <p:spPr>
          <a:xfrm>
            <a:off x="1433015" y="4107976"/>
            <a:ext cx="3261815" cy="707886"/>
          </a:xfrm>
          <a:prstGeom prst="rect">
            <a:avLst/>
          </a:prstGeom>
          <a:noFill/>
        </p:spPr>
        <p:txBody>
          <a:bodyPr wrap="square" rtlCol="0">
            <a:spAutoFit/>
          </a:bodyPr>
          <a:lstStyle/>
          <a:p>
            <a:r>
              <a:rPr lang="fr-FR" sz="2000" b="1" dirty="0"/>
              <a:t>Porte en bois sculpté, Tachkent</a:t>
            </a:r>
          </a:p>
        </p:txBody>
      </p:sp>
    </p:spTree>
    <p:extLst>
      <p:ext uri="{BB962C8B-B14F-4D97-AF65-F5344CB8AC3E}">
        <p14:creationId xmlns:p14="http://schemas.microsoft.com/office/powerpoint/2010/main" val="3231376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extérieur, pierre&#10;&#10;Description générée automatiquement">
            <a:extLst>
              <a:ext uri="{FF2B5EF4-FFF2-40B4-BE49-F238E27FC236}">
                <a16:creationId xmlns:a16="http://schemas.microsoft.com/office/drawing/2014/main" id="{EFCAC89B-CB3E-256A-E246-FDD5991C42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0970" y="255895"/>
            <a:ext cx="5141893" cy="6346210"/>
          </a:xfrm>
          <a:prstGeom prst="rect">
            <a:avLst/>
          </a:prstGeom>
        </p:spPr>
      </p:pic>
      <p:sp>
        <p:nvSpPr>
          <p:cNvPr id="4" name="ZoneTexte 3">
            <a:extLst>
              <a:ext uri="{FF2B5EF4-FFF2-40B4-BE49-F238E27FC236}">
                <a16:creationId xmlns:a16="http://schemas.microsoft.com/office/drawing/2014/main" id="{ECED11BE-2479-1B57-3CA9-E027BCE8DEB2}"/>
              </a:ext>
            </a:extLst>
          </p:cNvPr>
          <p:cNvSpPr txBox="1"/>
          <p:nvPr/>
        </p:nvSpPr>
        <p:spPr>
          <a:xfrm>
            <a:off x="7206018" y="3875964"/>
            <a:ext cx="3971498" cy="707886"/>
          </a:xfrm>
          <a:prstGeom prst="rect">
            <a:avLst/>
          </a:prstGeom>
          <a:noFill/>
        </p:spPr>
        <p:txBody>
          <a:bodyPr wrap="square" rtlCol="0">
            <a:spAutoFit/>
          </a:bodyPr>
          <a:lstStyle/>
          <a:p>
            <a:r>
              <a:rPr lang="fr-FR" sz="2000" b="1" dirty="0"/>
              <a:t>Vue de la façade de la mosquée Bibi </a:t>
            </a:r>
            <a:r>
              <a:rPr lang="fr-FR" sz="2000" b="1" dirty="0" err="1"/>
              <a:t>Khanoum</a:t>
            </a:r>
            <a:r>
              <a:rPr lang="fr-FR" sz="2000" b="1" dirty="0"/>
              <a:t> à Samarcande</a:t>
            </a:r>
          </a:p>
        </p:txBody>
      </p:sp>
    </p:spTree>
    <p:extLst>
      <p:ext uri="{BB962C8B-B14F-4D97-AF65-F5344CB8AC3E}">
        <p14:creationId xmlns:p14="http://schemas.microsoft.com/office/powerpoint/2010/main" val="24832098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5" name="Image 4" descr="Une image contenant ciel, extérieur, bâtiment, route&#10;&#10;Description générée automatiquement">
            <a:extLst>
              <a:ext uri="{FF2B5EF4-FFF2-40B4-BE49-F238E27FC236}">
                <a16:creationId xmlns:a16="http://schemas.microsoft.com/office/drawing/2014/main" id="{51BF6FB6-14D5-276B-BC94-09361799C7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89111" y="1201003"/>
            <a:ext cx="7888406" cy="4875662"/>
          </a:xfrm>
          <a:prstGeom prst="rect">
            <a:avLst/>
          </a:prstGeom>
        </p:spPr>
      </p:pic>
      <p:sp>
        <p:nvSpPr>
          <p:cNvPr id="6" name="ZoneTexte 5">
            <a:extLst>
              <a:ext uri="{FF2B5EF4-FFF2-40B4-BE49-F238E27FC236}">
                <a16:creationId xmlns:a16="http://schemas.microsoft.com/office/drawing/2014/main" id="{BC5B3771-AADD-8069-6767-1DCABCDC653E}"/>
              </a:ext>
            </a:extLst>
          </p:cNvPr>
          <p:cNvSpPr txBox="1"/>
          <p:nvPr/>
        </p:nvSpPr>
        <p:spPr>
          <a:xfrm>
            <a:off x="429905" y="3429000"/>
            <a:ext cx="2715904" cy="1015663"/>
          </a:xfrm>
          <a:prstGeom prst="rect">
            <a:avLst/>
          </a:prstGeom>
          <a:noFill/>
        </p:spPr>
        <p:txBody>
          <a:bodyPr wrap="square" rtlCol="0">
            <a:spAutoFit/>
          </a:bodyPr>
          <a:lstStyle/>
          <a:p>
            <a:r>
              <a:rPr lang="fr-FR" sz="2000" b="1" dirty="0">
                <a:solidFill>
                  <a:schemeClr val="bg1"/>
                </a:solidFill>
              </a:rPr>
              <a:t>Deux des trois madrasas du </a:t>
            </a:r>
            <a:r>
              <a:rPr lang="fr-FR" sz="2000" b="1" dirty="0" err="1">
                <a:solidFill>
                  <a:schemeClr val="bg1"/>
                </a:solidFill>
              </a:rPr>
              <a:t>Registan</a:t>
            </a:r>
            <a:r>
              <a:rPr lang="fr-FR" sz="2000" b="1" dirty="0">
                <a:solidFill>
                  <a:schemeClr val="bg1"/>
                </a:solidFill>
              </a:rPr>
              <a:t> à Samarcande</a:t>
            </a:r>
          </a:p>
        </p:txBody>
      </p:sp>
    </p:spTree>
    <p:extLst>
      <p:ext uri="{BB962C8B-B14F-4D97-AF65-F5344CB8AC3E}">
        <p14:creationId xmlns:p14="http://schemas.microsoft.com/office/powerpoint/2010/main" val="4064623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Image 2" descr="Une image contenant extérieur, ciel&#10;&#10;Description générée automatiquement">
            <a:extLst>
              <a:ext uri="{FF2B5EF4-FFF2-40B4-BE49-F238E27FC236}">
                <a16:creationId xmlns:a16="http://schemas.microsoft.com/office/drawing/2014/main" id="{40BC2226-E25E-3B66-2440-C8BEA6A44C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87608" y="849573"/>
            <a:ext cx="7615450" cy="5158853"/>
          </a:xfrm>
          <a:prstGeom prst="rect">
            <a:avLst/>
          </a:prstGeom>
        </p:spPr>
      </p:pic>
      <p:sp>
        <p:nvSpPr>
          <p:cNvPr id="4" name="ZoneTexte 3">
            <a:extLst>
              <a:ext uri="{FF2B5EF4-FFF2-40B4-BE49-F238E27FC236}">
                <a16:creationId xmlns:a16="http://schemas.microsoft.com/office/drawing/2014/main" id="{B235373C-2A84-BB40-330F-6579D32002DF}"/>
              </a:ext>
            </a:extLst>
          </p:cNvPr>
          <p:cNvSpPr txBox="1"/>
          <p:nvPr/>
        </p:nvSpPr>
        <p:spPr>
          <a:xfrm>
            <a:off x="9103058" y="3739487"/>
            <a:ext cx="2947915" cy="1015663"/>
          </a:xfrm>
          <a:prstGeom prst="rect">
            <a:avLst/>
          </a:prstGeom>
          <a:noFill/>
        </p:spPr>
        <p:txBody>
          <a:bodyPr wrap="square" rtlCol="0">
            <a:spAutoFit/>
          </a:bodyPr>
          <a:lstStyle/>
          <a:p>
            <a:r>
              <a:rPr lang="fr-FR" sz="2000" b="1" dirty="0"/>
              <a:t>Site de l'observatoire astronomique d'</a:t>
            </a:r>
            <a:r>
              <a:rPr lang="fr-FR" sz="2000" b="1" dirty="0" err="1"/>
              <a:t>Ulugh</a:t>
            </a:r>
            <a:r>
              <a:rPr lang="fr-FR" sz="2000" b="1" dirty="0"/>
              <a:t> </a:t>
            </a:r>
            <a:r>
              <a:rPr lang="fr-FR" sz="2000" b="1" dirty="0" err="1"/>
              <a:t>Beg</a:t>
            </a:r>
            <a:r>
              <a:rPr lang="fr-FR" sz="2000" b="1" dirty="0"/>
              <a:t> à Samarcande</a:t>
            </a:r>
          </a:p>
        </p:txBody>
      </p:sp>
    </p:spTree>
    <p:extLst>
      <p:ext uri="{BB962C8B-B14F-4D97-AF65-F5344CB8AC3E}">
        <p14:creationId xmlns:p14="http://schemas.microsoft.com/office/powerpoint/2010/main" val="29721656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ciel, extérieur, bâtiment, pierre&#10;&#10;Description générée automatiquement">
            <a:extLst>
              <a:ext uri="{FF2B5EF4-FFF2-40B4-BE49-F238E27FC236}">
                <a16:creationId xmlns:a16="http://schemas.microsoft.com/office/drawing/2014/main" id="{A5C3A63F-39BB-8896-9C98-FF3E6B6F95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66531" y="829101"/>
            <a:ext cx="7720084" cy="5199798"/>
          </a:xfrm>
          <a:prstGeom prst="rect">
            <a:avLst/>
          </a:prstGeom>
        </p:spPr>
      </p:pic>
      <p:sp>
        <p:nvSpPr>
          <p:cNvPr id="4" name="ZoneTexte 3">
            <a:extLst>
              <a:ext uri="{FF2B5EF4-FFF2-40B4-BE49-F238E27FC236}">
                <a16:creationId xmlns:a16="http://schemas.microsoft.com/office/drawing/2014/main" id="{B1835430-B7BD-8B73-FFFF-2A988C2490F8}"/>
              </a:ext>
            </a:extLst>
          </p:cNvPr>
          <p:cNvSpPr txBox="1"/>
          <p:nvPr/>
        </p:nvSpPr>
        <p:spPr>
          <a:xfrm>
            <a:off x="259307" y="3998794"/>
            <a:ext cx="2988860" cy="707886"/>
          </a:xfrm>
          <a:prstGeom prst="rect">
            <a:avLst/>
          </a:prstGeom>
          <a:noFill/>
        </p:spPr>
        <p:txBody>
          <a:bodyPr wrap="square" rtlCol="0">
            <a:spAutoFit/>
          </a:bodyPr>
          <a:lstStyle/>
          <a:p>
            <a:r>
              <a:rPr lang="fr-FR" sz="2000" dirty="0">
                <a:solidFill>
                  <a:schemeClr val="bg1"/>
                </a:solidFill>
              </a:rPr>
              <a:t>Samarcande (Ouzbékistan) : </a:t>
            </a:r>
            <a:r>
              <a:rPr lang="fr-FR" sz="2000" dirty="0" err="1">
                <a:solidFill>
                  <a:schemeClr val="bg1"/>
                </a:solidFill>
              </a:rPr>
              <a:t>Sher</a:t>
            </a:r>
            <a:r>
              <a:rPr lang="fr-FR" sz="2000" dirty="0">
                <a:solidFill>
                  <a:schemeClr val="bg1"/>
                </a:solidFill>
              </a:rPr>
              <a:t>-Dor </a:t>
            </a:r>
            <a:r>
              <a:rPr lang="fr-FR" sz="2000" b="1" dirty="0">
                <a:solidFill>
                  <a:schemeClr val="bg1"/>
                </a:solidFill>
              </a:rPr>
              <a:t>Madrassa</a:t>
            </a:r>
          </a:p>
        </p:txBody>
      </p:sp>
    </p:spTree>
    <p:extLst>
      <p:ext uri="{BB962C8B-B14F-4D97-AF65-F5344CB8AC3E}">
        <p14:creationId xmlns:p14="http://schemas.microsoft.com/office/powerpoint/2010/main" val="40598578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ciel, mosquée&#10;&#10;Description générée automatiquement">
            <a:extLst>
              <a:ext uri="{FF2B5EF4-FFF2-40B4-BE49-F238E27FC236}">
                <a16:creationId xmlns:a16="http://schemas.microsoft.com/office/drawing/2014/main" id="{09BB81D0-B109-2824-80A9-7B3F62B220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2513" y="829101"/>
            <a:ext cx="7597254" cy="5199798"/>
          </a:xfrm>
          <a:prstGeom prst="rect">
            <a:avLst/>
          </a:prstGeom>
        </p:spPr>
      </p:pic>
      <p:sp>
        <p:nvSpPr>
          <p:cNvPr id="4" name="ZoneTexte 3">
            <a:extLst>
              <a:ext uri="{FF2B5EF4-FFF2-40B4-BE49-F238E27FC236}">
                <a16:creationId xmlns:a16="http://schemas.microsoft.com/office/drawing/2014/main" id="{9F5569B1-0F98-7C6F-365F-3B93AAFA860A}"/>
              </a:ext>
            </a:extLst>
          </p:cNvPr>
          <p:cNvSpPr txBox="1"/>
          <p:nvPr/>
        </p:nvSpPr>
        <p:spPr>
          <a:xfrm>
            <a:off x="8598090" y="3848669"/>
            <a:ext cx="3753134" cy="400110"/>
          </a:xfrm>
          <a:prstGeom prst="rect">
            <a:avLst/>
          </a:prstGeom>
          <a:noFill/>
        </p:spPr>
        <p:txBody>
          <a:bodyPr wrap="square" rtlCol="0">
            <a:spAutoFit/>
          </a:bodyPr>
          <a:lstStyle/>
          <a:p>
            <a:r>
              <a:rPr lang="fr-FR" sz="2000" b="1" dirty="0">
                <a:solidFill>
                  <a:schemeClr val="bg1"/>
                </a:solidFill>
              </a:rPr>
              <a:t>Mosquée Po-i-</a:t>
            </a:r>
            <a:r>
              <a:rPr lang="fr-FR" sz="2000" b="1" dirty="0" err="1">
                <a:solidFill>
                  <a:schemeClr val="bg1"/>
                </a:solidFill>
              </a:rPr>
              <a:t>Kalân</a:t>
            </a:r>
            <a:r>
              <a:rPr lang="fr-FR" sz="2000" b="1" dirty="0">
                <a:solidFill>
                  <a:schemeClr val="bg1"/>
                </a:solidFill>
              </a:rPr>
              <a:t> à Boukhara</a:t>
            </a:r>
          </a:p>
        </p:txBody>
      </p:sp>
    </p:spTree>
    <p:extLst>
      <p:ext uri="{BB962C8B-B14F-4D97-AF65-F5344CB8AC3E}">
        <p14:creationId xmlns:p14="http://schemas.microsoft.com/office/powerpoint/2010/main" val="2244626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bâtiment, voûte, pierre&#10;&#10;Description générée automatiquement">
            <a:extLst>
              <a:ext uri="{FF2B5EF4-FFF2-40B4-BE49-F238E27FC236}">
                <a16:creationId xmlns:a16="http://schemas.microsoft.com/office/drawing/2014/main" id="{DD0D3712-EA68-6341-B86F-D8A826859E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7661" y="296838"/>
            <a:ext cx="5691734" cy="6264323"/>
          </a:xfrm>
          <a:prstGeom prst="rect">
            <a:avLst/>
          </a:prstGeom>
        </p:spPr>
      </p:pic>
      <p:sp>
        <p:nvSpPr>
          <p:cNvPr id="4" name="ZoneTexte 3">
            <a:extLst>
              <a:ext uri="{FF2B5EF4-FFF2-40B4-BE49-F238E27FC236}">
                <a16:creationId xmlns:a16="http://schemas.microsoft.com/office/drawing/2014/main" id="{23AC295A-DDC1-E191-2D78-634AC23868BF}"/>
              </a:ext>
            </a:extLst>
          </p:cNvPr>
          <p:cNvSpPr txBox="1"/>
          <p:nvPr/>
        </p:nvSpPr>
        <p:spPr>
          <a:xfrm>
            <a:off x="968991" y="4558352"/>
            <a:ext cx="3985147" cy="400110"/>
          </a:xfrm>
          <a:prstGeom prst="rect">
            <a:avLst/>
          </a:prstGeom>
          <a:noFill/>
        </p:spPr>
        <p:txBody>
          <a:bodyPr wrap="square" rtlCol="0">
            <a:spAutoFit/>
          </a:bodyPr>
          <a:lstStyle/>
          <a:p>
            <a:r>
              <a:rPr lang="fr-FR" sz="2000" b="1" dirty="0">
                <a:solidFill>
                  <a:schemeClr val="bg1"/>
                </a:solidFill>
              </a:rPr>
              <a:t>Minaret Po-i-</a:t>
            </a:r>
            <a:r>
              <a:rPr lang="fr-FR" sz="2000" b="1" dirty="0" err="1">
                <a:solidFill>
                  <a:schemeClr val="bg1"/>
                </a:solidFill>
              </a:rPr>
              <a:t>Kalân</a:t>
            </a:r>
            <a:r>
              <a:rPr lang="fr-FR" sz="2000" b="1" dirty="0">
                <a:solidFill>
                  <a:schemeClr val="bg1"/>
                </a:solidFill>
              </a:rPr>
              <a:t> à Boukhara</a:t>
            </a:r>
          </a:p>
        </p:txBody>
      </p:sp>
    </p:spTree>
    <p:extLst>
      <p:ext uri="{BB962C8B-B14F-4D97-AF65-F5344CB8AC3E}">
        <p14:creationId xmlns:p14="http://schemas.microsoft.com/office/powerpoint/2010/main" val="9077388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bâtiment, extérieur, tour, pierre&#10;&#10;Description générée automatiquement">
            <a:extLst>
              <a:ext uri="{FF2B5EF4-FFF2-40B4-BE49-F238E27FC236}">
                <a16:creationId xmlns:a16="http://schemas.microsoft.com/office/drawing/2014/main" id="{4A77C412-A15F-385E-288D-19923D1594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01254" y="204717"/>
            <a:ext cx="5082426" cy="6496334"/>
          </a:xfrm>
          <a:prstGeom prst="rect">
            <a:avLst/>
          </a:prstGeom>
        </p:spPr>
      </p:pic>
      <p:sp>
        <p:nvSpPr>
          <p:cNvPr id="4" name="ZoneTexte 3">
            <a:extLst>
              <a:ext uri="{FF2B5EF4-FFF2-40B4-BE49-F238E27FC236}">
                <a16:creationId xmlns:a16="http://schemas.microsoft.com/office/drawing/2014/main" id="{327318C2-4157-95BF-36FE-D4C87A37A7FE}"/>
              </a:ext>
            </a:extLst>
          </p:cNvPr>
          <p:cNvSpPr txBox="1"/>
          <p:nvPr/>
        </p:nvSpPr>
        <p:spPr>
          <a:xfrm>
            <a:off x="6878472" y="4462818"/>
            <a:ext cx="4421874" cy="400110"/>
          </a:xfrm>
          <a:prstGeom prst="rect">
            <a:avLst/>
          </a:prstGeom>
          <a:noFill/>
        </p:spPr>
        <p:txBody>
          <a:bodyPr wrap="square" rtlCol="0">
            <a:spAutoFit/>
          </a:bodyPr>
          <a:lstStyle/>
          <a:p>
            <a:r>
              <a:rPr lang="fr-FR" sz="2000" b="1" dirty="0">
                <a:solidFill>
                  <a:schemeClr val="bg1"/>
                </a:solidFill>
              </a:rPr>
              <a:t>Minaret Islam </a:t>
            </a:r>
            <a:r>
              <a:rPr lang="fr-FR" sz="2000" b="1" dirty="0" err="1">
                <a:solidFill>
                  <a:schemeClr val="bg1"/>
                </a:solidFill>
              </a:rPr>
              <a:t>Khodja</a:t>
            </a:r>
            <a:r>
              <a:rPr lang="fr-FR" sz="2000" b="1" dirty="0">
                <a:solidFill>
                  <a:schemeClr val="bg1"/>
                </a:solidFill>
              </a:rPr>
              <a:t> à Khiva</a:t>
            </a:r>
          </a:p>
        </p:txBody>
      </p:sp>
    </p:spTree>
    <p:extLst>
      <p:ext uri="{BB962C8B-B14F-4D97-AF65-F5344CB8AC3E}">
        <p14:creationId xmlns:p14="http://schemas.microsoft.com/office/powerpoint/2010/main" val="13347762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ciel, extérieur, plusieurs&#10;&#10;Description générée automatiquement">
            <a:extLst>
              <a:ext uri="{FF2B5EF4-FFF2-40B4-BE49-F238E27FC236}">
                <a16:creationId xmlns:a16="http://schemas.microsoft.com/office/drawing/2014/main" id="{CCDE75AC-5A41-7944-313D-769291A1CC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2680" y="1746913"/>
            <a:ext cx="10126639" cy="3668215"/>
          </a:xfrm>
          <a:prstGeom prst="rect">
            <a:avLst/>
          </a:prstGeom>
        </p:spPr>
      </p:pic>
      <p:sp>
        <p:nvSpPr>
          <p:cNvPr id="4" name="ZoneTexte 3">
            <a:extLst>
              <a:ext uri="{FF2B5EF4-FFF2-40B4-BE49-F238E27FC236}">
                <a16:creationId xmlns:a16="http://schemas.microsoft.com/office/drawing/2014/main" id="{A9EC4536-849A-33ED-A3B5-392ACB5BC263}"/>
              </a:ext>
            </a:extLst>
          </p:cNvPr>
          <p:cNvSpPr txBox="1"/>
          <p:nvPr/>
        </p:nvSpPr>
        <p:spPr>
          <a:xfrm>
            <a:off x="4776716" y="5487692"/>
            <a:ext cx="5936776" cy="400110"/>
          </a:xfrm>
          <a:prstGeom prst="rect">
            <a:avLst/>
          </a:prstGeom>
          <a:noFill/>
        </p:spPr>
        <p:txBody>
          <a:bodyPr wrap="square" rtlCol="0">
            <a:spAutoFit/>
          </a:bodyPr>
          <a:lstStyle/>
          <a:p>
            <a:r>
              <a:rPr lang="fr-FR" sz="2000" b="1" dirty="0"/>
              <a:t>Panorama du vieux Khiva</a:t>
            </a:r>
          </a:p>
        </p:txBody>
      </p:sp>
    </p:spTree>
    <p:extLst>
      <p:ext uri="{BB962C8B-B14F-4D97-AF65-F5344CB8AC3E}">
        <p14:creationId xmlns:p14="http://schemas.microsoft.com/office/powerpoint/2010/main" val="21277893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extérieur, ciel, bâtiment, pierre&#10;&#10;Description générée automatiquement">
            <a:extLst>
              <a:ext uri="{FF2B5EF4-FFF2-40B4-BE49-F238E27FC236}">
                <a16:creationId xmlns:a16="http://schemas.microsoft.com/office/drawing/2014/main" id="{3B1982E2-F13B-2224-E92A-2601DC8F36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8036" y="187656"/>
            <a:ext cx="5132273" cy="6482688"/>
          </a:xfrm>
          <a:prstGeom prst="rect">
            <a:avLst/>
          </a:prstGeom>
        </p:spPr>
      </p:pic>
      <p:sp>
        <p:nvSpPr>
          <p:cNvPr id="4" name="ZoneTexte 3">
            <a:extLst>
              <a:ext uri="{FF2B5EF4-FFF2-40B4-BE49-F238E27FC236}">
                <a16:creationId xmlns:a16="http://schemas.microsoft.com/office/drawing/2014/main" id="{AD2C9DEF-6F13-15C0-DD44-DA6711430DBF}"/>
              </a:ext>
            </a:extLst>
          </p:cNvPr>
          <p:cNvSpPr txBox="1"/>
          <p:nvPr/>
        </p:nvSpPr>
        <p:spPr>
          <a:xfrm>
            <a:off x="1187355" y="4788567"/>
            <a:ext cx="3916907" cy="707886"/>
          </a:xfrm>
          <a:prstGeom prst="rect">
            <a:avLst/>
          </a:prstGeom>
          <a:noFill/>
        </p:spPr>
        <p:txBody>
          <a:bodyPr wrap="square" rtlCol="0">
            <a:spAutoFit/>
          </a:bodyPr>
          <a:lstStyle/>
          <a:p>
            <a:r>
              <a:rPr lang="fr-FR" sz="2000" b="1" dirty="0"/>
              <a:t>Mausolée de </a:t>
            </a:r>
            <a:r>
              <a:rPr lang="fr-FR" sz="2000" b="1" dirty="0" err="1"/>
              <a:t>Doroussiadat</a:t>
            </a:r>
            <a:r>
              <a:rPr lang="fr-FR" sz="2000" b="1" dirty="0"/>
              <a:t> à </a:t>
            </a:r>
            <a:r>
              <a:rPr lang="fr-FR" sz="2000" b="1" dirty="0" err="1"/>
              <a:t>Chakhrisabz</a:t>
            </a:r>
            <a:endParaRPr lang="fr-FR" sz="2000" b="1" dirty="0"/>
          </a:p>
        </p:txBody>
      </p:sp>
    </p:spTree>
    <p:extLst>
      <p:ext uri="{BB962C8B-B14F-4D97-AF65-F5344CB8AC3E}">
        <p14:creationId xmlns:p14="http://schemas.microsoft.com/office/powerpoint/2010/main" val="42622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arbre, bâtiment, ciel, extérieur&#10;&#10;Description générée automatiquement">
            <a:extLst>
              <a:ext uri="{FF2B5EF4-FFF2-40B4-BE49-F238E27FC236}">
                <a16:creationId xmlns:a16="http://schemas.microsoft.com/office/drawing/2014/main" id="{9C699748-E18B-4C32-9DAA-B9B6311B49C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82641" y="929754"/>
            <a:ext cx="7970292" cy="5244152"/>
          </a:xfrm>
          <a:prstGeom prst="rect">
            <a:avLst/>
          </a:prstGeom>
        </p:spPr>
      </p:pic>
      <p:sp>
        <p:nvSpPr>
          <p:cNvPr id="5" name="ZoneTexte 4">
            <a:extLst>
              <a:ext uri="{FF2B5EF4-FFF2-40B4-BE49-F238E27FC236}">
                <a16:creationId xmlns:a16="http://schemas.microsoft.com/office/drawing/2014/main" id="{F11641DC-C316-BD7D-E3E4-3F6FA2ED5B4D}"/>
              </a:ext>
            </a:extLst>
          </p:cNvPr>
          <p:cNvSpPr txBox="1"/>
          <p:nvPr/>
        </p:nvSpPr>
        <p:spPr>
          <a:xfrm>
            <a:off x="8952933" y="4203510"/>
            <a:ext cx="2770496" cy="707886"/>
          </a:xfrm>
          <a:prstGeom prst="rect">
            <a:avLst/>
          </a:prstGeom>
          <a:noFill/>
        </p:spPr>
        <p:txBody>
          <a:bodyPr wrap="square" rtlCol="0">
            <a:spAutoFit/>
          </a:bodyPr>
          <a:lstStyle/>
          <a:p>
            <a:r>
              <a:rPr lang="fr-FR" sz="2000" b="1" dirty="0"/>
              <a:t>Vestiges d'</a:t>
            </a:r>
            <a:r>
              <a:rPr lang="fr-FR" sz="2000" b="1" dirty="0" err="1"/>
              <a:t>Oq-Saroy</a:t>
            </a:r>
            <a:r>
              <a:rPr lang="fr-FR" sz="2000" b="1" dirty="0"/>
              <a:t> (1380) à </a:t>
            </a:r>
            <a:r>
              <a:rPr lang="fr-FR" sz="2000" b="1" dirty="0" err="1"/>
              <a:t>Chakhrisabz</a:t>
            </a:r>
            <a:endParaRPr lang="fr-FR" sz="2000" b="1" dirty="0"/>
          </a:p>
        </p:txBody>
      </p:sp>
    </p:spTree>
    <p:extLst>
      <p:ext uri="{BB962C8B-B14F-4D97-AF65-F5344CB8AC3E}">
        <p14:creationId xmlns:p14="http://schemas.microsoft.com/office/powerpoint/2010/main" val="6559666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bâtiment, arbre, extérieur, mosquée&#10;&#10;Description générée automatiquement">
            <a:extLst>
              <a:ext uri="{FF2B5EF4-FFF2-40B4-BE49-F238E27FC236}">
                <a16:creationId xmlns:a16="http://schemas.microsoft.com/office/drawing/2014/main" id="{B02659B7-95C1-E6AD-49D4-79943B507C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8668" y="922930"/>
            <a:ext cx="7615451" cy="5012140"/>
          </a:xfrm>
          <a:prstGeom prst="rect">
            <a:avLst/>
          </a:prstGeom>
        </p:spPr>
      </p:pic>
      <p:sp>
        <p:nvSpPr>
          <p:cNvPr id="4" name="ZoneTexte 3">
            <a:extLst>
              <a:ext uri="{FF2B5EF4-FFF2-40B4-BE49-F238E27FC236}">
                <a16:creationId xmlns:a16="http://schemas.microsoft.com/office/drawing/2014/main" id="{834EEB13-48D7-8141-6484-79900543749E}"/>
              </a:ext>
            </a:extLst>
          </p:cNvPr>
          <p:cNvSpPr txBox="1"/>
          <p:nvPr/>
        </p:nvSpPr>
        <p:spPr>
          <a:xfrm>
            <a:off x="677838" y="3725840"/>
            <a:ext cx="3170830" cy="707886"/>
          </a:xfrm>
          <a:prstGeom prst="rect">
            <a:avLst/>
          </a:prstGeom>
          <a:noFill/>
        </p:spPr>
        <p:txBody>
          <a:bodyPr wrap="square" rtlCol="0">
            <a:spAutoFit/>
          </a:bodyPr>
          <a:lstStyle/>
          <a:p>
            <a:r>
              <a:rPr lang="fr-FR" sz="2000" b="1" dirty="0">
                <a:solidFill>
                  <a:schemeClr val="bg1"/>
                </a:solidFill>
              </a:rPr>
              <a:t>Mosquée de Kok-</a:t>
            </a:r>
            <a:r>
              <a:rPr lang="fr-FR" sz="2000" b="1" dirty="0" err="1">
                <a:solidFill>
                  <a:schemeClr val="bg1"/>
                </a:solidFill>
              </a:rPr>
              <a:t>Goumbaz</a:t>
            </a:r>
            <a:r>
              <a:rPr lang="fr-FR" sz="2000" b="1" dirty="0">
                <a:solidFill>
                  <a:schemeClr val="bg1"/>
                </a:solidFill>
              </a:rPr>
              <a:t> (1437) à </a:t>
            </a:r>
            <a:r>
              <a:rPr lang="fr-FR" sz="2000" b="1" dirty="0" err="1">
                <a:solidFill>
                  <a:schemeClr val="bg1"/>
                </a:solidFill>
              </a:rPr>
              <a:t>Chakhrisabz</a:t>
            </a:r>
            <a:endParaRPr lang="fr-FR" sz="2000" b="1" dirty="0">
              <a:solidFill>
                <a:schemeClr val="bg1"/>
              </a:solidFill>
            </a:endParaRPr>
          </a:p>
        </p:txBody>
      </p:sp>
    </p:spTree>
    <p:extLst>
      <p:ext uri="{BB962C8B-B14F-4D97-AF65-F5344CB8AC3E}">
        <p14:creationId xmlns:p14="http://schemas.microsoft.com/office/powerpoint/2010/main" val="17362672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bâtiment, arbre, extérieur, mosquée&#10;&#10;Description générée automatiquement">
            <a:extLst>
              <a:ext uri="{FF2B5EF4-FFF2-40B4-BE49-F238E27FC236}">
                <a16:creationId xmlns:a16="http://schemas.microsoft.com/office/drawing/2014/main" id="{93630F7D-39B1-262B-9EA6-721969E297F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8822" y="870045"/>
            <a:ext cx="8132600" cy="5117910"/>
          </a:xfrm>
          <a:prstGeom prst="rect">
            <a:avLst/>
          </a:prstGeom>
        </p:spPr>
      </p:pic>
      <p:sp>
        <p:nvSpPr>
          <p:cNvPr id="4" name="ZoneTexte 3">
            <a:extLst>
              <a:ext uri="{FF2B5EF4-FFF2-40B4-BE49-F238E27FC236}">
                <a16:creationId xmlns:a16="http://schemas.microsoft.com/office/drawing/2014/main" id="{F9EA100C-08CB-3D28-7293-D8F8930D7677}"/>
              </a:ext>
            </a:extLst>
          </p:cNvPr>
          <p:cNvSpPr txBox="1"/>
          <p:nvPr/>
        </p:nvSpPr>
        <p:spPr>
          <a:xfrm>
            <a:off x="9457900" y="4107077"/>
            <a:ext cx="2870578" cy="707886"/>
          </a:xfrm>
          <a:prstGeom prst="rect">
            <a:avLst/>
          </a:prstGeom>
          <a:noFill/>
        </p:spPr>
        <p:txBody>
          <a:bodyPr wrap="square" rtlCol="0">
            <a:spAutoFit/>
          </a:bodyPr>
          <a:lstStyle/>
          <a:p>
            <a:r>
              <a:rPr lang="fr-FR" sz="2000" b="1" dirty="0">
                <a:solidFill>
                  <a:schemeClr val="bg1"/>
                </a:solidFill>
              </a:rPr>
              <a:t>Immeubles du centre-ville de Tachkent</a:t>
            </a:r>
          </a:p>
        </p:txBody>
      </p:sp>
    </p:spTree>
    <p:extLst>
      <p:ext uri="{BB962C8B-B14F-4D97-AF65-F5344CB8AC3E}">
        <p14:creationId xmlns:p14="http://schemas.microsoft.com/office/powerpoint/2010/main" val="31101423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intérieur, plafond, marché, rempli&#10;&#10;Description générée automatiquement">
            <a:extLst>
              <a:ext uri="{FF2B5EF4-FFF2-40B4-BE49-F238E27FC236}">
                <a16:creationId xmlns:a16="http://schemas.microsoft.com/office/drawing/2014/main" id="{01142699-CDC8-AEB7-23C2-1A002BCB27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89361" y="1119115"/>
            <a:ext cx="7792872" cy="4940489"/>
          </a:xfrm>
          <a:prstGeom prst="rect">
            <a:avLst/>
          </a:prstGeom>
        </p:spPr>
      </p:pic>
      <p:sp>
        <p:nvSpPr>
          <p:cNvPr id="4" name="ZoneTexte 3">
            <a:extLst>
              <a:ext uri="{FF2B5EF4-FFF2-40B4-BE49-F238E27FC236}">
                <a16:creationId xmlns:a16="http://schemas.microsoft.com/office/drawing/2014/main" id="{1D298147-3EA4-42F9-0166-2A143378D5D4}"/>
              </a:ext>
            </a:extLst>
          </p:cNvPr>
          <p:cNvSpPr txBox="1"/>
          <p:nvPr/>
        </p:nvSpPr>
        <p:spPr>
          <a:xfrm>
            <a:off x="627797" y="4111387"/>
            <a:ext cx="2852381" cy="1015663"/>
          </a:xfrm>
          <a:prstGeom prst="rect">
            <a:avLst/>
          </a:prstGeom>
          <a:noFill/>
        </p:spPr>
        <p:txBody>
          <a:bodyPr wrap="square" rtlCol="0">
            <a:spAutoFit/>
          </a:bodyPr>
          <a:lstStyle/>
          <a:p>
            <a:r>
              <a:rPr lang="fr-FR" sz="2000" b="1" dirty="0">
                <a:solidFill>
                  <a:schemeClr val="bg1"/>
                </a:solidFill>
              </a:rPr>
              <a:t>Le bazar alimentaire </a:t>
            </a:r>
            <a:r>
              <a:rPr lang="fr-FR" sz="2000" b="1" dirty="0" err="1">
                <a:solidFill>
                  <a:schemeClr val="bg1"/>
                </a:solidFill>
              </a:rPr>
              <a:t>Farkhadski</a:t>
            </a:r>
            <a:r>
              <a:rPr lang="fr-FR" sz="2000" b="1" dirty="0">
                <a:solidFill>
                  <a:schemeClr val="bg1"/>
                </a:solidFill>
              </a:rPr>
              <a:t> (</a:t>
            </a:r>
            <a:r>
              <a:rPr lang="fr-FR" sz="2000" b="1" dirty="0" err="1">
                <a:solidFill>
                  <a:schemeClr val="bg1"/>
                </a:solidFill>
              </a:rPr>
              <a:t>Farhod</a:t>
            </a:r>
            <a:r>
              <a:rPr lang="fr-FR" sz="2000" b="1" dirty="0">
                <a:solidFill>
                  <a:schemeClr val="bg1"/>
                </a:solidFill>
              </a:rPr>
              <a:t>) à Tachkent</a:t>
            </a:r>
          </a:p>
        </p:txBody>
      </p:sp>
    </p:spTree>
    <p:extLst>
      <p:ext uri="{BB962C8B-B14F-4D97-AF65-F5344CB8AC3E}">
        <p14:creationId xmlns:p14="http://schemas.microsoft.com/office/powerpoint/2010/main" val="3060291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arbre, extérieur, plante&#10;&#10;Description générée automatiquement">
            <a:extLst>
              <a:ext uri="{FF2B5EF4-FFF2-40B4-BE49-F238E27FC236}">
                <a16:creationId xmlns:a16="http://schemas.microsoft.com/office/drawing/2014/main" id="{DF586CB4-BF75-C4BE-7B56-47433770EF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8584" y="1078172"/>
            <a:ext cx="7580573" cy="4981433"/>
          </a:xfrm>
          <a:prstGeom prst="rect">
            <a:avLst/>
          </a:prstGeom>
        </p:spPr>
      </p:pic>
      <p:sp>
        <p:nvSpPr>
          <p:cNvPr id="4" name="ZoneTexte 3">
            <a:extLst>
              <a:ext uri="{FF2B5EF4-FFF2-40B4-BE49-F238E27FC236}">
                <a16:creationId xmlns:a16="http://schemas.microsoft.com/office/drawing/2014/main" id="{09D288CC-03AF-804A-84A5-E505F7434C1D}"/>
              </a:ext>
            </a:extLst>
          </p:cNvPr>
          <p:cNvSpPr txBox="1"/>
          <p:nvPr/>
        </p:nvSpPr>
        <p:spPr>
          <a:xfrm>
            <a:off x="8789157" y="3957851"/>
            <a:ext cx="3275464" cy="707886"/>
          </a:xfrm>
          <a:prstGeom prst="rect">
            <a:avLst/>
          </a:prstGeom>
          <a:noFill/>
        </p:spPr>
        <p:txBody>
          <a:bodyPr wrap="square" rtlCol="0">
            <a:spAutoFit/>
          </a:bodyPr>
          <a:lstStyle/>
          <a:p>
            <a:r>
              <a:rPr lang="fr-FR" sz="2000" b="1" dirty="0">
                <a:solidFill>
                  <a:schemeClr val="bg1"/>
                </a:solidFill>
              </a:rPr>
              <a:t>Immeubles résidentiels à </a:t>
            </a:r>
            <a:r>
              <a:rPr lang="fr-FR" sz="2000" b="1" dirty="0" err="1">
                <a:solidFill>
                  <a:schemeClr val="bg1"/>
                </a:solidFill>
              </a:rPr>
              <a:t>Tchilanzar</a:t>
            </a:r>
            <a:r>
              <a:rPr lang="fr-FR" sz="2000" b="1" dirty="0">
                <a:solidFill>
                  <a:schemeClr val="bg1"/>
                </a:solidFill>
              </a:rPr>
              <a:t>, Tachkent</a:t>
            </a:r>
          </a:p>
        </p:txBody>
      </p:sp>
    </p:spTree>
    <p:extLst>
      <p:ext uri="{BB962C8B-B14F-4D97-AF65-F5344CB8AC3E}">
        <p14:creationId xmlns:p14="http://schemas.microsoft.com/office/powerpoint/2010/main" val="40359894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extérieur, arbre, herbe, rue&#10;&#10;Description générée automatiquement">
            <a:extLst>
              <a:ext uri="{FF2B5EF4-FFF2-40B4-BE49-F238E27FC236}">
                <a16:creationId xmlns:a16="http://schemas.microsoft.com/office/drawing/2014/main" id="{32AC4023-7A25-18EC-0C9A-D3A60DEBEC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4424" y="992875"/>
            <a:ext cx="7403152" cy="4872250"/>
          </a:xfrm>
          <a:prstGeom prst="rect">
            <a:avLst/>
          </a:prstGeom>
        </p:spPr>
      </p:pic>
      <p:sp>
        <p:nvSpPr>
          <p:cNvPr id="4" name="ZoneTexte 3">
            <a:extLst>
              <a:ext uri="{FF2B5EF4-FFF2-40B4-BE49-F238E27FC236}">
                <a16:creationId xmlns:a16="http://schemas.microsoft.com/office/drawing/2014/main" id="{686209A3-57A5-5721-6773-55B69A93888A}"/>
              </a:ext>
            </a:extLst>
          </p:cNvPr>
          <p:cNvSpPr txBox="1"/>
          <p:nvPr/>
        </p:nvSpPr>
        <p:spPr>
          <a:xfrm>
            <a:off x="4763068" y="5865125"/>
            <a:ext cx="6196084" cy="400110"/>
          </a:xfrm>
          <a:prstGeom prst="rect">
            <a:avLst/>
          </a:prstGeom>
          <a:noFill/>
        </p:spPr>
        <p:txBody>
          <a:bodyPr wrap="square" rtlCol="0">
            <a:spAutoFit/>
          </a:bodyPr>
          <a:lstStyle/>
          <a:p>
            <a:r>
              <a:rPr lang="fr-FR" sz="2000" b="1" dirty="0">
                <a:solidFill>
                  <a:schemeClr val="bg1"/>
                </a:solidFill>
              </a:rPr>
              <a:t>Centre-ville de Tachkent</a:t>
            </a:r>
          </a:p>
        </p:txBody>
      </p:sp>
    </p:spTree>
    <p:extLst>
      <p:ext uri="{BB962C8B-B14F-4D97-AF65-F5344CB8AC3E}">
        <p14:creationId xmlns:p14="http://schemas.microsoft.com/office/powerpoint/2010/main" val="344508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ciel, extérieur, arbre, bâtiment&#10;&#10;Description générée automatiquement">
            <a:extLst>
              <a:ext uri="{FF2B5EF4-FFF2-40B4-BE49-F238E27FC236}">
                <a16:creationId xmlns:a16="http://schemas.microsoft.com/office/drawing/2014/main" id="{32A71B99-E61F-C2DD-D457-E9AC602BE9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1206" y="665328"/>
            <a:ext cx="7489588" cy="5527343"/>
          </a:xfrm>
          <a:prstGeom prst="rect">
            <a:avLst/>
          </a:prstGeom>
        </p:spPr>
      </p:pic>
      <p:sp>
        <p:nvSpPr>
          <p:cNvPr id="4" name="ZoneTexte 3">
            <a:extLst>
              <a:ext uri="{FF2B5EF4-FFF2-40B4-BE49-F238E27FC236}">
                <a16:creationId xmlns:a16="http://schemas.microsoft.com/office/drawing/2014/main" id="{4AFA90FA-64B4-3A65-6CF1-ADDF2A6BECE7}"/>
              </a:ext>
            </a:extLst>
          </p:cNvPr>
          <p:cNvSpPr txBox="1"/>
          <p:nvPr/>
        </p:nvSpPr>
        <p:spPr>
          <a:xfrm>
            <a:off x="4599296" y="6182322"/>
            <a:ext cx="7029355" cy="400110"/>
          </a:xfrm>
          <a:prstGeom prst="rect">
            <a:avLst/>
          </a:prstGeom>
          <a:noFill/>
        </p:spPr>
        <p:txBody>
          <a:bodyPr wrap="square" rtlCol="0">
            <a:spAutoFit/>
          </a:bodyPr>
          <a:lstStyle/>
          <a:p>
            <a:r>
              <a:rPr lang="fr-FR" sz="2000" b="1" dirty="0"/>
              <a:t>Opéra Navoï de Tachkent</a:t>
            </a:r>
          </a:p>
        </p:txBody>
      </p:sp>
    </p:spTree>
    <p:extLst>
      <p:ext uri="{BB962C8B-B14F-4D97-AF65-F5344CB8AC3E}">
        <p14:creationId xmlns:p14="http://schemas.microsoft.com/office/powerpoint/2010/main" val="6407869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bâtiment, extérieur, pierre, grand&#10;&#10;Description générée automatiquement">
            <a:extLst>
              <a:ext uri="{FF2B5EF4-FFF2-40B4-BE49-F238E27FC236}">
                <a16:creationId xmlns:a16="http://schemas.microsoft.com/office/drawing/2014/main" id="{5084D60E-F611-4B8D-7599-25FAF49882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4209" y="781335"/>
            <a:ext cx="8643582" cy="5295330"/>
          </a:xfrm>
          <a:prstGeom prst="rect">
            <a:avLst/>
          </a:prstGeom>
        </p:spPr>
      </p:pic>
      <p:sp>
        <p:nvSpPr>
          <p:cNvPr id="4" name="ZoneTexte 3">
            <a:extLst>
              <a:ext uri="{FF2B5EF4-FFF2-40B4-BE49-F238E27FC236}">
                <a16:creationId xmlns:a16="http://schemas.microsoft.com/office/drawing/2014/main" id="{F09BB67F-3C78-FE19-5C33-519611501A08}"/>
              </a:ext>
            </a:extLst>
          </p:cNvPr>
          <p:cNvSpPr txBox="1"/>
          <p:nvPr/>
        </p:nvSpPr>
        <p:spPr>
          <a:xfrm>
            <a:off x="4358185" y="6076665"/>
            <a:ext cx="6059606" cy="400110"/>
          </a:xfrm>
          <a:prstGeom prst="rect">
            <a:avLst/>
          </a:prstGeom>
          <a:noFill/>
        </p:spPr>
        <p:txBody>
          <a:bodyPr wrap="square" rtlCol="0">
            <a:spAutoFit/>
          </a:bodyPr>
          <a:lstStyle/>
          <a:p>
            <a:r>
              <a:rPr lang="fr-FR" sz="2000" b="1" dirty="0"/>
              <a:t>Madrasa </a:t>
            </a:r>
            <a:r>
              <a:rPr lang="fr-FR" sz="2000" b="1" dirty="0" err="1"/>
              <a:t>Koukeldach</a:t>
            </a:r>
            <a:r>
              <a:rPr lang="fr-FR" sz="2000" b="1" dirty="0"/>
              <a:t> à Tachkent</a:t>
            </a:r>
          </a:p>
        </p:txBody>
      </p:sp>
    </p:spTree>
    <p:extLst>
      <p:ext uri="{BB962C8B-B14F-4D97-AF65-F5344CB8AC3E}">
        <p14:creationId xmlns:p14="http://schemas.microsoft.com/office/powerpoint/2010/main" val="10606036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extérieur, eau, montagne, ciel&#10;&#10;Description générée automatiquement">
            <a:extLst>
              <a:ext uri="{FF2B5EF4-FFF2-40B4-BE49-F238E27FC236}">
                <a16:creationId xmlns:a16="http://schemas.microsoft.com/office/drawing/2014/main" id="{30E1E6A7-35DF-BF95-F517-1F54108C98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1075" y="917812"/>
            <a:ext cx="8529850" cy="5022376"/>
          </a:xfrm>
          <a:prstGeom prst="rect">
            <a:avLst/>
          </a:prstGeom>
        </p:spPr>
      </p:pic>
      <p:sp>
        <p:nvSpPr>
          <p:cNvPr id="4" name="ZoneTexte 3">
            <a:extLst>
              <a:ext uri="{FF2B5EF4-FFF2-40B4-BE49-F238E27FC236}">
                <a16:creationId xmlns:a16="http://schemas.microsoft.com/office/drawing/2014/main" id="{2839390F-1509-25A0-6DB5-D1BE1F95EFB8}"/>
              </a:ext>
            </a:extLst>
          </p:cNvPr>
          <p:cNvSpPr txBox="1"/>
          <p:nvPr/>
        </p:nvSpPr>
        <p:spPr>
          <a:xfrm>
            <a:off x="3398293" y="5900494"/>
            <a:ext cx="6005014" cy="400110"/>
          </a:xfrm>
          <a:prstGeom prst="rect">
            <a:avLst/>
          </a:prstGeom>
          <a:noFill/>
        </p:spPr>
        <p:txBody>
          <a:bodyPr wrap="square" rtlCol="0">
            <a:spAutoFit/>
          </a:bodyPr>
          <a:lstStyle/>
          <a:p>
            <a:r>
              <a:rPr lang="fr-FR" sz="2000" b="1" dirty="0"/>
              <a:t>Lac artificiel </a:t>
            </a:r>
            <a:r>
              <a:rPr lang="fr-FR" sz="2000" b="1" dirty="0" err="1"/>
              <a:t>Tcharvak</a:t>
            </a:r>
            <a:r>
              <a:rPr lang="fr-FR" sz="2000" b="1" dirty="0"/>
              <a:t>, Province de Tachkent</a:t>
            </a:r>
          </a:p>
        </p:txBody>
      </p:sp>
    </p:spTree>
    <p:extLst>
      <p:ext uri="{BB962C8B-B14F-4D97-AF65-F5344CB8AC3E}">
        <p14:creationId xmlns:p14="http://schemas.microsoft.com/office/powerpoint/2010/main" val="19931030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067EC71-CD39-F523-874D-D3FDA57F6C1B}"/>
              </a:ext>
            </a:extLst>
          </p:cNvPr>
          <p:cNvSpPr txBox="1"/>
          <p:nvPr/>
        </p:nvSpPr>
        <p:spPr>
          <a:xfrm>
            <a:off x="3474720" y="2505670"/>
            <a:ext cx="8356209" cy="461665"/>
          </a:xfrm>
          <a:prstGeom prst="rect">
            <a:avLst/>
          </a:prstGeom>
          <a:noFill/>
        </p:spPr>
        <p:txBody>
          <a:bodyPr wrap="square" rtlCol="0">
            <a:spAutoFit/>
          </a:bodyPr>
          <a:lstStyle/>
          <a:p>
            <a:r>
              <a:rPr lang="fr-FR" sz="2400" b="1" dirty="0">
                <a:solidFill>
                  <a:srgbClr val="FFFF00"/>
                </a:solidFill>
              </a:rPr>
              <a:t>Lorient Vous A Proposer L’</a:t>
            </a:r>
            <a:r>
              <a:rPr lang="fr-FR" sz="2400" b="1" dirty="0" err="1">
                <a:solidFill>
                  <a:srgbClr val="FFFF00"/>
                </a:solidFill>
              </a:rPr>
              <a:t>Ouzébistan</a:t>
            </a:r>
            <a:endParaRPr lang="fr-FR" sz="2400" b="1" dirty="0">
              <a:solidFill>
                <a:srgbClr val="FFFF00"/>
              </a:solidFill>
            </a:endParaRPr>
          </a:p>
        </p:txBody>
      </p:sp>
      <p:sp>
        <p:nvSpPr>
          <p:cNvPr id="3" name="ZoneTexte 2">
            <a:extLst>
              <a:ext uri="{FF2B5EF4-FFF2-40B4-BE49-F238E27FC236}">
                <a16:creationId xmlns:a16="http://schemas.microsoft.com/office/drawing/2014/main" id="{5002F760-1E18-B116-4CCE-0C879D503D6A}"/>
              </a:ext>
            </a:extLst>
          </p:cNvPr>
          <p:cNvSpPr txBox="1"/>
          <p:nvPr/>
        </p:nvSpPr>
        <p:spPr>
          <a:xfrm>
            <a:off x="4065563" y="2967335"/>
            <a:ext cx="5795888"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4" name="ZoneTexte 3">
            <a:extLst>
              <a:ext uri="{FF2B5EF4-FFF2-40B4-BE49-F238E27FC236}">
                <a16:creationId xmlns:a16="http://schemas.microsoft.com/office/drawing/2014/main" id="{365BED6B-723F-AA1F-7DE1-D0F2789A5933}"/>
              </a:ext>
            </a:extLst>
          </p:cNvPr>
          <p:cNvSpPr txBox="1"/>
          <p:nvPr/>
        </p:nvSpPr>
        <p:spPr>
          <a:xfrm>
            <a:off x="5535637" y="3429000"/>
            <a:ext cx="3516923" cy="461665"/>
          </a:xfrm>
          <a:prstGeom prst="rect">
            <a:avLst/>
          </a:prstGeom>
          <a:noFill/>
        </p:spPr>
        <p:txBody>
          <a:bodyPr wrap="square" rtlCol="0">
            <a:spAutoFit/>
          </a:bodyPr>
          <a:lstStyle/>
          <a:p>
            <a:r>
              <a:rPr lang="fr-FR" sz="2400" b="1" dirty="0">
                <a:solidFill>
                  <a:srgbClr val="FFFF00"/>
                </a:solidFill>
              </a:rPr>
              <a:t>Lorient </a:t>
            </a:r>
          </a:p>
        </p:txBody>
      </p:sp>
    </p:spTree>
    <p:extLst>
      <p:ext uri="{BB962C8B-B14F-4D97-AF65-F5344CB8AC3E}">
        <p14:creationId xmlns:p14="http://schemas.microsoft.com/office/powerpoint/2010/main" val="39684965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328</Words>
  <Application>Microsoft Office PowerPoint</Application>
  <PresentationFormat>Grand écran</PresentationFormat>
  <Paragraphs>35</Paragraphs>
  <Slides>33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33</vt:i4>
      </vt:variant>
    </vt:vector>
  </HeadingPairs>
  <TitlesOfParts>
    <vt:vector size="38"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2022-12-22T09:57:23Z</dcterms:created>
  <dcterms:modified xsi:type="dcterms:W3CDTF">2022-12-22T15:18:09Z</dcterms:modified>
</cp:coreProperties>
</file>