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57" r:id="rId4"/>
    <p:sldId id="258" r:id="rId5"/>
    <p:sldId id="259" r:id="rId6"/>
    <p:sldId id="260" r:id="rId7"/>
    <p:sldId id="261" r:id="rId8"/>
    <p:sldId id="264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YefsAzsYfvaXOHJeYalcg==" hashData="F57/zCQQNV8ETIwT0UDH1ao9vufp/YEgGNN/OH29lmwwBI75ir+VsHasrVwYT7ARAVOp9gWsjuimvTxz94G33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959" autoAdjust="0"/>
    <p:restoredTop sz="94660"/>
  </p:normalViewPr>
  <p:slideViewPr>
    <p:cSldViewPr snapToGrid="0">
      <p:cViewPr varScale="1">
        <p:scale>
          <a:sx n="66" d="100"/>
          <a:sy n="66" d="100"/>
        </p:scale>
        <p:origin x="4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93DC85-6E29-6EBE-5FC8-657CD4ACAB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8D1CDA6-9483-EF17-E6D6-44DED6FA53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93B279E-1070-E6F8-D315-F76C5445F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C332-6F27-4650-8D46-D4858E8B8DE2}" type="datetimeFigureOut">
              <a:rPr lang="fr-FR" smtClean="0"/>
              <a:t>22/12/2022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DDDE78-D8B1-7C16-F093-BB13146B8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761D53-85E1-B6B9-7B1B-29DA64AAD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44D-F212-41F0-B8BE-5801E83245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739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55BC2D-89C7-94B5-0A96-70D2D207D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EF2C8F8-0CD1-5C76-7B1D-26F7FB3A5A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803D1F-7C2C-70AA-1FD6-A49482D3B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C332-6F27-4650-8D46-D4858E8B8DE2}" type="datetimeFigureOut">
              <a:rPr lang="fr-FR" smtClean="0"/>
              <a:t>22/12/2022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48146-A219-6372-79FF-64790195D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997EBA-F6C2-5B04-0110-D15287731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44D-F212-41F0-B8BE-5801E83245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263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ECD22A-ACA5-2ECD-1780-35ACB28A7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202380-CC5A-5A41-8C9B-C72E621BF5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EAA129-17CC-003B-4C7F-2749734E3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C332-6F27-4650-8D46-D4858E8B8DE2}" type="datetimeFigureOut">
              <a:rPr lang="fr-FR" smtClean="0"/>
              <a:t>22/12/2022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3EC6FD-BD7F-07E4-63AE-BC1090C2B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B2DED1-7B66-A7FE-1C9F-D90DDEB57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44D-F212-41F0-B8BE-5801E83245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192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2EE99B-B2C2-11E5-C54E-FAC4BE722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9FA1CD5-9DFE-6938-D3E9-E333482B0E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978DA68-6446-77C0-9968-FA34214774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2AAE6A6-BA6B-45B9-80EA-CF3DD5DFB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C332-6F27-4650-8D46-D4858E8B8DE2}" type="datetimeFigureOut">
              <a:rPr lang="fr-FR" smtClean="0"/>
              <a:t>22/12/2022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6C19BD-6478-6ECF-C350-7CB04C0EC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EA49124-BAA3-5CEA-A5B1-91859FB54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44D-F212-41F0-B8BE-5801E83245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869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256596-F57B-A78F-44EF-1E69EB9DA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EABC5C5-C4CE-6342-4475-092D6D2057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1276CDB-0C1A-121B-EFF7-17BC4DBBA9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CF898B8-BC97-7FDD-4BA7-3153AAF855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A0055DD-6AA0-557E-B683-F6B69D1928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FDA9220-8706-5938-7841-8CADE081D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C332-6F27-4650-8D46-D4858E8B8DE2}" type="datetimeFigureOut">
              <a:rPr lang="fr-FR" smtClean="0"/>
              <a:t>22/12/2022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6E1639B-6E73-6AED-2D4B-7C24C5E60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0FFBE3C-5149-A20E-B067-970A35BE3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44D-F212-41F0-B8BE-5801E83245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4055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A303DB-00D2-175F-0286-D7E31FC0E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2EE1947-B24F-F324-735C-25A5FFB08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C332-6F27-4650-8D46-D4858E8B8DE2}" type="datetimeFigureOut">
              <a:rPr lang="fr-FR" smtClean="0"/>
              <a:t>22/12/2022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7582005-457B-864F-0BD4-0B2AB4BFC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0BA0942-C579-8BCC-B81F-98E0A7C3D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44D-F212-41F0-B8BE-5801E83245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611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95F2810-3438-EBBE-61D1-FBAEB8254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C332-6F27-4650-8D46-D4858E8B8DE2}" type="datetimeFigureOut">
              <a:rPr lang="fr-FR" smtClean="0"/>
              <a:t>22/12/2022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A15288F-1B1B-2EA7-436D-B57ACAAB0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C36DF5F-35C1-1103-48B8-E905418CB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44D-F212-41F0-B8BE-5801E83245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550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D7F039-5177-9024-14FE-87A8B77A8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B862FC-89DF-B793-FB92-9B615B4198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1D55B87-4B2B-2434-159E-4AD3E907B6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BEAC255-00EC-A1F4-7A19-EE2F4A83D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C332-6F27-4650-8D46-D4858E8B8DE2}" type="datetimeFigureOut">
              <a:rPr lang="fr-FR" smtClean="0"/>
              <a:t>22/12/2022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DA1F19E-BDBA-89F8-B8BD-2969640C6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B4A4D01-0DCD-B39C-0BEB-7BD5A185B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44D-F212-41F0-B8BE-5801E83245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69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8FA83B-A88A-99A2-C079-B0FF94BF5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28C1B69-F622-6E5D-DEFB-4C4DFA6E50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08D5904-3E37-5E52-B745-078BAA62FE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3709203-AF9C-966D-C6AB-6B02066D4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C332-6F27-4650-8D46-D4858E8B8DE2}" type="datetimeFigureOut">
              <a:rPr lang="fr-FR" smtClean="0"/>
              <a:t>22/12/2022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1CCDA0-D438-C618-5C3C-3E2D8AA09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5D2F2B8-63B8-EC93-BE31-4206064A0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44D-F212-41F0-B8BE-5801E83245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944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56A47D-ADD2-9A36-0343-310E55389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9055B6-7B04-B72E-F4EE-BA2EC6930E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FB9D56-D5FE-5E5D-3827-F8A232478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C332-6F27-4650-8D46-D4858E8B8DE2}" type="datetimeFigureOut">
              <a:rPr lang="fr-FR" smtClean="0"/>
              <a:t>22/12/2022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7EBB3E-9580-4C86-67C7-8961BF74E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C308DF-6059-812A-41FB-4EB101425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44D-F212-41F0-B8BE-5801E83245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1368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9A4CAC9-1292-B125-A0A6-3C91550960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8D6167D-4A75-34E8-13AA-72807E25D8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50FD1C-C474-FE4C-CC49-B9D688A14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C332-6F27-4650-8D46-D4858E8B8DE2}" type="datetimeFigureOut">
              <a:rPr lang="fr-FR" smtClean="0"/>
              <a:t>22/12/2022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F737AF-13C2-2B3F-335B-C9CF9D920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EFE015-E2AA-AC4E-02B5-19F7323DE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44D-F212-41F0-B8BE-5801E83245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078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8738A28-FD48-F990-CD08-395D7EBAC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6909171-874E-EB75-9608-ECFF651F75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8CF6C4-5C7B-EA09-0CC4-A3A337CDDC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0C332-6F27-4650-8D46-D4858E8B8DE2}" type="datetimeFigureOut">
              <a:rPr lang="fr-FR" smtClean="0"/>
              <a:t>22/12/2022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8F44D7-B700-144E-1257-35236E3503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74170B-8A58-C25F-FDD0-9BD0302C4A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DA44D-F212-41F0-B8BE-5801E83245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437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arbre, pierre, entouré&#10;&#10;Description générée automatiquement">
            <a:extLst>
              <a:ext uri="{FF2B5EF4-FFF2-40B4-BE49-F238E27FC236}">
                <a16:creationId xmlns:a16="http://schemas.microsoft.com/office/drawing/2014/main" id="{6D2028A5-AE91-198D-5255-34FA4CA2BA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013924"/>
            <a:ext cx="7620000" cy="518782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1FBD14B-C619-ECD5-AE67-611BF1D06F13}"/>
              </a:ext>
            </a:extLst>
          </p:cNvPr>
          <p:cNvSpPr txBox="1"/>
          <p:nvPr/>
        </p:nvSpPr>
        <p:spPr>
          <a:xfrm>
            <a:off x="5250025" y="6201744"/>
            <a:ext cx="84908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Biete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Ghiorgis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7F89449-0FBD-FA84-1606-0861F516700F}"/>
              </a:ext>
            </a:extLst>
          </p:cNvPr>
          <p:cNvSpPr txBox="1"/>
          <p:nvPr/>
        </p:nvSpPr>
        <p:spPr>
          <a:xfrm>
            <a:off x="2902856" y="394646"/>
            <a:ext cx="8606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Propose  Ethiopie ( </a:t>
            </a:r>
            <a:r>
              <a:rPr lang="fr-FR" sz="2800" b="1" dirty="0" err="1">
                <a:solidFill>
                  <a:schemeClr val="bg1"/>
                </a:solidFill>
              </a:rPr>
              <a:t>Labibela</a:t>
            </a:r>
            <a:r>
              <a:rPr lang="fr-FR" sz="2800" b="1" dirty="0">
                <a:solidFill>
                  <a:schemeClr val="bg1"/>
                </a:solidFill>
              </a:rPr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4199909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  <p:sndAc>
          <p:stSnd loop="1">
            <p:snd r:embed="rId2" name="Musique douce piano et guitare❤️ relaxation intense évacuer le stress et libérer l'esprit موسيقى.wav"/>
          </p:stSnd>
        </p:sndAc>
      </p:transition>
    </mc:Choice>
    <mc:Fallback>
      <p:transition spd="slow" advClick="0" advTm="16000">
        <p:fade/>
        <p:sndAc>
          <p:stSnd loop="1">
            <p:snd r:embed="rId2" name="Musique douce piano et guitare❤️ relaxation intense évacuer le stress et libérer l'esprit موسيقى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B150C43-A7BE-7B20-DFC0-DD217B97B78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Lalibela ( amharique :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ላሊበላ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) est une ville de la région d ' Amhara en Éthiopie . Situé dans le quartier de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Lasta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et dans la zone nord de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Wollo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, c'est un site touristique pour ses célèbres églises monolithiques taillées dans la roche . L'ensemble de Lalibela est un site vaste et important pour la civilisation antique, médiévale et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post-médiévale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de l'Éthiopie . [1] Pour les chrétiens, Lalibela est l'une des villes les plus saintes d'Éthiopie et un centre de pèlerinage .</a:t>
            </a:r>
          </a:p>
        </p:txBody>
      </p:sp>
    </p:spTree>
    <p:extLst>
      <p:ext uri="{BB962C8B-B14F-4D97-AF65-F5344CB8AC3E}">
        <p14:creationId xmlns:p14="http://schemas.microsoft.com/office/powerpoint/2010/main" val="685388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brique, vieux&#10;&#10;Description générée automatiquement">
            <a:extLst>
              <a:ext uri="{FF2B5EF4-FFF2-40B4-BE49-F238E27FC236}">
                <a16:creationId xmlns:a16="http://schemas.microsoft.com/office/drawing/2014/main" id="{81FB5372-3C9B-1B32-AF1D-9F1F608DA4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F9829E-B082-5D9B-861D-40E6F808B270}"/>
              </a:ext>
            </a:extLst>
          </p:cNvPr>
          <p:cNvSpPr txBox="1"/>
          <p:nvPr/>
        </p:nvSpPr>
        <p:spPr>
          <a:xfrm>
            <a:off x="4511003" y="6256729"/>
            <a:ext cx="6997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Bet Maryam, Lalibela, Éthiopie</a:t>
            </a:r>
          </a:p>
        </p:txBody>
      </p:sp>
    </p:spTree>
    <p:extLst>
      <p:ext uri="{BB962C8B-B14F-4D97-AF65-F5344CB8AC3E}">
        <p14:creationId xmlns:p14="http://schemas.microsoft.com/office/powerpoint/2010/main" val="1842726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&#10;&#10;Description générée automatiquement">
            <a:extLst>
              <a:ext uri="{FF2B5EF4-FFF2-40B4-BE49-F238E27FC236}">
                <a16:creationId xmlns:a16="http://schemas.microsoft.com/office/drawing/2014/main" id="{ED09A0B7-E193-045F-2CFD-E5732DCFDA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752475"/>
            <a:ext cx="7620000" cy="53530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7F8186-60D8-4ECF-44F0-139D7D944BF0}"/>
              </a:ext>
            </a:extLst>
          </p:cNvPr>
          <p:cNvSpPr txBox="1"/>
          <p:nvPr/>
        </p:nvSpPr>
        <p:spPr>
          <a:xfrm>
            <a:off x="4162567" y="6071080"/>
            <a:ext cx="687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dirty="0">
                <a:solidFill>
                  <a:schemeClr val="bg1"/>
                </a:solidFill>
              </a:rPr>
              <a:t>Lalibela, chiesa di bete medhane alem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210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voûte&#10;&#10;Description générée automatiquement">
            <a:extLst>
              <a:ext uri="{FF2B5EF4-FFF2-40B4-BE49-F238E27FC236}">
                <a16:creationId xmlns:a16="http://schemas.microsoft.com/office/drawing/2014/main" id="{E1ED70FE-8496-51A0-589B-4519A14BF4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5439" y="801806"/>
            <a:ext cx="7861110" cy="525438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8DE2F3-5AF5-83FB-8EF6-48180F9A0153}"/>
              </a:ext>
            </a:extLst>
          </p:cNvPr>
          <p:cNvSpPr txBox="1"/>
          <p:nvPr/>
        </p:nvSpPr>
        <p:spPr>
          <a:xfrm>
            <a:off x="5780771" y="5975987"/>
            <a:ext cx="95534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Bet Abba </a:t>
            </a:r>
            <a:r>
              <a:rPr lang="fr-FR" sz="2000" b="1" dirty="0" err="1">
                <a:solidFill>
                  <a:schemeClr val="bg1"/>
                </a:solidFill>
              </a:rPr>
              <a:t>Libanos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857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rbre, extérieur, personne&#10;&#10;Description générée automatiquement">
            <a:extLst>
              <a:ext uri="{FF2B5EF4-FFF2-40B4-BE49-F238E27FC236}">
                <a16:creationId xmlns:a16="http://schemas.microsoft.com/office/drawing/2014/main" id="{9590E7A8-B356-E1E4-131A-375A83B21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916" y="842749"/>
            <a:ext cx="7820167" cy="517250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BA73EE-497F-AD47-B46E-6F028EBAB545}"/>
              </a:ext>
            </a:extLst>
          </p:cNvPr>
          <p:cNvSpPr txBox="1"/>
          <p:nvPr/>
        </p:nvSpPr>
        <p:spPr>
          <a:xfrm>
            <a:off x="2702258" y="6114197"/>
            <a:ext cx="730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Prêtres orthodoxes éthiopiens tenant une procession à Lalibela</a:t>
            </a:r>
          </a:p>
        </p:txBody>
      </p:sp>
    </p:spTree>
    <p:extLst>
      <p:ext uri="{BB962C8B-B14F-4D97-AF65-F5344CB8AC3E}">
        <p14:creationId xmlns:p14="http://schemas.microsoft.com/office/powerpoint/2010/main" val="310171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eux, brique, empilé, pierre&#10;&#10;Description générée automatiquement">
            <a:extLst>
              <a:ext uri="{FF2B5EF4-FFF2-40B4-BE49-F238E27FC236}">
                <a16:creationId xmlns:a16="http://schemas.microsoft.com/office/drawing/2014/main" id="{2F81B9B5-6124-1066-3E77-947F6B9AFC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6221" y="208128"/>
            <a:ext cx="6723201" cy="644174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01DF51-E56F-598C-1D22-67CBC24C437A}"/>
              </a:ext>
            </a:extLst>
          </p:cNvPr>
          <p:cNvSpPr txBox="1"/>
          <p:nvPr/>
        </p:nvSpPr>
        <p:spPr>
          <a:xfrm>
            <a:off x="8729422" y="3589362"/>
            <a:ext cx="31162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Bete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Giyorgis</a:t>
            </a:r>
            <a:r>
              <a:rPr lang="fr-FR" sz="2000" b="1" dirty="0">
                <a:solidFill>
                  <a:schemeClr val="bg1"/>
                </a:solidFill>
              </a:rPr>
              <a:t> (église Saint-Georges), Lalibela, Éthiopie</a:t>
            </a:r>
          </a:p>
        </p:txBody>
      </p:sp>
    </p:spTree>
    <p:extLst>
      <p:ext uri="{BB962C8B-B14F-4D97-AF65-F5344CB8AC3E}">
        <p14:creationId xmlns:p14="http://schemas.microsoft.com/office/powerpoint/2010/main" val="3764578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rrain, arbre, extérieur, nature&#10;&#10;Description générée automatiquement">
            <a:extLst>
              <a:ext uri="{FF2B5EF4-FFF2-40B4-BE49-F238E27FC236}">
                <a16:creationId xmlns:a16="http://schemas.microsoft.com/office/drawing/2014/main" id="{21537D86-F029-2DD2-438A-99E4398925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742950"/>
            <a:ext cx="7620000" cy="5372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CD5079-C629-18CB-9362-E173C3D8B4EF}"/>
              </a:ext>
            </a:extLst>
          </p:cNvPr>
          <p:cNvSpPr txBox="1"/>
          <p:nvPr/>
        </p:nvSpPr>
        <p:spPr>
          <a:xfrm>
            <a:off x="2552132" y="6115050"/>
            <a:ext cx="8093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Église Saint-Georges creusée dans les collines rocheuses de Lalibela</a:t>
            </a:r>
          </a:p>
        </p:txBody>
      </p:sp>
    </p:spTree>
    <p:extLst>
      <p:ext uri="{BB962C8B-B14F-4D97-AF65-F5344CB8AC3E}">
        <p14:creationId xmlns:p14="http://schemas.microsoft.com/office/powerpoint/2010/main" val="877073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bâtiment, roche&#10;&#10;Description générée automatiquement">
            <a:extLst>
              <a:ext uri="{FF2B5EF4-FFF2-40B4-BE49-F238E27FC236}">
                <a16:creationId xmlns:a16="http://schemas.microsoft.com/office/drawing/2014/main" id="{30922F9A-77F7-F920-0C4B-C8D7EB1760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8919" y="139889"/>
            <a:ext cx="5439391" cy="657822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0FF63A-E88D-18EE-951E-88AF04D82DC8}"/>
              </a:ext>
            </a:extLst>
          </p:cNvPr>
          <p:cNvSpPr txBox="1"/>
          <p:nvPr/>
        </p:nvSpPr>
        <p:spPr>
          <a:xfrm>
            <a:off x="532262" y="4176216"/>
            <a:ext cx="29752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Tukul</a:t>
            </a:r>
            <a:r>
              <a:rPr lang="fr-FR" sz="2000" b="1" dirty="0">
                <a:solidFill>
                  <a:schemeClr val="bg1"/>
                </a:solidFill>
              </a:rPr>
              <a:t>, bâtiment en pierre de deux étages</a:t>
            </a:r>
          </a:p>
        </p:txBody>
      </p:sp>
    </p:spTree>
    <p:extLst>
      <p:ext uri="{BB962C8B-B14F-4D97-AF65-F5344CB8AC3E}">
        <p14:creationId xmlns:p14="http://schemas.microsoft.com/office/powerpoint/2010/main" val="3277866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tour&#10;&#10;Description générée automatiquement">
            <a:extLst>
              <a:ext uri="{FF2B5EF4-FFF2-40B4-BE49-F238E27FC236}">
                <a16:creationId xmlns:a16="http://schemas.microsoft.com/office/drawing/2014/main" id="{0845F2C3-7F15-4DCF-2BA9-461EC0AD04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50FC4F-F27A-CCCC-42D0-B9DBAFEB6350}"/>
              </a:ext>
            </a:extLst>
          </p:cNvPr>
          <p:cNvSpPr txBox="1"/>
          <p:nvPr/>
        </p:nvSpPr>
        <p:spPr>
          <a:xfrm>
            <a:off x="2579427" y="640080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Tukul</a:t>
            </a:r>
            <a:r>
              <a:rPr lang="fr-FR" sz="2000" b="1" dirty="0">
                <a:solidFill>
                  <a:schemeClr val="bg1"/>
                </a:solidFill>
              </a:rPr>
              <a:t> montrant les marches extérieures menant au deuxième étage</a:t>
            </a:r>
          </a:p>
        </p:txBody>
      </p:sp>
    </p:spTree>
    <p:extLst>
      <p:ext uri="{BB962C8B-B14F-4D97-AF65-F5344CB8AC3E}">
        <p14:creationId xmlns:p14="http://schemas.microsoft.com/office/powerpoint/2010/main" val="1209857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terrain, bâtiment&#10;&#10;Description générée automatiquement">
            <a:extLst>
              <a:ext uri="{FF2B5EF4-FFF2-40B4-BE49-F238E27FC236}">
                <a16:creationId xmlns:a16="http://schemas.microsoft.com/office/drawing/2014/main" id="{9440CE16-7859-030C-50A6-70B142313E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2703" y="290015"/>
            <a:ext cx="5380251" cy="627797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F60BD7-D1F7-6B68-FA0C-97AA273A1A4C}"/>
              </a:ext>
            </a:extLst>
          </p:cNvPr>
          <p:cNvSpPr txBox="1"/>
          <p:nvPr/>
        </p:nvSpPr>
        <p:spPr>
          <a:xfrm>
            <a:off x="7085496" y="3696444"/>
            <a:ext cx="27159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Chika</a:t>
            </a:r>
            <a:r>
              <a:rPr lang="fr-FR" sz="2000" b="1" dirty="0">
                <a:solidFill>
                  <a:schemeClr val="bg1"/>
                </a:solidFill>
              </a:rPr>
              <a:t>, un bâtiment de terre et d'acacia</a:t>
            </a:r>
          </a:p>
        </p:txBody>
      </p:sp>
    </p:spTree>
    <p:extLst>
      <p:ext uri="{BB962C8B-B14F-4D97-AF65-F5344CB8AC3E}">
        <p14:creationId xmlns:p14="http://schemas.microsoft.com/office/powerpoint/2010/main" val="1009456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en bois&#10;&#10;Description générée automatiquement">
            <a:extLst>
              <a:ext uri="{FF2B5EF4-FFF2-40B4-BE49-F238E27FC236}">
                <a16:creationId xmlns:a16="http://schemas.microsoft.com/office/drawing/2014/main" id="{E9D44AF6-D3FE-DFEE-2135-EF357BD2C6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5360" y="624385"/>
            <a:ext cx="8156813" cy="560923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975A15-53D9-39CE-0002-45495E262806}"/>
              </a:ext>
            </a:extLst>
          </p:cNvPr>
          <p:cNvSpPr txBox="1"/>
          <p:nvPr/>
        </p:nvSpPr>
        <p:spPr>
          <a:xfrm>
            <a:off x="4967786" y="6233615"/>
            <a:ext cx="73834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Bété </a:t>
            </a:r>
            <a:r>
              <a:rPr lang="fr-FR" sz="2000" b="1" dirty="0" err="1">
                <a:solidFill>
                  <a:schemeClr val="bg1"/>
                </a:solidFill>
              </a:rPr>
              <a:t>Medhane</a:t>
            </a:r>
            <a:r>
              <a:rPr lang="fr-FR" sz="2000" b="1" dirty="0">
                <a:solidFill>
                  <a:schemeClr val="bg1"/>
                </a:solidFill>
              </a:rPr>
              <a:t> Alem</a:t>
            </a:r>
          </a:p>
        </p:txBody>
      </p:sp>
    </p:spTree>
    <p:extLst>
      <p:ext uri="{BB962C8B-B14F-4D97-AF65-F5344CB8AC3E}">
        <p14:creationId xmlns:p14="http://schemas.microsoft.com/office/powerpoint/2010/main" val="43130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eux&#10;&#10;Description générée automatiquement">
            <a:extLst>
              <a:ext uri="{FF2B5EF4-FFF2-40B4-BE49-F238E27FC236}">
                <a16:creationId xmlns:a16="http://schemas.microsoft.com/office/drawing/2014/main" id="{5C73E2E5-8CA3-1BFF-264A-B6D7AD22B5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4724" y="313006"/>
            <a:ext cx="5536561" cy="623198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A268A8-0D19-D471-7B56-E37732551543}"/>
              </a:ext>
            </a:extLst>
          </p:cNvPr>
          <p:cNvSpPr txBox="1"/>
          <p:nvPr/>
        </p:nvSpPr>
        <p:spPr>
          <a:xfrm>
            <a:off x="2021768" y="4062046"/>
            <a:ext cx="3705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Bête </a:t>
            </a:r>
            <a:r>
              <a:rPr lang="fr-FR" sz="2000" b="1" dirty="0" err="1">
                <a:solidFill>
                  <a:schemeClr val="bg1"/>
                </a:solidFill>
              </a:rPr>
              <a:t>Amanuel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815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312CA831-927F-C6C5-AB52-A36E86E564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9606" y="835925"/>
            <a:ext cx="7692788" cy="51861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F469FA-7C4A-A06D-E182-B68DA57886D4}"/>
              </a:ext>
            </a:extLst>
          </p:cNvPr>
          <p:cNvSpPr txBox="1"/>
          <p:nvPr/>
        </p:nvSpPr>
        <p:spPr>
          <a:xfrm>
            <a:off x="2838733" y="6022075"/>
            <a:ext cx="73834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Tambours rituels dans une piste parallèle de </a:t>
            </a:r>
            <a:r>
              <a:rPr lang="fr-FR" sz="2000" b="1" dirty="0" err="1">
                <a:solidFill>
                  <a:schemeClr val="bg1"/>
                </a:solidFill>
              </a:rPr>
              <a:t>Bete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Giyorgis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42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terrain, extérieur, pierre&#10;&#10;Description générée automatiquement">
            <a:extLst>
              <a:ext uri="{FF2B5EF4-FFF2-40B4-BE49-F238E27FC236}">
                <a16:creationId xmlns:a16="http://schemas.microsoft.com/office/drawing/2014/main" id="{2B95636C-01AF-8F6F-A9BD-ECE727430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661987"/>
            <a:ext cx="7620000" cy="553402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C85FB0E-BC20-27A8-7A3F-3796EE423D7A}"/>
              </a:ext>
            </a:extLst>
          </p:cNvPr>
          <p:cNvSpPr txBox="1"/>
          <p:nvPr/>
        </p:nvSpPr>
        <p:spPr>
          <a:xfrm>
            <a:off x="4920342" y="6186231"/>
            <a:ext cx="67418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Bete</a:t>
            </a:r>
            <a:r>
              <a:rPr lang="fr-FR" sz="2000" b="1" dirty="0">
                <a:solidFill>
                  <a:schemeClr val="bg1"/>
                </a:solidFill>
              </a:rPr>
              <a:t> Abba </a:t>
            </a:r>
            <a:r>
              <a:rPr lang="fr-FR" sz="2000" b="1" dirty="0" err="1">
                <a:solidFill>
                  <a:schemeClr val="bg1"/>
                </a:solidFill>
              </a:rPr>
              <a:t>Libanos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72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toit&#10;&#10;Description générée automatiquement">
            <a:extLst>
              <a:ext uri="{FF2B5EF4-FFF2-40B4-BE49-F238E27FC236}">
                <a16:creationId xmlns:a16="http://schemas.microsoft.com/office/drawing/2014/main" id="{A3FB75F2-633D-34B0-01FB-5824B7E00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66737"/>
            <a:ext cx="7620000" cy="57245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BD7C61-562E-C9D4-442D-40FCC1F6866F}"/>
              </a:ext>
            </a:extLst>
          </p:cNvPr>
          <p:cNvSpPr txBox="1"/>
          <p:nvPr/>
        </p:nvSpPr>
        <p:spPr>
          <a:xfrm>
            <a:off x="5297714" y="6291262"/>
            <a:ext cx="65749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Béte</a:t>
            </a:r>
            <a:r>
              <a:rPr lang="fr-FR" sz="2000" b="1" dirty="0">
                <a:solidFill>
                  <a:schemeClr val="bg1"/>
                </a:solidFill>
              </a:rPr>
              <a:t> Maryam</a:t>
            </a:r>
          </a:p>
        </p:txBody>
      </p:sp>
    </p:spTree>
    <p:extLst>
      <p:ext uri="{BB962C8B-B14F-4D97-AF65-F5344CB8AC3E}">
        <p14:creationId xmlns:p14="http://schemas.microsoft.com/office/powerpoint/2010/main" val="2575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C2E60A98-4865-8F0A-9036-896BE273F9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7830" y="170542"/>
            <a:ext cx="5471884" cy="651691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7DBD00-654F-7C9B-4522-66D04C7AAAB5}"/>
              </a:ext>
            </a:extLst>
          </p:cNvPr>
          <p:cNvSpPr txBox="1"/>
          <p:nvPr/>
        </p:nvSpPr>
        <p:spPr>
          <a:xfrm>
            <a:off x="7518401" y="3945710"/>
            <a:ext cx="28157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Prêtre avec croix processionnelles à Sainte-Marie</a:t>
            </a:r>
          </a:p>
        </p:txBody>
      </p:sp>
    </p:spTree>
    <p:extLst>
      <p:ext uri="{BB962C8B-B14F-4D97-AF65-F5344CB8AC3E}">
        <p14:creationId xmlns:p14="http://schemas.microsoft.com/office/powerpoint/2010/main" val="311042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&#10;&#10;Description générée automatiquement">
            <a:extLst>
              <a:ext uri="{FF2B5EF4-FFF2-40B4-BE49-F238E27FC236}">
                <a16:creationId xmlns:a16="http://schemas.microsoft.com/office/drawing/2014/main" id="{F82259A0-C8DB-4C8B-9CA5-C520031C07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4914" y="714828"/>
            <a:ext cx="8302171" cy="542834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350059-48EA-1996-FD92-AEA53FB40989}"/>
              </a:ext>
            </a:extLst>
          </p:cNvPr>
          <p:cNvSpPr txBox="1"/>
          <p:nvPr/>
        </p:nvSpPr>
        <p:spPr>
          <a:xfrm>
            <a:off x="3556000" y="6143171"/>
            <a:ext cx="7387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Église de Bet </a:t>
            </a:r>
            <a:r>
              <a:rPr lang="fr-FR" sz="2000" b="1" dirty="0" err="1">
                <a:solidFill>
                  <a:schemeClr val="bg1"/>
                </a:solidFill>
              </a:rPr>
              <a:t>Medhane</a:t>
            </a:r>
            <a:r>
              <a:rPr lang="fr-FR" sz="2000" b="1" dirty="0">
                <a:solidFill>
                  <a:schemeClr val="bg1"/>
                </a:solidFill>
              </a:rPr>
              <a:t> Alem à Lalibela (Éthiopie)</a:t>
            </a:r>
          </a:p>
        </p:txBody>
      </p:sp>
    </p:spTree>
    <p:extLst>
      <p:ext uri="{BB962C8B-B14F-4D97-AF65-F5344CB8AC3E}">
        <p14:creationId xmlns:p14="http://schemas.microsoft.com/office/powerpoint/2010/main" val="3346257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montagne, roche&#10;&#10;Description générée automatiquement">
            <a:extLst>
              <a:ext uri="{FF2B5EF4-FFF2-40B4-BE49-F238E27FC236}">
                <a16:creationId xmlns:a16="http://schemas.microsoft.com/office/drawing/2014/main" id="{943CCCEA-B189-153D-B0BC-A38A2FA4A8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4320" y="896257"/>
            <a:ext cx="7643359" cy="506548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9A002B-1705-6107-F92C-5469DEE78558}"/>
              </a:ext>
            </a:extLst>
          </p:cNvPr>
          <p:cNvSpPr txBox="1"/>
          <p:nvPr/>
        </p:nvSpPr>
        <p:spPr>
          <a:xfrm>
            <a:off x="5210629" y="5969967"/>
            <a:ext cx="81425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Genneta</a:t>
            </a:r>
            <a:r>
              <a:rPr lang="fr-FR" sz="2000" b="1" dirty="0">
                <a:solidFill>
                  <a:schemeClr val="bg1"/>
                </a:solidFill>
              </a:rPr>
              <a:t> Maryam</a:t>
            </a:r>
          </a:p>
        </p:txBody>
      </p:sp>
    </p:spTree>
    <p:extLst>
      <p:ext uri="{BB962C8B-B14F-4D97-AF65-F5344CB8AC3E}">
        <p14:creationId xmlns:p14="http://schemas.microsoft.com/office/powerpoint/2010/main" val="3107159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extérieur, herbe&#10;&#10;Description générée automatiquement">
            <a:extLst>
              <a:ext uri="{FF2B5EF4-FFF2-40B4-BE49-F238E27FC236}">
                <a16:creationId xmlns:a16="http://schemas.microsoft.com/office/drawing/2014/main" id="{EEA5B6BD-44FA-650C-8E27-C500D50968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0457" y="769258"/>
            <a:ext cx="9158514" cy="523965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0962D7-8C6B-8A14-30C6-49C63DC68FB1}"/>
              </a:ext>
            </a:extLst>
          </p:cNvPr>
          <p:cNvSpPr txBox="1"/>
          <p:nvPr/>
        </p:nvSpPr>
        <p:spPr>
          <a:xfrm>
            <a:off x="5355772" y="6008914"/>
            <a:ext cx="7576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village.</a:t>
            </a:r>
          </a:p>
        </p:txBody>
      </p:sp>
    </p:spTree>
    <p:extLst>
      <p:ext uri="{BB962C8B-B14F-4D97-AF65-F5344CB8AC3E}">
        <p14:creationId xmlns:p14="http://schemas.microsoft.com/office/powerpoint/2010/main" val="1596510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rrain, ciel, extérieur, bâtiment&#10;&#10;Description générée automatiquement">
            <a:extLst>
              <a:ext uri="{FF2B5EF4-FFF2-40B4-BE49-F238E27FC236}">
                <a16:creationId xmlns:a16="http://schemas.microsoft.com/office/drawing/2014/main" id="{8EE99DF5-64E3-28DB-7E19-7704982415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D01F49-033F-6786-B7A3-D3591D59E0BD}"/>
              </a:ext>
            </a:extLst>
          </p:cNvPr>
          <p:cNvSpPr txBox="1"/>
          <p:nvPr/>
        </p:nvSpPr>
        <p:spPr>
          <a:xfrm>
            <a:off x="4325256" y="5967412"/>
            <a:ext cx="609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Église Saint-Georges de </a:t>
            </a:r>
            <a:r>
              <a:rPr lang="fr-FR" sz="2000" b="1" dirty="0" err="1">
                <a:solidFill>
                  <a:schemeClr val="bg1"/>
                </a:solidFill>
              </a:rPr>
              <a:t>Lalibella</a:t>
            </a:r>
            <a:r>
              <a:rPr lang="fr-FR" sz="20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85528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nature, saleté&#10;&#10;Description générée automatiquement">
            <a:extLst>
              <a:ext uri="{FF2B5EF4-FFF2-40B4-BE49-F238E27FC236}">
                <a16:creationId xmlns:a16="http://schemas.microsoft.com/office/drawing/2014/main" id="{AA86CDE4-CA9A-2040-2E89-D11033758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104103-1681-821D-821C-5C1150F91B28}"/>
              </a:ext>
            </a:extLst>
          </p:cNvPr>
          <p:cNvSpPr txBox="1"/>
          <p:nvPr/>
        </p:nvSpPr>
        <p:spPr>
          <a:xfrm>
            <a:off x="3730172" y="5967412"/>
            <a:ext cx="67636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Église Saint-Georges de </a:t>
            </a:r>
            <a:r>
              <a:rPr lang="fr-FR" sz="2000" b="1" dirty="0" err="1">
                <a:solidFill>
                  <a:schemeClr val="bg1"/>
                </a:solidFill>
              </a:rPr>
              <a:t>Lalibella</a:t>
            </a:r>
            <a:r>
              <a:rPr lang="fr-FR" sz="2000" b="1" dirty="0">
                <a:solidFill>
                  <a:schemeClr val="bg1"/>
                </a:solidFill>
              </a:rPr>
              <a:t>, vue large.</a:t>
            </a:r>
          </a:p>
        </p:txBody>
      </p:sp>
    </p:spTree>
    <p:extLst>
      <p:ext uri="{BB962C8B-B14F-4D97-AF65-F5344CB8AC3E}">
        <p14:creationId xmlns:p14="http://schemas.microsoft.com/office/powerpoint/2010/main" val="422832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tour&#10;&#10;Description générée automatiquement">
            <a:extLst>
              <a:ext uri="{FF2B5EF4-FFF2-40B4-BE49-F238E27FC236}">
                <a16:creationId xmlns:a16="http://schemas.microsoft.com/office/drawing/2014/main" id="{5822525C-6801-B355-A86E-9953492C48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0" y="130628"/>
            <a:ext cx="6223000" cy="656045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374A82-43F7-BD18-221E-7832D675524D}"/>
              </a:ext>
            </a:extLst>
          </p:cNvPr>
          <p:cNvSpPr txBox="1"/>
          <p:nvPr/>
        </p:nvSpPr>
        <p:spPr>
          <a:xfrm>
            <a:off x="1596572" y="4354285"/>
            <a:ext cx="31931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Églises creusées dans le roc de Lalibela</a:t>
            </a:r>
          </a:p>
        </p:txBody>
      </p:sp>
    </p:spTree>
    <p:extLst>
      <p:ext uri="{BB962C8B-B14F-4D97-AF65-F5344CB8AC3E}">
        <p14:creationId xmlns:p14="http://schemas.microsoft.com/office/powerpoint/2010/main" val="4090417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rideau&#10;&#10;Description générée automatiquement">
            <a:extLst>
              <a:ext uri="{FF2B5EF4-FFF2-40B4-BE49-F238E27FC236}">
                <a16:creationId xmlns:a16="http://schemas.microsoft.com/office/drawing/2014/main" id="{DA8EDF78-C5C6-201A-4023-8120840572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363"/>
          <a:stretch/>
        </p:blipFill>
        <p:spPr>
          <a:xfrm>
            <a:off x="1843313" y="431799"/>
            <a:ext cx="8302171" cy="575128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226569-80CB-F3EF-14F7-A21BC73A29A4}"/>
              </a:ext>
            </a:extLst>
          </p:cNvPr>
          <p:cNvSpPr txBox="1"/>
          <p:nvPr/>
        </p:nvSpPr>
        <p:spPr>
          <a:xfrm>
            <a:off x="3236687" y="6121885"/>
            <a:ext cx="711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À l'intérieur d'une église monolithique, Lalibela</a:t>
            </a:r>
          </a:p>
        </p:txBody>
      </p:sp>
    </p:spTree>
    <p:extLst>
      <p:ext uri="{BB962C8B-B14F-4D97-AF65-F5344CB8AC3E}">
        <p14:creationId xmlns:p14="http://schemas.microsoft.com/office/powerpoint/2010/main" val="4119149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brique, extérieur, pierre&#10;&#10;Description générée automatiquement">
            <a:extLst>
              <a:ext uri="{FF2B5EF4-FFF2-40B4-BE49-F238E27FC236}">
                <a16:creationId xmlns:a16="http://schemas.microsoft.com/office/drawing/2014/main" id="{5210BB1C-F494-1494-F584-5A76A71090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2686" y="801913"/>
            <a:ext cx="8563428" cy="525417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12C014-3159-45A0-7F07-788A28162FDD}"/>
              </a:ext>
            </a:extLst>
          </p:cNvPr>
          <p:cNvSpPr txBox="1"/>
          <p:nvPr/>
        </p:nvSpPr>
        <p:spPr>
          <a:xfrm>
            <a:off x="4804229" y="6026574"/>
            <a:ext cx="76345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000" b="1" dirty="0">
                <a:solidFill>
                  <a:schemeClr val="bg1"/>
                </a:solidFill>
              </a:rPr>
              <a:t>églises de Lalibela</a:t>
            </a:r>
          </a:p>
        </p:txBody>
      </p:sp>
    </p:spTree>
    <p:extLst>
      <p:ext uri="{BB962C8B-B14F-4D97-AF65-F5344CB8AC3E}">
        <p14:creationId xmlns:p14="http://schemas.microsoft.com/office/powerpoint/2010/main" val="1411710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voûte, colonnade, pierre&#10;&#10;Description générée automatiquement">
            <a:extLst>
              <a:ext uri="{FF2B5EF4-FFF2-40B4-BE49-F238E27FC236}">
                <a16:creationId xmlns:a16="http://schemas.microsoft.com/office/drawing/2014/main" id="{0259F2DE-DED6-4DE3-CC06-2074E4B279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66737"/>
            <a:ext cx="8572500" cy="57245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0C75D1-B35D-A21E-D377-6C3443FC6732}"/>
              </a:ext>
            </a:extLst>
          </p:cNvPr>
          <p:cNvSpPr txBox="1"/>
          <p:nvPr/>
        </p:nvSpPr>
        <p:spPr>
          <a:xfrm>
            <a:off x="4194628" y="6291262"/>
            <a:ext cx="94197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Église </a:t>
            </a:r>
            <a:r>
              <a:rPr lang="fr-FR" sz="2000" b="1" dirty="0" err="1">
                <a:solidFill>
                  <a:schemeClr val="bg1"/>
                </a:solidFill>
              </a:rPr>
              <a:t>Yemrehana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Krestos</a:t>
            </a:r>
            <a:r>
              <a:rPr lang="fr-FR" sz="2000" b="1" dirty="0">
                <a:solidFill>
                  <a:schemeClr val="bg1"/>
                </a:solidFill>
              </a:rPr>
              <a:t> - Intérieur</a:t>
            </a:r>
          </a:p>
        </p:txBody>
      </p:sp>
    </p:spTree>
    <p:extLst>
      <p:ext uri="{BB962C8B-B14F-4D97-AF65-F5344CB8AC3E}">
        <p14:creationId xmlns:p14="http://schemas.microsoft.com/office/powerpoint/2010/main" val="431503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&#10;&#10;Description générée automatiquement">
            <a:extLst>
              <a:ext uri="{FF2B5EF4-FFF2-40B4-BE49-F238E27FC236}">
                <a16:creationId xmlns:a16="http://schemas.microsoft.com/office/drawing/2014/main" id="{5B42AB25-0C27-D1C5-A6F5-1D55573A23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171" y="881742"/>
            <a:ext cx="8781144" cy="509451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318FC3C-7CFF-3A93-4F00-89FBA5AED9FB}"/>
              </a:ext>
            </a:extLst>
          </p:cNvPr>
          <p:cNvSpPr txBox="1"/>
          <p:nvPr/>
        </p:nvSpPr>
        <p:spPr>
          <a:xfrm>
            <a:off x="9710057" y="1393371"/>
            <a:ext cx="248194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Il y a quelque huit cents ans, les habitants de l’ancienne </a:t>
            </a:r>
            <a:r>
              <a:rPr lang="fr-FR" sz="2000" b="1" dirty="0" err="1">
                <a:solidFill>
                  <a:schemeClr val="bg1"/>
                </a:solidFill>
              </a:rPr>
              <a:t>Roha</a:t>
            </a:r>
            <a:r>
              <a:rPr lang="fr-FR" sz="2000" b="1" dirty="0">
                <a:solidFill>
                  <a:schemeClr val="bg1"/>
                </a:solidFill>
              </a:rPr>
              <a:t> entreprirent d’excaver et de sculpter la pierre volcanique rouge des hauts plateaux éthiopiens pour créer onze églises monolithiques, réparties en trois groupes</a:t>
            </a:r>
          </a:p>
        </p:txBody>
      </p:sp>
    </p:spTree>
    <p:extLst>
      <p:ext uri="{BB962C8B-B14F-4D97-AF65-F5344CB8AC3E}">
        <p14:creationId xmlns:p14="http://schemas.microsoft.com/office/powerpoint/2010/main" val="76862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vêtement de cérémonie, danseur, vêtements&#10;&#10;Description générée automatiquement">
            <a:extLst>
              <a:ext uri="{FF2B5EF4-FFF2-40B4-BE49-F238E27FC236}">
                <a16:creationId xmlns:a16="http://schemas.microsoft.com/office/drawing/2014/main" id="{4C5551EC-513D-B6BC-0DB6-62CED12F13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0209" y="359228"/>
            <a:ext cx="8631579" cy="552994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007436-9BA7-B20B-E61B-CC4258CA141A}"/>
              </a:ext>
            </a:extLst>
          </p:cNvPr>
          <p:cNvSpPr txBox="1"/>
          <p:nvPr/>
        </p:nvSpPr>
        <p:spPr>
          <a:xfrm>
            <a:off x="2075543" y="5889171"/>
            <a:ext cx="88101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De nombreux Éthiopiens parcourent des kilomètres pour atteindre ces églises à temps pour le dimanche des Rameaux. Ici, un baptême a lieu.</a:t>
            </a:r>
          </a:p>
        </p:txBody>
      </p:sp>
    </p:spTree>
    <p:extLst>
      <p:ext uri="{BB962C8B-B14F-4D97-AF65-F5344CB8AC3E}">
        <p14:creationId xmlns:p14="http://schemas.microsoft.com/office/powerpoint/2010/main" val="2686822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omme, extérieur&#10;&#10;Description générée automatiquement">
            <a:extLst>
              <a:ext uri="{FF2B5EF4-FFF2-40B4-BE49-F238E27FC236}">
                <a16:creationId xmlns:a16="http://schemas.microsoft.com/office/drawing/2014/main" id="{3100D796-152A-CE8B-62CF-810F3D3F03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685" y="348342"/>
            <a:ext cx="6858000" cy="629920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3B391C-E496-C4BC-AD7C-D105A81A7347}"/>
              </a:ext>
            </a:extLst>
          </p:cNvPr>
          <p:cNvSpPr txBox="1"/>
          <p:nvPr/>
        </p:nvSpPr>
        <p:spPr>
          <a:xfrm>
            <a:off x="8476344" y="3120571"/>
            <a:ext cx="31786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Père </a:t>
            </a:r>
            <a:r>
              <a:rPr lang="fr-FR" sz="2000" b="1" dirty="0" err="1">
                <a:solidFill>
                  <a:schemeClr val="bg1"/>
                </a:solidFill>
              </a:rPr>
              <a:t>Wedaj</a:t>
            </a:r>
            <a:r>
              <a:rPr lang="fr-FR" sz="2000" b="1" dirty="0">
                <a:solidFill>
                  <a:schemeClr val="bg1"/>
                </a:solidFill>
              </a:rPr>
              <a:t>, qui garde l'église de St </a:t>
            </a:r>
            <a:r>
              <a:rPr lang="fr-FR" sz="2000" b="1" dirty="0" err="1">
                <a:solidFill>
                  <a:schemeClr val="bg1"/>
                </a:solidFill>
              </a:rPr>
              <a:t>Giorgis</a:t>
            </a:r>
            <a:r>
              <a:rPr lang="fr-FR" sz="2000" b="1" dirty="0">
                <a:solidFill>
                  <a:schemeClr val="bg1"/>
                </a:solidFill>
              </a:rPr>
              <a:t>. Il a béni ceux qui ont fait un effort particulier pour atteindre son église à Pâques, qui est le 8 avril dans le calendrier orthodoxe.</a:t>
            </a:r>
          </a:p>
        </p:txBody>
      </p:sp>
    </p:spTree>
    <p:extLst>
      <p:ext uri="{BB962C8B-B14F-4D97-AF65-F5344CB8AC3E}">
        <p14:creationId xmlns:p14="http://schemas.microsoft.com/office/powerpoint/2010/main" val="1671452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terrain, extérieur, danseur&#10;&#10;Description générée automatiquement">
            <a:extLst>
              <a:ext uri="{FF2B5EF4-FFF2-40B4-BE49-F238E27FC236}">
                <a16:creationId xmlns:a16="http://schemas.microsoft.com/office/drawing/2014/main" id="{59E90EB0-32DE-4693-FE6C-163F70AF67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4114" y="301171"/>
            <a:ext cx="6858000" cy="625565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0A66B10-D56E-5E55-C053-C261A18F0594}"/>
              </a:ext>
            </a:extLst>
          </p:cNvPr>
          <p:cNvSpPr txBox="1"/>
          <p:nvPr/>
        </p:nvSpPr>
        <p:spPr>
          <a:xfrm>
            <a:off x="899886" y="2830287"/>
            <a:ext cx="301897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Procession du Carême, dirigée par des prêtres, des centaines de pèlerins marchent trois fois autour de l'église Sainte-Marie de Sion à </a:t>
            </a:r>
            <a:r>
              <a:rPr lang="fr-FR" sz="2000" b="1" dirty="0" err="1">
                <a:solidFill>
                  <a:schemeClr val="bg1"/>
                </a:solidFill>
              </a:rPr>
              <a:t>Axum</a:t>
            </a:r>
            <a:r>
              <a:rPr lang="fr-FR" sz="2000" b="1" dirty="0">
                <a:solidFill>
                  <a:schemeClr val="bg1"/>
                </a:solidFill>
              </a:rPr>
              <a:t>, demandant pardon.</a:t>
            </a:r>
          </a:p>
        </p:txBody>
      </p:sp>
    </p:spTree>
    <p:extLst>
      <p:ext uri="{BB962C8B-B14F-4D97-AF65-F5344CB8AC3E}">
        <p14:creationId xmlns:p14="http://schemas.microsoft.com/office/powerpoint/2010/main" val="2268894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terrain, saleté&#10;&#10;Description générée automatiquement">
            <a:extLst>
              <a:ext uri="{FF2B5EF4-FFF2-40B4-BE49-F238E27FC236}">
                <a16:creationId xmlns:a16="http://schemas.microsoft.com/office/drawing/2014/main" id="{2FA62726-C50B-3DB5-DCE8-567ED79A3F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13" y="736600"/>
            <a:ext cx="7733944" cy="5384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87C21B-7D59-543D-1A29-D2DE820EECD0}"/>
              </a:ext>
            </a:extLst>
          </p:cNvPr>
          <p:cNvSpPr txBox="1"/>
          <p:nvPr/>
        </p:nvSpPr>
        <p:spPr>
          <a:xfrm>
            <a:off x="8853715" y="3614057"/>
            <a:ext cx="29028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Sanctuaire de haute sécurité : la chapelle de l'église Sainte-Marie de serait conservée.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CB3FB70-381D-F328-5A68-3C8DC0FDF8AB}"/>
              </a:ext>
            </a:extLst>
          </p:cNvPr>
          <p:cNvSpPr txBox="1"/>
          <p:nvPr/>
        </p:nvSpPr>
        <p:spPr>
          <a:xfrm>
            <a:off x="3048000" y="324796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solidFill>
                  <a:schemeClr val="bg1"/>
                </a:solidFill>
              </a:rPr>
              <a:t>Sion où l'Arche d'Alliance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79328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EF75B62-97FA-E288-8542-A91EBEA2018A}"/>
              </a:ext>
            </a:extLst>
          </p:cNvPr>
          <p:cNvSpPr txBox="1"/>
          <p:nvPr/>
        </p:nvSpPr>
        <p:spPr>
          <a:xfrm>
            <a:off x="2656114" y="2292551"/>
            <a:ext cx="8998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Proposer (Ethiopie (</a:t>
            </a:r>
            <a:r>
              <a:rPr lang="fr-FR" sz="2800" b="1" dirty="0" err="1">
                <a:solidFill>
                  <a:schemeClr val="bg1"/>
                </a:solidFill>
              </a:rPr>
              <a:t>Labibela</a:t>
            </a:r>
            <a:r>
              <a:rPr lang="fr-FR" sz="2800" b="1" dirty="0">
                <a:solidFill>
                  <a:schemeClr val="bg1"/>
                </a:solidFill>
              </a:rPr>
              <a:t>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814256F-36C1-A779-55E0-D57253A8A6C0}"/>
              </a:ext>
            </a:extLst>
          </p:cNvPr>
          <p:cNvSpPr txBox="1"/>
          <p:nvPr/>
        </p:nvSpPr>
        <p:spPr>
          <a:xfrm>
            <a:off x="3889828" y="2771876"/>
            <a:ext cx="92020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A445DDB-7009-3713-1E99-5298E6601235}"/>
              </a:ext>
            </a:extLst>
          </p:cNvPr>
          <p:cNvSpPr txBox="1"/>
          <p:nvPr/>
        </p:nvSpPr>
        <p:spPr>
          <a:xfrm>
            <a:off x="5421084" y="3191731"/>
            <a:ext cx="61395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497416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vortex dir="r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401</Words>
  <Application>Microsoft Office PowerPoint</Application>
  <PresentationFormat>Grand écran</PresentationFormat>
  <Paragraphs>36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2</cp:revision>
  <dcterms:created xsi:type="dcterms:W3CDTF">2022-12-22T04:52:31Z</dcterms:created>
  <dcterms:modified xsi:type="dcterms:W3CDTF">2022-12-22T06:23:15Z</dcterms:modified>
</cp:coreProperties>
</file>