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xeOUro7ZEik09zsj4nHZA==" hashData="0oymFEN9lYneJh5sCamjtoJkulgN08LAt4i4HSM9lWW2L8dleWNUanc9d90fFqORmw+vAsTvnzdDc9I2cLFOt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432D22-D52E-4AA3-B2E2-B0E010869FFD}" v="38" dt="2022-12-23T13:55:47.9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0" autoAdjust="0"/>
    <p:restoredTop sz="94660"/>
  </p:normalViewPr>
  <p:slideViewPr>
    <p:cSldViewPr snapToGrid="0">
      <p:cViewPr varScale="1">
        <p:scale>
          <a:sx n="98" d="100"/>
          <a:sy n="98" d="100"/>
        </p:scale>
        <p:origin x="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019B39-F5B8-AE9C-23FC-9CC8B0F7D45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56C2A12-8224-D8A0-D64B-EF5CA7C5F0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23E5568-2DB7-A89F-DAA2-3861882365BC}"/>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5" name="Espace réservé du pied de page 4">
            <a:extLst>
              <a:ext uri="{FF2B5EF4-FFF2-40B4-BE49-F238E27FC236}">
                <a16:creationId xmlns:a16="http://schemas.microsoft.com/office/drawing/2014/main" id="{8D68791E-3AB7-37D7-4DD9-E5A959A434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AE5E7E-10E1-0434-AB18-C539FF1261C4}"/>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236428642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E0506C-2120-EC76-148C-B803A613E0C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AF2E2EB-9773-9F33-8AC8-14F52C1D9C2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1272251-8E70-A9BB-5110-C5A7C13C2493}"/>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5" name="Espace réservé du pied de page 4">
            <a:extLst>
              <a:ext uri="{FF2B5EF4-FFF2-40B4-BE49-F238E27FC236}">
                <a16:creationId xmlns:a16="http://schemas.microsoft.com/office/drawing/2014/main" id="{57A94582-83A0-C720-ADA0-84F53748D51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F05141E-4B62-9FAA-46CB-823A61D190ED}"/>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11578416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235312-F67E-0771-6228-252FC2E585E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0AFE83F-4509-E1C6-92C4-9DB1620049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A37EC49-EF38-B61F-E279-46E8534B840B}"/>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5" name="Espace réservé du pied de page 4">
            <a:extLst>
              <a:ext uri="{FF2B5EF4-FFF2-40B4-BE49-F238E27FC236}">
                <a16:creationId xmlns:a16="http://schemas.microsoft.com/office/drawing/2014/main" id="{8DE041D6-C938-D690-E1E2-CB862416FBB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25E079B-EF79-5C4F-07B7-7425F9BB9CF6}"/>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2753230317"/>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70367C-AA86-1D54-9CE0-3728B0F67A6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4CE8624-76B5-8AD8-AD86-D08BC3A78FC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A82B563-FFEA-A2F0-8573-21D1C82F536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5927FC6-0E86-DE08-4B13-5CE4061F4E4B}"/>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6" name="Espace réservé du pied de page 5">
            <a:extLst>
              <a:ext uri="{FF2B5EF4-FFF2-40B4-BE49-F238E27FC236}">
                <a16:creationId xmlns:a16="http://schemas.microsoft.com/office/drawing/2014/main" id="{529FB50B-B928-CAB6-69E8-C77FA88AC0B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88D9E49-0385-B575-87B6-1E7A6CD241E8}"/>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3054371443"/>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852E1E-4309-88D9-D9E8-E216E052AF6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A364AB6-2237-5EAC-A58C-D0CCC72A63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CA6EA87-A104-DC45-2F47-DD954B0E524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366E422-79FD-E92A-D549-487D5C8843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E8A3906-232A-5D3E-25C0-A976E7E2F19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DCB112E-6320-632B-9BCD-0998DF4280D5}"/>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8" name="Espace réservé du pied de page 7">
            <a:extLst>
              <a:ext uri="{FF2B5EF4-FFF2-40B4-BE49-F238E27FC236}">
                <a16:creationId xmlns:a16="http://schemas.microsoft.com/office/drawing/2014/main" id="{9B6898B1-391B-0DBA-AB50-C337D4E6D2A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E447AD6-982D-3FA1-C968-4FDB41942F16}"/>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3402423298"/>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D3E413-AF4C-7977-9F00-D3C5760A4FE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B5A48D1-A2BC-730A-B596-C756B5D2A28A}"/>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4" name="Espace réservé du pied de page 3">
            <a:extLst>
              <a:ext uri="{FF2B5EF4-FFF2-40B4-BE49-F238E27FC236}">
                <a16:creationId xmlns:a16="http://schemas.microsoft.com/office/drawing/2014/main" id="{EDB5084B-A8A9-3508-8201-1E168FC7111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44B9EE9-027A-2EFB-0AAA-64EE0CD6994E}"/>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234115936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164A1FC-77A6-8D2A-EACA-0A2E1366CA2C}"/>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3" name="Espace réservé du pied de page 2">
            <a:extLst>
              <a:ext uri="{FF2B5EF4-FFF2-40B4-BE49-F238E27FC236}">
                <a16:creationId xmlns:a16="http://schemas.microsoft.com/office/drawing/2014/main" id="{411917C6-92E2-40A2-2456-0E538FCB067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3133167-3AB6-D6D5-8A7D-6C79492C52D7}"/>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363725441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072EFF-5F01-1710-3D3D-B3713283CC5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38E62CA-EF8B-DC7B-AD71-80EB5F159E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A6763D9-918F-4834-2AD9-56C634E99F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D50FBA8-0324-B1A1-188D-E979345F7E6E}"/>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6" name="Espace réservé du pied de page 5">
            <a:extLst>
              <a:ext uri="{FF2B5EF4-FFF2-40B4-BE49-F238E27FC236}">
                <a16:creationId xmlns:a16="http://schemas.microsoft.com/office/drawing/2014/main" id="{CFF4D728-387F-8A8C-EB1D-B725BC434E0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7A6686E-E8E8-2D45-27AE-C33F2A505C08}"/>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1587067220"/>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3B38EF-782D-F75D-7C2F-A4C2530C3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E953D2A-0BAF-680A-EB70-D584BE30CA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0A95316-139D-0627-9B0A-7DD5C720E4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6CB1AD4-B7C7-D150-283C-DFDE3E1B492A}"/>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6" name="Espace réservé du pied de page 5">
            <a:extLst>
              <a:ext uri="{FF2B5EF4-FFF2-40B4-BE49-F238E27FC236}">
                <a16:creationId xmlns:a16="http://schemas.microsoft.com/office/drawing/2014/main" id="{3FFB1FCD-3862-AB47-1F0C-F3C0307B4B4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4EA45F4-7E52-2C9C-1546-AAA8573B6B6E}"/>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1284231766"/>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377BDF-BF02-F430-2551-998F14B403E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BF1338A-7F21-0C4C-8DFC-2BDC3C50FD8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2938A22-6A81-B535-B160-0B22024E9E1F}"/>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5" name="Espace réservé du pied de page 4">
            <a:extLst>
              <a:ext uri="{FF2B5EF4-FFF2-40B4-BE49-F238E27FC236}">
                <a16:creationId xmlns:a16="http://schemas.microsoft.com/office/drawing/2014/main" id="{CE334A8E-3E83-A685-CC47-ED44813E07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D20BB9D-8472-6017-3F89-EFF6A1AAFD5B}"/>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448810513"/>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9AE381C-2EC7-6BAD-EF1A-5FD476B1CD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4914F28-83A3-43A1-9539-75BAE0CAAA3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C3C0141-8148-154F-87C6-9905635810DD}"/>
              </a:ext>
            </a:extLst>
          </p:cNvPr>
          <p:cNvSpPr>
            <a:spLocks noGrp="1"/>
          </p:cNvSpPr>
          <p:nvPr>
            <p:ph type="dt" sz="half" idx="10"/>
          </p:nvPr>
        </p:nvSpPr>
        <p:spPr/>
        <p:txBody>
          <a:bodyPr/>
          <a:lstStyle/>
          <a:p>
            <a:fld id="{C411A1F0-7687-4787-A221-C5A4FA2B499C}" type="datetimeFigureOut">
              <a:rPr lang="fr-FR" smtClean="0"/>
              <a:t>23/12/2022</a:t>
            </a:fld>
            <a:endParaRPr lang="fr-FR"/>
          </a:p>
        </p:txBody>
      </p:sp>
      <p:sp>
        <p:nvSpPr>
          <p:cNvPr id="5" name="Espace réservé du pied de page 4">
            <a:extLst>
              <a:ext uri="{FF2B5EF4-FFF2-40B4-BE49-F238E27FC236}">
                <a16:creationId xmlns:a16="http://schemas.microsoft.com/office/drawing/2014/main" id="{7CDDE0FC-5EB1-9E6A-47F0-1BF8ECB841B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CE4681-9A71-FEE5-E3E7-190D352161F5}"/>
              </a:ext>
            </a:extLst>
          </p:cNvPr>
          <p:cNvSpPr>
            <a:spLocks noGrp="1"/>
          </p:cNvSpPr>
          <p:nvPr>
            <p:ph type="sldNum" sz="quarter" idx="12"/>
          </p:nvPr>
        </p:nvSpPr>
        <p:spPr/>
        <p:txBody>
          <a:bodyPr/>
          <a:lstStyle/>
          <a:p>
            <a:fld id="{710CBDEF-09E6-4C60-BD5E-FA7D020BB1DA}" type="slidenum">
              <a:rPr lang="fr-FR" smtClean="0"/>
              <a:t>‹N°›</a:t>
            </a:fld>
            <a:endParaRPr lang="fr-FR"/>
          </a:p>
        </p:txBody>
      </p:sp>
    </p:spTree>
    <p:extLst>
      <p:ext uri="{BB962C8B-B14F-4D97-AF65-F5344CB8AC3E}">
        <p14:creationId xmlns:p14="http://schemas.microsoft.com/office/powerpoint/2010/main" val="215164281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D25114F-5390-90CB-B640-4DC4021A5C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7C512FB-5C06-4C7B-20A5-89523BDAC4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EF789B5-BA8C-EA65-DA73-C08A4304CD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11A1F0-7687-4787-A221-C5A4FA2B499C}" type="datetimeFigureOut">
              <a:rPr lang="fr-FR" smtClean="0"/>
              <a:t>23/12/2022</a:t>
            </a:fld>
            <a:endParaRPr lang="fr-FR"/>
          </a:p>
        </p:txBody>
      </p:sp>
      <p:sp>
        <p:nvSpPr>
          <p:cNvPr id="5" name="Espace réservé du pied de page 4">
            <a:extLst>
              <a:ext uri="{FF2B5EF4-FFF2-40B4-BE49-F238E27FC236}">
                <a16:creationId xmlns:a16="http://schemas.microsoft.com/office/drawing/2014/main" id="{7D8679E4-A1C6-58F9-03A4-43914388FC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226C62E-42E9-24E2-19CB-19D79B0ABF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0CBDEF-09E6-4C60-BD5E-FA7D020BB1DA}" type="slidenum">
              <a:rPr lang="fr-FR" smtClean="0"/>
              <a:t>‹N°›</a:t>
            </a:fld>
            <a:endParaRPr lang="fr-FR"/>
          </a:p>
        </p:txBody>
      </p:sp>
    </p:spTree>
    <p:extLst>
      <p:ext uri="{BB962C8B-B14F-4D97-AF65-F5344CB8AC3E}">
        <p14:creationId xmlns:p14="http://schemas.microsoft.com/office/powerpoint/2010/main" val="1038008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herbe, extérieur, nature, entouré&#10;&#10;Description générée automatiquement">
            <a:extLst>
              <a:ext uri="{FF2B5EF4-FFF2-40B4-BE49-F238E27FC236}">
                <a16:creationId xmlns:a16="http://schemas.microsoft.com/office/drawing/2014/main" id="{15FA808A-DB36-5DD3-051E-F6C8839750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39076" y="899931"/>
            <a:ext cx="8531840" cy="5058137"/>
          </a:xfrm>
          <a:prstGeom prst="rect">
            <a:avLst/>
          </a:prstGeom>
        </p:spPr>
      </p:pic>
      <p:sp>
        <p:nvSpPr>
          <p:cNvPr id="6" name="ZoneTexte 5">
            <a:extLst>
              <a:ext uri="{FF2B5EF4-FFF2-40B4-BE49-F238E27FC236}">
                <a16:creationId xmlns:a16="http://schemas.microsoft.com/office/drawing/2014/main" id="{39BF6C9F-17D2-E716-3AFC-3B7D6D536322}"/>
              </a:ext>
            </a:extLst>
          </p:cNvPr>
          <p:cNvSpPr txBox="1"/>
          <p:nvPr/>
        </p:nvSpPr>
        <p:spPr>
          <a:xfrm>
            <a:off x="844950" y="5958068"/>
            <a:ext cx="10857055" cy="400110"/>
          </a:xfrm>
          <a:prstGeom prst="rect">
            <a:avLst/>
          </a:prstGeom>
          <a:noFill/>
        </p:spPr>
        <p:txBody>
          <a:bodyPr wrap="square" rtlCol="0">
            <a:spAutoFit/>
          </a:bodyPr>
          <a:lstStyle/>
          <a:p>
            <a:r>
              <a:rPr lang="fr-FR" sz="2000" b="1" dirty="0">
                <a:solidFill>
                  <a:schemeClr val="bg1"/>
                </a:solidFill>
              </a:rPr>
              <a:t>Le </a:t>
            </a:r>
            <a:r>
              <a:rPr lang="fr-FR" sz="2000" b="1" dirty="0" err="1">
                <a:solidFill>
                  <a:schemeClr val="bg1"/>
                </a:solidFill>
              </a:rPr>
              <a:t>Pantanal</a:t>
            </a:r>
            <a:r>
              <a:rPr lang="fr-FR" sz="2000" b="1" dirty="0">
                <a:solidFill>
                  <a:schemeClr val="bg1"/>
                </a:solidFill>
              </a:rPr>
              <a:t> - une écorégion de prairies et de savanes inondées du centre-sud de l'Amérique du Sud</a:t>
            </a:r>
            <a:r>
              <a:rPr lang="fr-FR" dirty="0">
                <a:solidFill>
                  <a:schemeClr val="bg1"/>
                </a:solidFill>
              </a:rPr>
              <a:t>.</a:t>
            </a:r>
          </a:p>
        </p:txBody>
      </p:sp>
      <p:sp>
        <p:nvSpPr>
          <p:cNvPr id="7" name="ZoneTexte 6">
            <a:extLst>
              <a:ext uri="{FF2B5EF4-FFF2-40B4-BE49-F238E27FC236}">
                <a16:creationId xmlns:a16="http://schemas.microsoft.com/office/drawing/2014/main" id="{73D068E9-F921-14E7-317E-C5A0ED42336E}"/>
              </a:ext>
            </a:extLst>
          </p:cNvPr>
          <p:cNvSpPr txBox="1"/>
          <p:nvPr/>
        </p:nvSpPr>
        <p:spPr>
          <a:xfrm>
            <a:off x="3854370" y="428801"/>
            <a:ext cx="8924081" cy="461665"/>
          </a:xfrm>
          <a:prstGeom prst="rect">
            <a:avLst/>
          </a:prstGeom>
          <a:noFill/>
        </p:spPr>
        <p:txBody>
          <a:bodyPr wrap="square" rtlCol="0">
            <a:spAutoFit/>
          </a:bodyPr>
          <a:lstStyle/>
          <a:p>
            <a:r>
              <a:rPr lang="fr-FR" sz="2400" b="1" dirty="0">
                <a:solidFill>
                  <a:schemeClr val="bg1"/>
                </a:solidFill>
              </a:rPr>
              <a:t>Lorient Vous Propose Le </a:t>
            </a:r>
            <a:r>
              <a:rPr lang="fr-FR" sz="2400" b="1" dirty="0" err="1">
                <a:solidFill>
                  <a:schemeClr val="bg1"/>
                </a:solidFill>
              </a:rPr>
              <a:t>Pantanal</a:t>
            </a:r>
            <a:endParaRPr lang="fr-FR" sz="2400" b="1" dirty="0">
              <a:solidFill>
                <a:schemeClr val="bg1"/>
              </a:solidFill>
            </a:endParaRPr>
          </a:p>
        </p:txBody>
      </p:sp>
    </p:spTree>
    <p:extLst>
      <p:ext uri="{BB962C8B-B14F-4D97-AF65-F5344CB8AC3E}">
        <p14:creationId xmlns:p14="http://schemas.microsoft.com/office/powerpoint/2010/main" val="2550306052"/>
      </p:ext>
    </p:extLst>
  </p:cSld>
  <p:clrMapOvr>
    <a:masterClrMapping/>
  </p:clrMapOvr>
  <mc:AlternateContent xmlns:mc="http://schemas.openxmlformats.org/markup-compatibility/2006">
    <mc:Choice xmlns:p14="http://schemas.microsoft.com/office/powerpoint/2010/main" Requires="p14">
      <p:transition spd="slow" p14:dur="5000" advClick="0" advTm="16000">
        <p14:shred/>
        <p:sndAc>
          <p:stSnd loop="1">
            <p:snd r:embed="rId2" name="ERNESTO CORTAZAR -  You.wav"/>
          </p:stSnd>
        </p:sndAc>
      </p:transition>
    </mc:Choice>
    <mc:Fallback>
      <p:transition spd="slow" advClick="0" advTm="16000">
        <p:fade/>
        <p:sndAc>
          <p:stSnd loop="1">
            <p:snd r:embed="rId2" name="ERNESTO CORTAZAR -  You.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89B3F8-CF0B-7B53-D157-2255C2E870D4}"/>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 </a:t>
            </a:r>
            <a:r>
              <a:rPr lang="fr-FR" sz="32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Pantanal</a:t>
            </a:r>
            <a:r>
              <a:rPr lang="fr-FR" sz="32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est une écorégion terrestre d'Amérique du Sud appartenant au biome des prairies et savanes inondées. Il s'étend principalement dans l'État brésilien du Mato Grosso do Sul, mais aussi dans celui du Mato Grosso et recouvre une portion plus petite de la Bolivie (le </a:t>
            </a:r>
            <a:r>
              <a:rPr lang="fr-FR" sz="32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Pantanal</a:t>
            </a:r>
            <a:r>
              <a:rPr lang="fr-FR" sz="32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bolivien) et du Paraguay. C'est la plus grande zone humide de la planète, une immense plaine d'une superficie estimée entre 140 000 km2 et 195 000 km2 où des cours d'eau coulent doucement durant la saison humide en de nombreux méandres et submergent plus de 80 % du territoire, noyé sous les eaux quatre mois par an8,9</a:t>
            </a:r>
          </a:p>
        </p:txBody>
      </p:sp>
    </p:spTree>
    <p:extLst>
      <p:ext uri="{BB962C8B-B14F-4D97-AF65-F5344CB8AC3E}">
        <p14:creationId xmlns:p14="http://schemas.microsoft.com/office/powerpoint/2010/main" val="72718480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rivière, lac, nature&#10;&#10;Description générée automatiquement">
            <a:extLst>
              <a:ext uri="{FF2B5EF4-FFF2-40B4-BE49-F238E27FC236}">
                <a16:creationId xmlns:a16="http://schemas.microsoft.com/office/drawing/2014/main" id="{2310BD58-8FFF-A0FF-7041-53AAAF88F9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8652" y="1600200"/>
            <a:ext cx="10625561" cy="3657600"/>
          </a:xfrm>
          <a:prstGeom prst="rect">
            <a:avLst/>
          </a:prstGeom>
        </p:spPr>
      </p:pic>
      <p:sp>
        <p:nvSpPr>
          <p:cNvPr id="4" name="ZoneTexte 3">
            <a:extLst>
              <a:ext uri="{FF2B5EF4-FFF2-40B4-BE49-F238E27FC236}">
                <a16:creationId xmlns:a16="http://schemas.microsoft.com/office/drawing/2014/main" id="{7F7B65A3-10C4-1A30-D0DA-028AADDA5871}"/>
              </a:ext>
            </a:extLst>
          </p:cNvPr>
          <p:cNvSpPr txBox="1"/>
          <p:nvPr/>
        </p:nvSpPr>
        <p:spPr>
          <a:xfrm>
            <a:off x="2639028" y="5257800"/>
            <a:ext cx="8426370" cy="400110"/>
          </a:xfrm>
          <a:prstGeom prst="rect">
            <a:avLst/>
          </a:prstGeom>
          <a:noFill/>
        </p:spPr>
        <p:txBody>
          <a:bodyPr wrap="square" rtlCol="0">
            <a:spAutoFit/>
          </a:bodyPr>
          <a:lstStyle/>
          <a:p>
            <a:r>
              <a:rPr lang="pt-BR" dirty="0">
                <a:solidFill>
                  <a:schemeClr val="bg1"/>
                </a:solidFill>
              </a:rPr>
              <a:t>	</a:t>
            </a:r>
            <a:r>
              <a:rPr lang="pt-BR" sz="2000" b="1" dirty="0">
                <a:solidFill>
                  <a:schemeClr val="bg1"/>
                </a:solidFill>
              </a:rPr>
              <a:t>Transpantaneira, Poconé, Mato Grosso, BRÉSIL</a:t>
            </a:r>
            <a:endParaRPr lang="fr-FR" sz="2000" b="1" dirty="0">
              <a:solidFill>
                <a:schemeClr val="bg1"/>
              </a:solidFill>
            </a:endParaRPr>
          </a:p>
        </p:txBody>
      </p:sp>
    </p:spTree>
    <p:extLst>
      <p:ext uri="{BB962C8B-B14F-4D97-AF65-F5344CB8AC3E}">
        <p14:creationId xmlns:p14="http://schemas.microsoft.com/office/powerpoint/2010/main" val="3996897428"/>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mammifère, fauve&#10;&#10;Description générée automatiquement">
            <a:extLst>
              <a:ext uri="{FF2B5EF4-FFF2-40B4-BE49-F238E27FC236}">
                <a16:creationId xmlns:a16="http://schemas.microsoft.com/office/drawing/2014/main" id="{4FCDC04D-2436-0740-432E-48140E7805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5732" y="868101"/>
            <a:ext cx="9051402" cy="5185458"/>
          </a:xfrm>
          <a:prstGeom prst="rect">
            <a:avLst/>
          </a:prstGeom>
        </p:spPr>
      </p:pic>
      <p:sp>
        <p:nvSpPr>
          <p:cNvPr id="4" name="ZoneTexte 3">
            <a:extLst>
              <a:ext uri="{FF2B5EF4-FFF2-40B4-BE49-F238E27FC236}">
                <a16:creationId xmlns:a16="http://schemas.microsoft.com/office/drawing/2014/main" id="{070F37F4-B354-9DFE-7E17-E11271D7C9B2}"/>
              </a:ext>
            </a:extLst>
          </p:cNvPr>
          <p:cNvSpPr txBox="1"/>
          <p:nvPr/>
        </p:nvSpPr>
        <p:spPr>
          <a:xfrm>
            <a:off x="3321934" y="5989899"/>
            <a:ext cx="6724892" cy="400110"/>
          </a:xfrm>
          <a:prstGeom prst="rect">
            <a:avLst/>
          </a:prstGeom>
          <a:noFill/>
        </p:spPr>
        <p:txBody>
          <a:bodyPr wrap="square" rtlCol="0">
            <a:spAutoFit/>
          </a:bodyPr>
          <a:lstStyle/>
          <a:p>
            <a:r>
              <a:rPr lang="fr-FR" sz="2000" b="1" dirty="0">
                <a:solidFill>
                  <a:schemeClr val="bg1"/>
                </a:solidFill>
              </a:rPr>
              <a:t>Jaguar près de Porto </a:t>
            </a:r>
            <a:r>
              <a:rPr lang="fr-FR" sz="2000" b="1" dirty="0" err="1">
                <a:solidFill>
                  <a:schemeClr val="bg1"/>
                </a:solidFill>
              </a:rPr>
              <a:t>Jofre</a:t>
            </a:r>
            <a:r>
              <a:rPr lang="fr-FR" sz="2000" b="1" dirty="0">
                <a:solidFill>
                  <a:schemeClr val="bg1"/>
                </a:solidFill>
              </a:rPr>
              <a:t> dans le </a:t>
            </a:r>
            <a:r>
              <a:rPr lang="fr-FR" sz="2000" b="1" dirty="0" err="1">
                <a:solidFill>
                  <a:schemeClr val="bg1"/>
                </a:solidFill>
              </a:rPr>
              <a:t>Pantanal</a:t>
            </a:r>
            <a:r>
              <a:rPr lang="fr-FR" sz="2000" b="1" dirty="0">
                <a:solidFill>
                  <a:schemeClr val="bg1"/>
                </a:solidFill>
              </a:rPr>
              <a:t> en 2015.</a:t>
            </a:r>
          </a:p>
        </p:txBody>
      </p:sp>
    </p:spTree>
    <p:extLst>
      <p:ext uri="{BB962C8B-B14F-4D97-AF65-F5344CB8AC3E}">
        <p14:creationId xmlns:p14="http://schemas.microsoft.com/office/powerpoint/2010/main" val="356247288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rrain, extérieur, mammifère, hominoïde&#10;&#10;Description générée automatiquement">
            <a:extLst>
              <a:ext uri="{FF2B5EF4-FFF2-40B4-BE49-F238E27FC236}">
                <a16:creationId xmlns:a16="http://schemas.microsoft.com/office/drawing/2014/main" id="{B7DC05B5-9172-B4C3-0806-07A5395607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5767" y="853632"/>
            <a:ext cx="8260466" cy="5150735"/>
          </a:xfrm>
          <a:prstGeom prst="rect">
            <a:avLst/>
          </a:prstGeom>
        </p:spPr>
      </p:pic>
      <p:sp>
        <p:nvSpPr>
          <p:cNvPr id="4" name="ZoneTexte 3">
            <a:extLst>
              <a:ext uri="{FF2B5EF4-FFF2-40B4-BE49-F238E27FC236}">
                <a16:creationId xmlns:a16="http://schemas.microsoft.com/office/drawing/2014/main" id="{75C2C00A-B514-37E6-01C8-A7702761AE7A}"/>
              </a:ext>
            </a:extLst>
          </p:cNvPr>
          <p:cNvSpPr txBox="1"/>
          <p:nvPr/>
        </p:nvSpPr>
        <p:spPr>
          <a:xfrm>
            <a:off x="4988689" y="5665813"/>
            <a:ext cx="6678592" cy="677108"/>
          </a:xfrm>
          <a:prstGeom prst="rect">
            <a:avLst/>
          </a:prstGeom>
          <a:noFill/>
        </p:spPr>
        <p:txBody>
          <a:bodyPr wrap="square" rtlCol="0">
            <a:spAutoFit/>
          </a:bodyPr>
          <a:lstStyle/>
          <a:p>
            <a:endParaRPr lang="fr-FR" dirty="0"/>
          </a:p>
          <a:p>
            <a:r>
              <a:rPr lang="fr-FR" sz="2000" b="1" dirty="0"/>
              <a:t>Capybara ou </a:t>
            </a:r>
            <a:r>
              <a:rPr lang="fr-FR" sz="2000" b="1" dirty="0" err="1"/>
              <a:t>Capivara</a:t>
            </a:r>
            <a:endParaRPr lang="fr-FR" sz="2000" b="1" dirty="0"/>
          </a:p>
        </p:txBody>
      </p:sp>
    </p:spTree>
    <p:extLst>
      <p:ext uri="{BB962C8B-B14F-4D97-AF65-F5344CB8AC3E}">
        <p14:creationId xmlns:p14="http://schemas.microsoft.com/office/powerpoint/2010/main" val="133612291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extérieur, eau, oiseau aquatique&#10;&#10;Description générée automatiquement">
            <a:extLst>
              <a:ext uri="{FF2B5EF4-FFF2-40B4-BE49-F238E27FC236}">
                <a16:creationId xmlns:a16="http://schemas.microsoft.com/office/drawing/2014/main" id="{B64D209A-AE92-3ED2-353E-16E2E4B3D5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7730" y="390645"/>
            <a:ext cx="6858000" cy="6076709"/>
          </a:xfrm>
          <a:prstGeom prst="rect">
            <a:avLst/>
          </a:prstGeom>
        </p:spPr>
      </p:pic>
      <p:sp>
        <p:nvSpPr>
          <p:cNvPr id="4" name="ZoneTexte 3">
            <a:extLst>
              <a:ext uri="{FF2B5EF4-FFF2-40B4-BE49-F238E27FC236}">
                <a16:creationId xmlns:a16="http://schemas.microsoft.com/office/drawing/2014/main" id="{3F093369-803B-BD97-1145-3A41104092D0}"/>
              </a:ext>
            </a:extLst>
          </p:cNvPr>
          <p:cNvSpPr txBox="1"/>
          <p:nvPr/>
        </p:nvSpPr>
        <p:spPr>
          <a:xfrm>
            <a:off x="7650866" y="3796496"/>
            <a:ext cx="4132162" cy="1015663"/>
          </a:xfrm>
          <a:prstGeom prst="rect">
            <a:avLst/>
          </a:prstGeom>
          <a:noFill/>
        </p:spPr>
        <p:txBody>
          <a:bodyPr wrap="square" rtlCol="0">
            <a:spAutoFit/>
          </a:bodyPr>
          <a:lstStyle/>
          <a:p>
            <a:endParaRPr lang="fr-FR" sz="2000" b="1" dirty="0"/>
          </a:p>
          <a:p>
            <a:r>
              <a:rPr lang="fr-FR" sz="2000" b="1" dirty="0"/>
              <a:t>Un tantale d'Amérique et un jeune jacara au </a:t>
            </a:r>
            <a:r>
              <a:rPr lang="fr-FR" sz="2000" b="1" dirty="0" err="1"/>
              <a:t>Pantanal</a:t>
            </a:r>
            <a:r>
              <a:rPr lang="fr-FR" sz="2000" b="1" dirty="0"/>
              <a:t>. Septembre 2015.</a:t>
            </a:r>
          </a:p>
        </p:txBody>
      </p:sp>
    </p:spTree>
    <p:extLst>
      <p:ext uri="{BB962C8B-B14F-4D97-AF65-F5344CB8AC3E}">
        <p14:creationId xmlns:p14="http://schemas.microsoft.com/office/powerpoint/2010/main" val="262511056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mammifère, debout&#10;&#10;Description générée automatiquement">
            <a:extLst>
              <a:ext uri="{FF2B5EF4-FFF2-40B4-BE49-F238E27FC236}">
                <a16:creationId xmlns:a16="http://schemas.microsoft.com/office/drawing/2014/main" id="{398CEFEB-EC84-DDFF-654F-C36BB35FC8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71509" y="1044615"/>
            <a:ext cx="7048981" cy="4768769"/>
          </a:xfrm>
          <a:prstGeom prst="rect">
            <a:avLst/>
          </a:prstGeom>
        </p:spPr>
      </p:pic>
      <p:sp>
        <p:nvSpPr>
          <p:cNvPr id="4" name="ZoneTexte 3">
            <a:extLst>
              <a:ext uri="{FF2B5EF4-FFF2-40B4-BE49-F238E27FC236}">
                <a16:creationId xmlns:a16="http://schemas.microsoft.com/office/drawing/2014/main" id="{5882212A-0A7D-9491-8232-1774E16D0260}"/>
              </a:ext>
            </a:extLst>
          </p:cNvPr>
          <p:cNvSpPr txBox="1"/>
          <p:nvPr/>
        </p:nvSpPr>
        <p:spPr>
          <a:xfrm>
            <a:off x="3877518" y="5558221"/>
            <a:ext cx="6886937" cy="677108"/>
          </a:xfrm>
          <a:prstGeom prst="rect">
            <a:avLst/>
          </a:prstGeom>
          <a:noFill/>
        </p:spPr>
        <p:txBody>
          <a:bodyPr wrap="square" rtlCol="0">
            <a:spAutoFit/>
          </a:bodyPr>
          <a:lstStyle/>
          <a:p>
            <a:endParaRPr lang="fr-FR" dirty="0"/>
          </a:p>
          <a:p>
            <a:r>
              <a:rPr lang="fr-FR" sz="2000" b="1" dirty="0"/>
              <a:t>Le Tamanoir ou </a:t>
            </a:r>
            <a:r>
              <a:rPr lang="fr-FR" sz="2000" b="1" dirty="0" err="1"/>
              <a:t>Myrmecophaga</a:t>
            </a:r>
            <a:r>
              <a:rPr lang="fr-FR" sz="2000" b="1" dirty="0"/>
              <a:t> </a:t>
            </a:r>
            <a:r>
              <a:rPr lang="fr-FR" sz="2000" b="1" dirty="0" err="1"/>
              <a:t>tridactyla</a:t>
            </a:r>
            <a:endParaRPr lang="fr-FR" sz="2000" b="1" dirty="0"/>
          </a:p>
        </p:txBody>
      </p:sp>
    </p:spTree>
    <p:extLst>
      <p:ext uri="{BB962C8B-B14F-4D97-AF65-F5344CB8AC3E}">
        <p14:creationId xmlns:p14="http://schemas.microsoft.com/office/powerpoint/2010/main" val="4126867716"/>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mammifère&#10;&#10;Description générée automatiquement">
            <a:extLst>
              <a:ext uri="{FF2B5EF4-FFF2-40B4-BE49-F238E27FC236}">
                <a16:creationId xmlns:a16="http://schemas.microsoft.com/office/drawing/2014/main" id="{BE1579E0-2B55-F1AA-17A8-D0837FC7D5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13073" y="211238"/>
            <a:ext cx="5141893" cy="6435524"/>
          </a:xfrm>
          <a:prstGeom prst="rect">
            <a:avLst/>
          </a:prstGeom>
        </p:spPr>
      </p:pic>
      <p:sp>
        <p:nvSpPr>
          <p:cNvPr id="4" name="ZoneTexte 3">
            <a:extLst>
              <a:ext uri="{FF2B5EF4-FFF2-40B4-BE49-F238E27FC236}">
                <a16:creationId xmlns:a16="http://schemas.microsoft.com/office/drawing/2014/main" id="{F0624406-0679-9124-1DBD-1B2D1BFB7F6C}"/>
              </a:ext>
            </a:extLst>
          </p:cNvPr>
          <p:cNvSpPr txBox="1"/>
          <p:nvPr/>
        </p:nvSpPr>
        <p:spPr>
          <a:xfrm>
            <a:off x="1632030" y="4514127"/>
            <a:ext cx="3727049" cy="707886"/>
          </a:xfrm>
          <a:prstGeom prst="rect">
            <a:avLst/>
          </a:prstGeom>
          <a:noFill/>
        </p:spPr>
        <p:txBody>
          <a:bodyPr wrap="square" rtlCol="0">
            <a:spAutoFit/>
          </a:bodyPr>
          <a:lstStyle/>
          <a:p>
            <a:r>
              <a:rPr lang="fr-FR" sz="2000" b="1" dirty="0" err="1"/>
              <a:t>Bradypus</a:t>
            </a:r>
            <a:r>
              <a:rPr lang="fr-FR" sz="2000" b="1" dirty="0"/>
              <a:t> </a:t>
            </a:r>
            <a:r>
              <a:rPr lang="fr-FR" sz="2000" b="1" dirty="0" err="1"/>
              <a:t>infuscatus</a:t>
            </a:r>
            <a:r>
              <a:rPr lang="fr-FR" sz="2000" b="1" dirty="0"/>
              <a:t> ou paresseux</a:t>
            </a:r>
          </a:p>
        </p:txBody>
      </p:sp>
    </p:spTree>
    <p:extLst>
      <p:ext uri="{BB962C8B-B14F-4D97-AF65-F5344CB8AC3E}">
        <p14:creationId xmlns:p14="http://schemas.microsoft.com/office/powerpoint/2010/main" val="49950949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ciel, extérieur, champ&#10;&#10;Description générée automatiquement">
            <a:extLst>
              <a:ext uri="{FF2B5EF4-FFF2-40B4-BE49-F238E27FC236}">
                <a16:creationId xmlns:a16="http://schemas.microsoft.com/office/drawing/2014/main" id="{FBE1E0CB-CA9D-9B7B-CD4C-78AA48DE6A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89904" y="1018571"/>
            <a:ext cx="8738886" cy="4919241"/>
          </a:xfrm>
          <a:prstGeom prst="rect">
            <a:avLst/>
          </a:prstGeom>
        </p:spPr>
      </p:pic>
      <p:sp>
        <p:nvSpPr>
          <p:cNvPr id="4" name="ZoneTexte 3">
            <a:extLst>
              <a:ext uri="{FF2B5EF4-FFF2-40B4-BE49-F238E27FC236}">
                <a16:creationId xmlns:a16="http://schemas.microsoft.com/office/drawing/2014/main" id="{8E1D7452-BDD8-047A-4FEB-9C2BE2EABA47}"/>
              </a:ext>
            </a:extLst>
          </p:cNvPr>
          <p:cNvSpPr txBox="1"/>
          <p:nvPr/>
        </p:nvSpPr>
        <p:spPr>
          <a:xfrm>
            <a:off x="4332790" y="5876654"/>
            <a:ext cx="7859210" cy="400110"/>
          </a:xfrm>
          <a:prstGeom prst="rect">
            <a:avLst/>
          </a:prstGeom>
          <a:noFill/>
        </p:spPr>
        <p:txBody>
          <a:bodyPr wrap="square" rtlCol="0">
            <a:spAutoFit/>
          </a:bodyPr>
          <a:lstStyle/>
          <a:p>
            <a:r>
              <a:rPr lang="fr-FR" sz="2000" b="1" dirty="0">
                <a:solidFill>
                  <a:schemeClr val="bg1"/>
                </a:solidFill>
              </a:rPr>
              <a:t>Vista </a:t>
            </a:r>
            <a:r>
              <a:rPr lang="fr-FR" sz="2000" b="1" dirty="0" err="1">
                <a:solidFill>
                  <a:schemeClr val="bg1"/>
                </a:solidFill>
              </a:rPr>
              <a:t>aérea</a:t>
            </a:r>
            <a:r>
              <a:rPr lang="fr-FR" sz="2000" b="1" dirty="0">
                <a:solidFill>
                  <a:schemeClr val="bg1"/>
                </a:solidFill>
              </a:rPr>
              <a:t> do </a:t>
            </a:r>
            <a:r>
              <a:rPr lang="fr-FR" sz="2000" b="1" dirty="0" err="1">
                <a:solidFill>
                  <a:schemeClr val="bg1"/>
                </a:solidFill>
              </a:rPr>
              <a:t>Pantanal</a:t>
            </a:r>
            <a:endParaRPr lang="fr-FR" sz="2000" b="1" dirty="0">
              <a:solidFill>
                <a:schemeClr val="bg1"/>
              </a:solidFill>
            </a:endParaRPr>
          </a:p>
        </p:txBody>
      </p:sp>
    </p:spTree>
    <p:extLst>
      <p:ext uri="{BB962C8B-B14F-4D97-AF65-F5344CB8AC3E}">
        <p14:creationId xmlns:p14="http://schemas.microsoft.com/office/powerpoint/2010/main" val="3450903094"/>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8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arbre, luxuriant&#10;&#10;Description générée automatiquement">
            <a:extLst>
              <a:ext uri="{FF2B5EF4-FFF2-40B4-BE49-F238E27FC236}">
                <a16:creationId xmlns:a16="http://schemas.microsoft.com/office/drawing/2014/main" id="{EAD2695C-4FC0-A771-F783-DC4F0CB0B5B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90217" y="946230"/>
            <a:ext cx="8611565" cy="4965539"/>
          </a:xfrm>
          <a:prstGeom prst="rect">
            <a:avLst/>
          </a:prstGeom>
        </p:spPr>
      </p:pic>
      <p:sp>
        <p:nvSpPr>
          <p:cNvPr id="4" name="ZoneTexte 3">
            <a:extLst>
              <a:ext uri="{FF2B5EF4-FFF2-40B4-BE49-F238E27FC236}">
                <a16:creationId xmlns:a16="http://schemas.microsoft.com/office/drawing/2014/main" id="{8B0FEDBF-DDE1-4E66-C048-03EBCA78B22A}"/>
              </a:ext>
            </a:extLst>
          </p:cNvPr>
          <p:cNvSpPr txBox="1"/>
          <p:nvPr/>
        </p:nvSpPr>
        <p:spPr>
          <a:xfrm>
            <a:off x="5567423" y="5911769"/>
            <a:ext cx="7859210" cy="400110"/>
          </a:xfrm>
          <a:prstGeom prst="rect">
            <a:avLst/>
          </a:prstGeom>
          <a:noFill/>
        </p:spPr>
        <p:txBody>
          <a:bodyPr wrap="square" rtlCol="0">
            <a:spAutoFit/>
          </a:bodyPr>
          <a:lstStyle/>
          <a:p>
            <a:r>
              <a:rPr lang="fr-FR" sz="2000" b="1" dirty="0" err="1">
                <a:solidFill>
                  <a:schemeClr val="bg1"/>
                </a:solidFill>
              </a:rPr>
              <a:t>Pantanal</a:t>
            </a:r>
            <a:endParaRPr lang="fr-FR" sz="2000" b="1" dirty="0">
              <a:solidFill>
                <a:schemeClr val="bg1"/>
              </a:solidFill>
            </a:endParaRPr>
          </a:p>
        </p:txBody>
      </p:sp>
    </p:spTree>
    <p:extLst>
      <p:ext uri="{BB962C8B-B14F-4D97-AF65-F5344CB8AC3E}">
        <p14:creationId xmlns:p14="http://schemas.microsoft.com/office/powerpoint/2010/main" val="175270187"/>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herbe, extérieur, mammifère, arbre&#10;&#10;Description générée automatiquement">
            <a:extLst>
              <a:ext uri="{FF2B5EF4-FFF2-40B4-BE49-F238E27FC236}">
                <a16:creationId xmlns:a16="http://schemas.microsoft.com/office/drawing/2014/main" id="{D64B8C63-B2FF-E251-72BD-543EC9FC09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1162" y="719137"/>
            <a:ext cx="8829675" cy="5419726"/>
          </a:xfrm>
          <a:prstGeom prst="rect">
            <a:avLst/>
          </a:prstGeom>
        </p:spPr>
      </p:pic>
      <p:sp>
        <p:nvSpPr>
          <p:cNvPr id="6" name="ZoneTexte 5">
            <a:extLst>
              <a:ext uri="{FF2B5EF4-FFF2-40B4-BE49-F238E27FC236}">
                <a16:creationId xmlns:a16="http://schemas.microsoft.com/office/drawing/2014/main" id="{539461F0-BCC0-575A-7291-95C9C664758D}"/>
              </a:ext>
            </a:extLst>
          </p:cNvPr>
          <p:cNvSpPr txBox="1"/>
          <p:nvPr/>
        </p:nvSpPr>
        <p:spPr>
          <a:xfrm>
            <a:off x="2352675" y="6138863"/>
            <a:ext cx="8420100" cy="400110"/>
          </a:xfrm>
          <a:prstGeom prst="rect">
            <a:avLst/>
          </a:prstGeom>
          <a:noFill/>
        </p:spPr>
        <p:txBody>
          <a:bodyPr wrap="square" rtlCol="0">
            <a:spAutoFit/>
          </a:bodyPr>
          <a:lstStyle/>
          <a:p>
            <a:r>
              <a:rPr lang="fr-FR" sz="2000" b="1" dirty="0">
                <a:solidFill>
                  <a:schemeClr val="bg1"/>
                </a:solidFill>
              </a:rPr>
              <a:t>Jaguar ( Panthera </a:t>
            </a:r>
            <a:r>
              <a:rPr lang="fr-FR" sz="2000" b="1" dirty="0" err="1">
                <a:solidFill>
                  <a:schemeClr val="bg1"/>
                </a:solidFill>
              </a:rPr>
              <a:t>onca</a:t>
            </a:r>
            <a:r>
              <a:rPr lang="fr-FR" sz="2000" b="1" dirty="0">
                <a:solidFill>
                  <a:schemeClr val="bg1"/>
                </a:solidFill>
              </a:rPr>
              <a:t> </a:t>
            </a:r>
            <a:r>
              <a:rPr lang="fr-FR" sz="2000" b="1" dirty="0" err="1">
                <a:solidFill>
                  <a:schemeClr val="bg1"/>
                </a:solidFill>
              </a:rPr>
              <a:t>palustris</a:t>
            </a:r>
            <a:r>
              <a:rPr lang="fr-FR" sz="2000" b="1" dirty="0">
                <a:solidFill>
                  <a:schemeClr val="bg1"/>
                </a:solidFill>
              </a:rPr>
              <a:t> ) femelle, rivière </a:t>
            </a:r>
            <a:r>
              <a:rPr lang="fr-FR" sz="2000" b="1" dirty="0" err="1">
                <a:solidFill>
                  <a:schemeClr val="bg1"/>
                </a:solidFill>
              </a:rPr>
              <a:t>Piquiri</a:t>
            </a:r>
            <a:r>
              <a:rPr lang="fr-FR" sz="2000" b="1" dirty="0">
                <a:solidFill>
                  <a:schemeClr val="bg1"/>
                </a:solidFill>
              </a:rPr>
              <a:t>, </a:t>
            </a:r>
            <a:r>
              <a:rPr lang="fr-FR" sz="2000" b="1" dirty="0" err="1">
                <a:solidFill>
                  <a:schemeClr val="bg1"/>
                </a:solidFill>
              </a:rPr>
              <a:t>Pantanal</a:t>
            </a:r>
            <a:r>
              <a:rPr lang="fr-FR" sz="2000" b="1" dirty="0">
                <a:solidFill>
                  <a:schemeClr val="bg1"/>
                </a:solidFill>
              </a:rPr>
              <a:t>, Brésil</a:t>
            </a:r>
          </a:p>
        </p:txBody>
      </p:sp>
    </p:spTree>
    <p:extLst>
      <p:ext uri="{BB962C8B-B14F-4D97-AF65-F5344CB8AC3E}">
        <p14:creationId xmlns:p14="http://schemas.microsoft.com/office/powerpoint/2010/main" val="172977561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8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ciel, extérieur, nature&#10;&#10;Description générée automatiquement">
            <a:extLst>
              <a:ext uri="{FF2B5EF4-FFF2-40B4-BE49-F238E27FC236}">
                <a16:creationId xmlns:a16="http://schemas.microsoft.com/office/drawing/2014/main" id="{AE60773A-EE4D-F3D4-9BD5-684357274B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6284" y="480349"/>
            <a:ext cx="9109276" cy="5706319"/>
          </a:xfrm>
          <a:prstGeom prst="rect">
            <a:avLst/>
          </a:prstGeom>
        </p:spPr>
      </p:pic>
      <p:sp>
        <p:nvSpPr>
          <p:cNvPr id="4" name="ZoneTexte 3">
            <a:extLst>
              <a:ext uri="{FF2B5EF4-FFF2-40B4-BE49-F238E27FC236}">
                <a16:creationId xmlns:a16="http://schemas.microsoft.com/office/drawing/2014/main" id="{2F7AD825-8CC8-8495-ED5B-13C06EF70253}"/>
              </a:ext>
            </a:extLst>
          </p:cNvPr>
          <p:cNvSpPr txBox="1"/>
          <p:nvPr/>
        </p:nvSpPr>
        <p:spPr>
          <a:xfrm>
            <a:off x="3136739" y="5848114"/>
            <a:ext cx="6840638" cy="677108"/>
          </a:xfrm>
          <a:prstGeom prst="rect">
            <a:avLst/>
          </a:prstGeom>
          <a:noFill/>
        </p:spPr>
        <p:txBody>
          <a:bodyPr wrap="square" rtlCol="0">
            <a:spAutoFit/>
          </a:bodyPr>
          <a:lstStyle/>
          <a:p>
            <a:endParaRPr lang="pt-BR" dirty="0"/>
          </a:p>
          <a:p>
            <a:r>
              <a:rPr lang="pt-BR" sz="2000" b="1" dirty="0"/>
              <a:t>Pantanal no município de Itiquira, no Mato Grosso.</a:t>
            </a:r>
            <a:endParaRPr lang="fr-FR" sz="2000" b="1" dirty="0"/>
          </a:p>
        </p:txBody>
      </p:sp>
    </p:spTree>
    <p:extLst>
      <p:ext uri="{BB962C8B-B14F-4D97-AF65-F5344CB8AC3E}">
        <p14:creationId xmlns:p14="http://schemas.microsoft.com/office/powerpoint/2010/main" val="763086024"/>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nature, entouré&#10;&#10;Description générée automatiquement">
            <a:extLst>
              <a:ext uri="{FF2B5EF4-FFF2-40B4-BE49-F238E27FC236}">
                <a16:creationId xmlns:a16="http://schemas.microsoft.com/office/drawing/2014/main" id="{B2B884D9-F3A3-5B46-4BB4-1CF3902647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7228" y="708949"/>
            <a:ext cx="8957543" cy="5440102"/>
          </a:xfrm>
          <a:prstGeom prst="rect">
            <a:avLst/>
          </a:prstGeom>
        </p:spPr>
      </p:pic>
      <p:sp>
        <p:nvSpPr>
          <p:cNvPr id="4" name="ZoneTexte 3">
            <a:extLst>
              <a:ext uri="{FF2B5EF4-FFF2-40B4-BE49-F238E27FC236}">
                <a16:creationId xmlns:a16="http://schemas.microsoft.com/office/drawing/2014/main" id="{D6449A48-24F8-20DD-B0E2-FB88694752F1}"/>
              </a:ext>
            </a:extLst>
          </p:cNvPr>
          <p:cNvSpPr txBox="1"/>
          <p:nvPr/>
        </p:nvSpPr>
        <p:spPr>
          <a:xfrm>
            <a:off x="787078" y="6149051"/>
            <a:ext cx="10845480" cy="400110"/>
          </a:xfrm>
          <a:prstGeom prst="rect">
            <a:avLst/>
          </a:prstGeom>
          <a:noFill/>
        </p:spPr>
        <p:txBody>
          <a:bodyPr wrap="square" rtlCol="0">
            <a:spAutoFit/>
          </a:bodyPr>
          <a:lstStyle/>
          <a:p>
            <a:r>
              <a:rPr lang="fr-FR" dirty="0"/>
              <a:t> </a:t>
            </a:r>
            <a:r>
              <a:rPr lang="fr-FR" sz="2000" b="1" dirty="0"/>
              <a:t>Le </a:t>
            </a:r>
            <a:r>
              <a:rPr lang="fr-FR" sz="2000" b="1" dirty="0" err="1"/>
              <a:t>Pantanal</a:t>
            </a:r>
            <a:r>
              <a:rPr lang="fr-FR" sz="2000" b="1" dirty="0"/>
              <a:t> - une écorégion de prairies et de savanes inondées du centre-sud de l'Amérique du Sud.</a:t>
            </a:r>
          </a:p>
        </p:txBody>
      </p:sp>
    </p:spTree>
    <p:extLst>
      <p:ext uri="{BB962C8B-B14F-4D97-AF65-F5344CB8AC3E}">
        <p14:creationId xmlns:p14="http://schemas.microsoft.com/office/powerpoint/2010/main" val="257993072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nature, lac, entouré&#10;&#10;Description générée automatiquement">
            <a:extLst>
              <a:ext uri="{FF2B5EF4-FFF2-40B4-BE49-F238E27FC236}">
                <a16:creationId xmlns:a16="http://schemas.microsoft.com/office/drawing/2014/main" id="{E866702F-BA15-A3CE-5F4B-C2BB9E975D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9904" y="694481"/>
            <a:ext cx="8773610" cy="5440102"/>
          </a:xfrm>
          <a:prstGeom prst="rect">
            <a:avLst/>
          </a:prstGeom>
        </p:spPr>
      </p:pic>
      <p:sp>
        <p:nvSpPr>
          <p:cNvPr id="4" name="ZoneTexte 3">
            <a:extLst>
              <a:ext uri="{FF2B5EF4-FFF2-40B4-BE49-F238E27FC236}">
                <a16:creationId xmlns:a16="http://schemas.microsoft.com/office/drawing/2014/main" id="{5DBA45F0-E145-1B97-F8AF-DECFF9DE852A}"/>
              </a:ext>
            </a:extLst>
          </p:cNvPr>
          <p:cNvSpPr txBox="1"/>
          <p:nvPr/>
        </p:nvSpPr>
        <p:spPr>
          <a:xfrm>
            <a:off x="3472405" y="6134583"/>
            <a:ext cx="7315200" cy="400110"/>
          </a:xfrm>
          <a:prstGeom prst="rect">
            <a:avLst/>
          </a:prstGeom>
          <a:noFill/>
        </p:spPr>
        <p:txBody>
          <a:bodyPr wrap="square" rtlCol="0">
            <a:spAutoFit/>
          </a:bodyPr>
          <a:lstStyle/>
          <a:p>
            <a:r>
              <a:rPr lang="pt-BR" sz="2000" b="1" dirty="0"/>
              <a:t>Português : Cadeia de montanhas meio ao pantanal.</a:t>
            </a:r>
            <a:endParaRPr lang="fr-FR" sz="2000" b="1" dirty="0"/>
          </a:p>
        </p:txBody>
      </p:sp>
    </p:spTree>
    <p:extLst>
      <p:ext uri="{BB962C8B-B14F-4D97-AF65-F5344CB8AC3E}">
        <p14:creationId xmlns:p14="http://schemas.microsoft.com/office/powerpoint/2010/main" val="335559588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eau, nature, lac&#10;&#10;Description générée automatiquement">
            <a:extLst>
              <a:ext uri="{FF2B5EF4-FFF2-40B4-BE49-F238E27FC236}">
                <a16:creationId xmlns:a16="http://schemas.microsoft.com/office/drawing/2014/main" id="{D4D39575-2E5C-BBB2-7695-58E5756481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6283" y="821803"/>
            <a:ext cx="9139994" cy="5110074"/>
          </a:xfrm>
          <a:prstGeom prst="rect">
            <a:avLst/>
          </a:prstGeom>
        </p:spPr>
      </p:pic>
      <p:sp>
        <p:nvSpPr>
          <p:cNvPr id="4" name="ZoneTexte 3">
            <a:extLst>
              <a:ext uri="{FF2B5EF4-FFF2-40B4-BE49-F238E27FC236}">
                <a16:creationId xmlns:a16="http://schemas.microsoft.com/office/drawing/2014/main" id="{4625D5D0-890B-BE44-DAD6-86A4F9FA78DD}"/>
              </a:ext>
            </a:extLst>
          </p:cNvPr>
          <p:cNvSpPr txBox="1"/>
          <p:nvPr/>
        </p:nvSpPr>
        <p:spPr>
          <a:xfrm>
            <a:off x="3575539" y="5697643"/>
            <a:ext cx="7080738" cy="707886"/>
          </a:xfrm>
          <a:prstGeom prst="rect">
            <a:avLst/>
          </a:prstGeom>
          <a:noFill/>
        </p:spPr>
        <p:txBody>
          <a:bodyPr wrap="square" rtlCol="0">
            <a:spAutoFit/>
          </a:bodyPr>
          <a:lstStyle/>
          <a:p>
            <a:endParaRPr lang="pt-BR" sz="2000" b="1" dirty="0">
              <a:solidFill>
                <a:schemeClr val="bg1"/>
              </a:solidFill>
            </a:endParaRPr>
          </a:p>
          <a:p>
            <a:r>
              <a:rPr lang="pt-BR" sz="2000" b="1" dirty="0">
                <a:solidFill>
                  <a:schemeClr val="bg1"/>
                </a:solidFill>
              </a:rPr>
              <a:t>Paisagem do Pantanal em Mato Grosso do Sul.</a:t>
            </a:r>
            <a:endParaRPr lang="fr-FR" sz="2000" b="1" dirty="0">
              <a:solidFill>
                <a:schemeClr val="bg1"/>
              </a:solidFill>
            </a:endParaRPr>
          </a:p>
        </p:txBody>
      </p:sp>
    </p:spTree>
    <p:extLst>
      <p:ext uri="{BB962C8B-B14F-4D97-AF65-F5344CB8AC3E}">
        <p14:creationId xmlns:p14="http://schemas.microsoft.com/office/powerpoint/2010/main" val="1083983274"/>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montagne, extérieur, nature&#10;&#10;Description générée automatiquement">
            <a:extLst>
              <a:ext uri="{FF2B5EF4-FFF2-40B4-BE49-F238E27FC236}">
                <a16:creationId xmlns:a16="http://schemas.microsoft.com/office/drawing/2014/main" id="{7FD9F9E0-8429-DE18-59D9-2E1CEECFFC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6919" y="665018"/>
            <a:ext cx="8894620" cy="5569527"/>
          </a:xfrm>
          <a:prstGeom prst="rect">
            <a:avLst/>
          </a:prstGeom>
        </p:spPr>
      </p:pic>
      <p:sp>
        <p:nvSpPr>
          <p:cNvPr id="4" name="ZoneTexte 3">
            <a:extLst>
              <a:ext uri="{FF2B5EF4-FFF2-40B4-BE49-F238E27FC236}">
                <a16:creationId xmlns:a16="http://schemas.microsoft.com/office/drawing/2014/main" id="{30C8987F-C77C-996A-698D-8214A1CECE8D}"/>
              </a:ext>
            </a:extLst>
          </p:cNvPr>
          <p:cNvSpPr txBox="1"/>
          <p:nvPr/>
        </p:nvSpPr>
        <p:spPr>
          <a:xfrm>
            <a:off x="5118265" y="6123555"/>
            <a:ext cx="6733309" cy="400110"/>
          </a:xfrm>
          <a:prstGeom prst="rect">
            <a:avLst/>
          </a:prstGeom>
          <a:noFill/>
        </p:spPr>
        <p:txBody>
          <a:bodyPr wrap="square" rtlCol="0">
            <a:spAutoFit/>
          </a:bodyPr>
          <a:lstStyle/>
          <a:p>
            <a:r>
              <a:rPr lang="fr-FR" sz="2000" b="1" dirty="0">
                <a:solidFill>
                  <a:schemeClr val="bg1"/>
                </a:solidFill>
              </a:rPr>
              <a:t>Serra do </a:t>
            </a:r>
            <a:r>
              <a:rPr lang="fr-FR" sz="2000" b="1" dirty="0" err="1">
                <a:solidFill>
                  <a:schemeClr val="bg1"/>
                </a:solidFill>
              </a:rPr>
              <a:t>Amolar</a:t>
            </a:r>
            <a:endParaRPr lang="fr-FR" sz="2000" b="1" dirty="0">
              <a:solidFill>
                <a:schemeClr val="bg1"/>
              </a:solidFill>
            </a:endParaRPr>
          </a:p>
        </p:txBody>
      </p:sp>
    </p:spTree>
    <p:extLst>
      <p:ext uri="{BB962C8B-B14F-4D97-AF65-F5344CB8AC3E}">
        <p14:creationId xmlns:p14="http://schemas.microsoft.com/office/powerpoint/2010/main" val="404546156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au, extérieur, nature&#10;&#10;Description générée automatiquement">
            <a:extLst>
              <a:ext uri="{FF2B5EF4-FFF2-40B4-BE49-F238E27FC236}">
                <a16:creationId xmlns:a16="http://schemas.microsoft.com/office/drawing/2014/main" id="{8D501B52-15E1-9CAD-89FD-C618229552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9938" y="691737"/>
            <a:ext cx="9132124" cy="5474526"/>
          </a:xfrm>
          <a:prstGeom prst="rect">
            <a:avLst/>
          </a:prstGeom>
        </p:spPr>
      </p:pic>
      <p:sp>
        <p:nvSpPr>
          <p:cNvPr id="4" name="ZoneTexte 3">
            <a:extLst>
              <a:ext uri="{FF2B5EF4-FFF2-40B4-BE49-F238E27FC236}">
                <a16:creationId xmlns:a16="http://schemas.microsoft.com/office/drawing/2014/main" id="{DE3F39FD-522E-ACE9-AC25-77254FEA8BA4}"/>
              </a:ext>
            </a:extLst>
          </p:cNvPr>
          <p:cNvSpPr txBox="1"/>
          <p:nvPr/>
        </p:nvSpPr>
        <p:spPr>
          <a:xfrm>
            <a:off x="3811979" y="5827709"/>
            <a:ext cx="6992587" cy="677108"/>
          </a:xfrm>
          <a:prstGeom prst="rect">
            <a:avLst/>
          </a:prstGeom>
          <a:noFill/>
        </p:spPr>
        <p:txBody>
          <a:bodyPr wrap="square" rtlCol="0">
            <a:spAutoFit/>
          </a:bodyPr>
          <a:lstStyle/>
          <a:p>
            <a:endParaRPr lang="pt-BR" dirty="0">
              <a:solidFill>
                <a:schemeClr val="bg1"/>
              </a:solidFill>
            </a:endParaRPr>
          </a:p>
          <a:p>
            <a:r>
              <a:rPr lang="pt-BR" sz="2000" b="1" dirty="0">
                <a:solidFill>
                  <a:schemeClr val="bg1"/>
                </a:solidFill>
              </a:rPr>
              <a:t>Paisagem pantaneira em Mato Grosso.</a:t>
            </a:r>
            <a:endParaRPr lang="fr-FR" sz="2000" b="1" dirty="0">
              <a:solidFill>
                <a:schemeClr val="bg1"/>
              </a:solidFill>
            </a:endParaRPr>
          </a:p>
        </p:txBody>
      </p:sp>
    </p:spTree>
    <p:extLst>
      <p:ext uri="{BB962C8B-B14F-4D97-AF65-F5344CB8AC3E}">
        <p14:creationId xmlns:p14="http://schemas.microsoft.com/office/powerpoint/2010/main" val="221226335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ciel, extérieur, champ&#10;&#10;Description générée automatiquement">
            <a:extLst>
              <a:ext uri="{FF2B5EF4-FFF2-40B4-BE49-F238E27FC236}">
                <a16:creationId xmlns:a16="http://schemas.microsoft.com/office/drawing/2014/main" id="{87283D73-090F-6F39-E888-00800C8140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99" y="767643"/>
            <a:ext cx="9031111" cy="5317067"/>
          </a:xfrm>
          <a:prstGeom prst="rect">
            <a:avLst/>
          </a:prstGeom>
        </p:spPr>
      </p:pic>
      <p:sp>
        <p:nvSpPr>
          <p:cNvPr id="4" name="ZoneTexte 3">
            <a:extLst>
              <a:ext uri="{FF2B5EF4-FFF2-40B4-BE49-F238E27FC236}">
                <a16:creationId xmlns:a16="http://schemas.microsoft.com/office/drawing/2014/main" id="{7C44E78A-A77A-5C54-E7E3-16E06528A36A}"/>
              </a:ext>
            </a:extLst>
          </p:cNvPr>
          <p:cNvSpPr txBox="1"/>
          <p:nvPr/>
        </p:nvSpPr>
        <p:spPr>
          <a:xfrm>
            <a:off x="4464755" y="5746156"/>
            <a:ext cx="6852356" cy="677108"/>
          </a:xfrm>
          <a:prstGeom prst="rect">
            <a:avLst/>
          </a:prstGeom>
          <a:noFill/>
        </p:spPr>
        <p:txBody>
          <a:bodyPr wrap="square" rtlCol="0">
            <a:spAutoFit/>
          </a:bodyPr>
          <a:lstStyle/>
          <a:p>
            <a:endParaRPr lang="fr-FR" dirty="0">
              <a:solidFill>
                <a:schemeClr val="bg1"/>
              </a:solidFill>
            </a:endParaRPr>
          </a:p>
          <a:p>
            <a:r>
              <a:rPr lang="fr-FR" sz="2000" b="1" dirty="0" err="1">
                <a:solidFill>
                  <a:schemeClr val="bg1"/>
                </a:solidFill>
              </a:rPr>
              <a:t>Pantanal</a:t>
            </a:r>
            <a:r>
              <a:rPr lang="fr-FR" sz="2000" b="1" dirty="0">
                <a:solidFill>
                  <a:schemeClr val="bg1"/>
                </a:solidFill>
              </a:rPr>
              <a:t>, no Mato Grosso</a:t>
            </a:r>
          </a:p>
        </p:txBody>
      </p:sp>
    </p:spTree>
    <p:extLst>
      <p:ext uri="{BB962C8B-B14F-4D97-AF65-F5344CB8AC3E}">
        <p14:creationId xmlns:p14="http://schemas.microsoft.com/office/powerpoint/2010/main" val="386899183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8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au, nature, extérieur&#10;&#10;Description générée automatiquement">
            <a:extLst>
              <a:ext uri="{FF2B5EF4-FFF2-40B4-BE49-F238E27FC236}">
                <a16:creationId xmlns:a16="http://schemas.microsoft.com/office/drawing/2014/main" id="{7FE8FD11-D11A-560B-4090-31643858EA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0670" y="855022"/>
            <a:ext cx="8870868" cy="5130141"/>
          </a:xfrm>
          <a:prstGeom prst="rect">
            <a:avLst/>
          </a:prstGeom>
        </p:spPr>
      </p:pic>
    </p:spTree>
    <p:extLst>
      <p:ext uri="{BB962C8B-B14F-4D97-AF65-F5344CB8AC3E}">
        <p14:creationId xmlns:p14="http://schemas.microsoft.com/office/powerpoint/2010/main" val="567613676"/>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au, nature, extérieur&#10;&#10;Description générée automatiquement">
            <a:extLst>
              <a:ext uri="{FF2B5EF4-FFF2-40B4-BE49-F238E27FC236}">
                <a16:creationId xmlns:a16="http://schemas.microsoft.com/office/drawing/2014/main" id="{2C88E5E4-84A1-1D79-7BB2-BF7DE65D8C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8178" y="762989"/>
            <a:ext cx="8895644" cy="5332021"/>
          </a:xfrm>
          <a:prstGeom prst="rect">
            <a:avLst/>
          </a:prstGeom>
        </p:spPr>
      </p:pic>
      <p:sp>
        <p:nvSpPr>
          <p:cNvPr id="4" name="ZoneTexte 3">
            <a:extLst>
              <a:ext uri="{FF2B5EF4-FFF2-40B4-BE49-F238E27FC236}">
                <a16:creationId xmlns:a16="http://schemas.microsoft.com/office/drawing/2014/main" id="{AD466883-D857-6702-FB15-3D634AD5D7F4}"/>
              </a:ext>
            </a:extLst>
          </p:cNvPr>
          <p:cNvSpPr txBox="1"/>
          <p:nvPr/>
        </p:nvSpPr>
        <p:spPr>
          <a:xfrm>
            <a:off x="3341511" y="6095010"/>
            <a:ext cx="6524978" cy="400110"/>
          </a:xfrm>
          <a:prstGeom prst="rect">
            <a:avLst/>
          </a:prstGeom>
          <a:noFill/>
        </p:spPr>
        <p:txBody>
          <a:bodyPr wrap="square" rtlCol="0">
            <a:spAutoFit/>
          </a:bodyPr>
          <a:lstStyle/>
          <a:p>
            <a:r>
              <a:rPr lang="pt-BR" sz="2000" b="1" dirty="0"/>
              <a:t>Planície alagada do Pantanal em Mato Grosso do Sul</a:t>
            </a:r>
            <a:endParaRPr lang="fr-FR" sz="2000" b="1" dirty="0"/>
          </a:p>
        </p:txBody>
      </p:sp>
    </p:spTree>
    <p:extLst>
      <p:ext uri="{BB962C8B-B14F-4D97-AF65-F5344CB8AC3E}">
        <p14:creationId xmlns:p14="http://schemas.microsoft.com/office/powerpoint/2010/main" val="16815511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8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reptile, extérieur, terrain, crocodilien&#10;&#10;Description générée automatiquement">
            <a:extLst>
              <a:ext uri="{FF2B5EF4-FFF2-40B4-BE49-F238E27FC236}">
                <a16:creationId xmlns:a16="http://schemas.microsoft.com/office/drawing/2014/main" id="{3B7BB2FC-C1F3-8B46-F5B0-7F8D16E45C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55669" y="724395"/>
            <a:ext cx="9096498" cy="5403273"/>
          </a:xfrm>
          <a:prstGeom prst="rect">
            <a:avLst/>
          </a:prstGeom>
        </p:spPr>
      </p:pic>
      <p:sp>
        <p:nvSpPr>
          <p:cNvPr id="4" name="ZoneTexte 3">
            <a:extLst>
              <a:ext uri="{FF2B5EF4-FFF2-40B4-BE49-F238E27FC236}">
                <a16:creationId xmlns:a16="http://schemas.microsoft.com/office/drawing/2014/main" id="{D44DC3C7-F365-E4F7-8133-C3C89FEDCF6A}"/>
              </a:ext>
            </a:extLst>
          </p:cNvPr>
          <p:cNvSpPr txBox="1"/>
          <p:nvPr/>
        </p:nvSpPr>
        <p:spPr>
          <a:xfrm>
            <a:off x="5011387" y="5789114"/>
            <a:ext cx="6305797" cy="677108"/>
          </a:xfrm>
          <a:prstGeom prst="rect">
            <a:avLst/>
          </a:prstGeom>
          <a:noFill/>
        </p:spPr>
        <p:txBody>
          <a:bodyPr wrap="square" rtlCol="0">
            <a:spAutoFit/>
          </a:bodyPr>
          <a:lstStyle/>
          <a:p>
            <a:endParaRPr lang="fr-FR" dirty="0"/>
          </a:p>
          <a:p>
            <a:r>
              <a:rPr lang="fr-FR" sz="2000" b="1" dirty="0" err="1"/>
              <a:t>Jacaré</a:t>
            </a:r>
            <a:r>
              <a:rPr lang="fr-FR" sz="2000" b="1" dirty="0"/>
              <a:t>-do-</a:t>
            </a:r>
            <a:r>
              <a:rPr lang="fr-FR" sz="2000" b="1" dirty="0" err="1"/>
              <a:t>pantanal</a:t>
            </a:r>
            <a:endParaRPr lang="fr-FR" sz="2000" b="1" dirty="0"/>
          </a:p>
        </p:txBody>
      </p:sp>
    </p:spTree>
    <p:extLst>
      <p:ext uri="{BB962C8B-B14F-4D97-AF65-F5344CB8AC3E}">
        <p14:creationId xmlns:p14="http://schemas.microsoft.com/office/powerpoint/2010/main" val="3099675304"/>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extérieur, champ&#10;&#10;Description générée automatiquement">
            <a:extLst>
              <a:ext uri="{FF2B5EF4-FFF2-40B4-BE49-F238E27FC236}">
                <a16:creationId xmlns:a16="http://schemas.microsoft.com/office/drawing/2014/main" id="{368BCCF6-4423-4DE8-CB18-62F7153F95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1293" y="897180"/>
            <a:ext cx="8977745" cy="5194862"/>
          </a:xfrm>
          <a:prstGeom prst="rect">
            <a:avLst/>
          </a:prstGeom>
        </p:spPr>
      </p:pic>
      <p:sp>
        <p:nvSpPr>
          <p:cNvPr id="4" name="ZoneTexte 3">
            <a:extLst>
              <a:ext uri="{FF2B5EF4-FFF2-40B4-BE49-F238E27FC236}">
                <a16:creationId xmlns:a16="http://schemas.microsoft.com/office/drawing/2014/main" id="{E99E9F24-223E-73D2-E806-396789D9FE5E}"/>
              </a:ext>
            </a:extLst>
          </p:cNvPr>
          <p:cNvSpPr txBox="1"/>
          <p:nvPr/>
        </p:nvSpPr>
        <p:spPr>
          <a:xfrm>
            <a:off x="2363189" y="6092042"/>
            <a:ext cx="8977745" cy="400110"/>
          </a:xfrm>
          <a:prstGeom prst="rect">
            <a:avLst/>
          </a:prstGeom>
          <a:noFill/>
        </p:spPr>
        <p:txBody>
          <a:bodyPr wrap="square" rtlCol="0">
            <a:spAutoFit/>
          </a:bodyPr>
          <a:lstStyle/>
          <a:p>
            <a:r>
              <a:rPr lang="pt-BR" sz="2000" b="1" dirty="0"/>
              <a:t>Ipê-rosa (Handroanthus heptaphyllus) no Parque Nacional do Pantanal</a:t>
            </a:r>
            <a:r>
              <a:rPr lang="pt-BR" dirty="0"/>
              <a:t>.</a:t>
            </a:r>
            <a:endParaRPr lang="fr-FR" dirty="0"/>
          </a:p>
        </p:txBody>
      </p:sp>
    </p:spTree>
    <p:extLst>
      <p:ext uri="{BB962C8B-B14F-4D97-AF65-F5344CB8AC3E}">
        <p14:creationId xmlns:p14="http://schemas.microsoft.com/office/powerpoint/2010/main" val="372398390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étang, nature&#10;&#10;Description générée automatiquement">
            <a:extLst>
              <a:ext uri="{FF2B5EF4-FFF2-40B4-BE49-F238E27FC236}">
                <a16:creationId xmlns:a16="http://schemas.microsoft.com/office/drawing/2014/main" id="{D3C512F3-A1A0-C436-9ACD-F6A8248689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3792" y="748145"/>
            <a:ext cx="9132125" cy="5438900"/>
          </a:xfrm>
          <a:prstGeom prst="rect">
            <a:avLst/>
          </a:prstGeom>
        </p:spPr>
      </p:pic>
      <p:sp>
        <p:nvSpPr>
          <p:cNvPr id="4" name="ZoneTexte 3">
            <a:extLst>
              <a:ext uri="{FF2B5EF4-FFF2-40B4-BE49-F238E27FC236}">
                <a16:creationId xmlns:a16="http://schemas.microsoft.com/office/drawing/2014/main" id="{8C38CFC4-5319-D7A0-0058-69F7502A0FF7}"/>
              </a:ext>
            </a:extLst>
          </p:cNvPr>
          <p:cNvSpPr txBox="1"/>
          <p:nvPr/>
        </p:nvSpPr>
        <p:spPr>
          <a:xfrm>
            <a:off x="4259283" y="6109855"/>
            <a:ext cx="7932717" cy="400110"/>
          </a:xfrm>
          <a:prstGeom prst="rect">
            <a:avLst/>
          </a:prstGeom>
          <a:noFill/>
        </p:spPr>
        <p:txBody>
          <a:bodyPr wrap="square" rtlCol="0">
            <a:spAutoFit/>
          </a:bodyPr>
          <a:lstStyle/>
          <a:p>
            <a:r>
              <a:rPr lang="pt-BR" sz="2000" dirty="0">
                <a:solidFill>
                  <a:schemeClr val="bg1"/>
                </a:solidFill>
              </a:rPr>
              <a:t>Plantas vitória-régia no rio Paraguai.</a:t>
            </a:r>
            <a:endParaRPr lang="fr-FR" sz="2000" dirty="0">
              <a:solidFill>
                <a:schemeClr val="bg1"/>
              </a:solidFill>
            </a:endParaRPr>
          </a:p>
        </p:txBody>
      </p:sp>
    </p:spTree>
    <p:extLst>
      <p:ext uri="{BB962C8B-B14F-4D97-AF65-F5344CB8AC3E}">
        <p14:creationId xmlns:p14="http://schemas.microsoft.com/office/powerpoint/2010/main" val="223178630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jour&#10;&#10;Description générée automatiquement">
            <a:extLst>
              <a:ext uri="{FF2B5EF4-FFF2-40B4-BE49-F238E27FC236}">
                <a16:creationId xmlns:a16="http://schemas.microsoft.com/office/drawing/2014/main" id="{EE062B12-B49C-AFBD-C933-C668855C7D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3683" y="961901"/>
            <a:ext cx="9464633" cy="5106390"/>
          </a:xfrm>
          <a:prstGeom prst="rect">
            <a:avLst/>
          </a:prstGeom>
        </p:spPr>
      </p:pic>
      <p:sp>
        <p:nvSpPr>
          <p:cNvPr id="4" name="ZoneTexte 3">
            <a:extLst>
              <a:ext uri="{FF2B5EF4-FFF2-40B4-BE49-F238E27FC236}">
                <a16:creationId xmlns:a16="http://schemas.microsoft.com/office/drawing/2014/main" id="{665B601C-1172-DC8D-7204-BA27B35787B5}"/>
              </a:ext>
            </a:extLst>
          </p:cNvPr>
          <p:cNvSpPr txBox="1"/>
          <p:nvPr/>
        </p:nvSpPr>
        <p:spPr>
          <a:xfrm>
            <a:off x="819397" y="6068291"/>
            <a:ext cx="11372603" cy="400110"/>
          </a:xfrm>
          <a:prstGeom prst="rect">
            <a:avLst/>
          </a:prstGeom>
          <a:noFill/>
        </p:spPr>
        <p:txBody>
          <a:bodyPr wrap="square" rtlCol="0">
            <a:spAutoFit/>
          </a:bodyPr>
          <a:lstStyle/>
          <a:p>
            <a:r>
              <a:rPr lang="pt-BR" sz="2000" b="1" dirty="0">
                <a:solidFill>
                  <a:schemeClr val="bg1"/>
                </a:solidFill>
              </a:rPr>
              <a:t>Foto aerea do Hotel SESC Porto Cercado da Reserva Particular do Patrimônio Natural SESC Pantanal</a:t>
            </a:r>
            <a:endParaRPr lang="fr-FR" sz="2000" b="1" dirty="0">
              <a:solidFill>
                <a:schemeClr val="bg1"/>
              </a:solidFill>
            </a:endParaRPr>
          </a:p>
        </p:txBody>
      </p:sp>
    </p:spTree>
    <p:extLst>
      <p:ext uri="{BB962C8B-B14F-4D97-AF65-F5344CB8AC3E}">
        <p14:creationId xmlns:p14="http://schemas.microsoft.com/office/powerpoint/2010/main" val="2182244974"/>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eau, ciel&#10;&#10;Description générée automatiquement">
            <a:extLst>
              <a:ext uri="{FF2B5EF4-FFF2-40B4-BE49-F238E27FC236}">
                <a16:creationId xmlns:a16="http://schemas.microsoft.com/office/drawing/2014/main" id="{B9729A2C-3A3E-BF85-E20A-D938181186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0486" y="857992"/>
            <a:ext cx="8811027" cy="5142016"/>
          </a:xfrm>
          <a:prstGeom prst="rect">
            <a:avLst/>
          </a:prstGeom>
        </p:spPr>
      </p:pic>
      <p:sp>
        <p:nvSpPr>
          <p:cNvPr id="4" name="ZoneTexte 3">
            <a:extLst>
              <a:ext uri="{FF2B5EF4-FFF2-40B4-BE49-F238E27FC236}">
                <a16:creationId xmlns:a16="http://schemas.microsoft.com/office/drawing/2014/main" id="{DE93B8DD-5808-29E9-B181-F8D7501ADF4D}"/>
              </a:ext>
            </a:extLst>
          </p:cNvPr>
          <p:cNvSpPr txBox="1"/>
          <p:nvPr/>
        </p:nvSpPr>
        <p:spPr>
          <a:xfrm>
            <a:off x="4987636" y="5661454"/>
            <a:ext cx="6495803" cy="677108"/>
          </a:xfrm>
          <a:prstGeom prst="rect">
            <a:avLst/>
          </a:prstGeom>
          <a:noFill/>
        </p:spPr>
        <p:txBody>
          <a:bodyPr wrap="square" rtlCol="0">
            <a:spAutoFit/>
          </a:bodyPr>
          <a:lstStyle/>
          <a:p>
            <a:endParaRPr lang="fr-FR" dirty="0">
              <a:solidFill>
                <a:schemeClr val="bg1"/>
              </a:solidFill>
            </a:endParaRPr>
          </a:p>
          <a:p>
            <a:r>
              <a:rPr lang="fr-FR" sz="2000" b="1" dirty="0" err="1">
                <a:solidFill>
                  <a:schemeClr val="bg1"/>
                </a:solidFill>
              </a:rPr>
              <a:t>Bovino</a:t>
            </a:r>
            <a:r>
              <a:rPr lang="fr-FR" sz="2000" b="1" dirty="0">
                <a:solidFill>
                  <a:schemeClr val="bg1"/>
                </a:solidFill>
              </a:rPr>
              <a:t> no </a:t>
            </a:r>
            <a:r>
              <a:rPr lang="fr-FR" sz="2000" b="1" dirty="0" err="1">
                <a:solidFill>
                  <a:schemeClr val="bg1"/>
                </a:solidFill>
              </a:rPr>
              <a:t>Pantanal</a:t>
            </a:r>
            <a:r>
              <a:rPr lang="fr-FR" sz="2000" b="1" dirty="0">
                <a:solidFill>
                  <a:schemeClr val="bg1"/>
                </a:solidFill>
              </a:rPr>
              <a:t>.</a:t>
            </a:r>
          </a:p>
        </p:txBody>
      </p:sp>
    </p:spTree>
    <p:extLst>
      <p:ext uri="{BB962C8B-B14F-4D97-AF65-F5344CB8AC3E}">
        <p14:creationId xmlns:p14="http://schemas.microsoft.com/office/powerpoint/2010/main" val="350336143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8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10;&#10;Description générée automatiquement">
            <a:extLst>
              <a:ext uri="{FF2B5EF4-FFF2-40B4-BE49-F238E27FC236}">
                <a16:creationId xmlns:a16="http://schemas.microsoft.com/office/drawing/2014/main" id="{0658C527-848B-BAA1-E724-3EA76EF7F1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5569" y="923306"/>
            <a:ext cx="8680862" cy="5011387"/>
          </a:xfrm>
          <a:prstGeom prst="rect">
            <a:avLst/>
          </a:prstGeom>
        </p:spPr>
      </p:pic>
      <p:sp>
        <p:nvSpPr>
          <p:cNvPr id="4" name="ZoneTexte 3">
            <a:extLst>
              <a:ext uri="{FF2B5EF4-FFF2-40B4-BE49-F238E27FC236}">
                <a16:creationId xmlns:a16="http://schemas.microsoft.com/office/drawing/2014/main" id="{DDD84FD9-2D9C-0F22-CF0B-4005D3FCFAE8}"/>
              </a:ext>
            </a:extLst>
          </p:cNvPr>
          <p:cNvSpPr txBox="1"/>
          <p:nvPr/>
        </p:nvSpPr>
        <p:spPr>
          <a:xfrm>
            <a:off x="3170712" y="5674814"/>
            <a:ext cx="8039595" cy="677108"/>
          </a:xfrm>
          <a:prstGeom prst="rect">
            <a:avLst/>
          </a:prstGeom>
          <a:noFill/>
        </p:spPr>
        <p:txBody>
          <a:bodyPr wrap="square" rtlCol="0">
            <a:spAutoFit/>
          </a:bodyPr>
          <a:lstStyle/>
          <a:p>
            <a:endParaRPr lang="pt-BR" dirty="0">
              <a:solidFill>
                <a:schemeClr val="bg1"/>
              </a:solidFill>
            </a:endParaRPr>
          </a:p>
          <a:p>
            <a:r>
              <a:rPr lang="pt-BR" sz="2000" b="1" dirty="0">
                <a:solidFill>
                  <a:schemeClr val="bg1"/>
                </a:solidFill>
              </a:rPr>
              <a:t>Catedral Metropolitana de Brasília, no Distrito Federal.</a:t>
            </a:r>
            <a:endParaRPr lang="fr-FR" sz="2000" b="1" dirty="0">
              <a:solidFill>
                <a:schemeClr val="bg1"/>
              </a:solidFill>
            </a:endParaRPr>
          </a:p>
        </p:txBody>
      </p:sp>
    </p:spTree>
    <p:extLst>
      <p:ext uri="{BB962C8B-B14F-4D97-AF65-F5344CB8AC3E}">
        <p14:creationId xmlns:p14="http://schemas.microsoft.com/office/powerpoint/2010/main" val="3738971356"/>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8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rrain, extérieur, ciel, groupe&#10;&#10;Description générée automatiquement">
            <a:extLst>
              <a:ext uri="{FF2B5EF4-FFF2-40B4-BE49-F238E27FC236}">
                <a16:creationId xmlns:a16="http://schemas.microsoft.com/office/drawing/2014/main" id="{7F3BC7D0-0560-50A6-2572-C70B405563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1104" y="816428"/>
            <a:ext cx="9309791" cy="5225144"/>
          </a:xfrm>
          <a:prstGeom prst="rect">
            <a:avLst/>
          </a:prstGeom>
        </p:spPr>
      </p:pic>
      <p:sp>
        <p:nvSpPr>
          <p:cNvPr id="4" name="ZoneTexte 3">
            <a:extLst>
              <a:ext uri="{FF2B5EF4-FFF2-40B4-BE49-F238E27FC236}">
                <a16:creationId xmlns:a16="http://schemas.microsoft.com/office/drawing/2014/main" id="{8CDD70FF-3ED0-D86E-1752-AD0E3F738ADC}"/>
              </a:ext>
            </a:extLst>
          </p:cNvPr>
          <p:cNvSpPr txBox="1"/>
          <p:nvPr/>
        </p:nvSpPr>
        <p:spPr>
          <a:xfrm>
            <a:off x="4025735" y="5703018"/>
            <a:ext cx="787334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Conduite du bétail dans le </a:t>
            </a:r>
            <a:r>
              <a:rPr lang="fr-FR" sz="2000" b="1" dirty="0" err="1">
                <a:solidFill>
                  <a:schemeClr val="bg1"/>
                </a:solidFill>
              </a:rPr>
              <a:t>Pantanal</a:t>
            </a:r>
            <a:endParaRPr lang="fr-FR" sz="2000" b="1" dirty="0">
              <a:solidFill>
                <a:schemeClr val="bg1"/>
              </a:solidFill>
            </a:endParaRPr>
          </a:p>
        </p:txBody>
      </p:sp>
    </p:spTree>
    <p:extLst>
      <p:ext uri="{BB962C8B-B14F-4D97-AF65-F5344CB8AC3E}">
        <p14:creationId xmlns:p14="http://schemas.microsoft.com/office/powerpoint/2010/main" val="193511648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8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route, extérieur, rue, équitation&#10;&#10;Description générée automatiquement">
            <a:extLst>
              <a:ext uri="{FF2B5EF4-FFF2-40B4-BE49-F238E27FC236}">
                <a16:creationId xmlns:a16="http://schemas.microsoft.com/office/drawing/2014/main" id="{2259A3A0-3BED-7FD5-2B65-431BCBA1AB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9536" y="442355"/>
            <a:ext cx="5604086" cy="5973289"/>
          </a:xfrm>
          <a:prstGeom prst="rect">
            <a:avLst/>
          </a:prstGeom>
        </p:spPr>
      </p:pic>
      <p:sp>
        <p:nvSpPr>
          <p:cNvPr id="4" name="ZoneTexte 3">
            <a:extLst>
              <a:ext uri="{FF2B5EF4-FFF2-40B4-BE49-F238E27FC236}">
                <a16:creationId xmlns:a16="http://schemas.microsoft.com/office/drawing/2014/main" id="{3BBA5DDD-B2D1-74CD-F1EC-FFEB2885C98A}"/>
              </a:ext>
            </a:extLst>
          </p:cNvPr>
          <p:cNvSpPr txBox="1"/>
          <p:nvPr/>
        </p:nvSpPr>
        <p:spPr>
          <a:xfrm>
            <a:off x="7422078" y="3752603"/>
            <a:ext cx="4001984" cy="1323439"/>
          </a:xfrm>
          <a:prstGeom prst="rect">
            <a:avLst/>
          </a:prstGeom>
          <a:noFill/>
        </p:spPr>
        <p:txBody>
          <a:bodyPr wrap="square" rtlCol="0">
            <a:spAutoFit/>
          </a:bodyPr>
          <a:lstStyle/>
          <a:p>
            <a:endParaRPr lang="fr-FR" sz="2000" b="1" dirty="0"/>
          </a:p>
          <a:p>
            <a:r>
              <a:rPr lang="fr-FR" sz="2000" b="1" dirty="0" err="1"/>
              <a:t>Brazilian</a:t>
            </a:r>
            <a:r>
              <a:rPr lang="fr-FR" sz="2000" b="1" dirty="0"/>
              <a:t> gaucho </a:t>
            </a:r>
            <a:r>
              <a:rPr lang="fr-FR" sz="2000" b="1" dirty="0" err="1"/>
              <a:t>with</a:t>
            </a:r>
            <a:r>
              <a:rPr lang="fr-FR" sz="2000" b="1" dirty="0"/>
              <a:t> </a:t>
            </a:r>
            <a:r>
              <a:rPr lang="fr-FR" sz="2000" b="1" dirty="0" err="1"/>
              <a:t>typical</a:t>
            </a:r>
            <a:r>
              <a:rPr lang="fr-FR" sz="2000" b="1" dirty="0"/>
              <a:t> </a:t>
            </a:r>
            <a:r>
              <a:rPr lang="fr-FR" sz="2000" b="1" dirty="0" err="1"/>
              <a:t>clothing</a:t>
            </a:r>
            <a:r>
              <a:rPr lang="fr-FR" sz="2000" b="1" dirty="0"/>
              <a:t> on 2006 </a:t>
            </a:r>
            <a:r>
              <a:rPr lang="fr-FR" sz="2000" b="1" dirty="0" err="1"/>
              <a:t>Farroupilha</a:t>
            </a:r>
            <a:r>
              <a:rPr lang="fr-FR" sz="2000" b="1" dirty="0"/>
              <a:t> Parade, Rio Grande do Sul, Brazil</a:t>
            </a:r>
          </a:p>
        </p:txBody>
      </p:sp>
    </p:spTree>
    <p:extLst>
      <p:ext uri="{BB962C8B-B14F-4D97-AF65-F5344CB8AC3E}">
        <p14:creationId xmlns:p14="http://schemas.microsoft.com/office/powerpoint/2010/main" val="70581198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extérieur, debout, très coloré&#10;&#10;Description générée automatiquement">
            <a:extLst>
              <a:ext uri="{FF2B5EF4-FFF2-40B4-BE49-F238E27FC236}">
                <a16:creationId xmlns:a16="http://schemas.microsoft.com/office/drawing/2014/main" id="{F2B5AF1B-C24A-7540-ACC7-F7D6436FC6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07429" y="157348"/>
            <a:ext cx="5143500" cy="6543304"/>
          </a:xfrm>
          <a:prstGeom prst="rect">
            <a:avLst/>
          </a:prstGeom>
        </p:spPr>
      </p:pic>
      <p:sp>
        <p:nvSpPr>
          <p:cNvPr id="4" name="ZoneTexte 3">
            <a:extLst>
              <a:ext uri="{FF2B5EF4-FFF2-40B4-BE49-F238E27FC236}">
                <a16:creationId xmlns:a16="http://schemas.microsoft.com/office/drawing/2014/main" id="{4A33595B-CC42-BF46-EE19-5A52809956C9}"/>
              </a:ext>
            </a:extLst>
          </p:cNvPr>
          <p:cNvSpPr txBox="1"/>
          <p:nvPr/>
        </p:nvSpPr>
        <p:spPr>
          <a:xfrm>
            <a:off x="662296" y="4678878"/>
            <a:ext cx="4845133" cy="400110"/>
          </a:xfrm>
          <a:prstGeom prst="rect">
            <a:avLst/>
          </a:prstGeom>
          <a:noFill/>
        </p:spPr>
        <p:txBody>
          <a:bodyPr wrap="square" rtlCol="0">
            <a:spAutoFit/>
          </a:bodyPr>
          <a:lstStyle/>
          <a:p>
            <a:r>
              <a:rPr lang="en-US" sz="2000" b="1" dirty="0" err="1"/>
              <a:t>Anodorhynchus</a:t>
            </a:r>
            <a:r>
              <a:rPr lang="en-US" sz="2000" b="1" dirty="0"/>
              <a:t> </a:t>
            </a:r>
            <a:r>
              <a:rPr lang="en-US" sz="2000" b="1" dirty="0" err="1"/>
              <a:t>hyacinthinus</a:t>
            </a:r>
            <a:r>
              <a:rPr lang="en-US" sz="2000" b="1" dirty="0"/>
              <a:t> -two in aviary-</a:t>
            </a:r>
            <a:endParaRPr lang="fr-FR" sz="2000" b="1" dirty="0"/>
          </a:p>
        </p:txBody>
      </p:sp>
    </p:spTree>
    <p:extLst>
      <p:ext uri="{BB962C8B-B14F-4D97-AF65-F5344CB8AC3E}">
        <p14:creationId xmlns:p14="http://schemas.microsoft.com/office/powerpoint/2010/main" val="783749877"/>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herbe, troupeau, ciel&#10;&#10;Description générée automatiquement">
            <a:extLst>
              <a:ext uri="{FF2B5EF4-FFF2-40B4-BE49-F238E27FC236}">
                <a16:creationId xmlns:a16="http://schemas.microsoft.com/office/drawing/2014/main" id="{0A0FA1CE-2F5A-3D65-0F12-9F93AB6F84B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16925" y="964870"/>
            <a:ext cx="8619506" cy="4928260"/>
          </a:xfrm>
          <a:prstGeom prst="rect">
            <a:avLst/>
          </a:prstGeom>
        </p:spPr>
      </p:pic>
      <p:sp>
        <p:nvSpPr>
          <p:cNvPr id="4" name="ZoneTexte 3">
            <a:extLst>
              <a:ext uri="{FF2B5EF4-FFF2-40B4-BE49-F238E27FC236}">
                <a16:creationId xmlns:a16="http://schemas.microsoft.com/office/drawing/2014/main" id="{99B304C6-421E-BF4B-4A43-77BFA682E7E1}"/>
              </a:ext>
            </a:extLst>
          </p:cNvPr>
          <p:cNvSpPr txBox="1"/>
          <p:nvPr/>
        </p:nvSpPr>
        <p:spPr>
          <a:xfrm>
            <a:off x="4322617" y="5893130"/>
            <a:ext cx="7683335" cy="400110"/>
          </a:xfrm>
          <a:prstGeom prst="rect">
            <a:avLst/>
          </a:prstGeom>
          <a:noFill/>
        </p:spPr>
        <p:txBody>
          <a:bodyPr wrap="square" rtlCol="0">
            <a:spAutoFit/>
          </a:bodyPr>
          <a:lstStyle/>
          <a:p>
            <a:r>
              <a:rPr lang="fr-FR" sz="2000" b="1" dirty="0">
                <a:solidFill>
                  <a:schemeClr val="bg1"/>
                </a:solidFill>
              </a:rPr>
              <a:t>LE Parc National  Du </a:t>
            </a:r>
            <a:r>
              <a:rPr lang="fr-FR" sz="2000" b="1" dirty="0" err="1">
                <a:solidFill>
                  <a:schemeClr val="bg1"/>
                </a:solidFill>
              </a:rPr>
              <a:t>Pantanal</a:t>
            </a:r>
            <a:endParaRPr lang="fr-FR" sz="2000" b="1" dirty="0">
              <a:solidFill>
                <a:schemeClr val="bg1"/>
              </a:solidFill>
            </a:endParaRPr>
          </a:p>
        </p:txBody>
      </p:sp>
    </p:spTree>
    <p:extLst>
      <p:ext uri="{BB962C8B-B14F-4D97-AF65-F5344CB8AC3E}">
        <p14:creationId xmlns:p14="http://schemas.microsoft.com/office/powerpoint/2010/main" val="394990805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09B57EC-DCF2-1AA3-010C-CD87B8A3AE75}"/>
              </a:ext>
            </a:extLst>
          </p:cNvPr>
          <p:cNvSpPr txBox="1"/>
          <p:nvPr/>
        </p:nvSpPr>
        <p:spPr>
          <a:xfrm>
            <a:off x="3241964" y="2268187"/>
            <a:ext cx="10058400" cy="523220"/>
          </a:xfrm>
          <a:prstGeom prst="rect">
            <a:avLst/>
          </a:prstGeom>
          <a:noFill/>
        </p:spPr>
        <p:txBody>
          <a:bodyPr wrap="square" rtlCol="0">
            <a:spAutoFit/>
          </a:bodyPr>
          <a:lstStyle/>
          <a:p>
            <a:r>
              <a:rPr lang="fr-FR" sz="2800" b="1" dirty="0">
                <a:solidFill>
                  <a:schemeClr val="bg1"/>
                </a:solidFill>
              </a:rPr>
              <a:t>Lorient Vous A proposer Le </a:t>
            </a:r>
            <a:r>
              <a:rPr lang="fr-FR" sz="2800" b="1" dirty="0" err="1">
                <a:solidFill>
                  <a:schemeClr val="bg1"/>
                </a:solidFill>
              </a:rPr>
              <a:t>Pantanal</a:t>
            </a:r>
            <a:r>
              <a:rPr lang="fr-FR" sz="2800" b="1" dirty="0">
                <a:solidFill>
                  <a:schemeClr val="bg1"/>
                </a:solidFill>
              </a:rPr>
              <a:t> </a:t>
            </a:r>
          </a:p>
        </p:txBody>
      </p:sp>
      <p:sp>
        <p:nvSpPr>
          <p:cNvPr id="3" name="ZoneTexte 2">
            <a:extLst>
              <a:ext uri="{FF2B5EF4-FFF2-40B4-BE49-F238E27FC236}">
                <a16:creationId xmlns:a16="http://schemas.microsoft.com/office/drawing/2014/main" id="{DFABAD1F-6E5D-A0A4-E4E7-6F32A32A0072}"/>
              </a:ext>
            </a:extLst>
          </p:cNvPr>
          <p:cNvSpPr txBox="1"/>
          <p:nvPr/>
        </p:nvSpPr>
        <p:spPr>
          <a:xfrm>
            <a:off x="4120738" y="2791407"/>
            <a:ext cx="7600208"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2FFB26E9-4A1C-46DA-6A4E-18525DD6A270}"/>
              </a:ext>
            </a:extLst>
          </p:cNvPr>
          <p:cNvSpPr txBox="1"/>
          <p:nvPr/>
        </p:nvSpPr>
        <p:spPr>
          <a:xfrm>
            <a:off x="5617029" y="3205985"/>
            <a:ext cx="4607626" cy="523220"/>
          </a:xfrm>
          <a:prstGeom prst="rect">
            <a:avLst/>
          </a:prstGeom>
          <a:noFill/>
        </p:spPr>
        <p:txBody>
          <a:bodyPr wrap="square" rtlCol="0">
            <a:spAutoFit/>
          </a:bodyPr>
          <a:lstStyle/>
          <a:p>
            <a:r>
              <a:rPr lang="fr-FR" sz="2800" b="1" dirty="0">
                <a:solidFill>
                  <a:schemeClr val="bg1"/>
                </a:solidFill>
              </a:rPr>
              <a:t>Lorient </a:t>
            </a:r>
          </a:p>
        </p:txBody>
      </p:sp>
    </p:spTree>
    <p:extLst>
      <p:ext uri="{BB962C8B-B14F-4D97-AF65-F5344CB8AC3E}">
        <p14:creationId xmlns:p14="http://schemas.microsoft.com/office/powerpoint/2010/main" val="268070972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360</Words>
  <Application>Microsoft Office PowerPoint</Application>
  <PresentationFormat>Grand écran</PresentationFormat>
  <Paragraphs>45</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2022-12-23T12:11:51Z</dcterms:created>
  <dcterms:modified xsi:type="dcterms:W3CDTF">2022-12-23T13:57:15Z</dcterms:modified>
</cp:coreProperties>
</file>