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9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2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90" r:id="rId3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y2mAxxJwyKmBjL1BEdQxA==" hashData="9wQOIGmIhV+uuXIAhaTcK6nIxWRCCFwoF/hqso1eYrKm7Q4WrBeevNlswnjAYwplVUaxnEj4nW9Vb9DCjj8Wu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0DE70B-D147-4656-BD1F-74E89D81AE4A}" v="40" dt="2022-12-14T09:44:43.2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0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15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334C50-2AF5-AFA3-BB0A-A4427C9443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930A0A5-435F-21CA-1725-53F3E8B449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ADB9CE6-C512-31DC-5C0A-13CEA9B33A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543CB-F764-426F-B371-BEF246125D10}" type="datetimeFigureOut">
              <a:rPr lang="fr-FR" smtClean="0"/>
              <a:t>14/12/2022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587119-389C-43AE-C992-5FA392832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9B43FD-71FF-7FC5-96E0-604998742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C49D-AEEF-49A6-9048-3223CEAAD8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1231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3FADA2-DA16-4712-C7DC-35C8EAC93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6DC1EB3-D4FE-3469-BEFE-41705FCC7A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4D5FB41-2E22-FA65-9E81-8B685B1EF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543CB-F764-426F-B371-BEF246125D10}" type="datetimeFigureOut">
              <a:rPr lang="fr-FR" smtClean="0"/>
              <a:t>14/12/2022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B7268E9-0CD0-7419-8523-DEC1E7468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ECAEFA5-5537-CA23-12A5-F77D9CBA8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C49D-AEEF-49A6-9048-3223CEAAD8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17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9BDB9B-E659-2738-976A-B549D19D2C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105986A-4FBC-6E4C-8D00-F06CCB3AF9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73ADE65-6BF7-AAE1-B0ED-321F77F49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543CB-F764-426F-B371-BEF246125D10}" type="datetimeFigureOut">
              <a:rPr lang="fr-FR" smtClean="0"/>
              <a:t>14/12/2022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0B623C3-EAD0-D138-9259-21367DE72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5C8F46-C874-F16E-26D3-3B8C21FD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C49D-AEEF-49A6-9048-3223CEAAD8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237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986F40-A8D5-35DD-8D6F-2A1222974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5D41A60-1110-9D81-61E9-828F481761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84F9EC4-7596-E4F3-3601-4B8F22392F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8724CC0-A585-A97C-37B9-DFA96F901E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543CB-F764-426F-B371-BEF246125D10}" type="datetimeFigureOut">
              <a:rPr lang="fr-FR" smtClean="0"/>
              <a:t>14/12/2022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5A6C920-6D8F-00D5-11AA-ADC1F6389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D12BD58-1396-3041-F348-FD2AD866F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C49D-AEEF-49A6-9048-3223CEAAD8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41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3D44A4-5A90-8458-A91B-012F109112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29DCA50-F441-4BB7-F674-30D3E91F16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0399331-5C63-53CB-35B3-50E0409029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98B2D8C-F2C0-A23E-E904-CD922A3CE1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44AD7AD-A657-44D3-63BC-51DD51EBF6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E707DD2-0ABA-279E-3CD5-303210AA4F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543CB-F764-426F-B371-BEF246125D10}" type="datetimeFigureOut">
              <a:rPr lang="fr-FR" smtClean="0"/>
              <a:t>14/12/2022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93B099C-D3CA-C227-729E-FCDB52588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886509-FE7D-E63B-F9D6-D442BFA4F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C49D-AEEF-49A6-9048-3223CEAAD8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40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5057F6-ECBC-9CE3-D298-1C5267AF3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936C17E-7AEB-0CFF-E536-BB5B4A7E3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543CB-F764-426F-B371-BEF246125D10}" type="datetimeFigureOut">
              <a:rPr lang="fr-FR" smtClean="0"/>
              <a:t>14/12/2022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3E7305B-8215-0BF1-4C9D-01957893B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6179279-3DAC-3918-0B3D-25B42173D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C49D-AEEF-49A6-9048-3223CEAAD8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3907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635A4A3-A092-51F2-908F-D6B474C5B3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543CB-F764-426F-B371-BEF246125D10}" type="datetimeFigureOut">
              <a:rPr lang="fr-FR" smtClean="0"/>
              <a:t>14/12/2022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F53F267-4036-1FB2-0D05-F4706D7DF2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69FA26A-46F5-F59E-3D6B-BFF21B0BC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C49D-AEEF-49A6-9048-3223CEAAD8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493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A711DA-0D9C-6D7F-DA39-363056244B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6747480-9269-B09E-D035-B8D330AD2A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455E1D4-4EC2-8386-66BC-C2275AB7C0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5276C19-1FD3-47EF-D778-A6262AF97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543CB-F764-426F-B371-BEF246125D10}" type="datetimeFigureOut">
              <a:rPr lang="fr-FR" smtClean="0"/>
              <a:t>14/12/2022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303EC82-4691-D36D-6DCC-15232E4E6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F2F0FEF-97F3-0EF6-08CC-0CC5BCBD2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C49D-AEEF-49A6-9048-3223CEAAD8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246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B4A04C-5DD2-422D-A072-7F5F7F2038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FF17149-3658-3702-C317-EF02A36691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2C6FF1A-4F65-7DC0-E868-FD964EE001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C7D47D4-B75E-3623-3888-9B60407B4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543CB-F764-426F-B371-BEF246125D10}" type="datetimeFigureOut">
              <a:rPr lang="fr-FR" smtClean="0"/>
              <a:t>14/12/2022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ABA858A-EB6F-65B0-E238-1977128845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F3ADAC9-F2FF-4421-E2DF-51B35DCF1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C49D-AEEF-49A6-9048-3223CEAAD8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9051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4B8C28-9A0B-6B28-9158-E953AAF267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5E91E1C-13F2-01AD-CCC3-666C68DFAB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CF86A6-E569-BB42-3233-4E8B6501A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543CB-F764-426F-B371-BEF246125D10}" type="datetimeFigureOut">
              <a:rPr lang="fr-FR" smtClean="0"/>
              <a:t>14/12/2022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FB319-201F-4C1D-52C6-557629F82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0AE6F38-CFFE-528A-0AFD-D0DC42E34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C49D-AEEF-49A6-9048-3223CEAAD8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4286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DCF2261-6FFE-551C-8E8F-E140638EBD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90AADB6-8A11-675E-3618-ADCBE206E1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EC1FE8F-3304-2CCD-010E-709CB66EB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543CB-F764-426F-B371-BEF246125D10}" type="datetimeFigureOut">
              <a:rPr lang="fr-FR" smtClean="0"/>
              <a:t>14/12/2022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9DDD1D-DE30-1A37-5DAE-625BAC4A3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11184C9-4312-D8EE-4E4C-6C38CC431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7C49D-AEEF-49A6-9048-3223CEAAD8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6081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079668F-DEE5-5B64-4A31-F100D8177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2A8DEE2-EF99-6DDF-3F2E-EDEA318731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BA460E5-3846-D593-7FC8-550C7A0771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9543CB-F764-426F-B371-BEF246125D10}" type="datetimeFigureOut">
              <a:rPr lang="fr-FR" smtClean="0"/>
              <a:t>14/12/2022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BE29B23-35CC-40D6-FA87-6AA0216D7B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0F0F75C-E6DB-A6F1-8FF5-0EE139C93F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7C49D-AEEF-49A6-9048-3223CEAAD8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3151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xtérieur, eau, montagne, nature&#10;&#10;Description générée automatiquement">
            <a:extLst>
              <a:ext uri="{FF2B5EF4-FFF2-40B4-BE49-F238E27FC236}">
                <a16:creationId xmlns:a16="http://schemas.microsoft.com/office/drawing/2014/main" id="{E0CC04C1-1B55-2DB6-84B7-DDF0274825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7688" y="610565"/>
            <a:ext cx="9076624" cy="563687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45E64B0-4B42-A449-9E97-D634CFDD46F7}"/>
              </a:ext>
            </a:extLst>
          </p:cNvPr>
          <p:cNvSpPr txBox="1"/>
          <p:nvPr/>
        </p:nvSpPr>
        <p:spPr>
          <a:xfrm>
            <a:off x="3460831" y="94892"/>
            <a:ext cx="7940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Présente Le Danube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CAD1987-D506-A1EE-F66D-6CCBD1F1E9EF}"/>
              </a:ext>
            </a:extLst>
          </p:cNvPr>
          <p:cNvSpPr txBox="1"/>
          <p:nvPr/>
        </p:nvSpPr>
        <p:spPr>
          <a:xfrm>
            <a:off x="4431693" y="5908881"/>
            <a:ext cx="658599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La forteresse de </a:t>
            </a:r>
            <a:r>
              <a:rPr lang="fr-FR" sz="2000" b="1" dirty="0" err="1">
                <a:solidFill>
                  <a:schemeClr val="bg1"/>
                </a:solidFill>
              </a:rPr>
              <a:t>Golubac</a:t>
            </a:r>
            <a:r>
              <a:rPr lang="fr-FR" sz="2000" b="1" dirty="0">
                <a:solidFill>
                  <a:schemeClr val="bg1"/>
                </a:solidFill>
              </a:rPr>
              <a:t> en Serbie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9223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  <p:sndAc>
          <p:stSnd loop="1">
            <p:snd r:embed="rId2" name="Johann Strauss _ Blue Danube.wav"/>
          </p:stSnd>
        </p:sndAc>
      </p:transition>
    </mc:Choice>
    <mc:Fallback>
      <p:transition spd="slow" advClick="0" advTm="16000">
        <p:fade/>
        <p:sndAc>
          <p:stSnd loop="1">
            <p:snd r:embed="rId2" name="Johann Strauss _ Blue Danu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28644EB-2DEC-F07A-2021-98BEDCFDB24D}"/>
              </a:ext>
            </a:extLst>
          </p:cNvPr>
          <p:cNvSpPr/>
          <p:nvPr/>
        </p:nvSpPr>
        <p:spPr>
          <a:xfrm>
            <a:off x="0" y="0"/>
            <a:ext cx="12192000" cy="67596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Danube est le deuxième fleuve d’Europe par sa longueur. Il prend sa source dans la Forêt-Noire en Allemagne lorsque deux cours d’eau, la </a:t>
            </a:r>
            <a:r>
              <a:rPr lang="fr-FR" sz="4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Brigach</a:t>
            </a:r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et la </a:t>
            </a:r>
            <a:r>
              <a:rPr lang="fr-FR" sz="4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Breg</a:t>
            </a:r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se rencontrent à Donaueschingen où le fleuve prend le nom de Danube</a:t>
            </a:r>
          </a:p>
        </p:txBody>
      </p:sp>
    </p:spTree>
    <p:extLst>
      <p:ext uri="{BB962C8B-B14F-4D97-AF65-F5344CB8AC3E}">
        <p14:creationId xmlns:p14="http://schemas.microsoft.com/office/powerpoint/2010/main" val="280514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au, arbre, rivière, lac&#10;&#10;Description générée automatiquement">
            <a:extLst>
              <a:ext uri="{FF2B5EF4-FFF2-40B4-BE49-F238E27FC236}">
                <a16:creationId xmlns:a16="http://schemas.microsoft.com/office/drawing/2014/main" id="{4A6C44C2-B6FE-2985-DFB1-3D37E9954F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4157" y="1006997"/>
            <a:ext cx="9097701" cy="498868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7C5BCA8-35A8-7329-E683-0684D62615E2}"/>
              </a:ext>
            </a:extLst>
          </p:cNvPr>
          <p:cNvSpPr txBox="1"/>
          <p:nvPr/>
        </p:nvSpPr>
        <p:spPr>
          <a:xfrm>
            <a:off x="2465408" y="5657132"/>
            <a:ext cx="873888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L’Isar, un des affluents alpestres du Danube, ici au nord de Munich.</a:t>
            </a:r>
          </a:p>
        </p:txBody>
      </p:sp>
    </p:spTree>
    <p:extLst>
      <p:ext uri="{BB962C8B-B14F-4D97-AF65-F5344CB8AC3E}">
        <p14:creationId xmlns:p14="http://schemas.microsoft.com/office/powerpoint/2010/main" val="257654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E425FF2-9A6A-A58E-A40B-0CD6126783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7714" y="622139"/>
            <a:ext cx="9976572" cy="561372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D9EBE9-3A1E-A614-4797-600BDCC22DE7}"/>
              </a:ext>
            </a:extLst>
          </p:cNvPr>
          <p:cNvSpPr txBox="1"/>
          <p:nvPr/>
        </p:nvSpPr>
        <p:spPr>
          <a:xfrm>
            <a:off x="474561" y="6235860"/>
            <a:ext cx="118756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Pertes du Danube (</a:t>
            </a:r>
            <a:r>
              <a:rPr lang="fr-FR" sz="2000" b="1" dirty="0" err="1">
                <a:solidFill>
                  <a:schemeClr val="bg1"/>
                </a:solidFill>
              </a:rPr>
              <a:t>Donauversickerung</a:t>
            </a:r>
            <a:r>
              <a:rPr lang="fr-FR" sz="2000" b="1" dirty="0">
                <a:solidFill>
                  <a:schemeClr val="bg1"/>
                </a:solidFill>
              </a:rPr>
              <a:t>) entre les communes d'</a:t>
            </a:r>
            <a:r>
              <a:rPr lang="fr-FR" sz="2000" b="1" dirty="0" err="1">
                <a:solidFill>
                  <a:schemeClr val="bg1"/>
                </a:solidFill>
              </a:rPr>
              <a:t>Immendingen</a:t>
            </a:r>
            <a:r>
              <a:rPr lang="fr-FR" sz="2000" b="1" dirty="0">
                <a:solidFill>
                  <a:schemeClr val="bg1"/>
                </a:solidFill>
              </a:rPr>
              <a:t> et de </a:t>
            </a:r>
            <a:r>
              <a:rPr lang="fr-FR" sz="2000" b="1" dirty="0" err="1">
                <a:solidFill>
                  <a:schemeClr val="bg1"/>
                </a:solidFill>
              </a:rPr>
              <a:t>Fridingen</a:t>
            </a:r>
            <a:r>
              <a:rPr lang="fr-FR" sz="2000" b="1" dirty="0">
                <a:solidFill>
                  <a:schemeClr val="bg1"/>
                </a:solidFill>
              </a:rPr>
              <a:t> en Allemagne</a:t>
            </a:r>
          </a:p>
        </p:txBody>
      </p:sp>
    </p:spTree>
    <p:extLst>
      <p:ext uri="{BB962C8B-B14F-4D97-AF65-F5344CB8AC3E}">
        <p14:creationId xmlns:p14="http://schemas.microsoft.com/office/powerpoint/2010/main" val="1708367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té, foule&#10;&#10;Description générée automatiquement">
            <a:extLst>
              <a:ext uri="{FF2B5EF4-FFF2-40B4-BE49-F238E27FC236}">
                <a16:creationId xmlns:a16="http://schemas.microsoft.com/office/drawing/2014/main" id="{C27753AA-FC0F-46AC-3D35-0BDAA2DC10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5194" y="593203"/>
            <a:ext cx="8041611" cy="567159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82BE9E-1FA1-24A2-ECCB-B08EB4034EBA}"/>
              </a:ext>
            </a:extLst>
          </p:cNvPr>
          <p:cNvSpPr txBox="1"/>
          <p:nvPr/>
        </p:nvSpPr>
        <p:spPr>
          <a:xfrm>
            <a:off x="3159888" y="5926243"/>
            <a:ext cx="76508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Le Danube à Ulm (vu depuis le clocher de la cathédrale).</a:t>
            </a:r>
          </a:p>
        </p:txBody>
      </p:sp>
    </p:spTree>
    <p:extLst>
      <p:ext uri="{BB962C8B-B14F-4D97-AF65-F5344CB8AC3E}">
        <p14:creationId xmlns:p14="http://schemas.microsoft.com/office/powerpoint/2010/main" val="2593966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, voûte&#10;&#10;Description générée automatiquement">
            <a:extLst>
              <a:ext uri="{FF2B5EF4-FFF2-40B4-BE49-F238E27FC236}">
                <a16:creationId xmlns:a16="http://schemas.microsoft.com/office/drawing/2014/main" id="{997EC1E1-5C47-A032-4C44-F8ED57E538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297" y="150471"/>
            <a:ext cx="7130004" cy="650497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18BE2A-5FCF-25D4-4571-2C37E5DFD132}"/>
              </a:ext>
            </a:extLst>
          </p:cNvPr>
          <p:cNvSpPr txBox="1"/>
          <p:nvPr/>
        </p:nvSpPr>
        <p:spPr>
          <a:xfrm>
            <a:off x="8322197" y="4444678"/>
            <a:ext cx="38698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La « source du Danube » à Donaueschingen.</a:t>
            </a:r>
          </a:p>
        </p:txBody>
      </p:sp>
    </p:spTree>
    <p:extLst>
      <p:ext uri="{BB962C8B-B14F-4D97-AF65-F5344CB8AC3E}">
        <p14:creationId xmlns:p14="http://schemas.microsoft.com/office/powerpoint/2010/main" val="186995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eau, bateau&#10;&#10;Description générée automatiquement">
            <a:extLst>
              <a:ext uri="{FF2B5EF4-FFF2-40B4-BE49-F238E27FC236}">
                <a16:creationId xmlns:a16="http://schemas.microsoft.com/office/drawing/2014/main" id="{DB47F320-E23F-DC0B-A0D0-0861860B69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562" y="1663700"/>
            <a:ext cx="11181144" cy="35306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3237AD-A505-2C40-5392-C6D0A1C2CF48}"/>
              </a:ext>
            </a:extLst>
          </p:cNvPr>
          <p:cNvSpPr txBox="1"/>
          <p:nvPr/>
        </p:nvSpPr>
        <p:spPr>
          <a:xfrm>
            <a:off x="1157467" y="5324355"/>
            <a:ext cx="109303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Danube passant sous le « pont de pierre » (« </a:t>
            </a:r>
            <a:r>
              <a:rPr lang="fr-FR" sz="2000" b="1" dirty="0" err="1">
                <a:solidFill>
                  <a:schemeClr val="bg1"/>
                </a:solidFill>
              </a:rPr>
              <a:t>Steinerne</a:t>
            </a:r>
            <a:r>
              <a:rPr lang="fr-FR" sz="2000" b="1" dirty="0">
                <a:solidFill>
                  <a:schemeClr val="bg1"/>
                </a:solidFill>
              </a:rPr>
              <a:t> Brücke ») à Ratisbonne, Allemagne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71111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vieux, bâtiment gouvernemental, pierre&#10;&#10;Description générée automatiquement">
            <a:extLst>
              <a:ext uri="{FF2B5EF4-FFF2-40B4-BE49-F238E27FC236}">
                <a16:creationId xmlns:a16="http://schemas.microsoft.com/office/drawing/2014/main" id="{FAB54745-5FF2-FBAE-6B29-270FFAB02C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7484" y="668438"/>
            <a:ext cx="10157032" cy="552112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FBCA89-4809-3C1C-F7E8-1612B97F7F7D}"/>
              </a:ext>
            </a:extLst>
          </p:cNvPr>
          <p:cNvSpPr txBox="1"/>
          <p:nvPr/>
        </p:nvSpPr>
        <p:spPr>
          <a:xfrm>
            <a:off x="2797215" y="5937812"/>
            <a:ext cx="713000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L'abbaye de Melk, au bord du Danube en </a:t>
            </a:r>
            <a:r>
              <a:rPr lang="fr-FR" sz="2000" b="1" dirty="0" err="1">
                <a:solidFill>
                  <a:schemeClr val="bg1"/>
                </a:solidFill>
              </a:rPr>
              <a:t>Wachau</a:t>
            </a:r>
            <a:r>
              <a:rPr lang="fr-FR" sz="2000" b="1" dirty="0">
                <a:solidFill>
                  <a:schemeClr val="bg1"/>
                </a:solidFill>
              </a:rPr>
              <a:t> (Autriche)</a:t>
            </a:r>
          </a:p>
        </p:txBody>
      </p:sp>
    </p:spTree>
    <p:extLst>
      <p:ext uri="{BB962C8B-B14F-4D97-AF65-F5344CB8AC3E}">
        <p14:creationId xmlns:p14="http://schemas.microsoft.com/office/powerpoint/2010/main" val="4237613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AA6AE72-EB30-627C-DA2D-36BDE2C8D7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7954" y="714736"/>
            <a:ext cx="9756092" cy="542852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0ADC1E-2715-7CDD-0756-927BB1D3DC21}"/>
              </a:ext>
            </a:extLst>
          </p:cNvPr>
          <p:cNvSpPr txBox="1"/>
          <p:nvPr/>
        </p:nvSpPr>
        <p:spPr>
          <a:xfrm>
            <a:off x="2060293" y="5911521"/>
            <a:ext cx="869258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La Pagode de la paix, construite sur une des rives du Danube à Vienne, 1983.</a:t>
            </a:r>
          </a:p>
        </p:txBody>
      </p:sp>
    </p:spTree>
    <p:extLst>
      <p:ext uri="{BB962C8B-B14F-4D97-AF65-F5344CB8AC3E}">
        <p14:creationId xmlns:p14="http://schemas.microsoft.com/office/powerpoint/2010/main" val="2622152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nature, cité&#10;&#10;Description générée automatiquement">
            <a:extLst>
              <a:ext uri="{FF2B5EF4-FFF2-40B4-BE49-F238E27FC236}">
                <a16:creationId xmlns:a16="http://schemas.microsoft.com/office/drawing/2014/main" id="{75F6331E-928C-8C72-B373-39266023E3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2506" y="821804"/>
            <a:ext cx="9329195" cy="524333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BE51AF-1DCD-A61A-F188-155EE9DC2A4F}"/>
              </a:ext>
            </a:extLst>
          </p:cNvPr>
          <p:cNvSpPr txBox="1"/>
          <p:nvPr/>
        </p:nvSpPr>
        <p:spPr>
          <a:xfrm>
            <a:off x="2507848" y="5840354"/>
            <a:ext cx="811385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Le Danube et le « Nouveau Danube » (à gauche) passant Vienne.</a:t>
            </a:r>
          </a:p>
        </p:txBody>
      </p:sp>
    </p:spTree>
    <p:extLst>
      <p:ext uri="{BB962C8B-B14F-4D97-AF65-F5344CB8AC3E}">
        <p14:creationId xmlns:p14="http://schemas.microsoft.com/office/powerpoint/2010/main" val="621430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bateau, extérieur, flottant&#10;&#10;Description générée automatiquement">
            <a:extLst>
              <a:ext uri="{FF2B5EF4-FFF2-40B4-BE49-F238E27FC236}">
                <a16:creationId xmlns:a16="http://schemas.microsoft.com/office/drawing/2014/main" id="{9480A738-8FD9-6687-E90B-2AF10FCC15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1597" y="609117"/>
            <a:ext cx="9708806" cy="563976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2F071D-874F-0B43-1E6B-79BE7462D8EF}"/>
              </a:ext>
            </a:extLst>
          </p:cNvPr>
          <p:cNvSpPr txBox="1"/>
          <p:nvPr/>
        </p:nvSpPr>
        <p:spPr>
          <a:xfrm>
            <a:off x="3293373" y="5910328"/>
            <a:ext cx="719945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Une péniche sur le Danube à Linz (Haute-Autriche).</a:t>
            </a:r>
          </a:p>
        </p:txBody>
      </p:sp>
    </p:spTree>
    <p:extLst>
      <p:ext uri="{BB962C8B-B14F-4D97-AF65-F5344CB8AC3E}">
        <p14:creationId xmlns:p14="http://schemas.microsoft.com/office/powerpoint/2010/main" val="552892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extérieur, rivière&#10;&#10;Description générée automatiquement">
            <a:extLst>
              <a:ext uri="{FF2B5EF4-FFF2-40B4-BE49-F238E27FC236}">
                <a16:creationId xmlns:a16="http://schemas.microsoft.com/office/drawing/2014/main" id="{77F32828-2420-52A7-60D8-B8C227145C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6202" y="651076"/>
            <a:ext cx="8719595" cy="555584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091AFB-D969-DB23-4C75-7047655B4E02}"/>
              </a:ext>
            </a:extLst>
          </p:cNvPr>
          <p:cNvSpPr txBox="1"/>
          <p:nvPr/>
        </p:nvSpPr>
        <p:spPr>
          <a:xfrm>
            <a:off x="3553428" y="6206924"/>
            <a:ext cx="68174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Danube à Bratislava (capitale de la Slovaquie)</a:t>
            </a:r>
          </a:p>
        </p:txBody>
      </p:sp>
    </p:spTree>
    <p:extLst>
      <p:ext uri="{BB962C8B-B14F-4D97-AF65-F5344CB8AC3E}">
        <p14:creationId xmlns:p14="http://schemas.microsoft.com/office/powerpoint/2010/main" val="166462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xtérieur, ciel, nature&#10;&#10;Description générée automatiquement">
            <a:extLst>
              <a:ext uri="{FF2B5EF4-FFF2-40B4-BE49-F238E27FC236}">
                <a16:creationId xmlns:a16="http://schemas.microsoft.com/office/drawing/2014/main" id="{56CE12B5-A36A-A221-6AC2-7008030D62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7777" y="703162"/>
            <a:ext cx="8696446" cy="545167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190CA0-EF5A-2AEA-B76E-41F602879796}"/>
              </a:ext>
            </a:extLst>
          </p:cNvPr>
          <p:cNvSpPr txBox="1"/>
          <p:nvPr/>
        </p:nvSpPr>
        <p:spPr>
          <a:xfrm>
            <a:off x="3846653" y="6154838"/>
            <a:ext cx="6481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« Boucle du Danube » près de </a:t>
            </a:r>
            <a:r>
              <a:rPr lang="fr-FR" sz="2000" b="1" dirty="0" err="1">
                <a:solidFill>
                  <a:schemeClr val="bg1"/>
                </a:solidFill>
              </a:rPr>
              <a:t>Visegrád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93349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eau, nature&#10;&#10;Description générée automatiquement">
            <a:extLst>
              <a:ext uri="{FF2B5EF4-FFF2-40B4-BE49-F238E27FC236}">
                <a16:creationId xmlns:a16="http://schemas.microsoft.com/office/drawing/2014/main" id="{58D7C77E-442E-8063-0CED-AB534D5BB3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3802" y="708949"/>
            <a:ext cx="8584395" cy="544010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F21F02-A926-2001-0771-B97A8751D41D}"/>
              </a:ext>
            </a:extLst>
          </p:cNvPr>
          <p:cNvSpPr txBox="1"/>
          <p:nvPr/>
        </p:nvSpPr>
        <p:spPr>
          <a:xfrm>
            <a:off x="4818926" y="5904014"/>
            <a:ext cx="737307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Le Danube à </a:t>
            </a:r>
            <a:r>
              <a:rPr lang="fr-FR" sz="2000" b="1" dirty="0" err="1">
                <a:solidFill>
                  <a:schemeClr val="bg1"/>
                </a:solidFill>
              </a:rPr>
              <a:t>Batina</a:t>
            </a:r>
            <a:r>
              <a:rPr lang="fr-FR" sz="20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86597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nature, rivière&#10;&#10;Description générée automatiquement">
            <a:extLst>
              <a:ext uri="{FF2B5EF4-FFF2-40B4-BE49-F238E27FC236}">
                <a16:creationId xmlns:a16="http://schemas.microsoft.com/office/drawing/2014/main" id="{836BE199-3206-6EF7-5B7D-D324496C76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9726" y="381000"/>
            <a:ext cx="8128000" cy="609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364D31-4796-013A-0891-7BBDC21C44E9}"/>
              </a:ext>
            </a:extLst>
          </p:cNvPr>
          <p:cNvSpPr txBox="1"/>
          <p:nvPr/>
        </p:nvSpPr>
        <p:spPr>
          <a:xfrm>
            <a:off x="9282896" y="4051139"/>
            <a:ext cx="254643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Le Danube à </a:t>
            </a:r>
            <a:r>
              <a:rPr lang="fr-FR" sz="2000" b="1" dirty="0" err="1">
                <a:solidFill>
                  <a:schemeClr val="bg1"/>
                </a:solidFill>
              </a:rPr>
              <a:t>Novi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Sad</a:t>
            </a:r>
            <a:r>
              <a:rPr lang="fr-FR" sz="20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0584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arbre, herbeux&#10;&#10;Description générée automatiquement">
            <a:extLst>
              <a:ext uri="{FF2B5EF4-FFF2-40B4-BE49-F238E27FC236}">
                <a16:creationId xmlns:a16="http://schemas.microsoft.com/office/drawing/2014/main" id="{CE46105A-E07C-D80D-23D8-919CEA3775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7026" y="384858"/>
            <a:ext cx="8778240" cy="608828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41A3B4-B5E6-4526-E634-79D48CD97EC0}"/>
              </a:ext>
            </a:extLst>
          </p:cNvPr>
          <p:cNvSpPr txBox="1"/>
          <p:nvPr/>
        </p:nvSpPr>
        <p:spPr>
          <a:xfrm>
            <a:off x="219919" y="3680749"/>
            <a:ext cx="283579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Le Danube à Belgrade.</a:t>
            </a:r>
          </a:p>
        </p:txBody>
      </p:sp>
    </p:spTree>
    <p:extLst>
      <p:ext uri="{BB962C8B-B14F-4D97-AF65-F5344CB8AC3E}">
        <p14:creationId xmlns:p14="http://schemas.microsoft.com/office/powerpoint/2010/main" val="2352595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transport, pelle électrique&#10;&#10;Description générée automatiquement">
            <a:extLst>
              <a:ext uri="{FF2B5EF4-FFF2-40B4-BE49-F238E27FC236}">
                <a16:creationId xmlns:a16="http://schemas.microsoft.com/office/drawing/2014/main" id="{9AFBB23A-0226-994C-F930-911FC3E726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4116" y="610564"/>
            <a:ext cx="8823767" cy="563687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A1AC2E-8E9E-BC04-6925-C9B99F8B47B4}"/>
              </a:ext>
            </a:extLst>
          </p:cNvPr>
          <p:cNvSpPr txBox="1"/>
          <p:nvPr/>
        </p:nvSpPr>
        <p:spPr>
          <a:xfrm>
            <a:off x="3796496" y="5908881"/>
            <a:ext cx="753511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Port sur le Danube à </a:t>
            </a:r>
            <a:r>
              <a:rPr lang="fr-FR" sz="2000" b="1" dirty="0" err="1">
                <a:solidFill>
                  <a:schemeClr val="bg1"/>
                </a:solidFill>
              </a:rPr>
              <a:t>Oryahovo</a:t>
            </a:r>
            <a:r>
              <a:rPr lang="fr-FR" sz="2000" b="1" dirty="0">
                <a:solidFill>
                  <a:schemeClr val="bg1"/>
                </a:solidFill>
              </a:rPr>
              <a:t> (Bulgarie).</a:t>
            </a:r>
          </a:p>
        </p:txBody>
      </p:sp>
    </p:spTree>
    <p:extLst>
      <p:ext uri="{BB962C8B-B14F-4D97-AF65-F5344CB8AC3E}">
        <p14:creationId xmlns:p14="http://schemas.microsoft.com/office/powerpoint/2010/main" val="908895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montagne, nature&#10;&#10;Description générée automatiquement">
            <a:extLst>
              <a:ext uri="{FF2B5EF4-FFF2-40B4-BE49-F238E27FC236}">
                <a16:creationId xmlns:a16="http://schemas.microsoft.com/office/drawing/2014/main" id="{ED5FA5C5-A035-BC18-EDAF-DB9BD3F170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799" y="697375"/>
            <a:ext cx="8534401" cy="54632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57CB20-1C82-5D76-6066-5388E2D5681B}"/>
              </a:ext>
            </a:extLst>
          </p:cNvPr>
          <p:cNvSpPr txBox="1"/>
          <p:nvPr/>
        </p:nvSpPr>
        <p:spPr>
          <a:xfrm>
            <a:off x="3750197" y="6160625"/>
            <a:ext cx="67133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Les « Portes de Fer » (Roumanie et Serbie).</a:t>
            </a:r>
          </a:p>
        </p:txBody>
      </p:sp>
    </p:spTree>
    <p:extLst>
      <p:ext uri="{BB962C8B-B14F-4D97-AF65-F5344CB8AC3E}">
        <p14:creationId xmlns:p14="http://schemas.microsoft.com/office/powerpoint/2010/main" val="4290310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extérieur, arbre&#10;&#10;Description générée automatiquement">
            <a:extLst>
              <a:ext uri="{FF2B5EF4-FFF2-40B4-BE49-F238E27FC236}">
                <a16:creationId xmlns:a16="http://schemas.microsoft.com/office/drawing/2014/main" id="{80583776-CF99-8623-7E69-E2F2246165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2000" y="711200"/>
            <a:ext cx="8128000" cy="54356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682D19-5003-21F9-6CE1-891B8364FB72}"/>
              </a:ext>
            </a:extLst>
          </p:cNvPr>
          <p:cNvSpPr txBox="1"/>
          <p:nvPr/>
        </p:nvSpPr>
        <p:spPr>
          <a:xfrm>
            <a:off x="4097439" y="5792857"/>
            <a:ext cx="48845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Le Danube près de </a:t>
            </a:r>
            <a:r>
              <a:rPr lang="fr-FR" sz="2000" b="1" dirty="0" err="1">
                <a:solidFill>
                  <a:schemeClr val="bg1"/>
                </a:solidFill>
              </a:rPr>
              <a:t>Vylkove</a:t>
            </a:r>
            <a:r>
              <a:rPr lang="fr-FR" sz="2000" b="1" dirty="0">
                <a:solidFill>
                  <a:schemeClr val="bg1"/>
                </a:solidFill>
              </a:rPr>
              <a:t> (Ukraine).</a:t>
            </a:r>
          </a:p>
        </p:txBody>
      </p:sp>
    </p:spTree>
    <p:extLst>
      <p:ext uri="{BB962C8B-B14F-4D97-AF65-F5344CB8AC3E}">
        <p14:creationId xmlns:p14="http://schemas.microsoft.com/office/powerpoint/2010/main" val="4157875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iel, roche&#10;&#10;Description générée automatiquement">
            <a:extLst>
              <a:ext uri="{FF2B5EF4-FFF2-40B4-BE49-F238E27FC236}">
                <a16:creationId xmlns:a16="http://schemas.microsoft.com/office/drawing/2014/main" id="{DCE87D5D-F4C7-BD0D-9C76-49B6380AE2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831" y="581628"/>
            <a:ext cx="9452337" cy="569474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06CBF2-A507-53BE-8B6A-B8F0FE4ECB29}"/>
              </a:ext>
            </a:extLst>
          </p:cNvPr>
          <p:cNvSpPr txBox="1"/>
          <p:nvPr/>
        </p:nvSpPr>
        <p:spPr>
          <a:xfrm>
            <a:off x="2939969" y="5937818"/>
            <a:ext cx="671331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Ruines romaines de </a:t>
            </a:r>
            <a:r>
              <a:rPr lang="fr-FR" sz="2000" b="1" dirty="0" err="1">
                <a:solidFill>
                  <a:schemeClr val="bg1"/>
                </a:solidFill>
              </a:rPr>
              <a:t>Drobeta-Turnu</a:t>
            </a:r>
            <a:r>
              <a:rPr lang="fr-FR" sz="2000" b="1" dirty="0">
                <a:solidFill>
                  <a:schemeClr val="bg1"/>
                </a:solidFill>
              </a:rPr>
              <a:t> Severin sur le Danube.</a:t>
            </a:r>
          </a:p>
        </p:txBody>
      </p:sp>
    </p:spTree>
    <p:extLst>
      <p:ext uri="{BB962C8B-B14F-4D97-AF65-F5344CB8AC3E}">
        <p14:creationId xmlns:p14="http://schemas.microsoft.com/office/powerpoint/2010/main" val="3541763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herbe, moulin à vent&#10;&#10;Description générée automatiquement">
            <a:extLst>
              <a:ext uri="{FF2B5EF4-FFF2-40B4-BE49-F238E27FC236}">
                <a16:creationId xmlns:a16="http://schemas.microsoft.com/office/drawing/2014/main" id="{1718745F-89D8-836B-7D81-A445EBA00F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2989" y="243068"/>
            <a:ext cx="5826125" cy="636607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F55E07-8740-5185-3E3B-B8E0EA3029B0}"/>
              </a:ext>
            </a:extLst>
          </p:cNvPr>
          <p:cNvSpPr txBox="1"/>
          <p:nvPr/>
        </p:nvSpPr>
        <p:spPr>
          <a:xfrm>
            <a:off x="324091" y="4305782"/>
            <a:ext cx="327563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Moulin en bois à </a:t>
            </a:r>
            <a:r>
              <a:rPr lang="fr-FR" sz="2000" b="1" dirty="0" err="1">
                <a:solidFill>
                  <a:schemeClr val="bg1"/>
                </a:solidFill>
              </a:rPr>
              <a:t>Letea</a:t>
            </a:r>
            <a:r>
              <a:rPr lang="fr-FR" sz="2000" b="1" dirty="0">
                <a:solidFill>
                  <a:schemeClr val="bg1"/>
                </a:solidFill>
              </a:rPr>
              <a:t>, dans le delta du Danube.</a:t>
            </a:r>
          </a:p>
        </p:txBody>
      </p:sp>
    </p:spTree>
    <p:extLst>
      <p:ext uri="{BB962C8B-B14F-4D97-AF65-F5344CB8AC3E}">
        <p14:creationId xmlns:p14="http://schemas.microsoft.com/office/powerpoint/2010/main" val="1042466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uit, sombre&#10;&#10;Description générée automatiquement">
            <a:extLst>
              <a:ext uri="{FF2B5EF4-FFF2-40B4-BE49-F238E27FC236}">
                <a16:creationId xmlns:a16="http://schemas.microsoft.com/office/drawing/2014/main" id="{C2A705D5-ED11-486D-0860-02EA98513B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2542" y="708949"/>
            <a:ext cx="8846916" cy="544010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A88C52-9C37-12D7-EEC2-DA939608420A}"/>
              </a:ext>
            </a:extLst>
          </p:cNvPr>
          <p:cNvSpPr txBox="1"/>
          <p:nvPr/>
        </p:nvSpPr>
        <p:spPr>
          <a:xfrm>
            <a:off x="3345084" y="5810497"/>
            <a:ext cx="667859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Cathédrale d’Esztergom en Hongrie, sur le Danube.</a:t>
            </a:r>
          </a:p>
        </p:txBody>
      </p:sp>
    </p:spTree>
    <p:extLst>
      <p:ext uri="{BB962C8B-B14F-4D97-AF65-F5344CB8AC3E}">
        <p14:creationId xmlns:p14="http://schemas.microsoft.com/office/powerpoint/2010/main" val="1433426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ciel, nature&#10;&#10;Description générée automatiquement">
            <a:extLst>
              <a:ext uri="{FF2B5EF4-FFF2-40B4-BE49-F238E27FC236}">
                <a16:creationId xmlns:a16="http://schemas.microsoft.com/office/drawing/2014/main" id="{5D79FB8E-5846-E2FE-6879-256E76F04A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899" y="604777"/>
            <a:ext cx="9144000" cy="564844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7EE62A-682E-01AE-E164-8DAE40F841F3}"/>
              </a:ext>
            </a:extLst>
          </p:cNvPr>
          <p:cNvSpPr txBox="1"/>
          <p:nvPr/>
        </p:nvSpPr>
        <p:spPr>
          <a:xfrm>
            <a:off x="9931078" y="4062714"/>
            <a:ext cx="21644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Barrage des « Portes de Fer ».</a:t>
            </a:r>
          </a:p>
        </p:txBody>
      </p:sp>
    </p:spTree>
    <p:extLst>
      <p:ext uri="{BB962C8B-B14F-4D97-AF65-F5344CB8AC3E}">
        <p14:creationId xmlns:p14="http://schemas.microsoft.com/office/powerpoint/2010/main" val="348987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ciel, extérieur, navire&#10;&#10;Description générée automatiquement">
            <a:extLst>
              <a:ext uri="{FF2B5EF4-FFF2-40B4-BE49-F238E27FC236}">
                <a16:creationId xmlns:a16="http://schemas.microsoft.com/office/drawing/2014/main" id="{C0CBA628-71A2-5DF4-E40D-EAC8F1D6AC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4734" y="723900"/>
            <a:ext cx="7620000" cy="5410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B227F2-8966-4603-5D8C-10EFC027DE02}"/>
              </a:ext>
            </a:extLst>
          </p:cNvPr>
          <p:cNvSpPr txBox="1"/>
          <p:nvPr/>
        </p:nvSpPr>
        <p:spPr>
          <a:xfrm>
            <a:off x="185195" y="3669174"/>
            <a:ext cx="26795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cargo moldave Blue Sky M peut transporter des conteneurs ou des automobiles.</a:t>
            </a:r>
          </a:p>
        </p:txBody>
      </p:sp>
    </p:spTree>
    <p:extLst>
      <p:ext uri="{BB962C8B-B14F-4D97-AF65-F5344CB8AC3E}">
        <p14:creationId xmlns:p14="http://schemas.microsoft.com/office/powerpoint/2010/main" val="3912835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bateau, ciel, extérieur&#10;&#10;Description générée automatiquement">
            <a:extLst>
              <a:ext uri="{FF2B5EF4-FFF2-40B4-BE49-F238E27FC236}">
                <a16:creationId xmlns:a16="http://schemas.microsoft.com/office/drawing/2014/main" id="{FE324F5F-218C-B0F8-70CA-BB6D389D32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070" y="512179"/>
            <a:ext cx="8580700" cy="583364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EF3424-1372-98B8-3E44-72B5174A6BC2}"/>
              </a:ext>
            </a:extLst>
          </p:cNvPr>
          <p:cNvSpPr txBox="1"/>
          <p:nvPr/>
        </p:nvSpPr>
        <p:spPr>
          <a:xfrm>
            <a:off x="9340770" y="3958542"/>
            <a:ext cx="273162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Navires marchands sur le Danube à Linz, Autriche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85189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noir, pierre&#10;&#10;Description générée automatiquement">
            <a:extLst>
              <a:ext uri="{FF2B5EF4-FFF2-40B4-BE49-F238E27FC236}">
                <a16:creationId xmlns:a16="http://schemas.microsoft.com/office/drawing/2014/main" id="{94D6BC26-7E8C-0E34-622F-A51574134E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3364" y="130215"/>
            <a:ext cx="6858000" cy="659757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A7555B-C570-9D82-0147-C83AA91365FD}"/>
              </a:ext>
            </a:extLst>
          </p:cNvPr>
          <p:cNvSpPr txBox="1"/>
          <p:nvPr/>
        </p:nvSpPr>
        <p:spPr>
          <a:xfrm>
            <a:off x="208344" y="4490977"/>
            <a:ext cx="36344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La </a:t>
            </a:r>
            <a:r>
              <a:rPr lang="fr-FR" sz="2000" b="1" dirty="0" err="1">
                <a:solidFill>
                  <a:schemeClr val="bg1"/>
                </a:solidFill>
              </a:rPr>
              <a:t>classis</a:t>
            </a:r>
            <a:r>
              <a:rPr lang="fr-FR" sz="2000" b="1" dirty="0">
                <a:solidFill>
                  <a:schemeClr val="bg1"/>
                </a:solidFill>
              </a:rPr>
              <a:t> (flotte romaine du Danube) sur la colonne Trajane.</a:t>
            </a:r>
          </a:p>
        </p:txBody>
      </p:sp>
    </p:spTree>
    <p:extLst>
      <p:ext uri="{BB962C8B-B14F-4D97-AF65-F5344CB8AC3E}">
        <p14:creationId xmlns:p14="http://schemas.microsoft.com/office/powerpoint/2010/main" val="2402376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au, extérieur, lac&#10;&#10;Description générée automatiquement">
            <a:extLst>
              <a:ext uri="{FF2B5EF4-FFF2-40B4-BE49-F238E27FC236}">
                <a16:creationId xmlns:a16="http://schemas.microsoft.com/office/drawing/2014/main" id="{D2CCAAF7-8E4E-AA7A-7ABE-D61582918A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2582" y="763929"/>
            <a:ext cx="9074552" cy="523175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3DCD64-3EE2-0332-D3B2-9BE934FB8C1E}"/>
              </a:ext>
            </a:extLst>
          </p:cNvPr>
          <p:cNvSpPr txBox="1"/>
          <p:nvPr/>
        </p:nvSpPr>
        <p:spPr>
          <a:xfrm>
            <a:off x="4618299" y="5657132"/>
            <a:ext cx="625032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 err="1">
                <a:solidFill>
                  <a:schemeClr val="bg1"/>
                </a:solidFill>
              </a:rPr>
              <a:t>Lotcas</a:t>
            </a:r>
            <a:r>
              <a:rPr lang="fr-FR" sz="2000" b="1" dirty="0">
                <a:solidFill>
                  <a:schemeClr val="bg1"/>
                </a:solidFill>
              </a:rPr>
              <a:t> du delta du Danube.</a:t>
            </a:r>
          </a:p>
        </p:txBody>
      </p:sp>
    </p:spTree>
    <p:extLst>
      <p:ext uri="{BB962C8B-B14F-4D97-AF65-F5344CB8AC3E}">
        <p14:creationId xmlns:p14="http://schemas.microsoft.com/office/powerpoint/2010/main" val="747973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montagne, bateau&#10;&#10;Description générée automatiquement">
            <a:extLst>
              <a:ext uri="{FF2B5EF4-FFF2-40B4-BE49-F238E27FC236}">
                <a16:creationId xmlns:a16="http://schemas.microsoft.com/office/drawing/2014/main" id="{D1D219A7-B930-E148-A1F7-6D8F79FC4B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2385" y="714736"/>
            <a:ext cx="8947230" cy="542852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DC25DB-D3FB-ACDC-362B-1D90F32D477F}"/>
              </a:ext>
            </a:extLst>
          </p:cNvPr>
          <p:cNvSpPr txBox="1"/>
          <p:nvPr/>
        </p:nvSpPr>
        <p:spPr>
          <a:xfrm>
            <a:off x="3252486" y="5898226"/>
            <a:ext cx="776854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Bateau-mouche à vapeur touristique aux Portes de Fer.</a:t>
            </a:r>
          </a:p>
        </p:txBody>
      </p:sp>
    </p:spTree>
    <p:extLst>
      <p:ext uri="{BB962C8B-B14F-4D97-AF65-F5344CB8AC3E}">
        <p14:creationId xmlns:p14="http://schemas.microsoft.com/office/powerpoint/2010/main" val="3863990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montagne, eau, bateau&#10;&#10;Description générée automatiquement">
            <a:extLst>
              <a:ext uri="{FF2B5EF4-FFF2-40B4-BE49-F238E27FC236}">
                <a16:creationId xmlns:a16="http://schemas.microsoft.com/office/drawing/2014/main" id="{528AD046-532E-9843-6D45-F481604E87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5261" y="720524"/>
            <a:ext cx="9342698" cy="541695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F829E6-474B-BDCD-A87D-FC08184BD5CB}"/>
              </a:ext>
            </a:extLst>
          </p:cNvPr>
          <p:cNvSpPr txBox="1"/>
          <p:nvPr/>
        </p:nvSpPr>
        <p:spPr>
          <a:xfrm>
            <a:off x="2911998" y="5798922"/>
            <a:ext cx="76277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Bateau d’excursion </a:t>
            </a:r>
            <a:r>
              <a:rPr lang="fr-FR" sz="2000" b="1" dirty="0" err="1">
                <a:solidFill>
                  <a:schemeClr val="bg1"/>
                </a:solidFill>
              </a:rPr>
              <a:t>Prinz</a:t>
            </a:r>
            <a:r>
              <a:rPr lang="fr-FR" sz="2000" b="1" dirty="0">
                <a:solidFill>
                  <a:schemeClr val="bg1"/>
                </a:solidFill>
              </a:rPr>
              <a:t> Eugen dans la </a:t>
            </a:r>
            <a:r>
              <a:rPr lang="fr-FR" sz="2000" b="1" dirty="0" err="1">
                <a:solidFill>
                  <a:schemeClr val="bg1"/>
                </a:solidFill>
              </a:rPr>
              <a:t>Wachau</a:t>
            </a:r>
            <a:r>
              <a:rPr lang="fr-FR" sz="2000" b="1" dirty="0">
                <a:solidFill>
                  <a:schemeClr val="bg1"/>
                </a:solidFill>
              </a:rPr>
              <a:t>, Autriche.</a:t>
            </a:r>
          </a:p>
        </p:txBody>
      </p:sp>
    </p:spTree>
    <p:extLst>
      <p:ext uri="{BB962C8B-B14F-4D97-AF65-F5344CB8AC3E}">
        <p14:creationId xmlns:p14="http://schemas.microsoft.com/office/powerpoint/2010/main" val="2795409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extérieur, eau, ciel&#10;&#10;Description générée automatiquement">
            <a:extLst>
              <a:ext uri="{FF2B5EF4-FFF2-40B4-BE49-F238E27FC236}">
                <a16:creationId xmlns:a16="http://schemas.microsoft.com/office/drawing/2014/main" id="{2A1B68BC-5E94-C641-C2DE-E90A74406A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301" y="639501"/>
            <a:ext cx="11065397" cy="557899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41D431-26C8-38E8-51B6-544C54A269E2}"/>
              </a:ext>
            </a:extLst>
          </p:cNvPr>
          <p:cNvSpPr txBox="1"/>
          <p:nvPr/>
        </p:nvSpPr>
        <p:spPr>
          <a:xfrm>
            <a:off x="3152172" y="5963855"/>
            <a:ext cx="61693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Bateau d’excursion Moldova dans le Delta du Danube.</a:t>
            </a:r>
          </a:p>
        </p:txBody>
      </p:sp>
    </p:spTree>
    <p:extLst>
      <p:ext uri="{BB962C8B-B14F-4D97-AF65-F5344CB8AC3E}">
        <p14:creationId xmlns:p14="http://schemas.microsoft.com/office/powerpoint/2010/main" val="1538497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personne, homme&#10;&#10;Description générée automatiquement">
            <a:extLst>
              <a:ext uri="{FF2B5EF4-FFF2-40B4-BE49-F238E27FC236}">
                <a16:creationId xmlns:a16="http://schemas.microsoft.com/office/drawing/2014/main" id="{AA24702D-A7C6-8024-DDBA-E5D0678385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4384" y="164939"/>
            <a:ext cx="4847291" cy="652812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731B1E-5E4B-95B3-47AB-B19F5CBCB8FC}"/>
              </a:ext>
            </a:extLst>
          </p:cNvPr>
          <p:cNvSpPr txBox="1"/>
          <p:nvPr/>
        </p:nvSpPr>
        <p:spPr>
          <a:xfrm>
            <a:off x="7231675" y="4120587"/>
            <a:ext cx="453977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Pêcheur sur le Danube.</a:t>
            </a:r>
          </a:p>
        </p:txBody>
      </p:sp>
    </p:spTree>
    <p:extLst>
      <p:ext uri="{BB962C8B-B14F-4D97-AF65-F5344CB8AC3E}">
        <p14:creationId xmlns:p14="http://schemas.microsoft.com/office/powerpoint/2010/main" val="2377343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montagne, eau, nature&#10;&#10;Description générée automatiquement">
            <a:extLst>
              <a:ext uri="{FF2B5EF4-FFF2-40B4-BE49-F238E27FC236}">
                <a16:creationId xmlns:a16="http://schemas.microsoft.com/office/drawing/2014/main" id="{067FE2B6-576F-D775-B309-EF3F0EED62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0415" y="555586"/>
            <a:ext cx="8731170" cy="557899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FA2777-E396-2701-6C0A-F04C57C759BC}"/>
              </a:ext>
            </a:extLst>
          </p:cNvPr>
          <p:cNvSpPr txBox="1"/>
          <p:nvPr/>
        </p:nvSpPr>
        <p:spPr>
          <a:xfrm>
            <a:off x="4514127" y="5796030"/>
            <a:ext cx="655127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Vignes près de Spitz (</a:t>
            </a:r>
            <a:r>
              <a:rPr lang="fr-FR" sz="2000" b="1" dirty="0" err="1">
                <a:solidFill>
                  <a:schemeClr val="bg1"/>
                </a:solidFill>
              </a:rPr>
              <a:t>Wachau</a:t>
            </a:r>
            <a:r>
              <a:rPr lang="fr-FR" sz="2000" b="1" dirty="0">
                <a:solidFill>
                  <a:schemeClr val="bg1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474061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arbre, extérieur, ciel, plante&#10;&#10;Description générée automatiquement">
            <a:extLst>
              <a:ext uri="{FF2B5EF4-FFF2-40B4-BE49-F238E27FC236}">
                <a16:creationId xmlns:a16="http://schemas.microsoft.com/office/drawing/2014/main" id="{BED9C590-9143-FDB4-6551-DE1B55B6A9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4800" y="990600"/>
            <a:ext cx="6502400" cy="48768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F803D63-16E4-F07A-34E9-A12FD06DBC3E}"/>
              </a:ext>
            </a:extLst>
          </p:cNvPr>
          <p:cNvSpPr txBox="1"/>
          <p:nvPr/>
        </p:nvSpPr>
        <p:spPr>
          <a:xfrm>
            <a:off x="9514390" y="3159888"/>
            <a:ext cx="26776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Sculpture à Donaueschingen Souabe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53484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statue, parc&#10;&#10;Description générée automatiquement">
            <a:extLst>
              <a:ext uri="{FF2B5EF4-FFF2-40B4-BE49-F238E27FC236}">
                <a16:creationId xmlns:a16="http://schemas.microsoft.com/office/drawing/2014/main" id="{077E0D18-4086-BF85-B26D-CECC6523E4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7073" y="990600"/>
            <a:ext cx="6502400" cy="4876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504116-F1A0-E610-8F54-DC3119B0EE90}"/>
              </a:ext>
            </a:extLst>
          </p:cNvPr>
          <p:cNvSpPr txBox="1"/>
          <p:nvPr/>
        </p:nvSpPr>
        <p:spPr>
          <a:xfrm>
            <a:off x="1701479" y="3750198"/>
            <a:ext cx="1898248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Sculpture ouest de la Bavière.</a:t>
            </a:r>
          </a:p>
        </p:txBody>
      </p:sp>
    </p:spTree>
    <p:extLst>
      <p:ext uri="{BB962C8B-B14F-4D97-AF65-F5344CB8AC3E}">
        <p14:creationId xmlns:p14="http://schemas.microsoft.com/office/powerpoint/2010/main" val="2029123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81CF65B-3C9A-E10D-0E46-A43F6AE124E8}"/>
              </a:ext>
            </a:extLst>
          </p:cNvPr>
          <p:cNvSpPr txBox="1"/>
          <p:nvPr/>
        </p:nvSpPr>
        <p:spPr>
          <a:xfrm>
            <a:off x="3437682" y="2231554"/>
            <a:ext cx="9271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Présenter Le Danube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4A90E1F-D0D8-7DA5-F998-6ED0DB0C80B6}"/>
              </a:ext>
            </a:extLst>
          </p:cNvPr>
          <p:cNvSpPr txBox="1"/>
          <p:nvPr/>
        </p:nvSpPr>
        <p:spPr>
          <a:xfrm>
            <a:off x="4109013" y="2754774"/>
            <a:ext cx="77666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8F55851-0569-9A3E-6093-E674DB98841D}"/>
              </a:ext>
            </a:extLst>
          </p:cNvPr>
          <p:cNvSpPr txBox="1"/>
          <p:nvPr/>
        </p:nvSpPr>
        <p:spPr>
          <a:xfrm>
            <a:off x="5625296" y="3277994"/>
            <a:ext cx="42016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</a:t>
            </a:r>
          </a:p>
        </p:txBody>
      </p:sp>
    </p:spTree>
    <p:extLst>
      <p:ext uri="{BB962C8B-B14F-4D97-AF65-F5344CB8AC3E}">
        <p14:creationId xmlns:p14="http://schemas.microsoft.com/office/powerpoint/2010/main" val="1157984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391</Words>
  <Application>Microsoft Office PowerPoint</Application>
  <PresentationFormat>Grand écran</PresentationFormat>
  <Paragraphs>64</Paragraphs>
  <Slides>35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4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2022-12-14T08:29:06Z</dcterms:created>
  <dcterms:modified xsi:type="dcterms:W3CDTF">2022-12-14T09:45:44Z</dcterms:modified>
</cp:coreProperties>
</file>