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277" r:id="rId4"/>
    <p:sldId id="256" r:id="rId5"/>
    <p:sldId id="257" r:id="rId6"/>
    <p:sldId id="258" r:id="rId7"/>
    <p:sldId id="260" r:id="rId8"/>
    <p:sldId id="259" r:id="rId9"/>
    <p:sldId id="261" r:id="rId10"/>
    <p:sldId id="262"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80"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D+ihVsBilLbYZJaVleUTQ==" hashData="KOO5hfWorjZhnX3p7obk0H9Lz/EEGRxMnj9WJERmEGSqc9mnEE5GpMruaJTTyD/d588WTd5XnQes/upfQCci4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3" autoAdjust="0"/>
    <p:restoredTop sz="94660"/>
  </p:normalViewPr>
  <p:slideViewPr>
    <p:cSldViewPr snapToGrid="0">
      <p:cViewPr varScale="1">
        <p:scale>
          <a:sx n="92" d="100"/>
          <a:sy n="92" d="100"/>
        </p:scale>
        <p:origin x="90"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0EC6AA-75C8-783C-D161-F419C95BA9C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DAA0C98-C946-D174-B3E3-42156DCD54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68C2432-FAFB-652E-5F3E-D2DB372C1FD4}"/>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5" name="Espace réservé du pied de page 4">
            <a:extLst>
              <a:ext uri="{FF2B5EF4-FFF2-40B4-BE49-F238E27FC236}">
                <a16:creationId xmlns:a16="http://schemas.microsoft.com/office/drawing/2014/main" id="{044374F8-F559-6BFE-FC27-FF5FDA66646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401E8C-F768-9512-93E1-84917A370E58}"/>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3159103795"/>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22411E-0464-8E83-0570-AF2C27E92D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5EF9776-D840-AFE2-4F7B-485BACE89AC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6EEFEE-A40D-90F5-3BE4-A03D0F18EBFB}"/>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5" name="Espace réservé du pied de page 4">
            <a:extLst>
              <a:ext uri="{FF2B5EF4-FFF2-40B4-BE49-F238E27FC236}">
                <a16:creationId xmlns:a16="http://schemas.microsoft.com/office/drawing/2014/main" id="{84C3920F-930C-5411-4B01-A8F3D09EF2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20EFCC-D29E-B503-A03C-75915D35877F}"/>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4156848866"/>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794A63-B215-A75D-0A0A-0D310D33E21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0DC141F-57A9-5435-A40B-45E436B12A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8C6FD1-4440-D3EC-55A8-276B9FDC0273}"/>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5" name="Espace réservé du pied de page 4">
            <a:extLst>
              <a:ext uri="{FF2B5EF4-FFF2-40B4-BE49-F238E27FC236}">
                <a16:creationId xmlns:a16="http://schemas.microsoft.com/office/drawing/2014/main" id="{6394BD95-CC6D-0971-33AE-5738D92774F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7A98B75-7732-F3D2-BF68-616440D3E553}"/>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1358275038"/>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59B1BA-9CBF-F4CD-A8FD-7685754718A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93C21C6-E7BF-587D-14D8-7E6D3443639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351AA09-4093-AFC2-0A87-712357DA9ED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1904F4A-3083-DA9C-FF47-6790127249DF}"/>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6" name="Espace réservé du pied de page 5">
            <a:extLst>
              <a:ext uri="{FF2B5EF4-FFF2-40B4-BE49-F238E27FC236}">
                <a16:creationId xmlns:a16="http://schemas.microsoft.com/office/drawing/2014/main" id="{4A0A1EBE-ACB4-F6AF-9534-D8372DDCE81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1972871-3924-A24D-0DA8-5743CC67AE97}"/>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1767893352"/>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3734CC-EA2A-C447-512A-000F6D1CF4A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F195958-4531-8027-4E13-5A167A575B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8ED83AA-8323-1280-862B-1C419BA3C78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766F0A6-B24F-B9CE-209F-6DE7874F90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CB29415-D123-7A96-44C2-47C15BCF59B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DC61176-545F-3784-9BA6-DDCF299B8A88}"/>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8" name="Espace réservé du pied de page 7">
            <a:extLst>
              <a:ext uri="{FF2B5EF4-FFF2-40B4-BE49-F238E27FC236}">
                <a16:creationId xmlns:a16="http://schemas.microsoft.com/office/drawing/2014/main" id="{2B4FC332-EADD-81FD-550C-6B5856F5C73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A30A605-8342-7E62-DB8D-F77966039887}"/>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579557203"/>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35F197-5463-792F-49AC-D7B773BE0FD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638456E-0FC5-326D-B280-825275AAEC04}"/>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4" name="Espace réservé du pied de page 3">
            <a:extLst>
              <a:ext uri="{FF2B5EF4-FFF2-40B4-BE49-F238E27FC236}">
                <a16:creationId xmlns:a16="http://schemas.microsoft.com/office/drawing/2014/main" id="{2BD94879-C683-90B2-4552-F0986F6E216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3E230C6-2BA1-F942-0940-663C77C842B7}"/>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3242100605"/>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DF3D167-3EE9-E490-2334-95D4927C89BC}"/>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3" name="Espace réservé du pied de page 2">
            <a:extLst>
              <a:ext uri="{FF2B5EF4-FFF2-40B4-BE49-F238E27FC236}">
                <a16:creationId xmlns:a16="http://schemas.microsoft.com/office/drawing/2014/main" id="{0F8D528F-143B-F0EB-C052-7DB7664EAF9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F3C7472-71D4-9257-2D30-9FB96F9FF074}"/>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3366162841"/>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3AE6E2-BA95-468E-557A-ACC741622E3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8CEE207-620D-04E2-B35E-E2D5CD1CC8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14FF9E9-2D8C-4E10-90F3-23884B642D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ED21B8-D8EE-B516-4653-19EF6BEB6729}"/>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6" name="Espace réservé du pied de page 5">
            <a:extLst>
              <a:ext uri="{FF2B5EF4-FFF2-40B4-BE49-F238E27FC236}">
                <a16:creationId xmlns:a16="http://schemas.microsoft.com/office/drawing/2014/main" id="{B5CC8A10-6DA9-EF5C-EDBD-34A6569B977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731EF9-167B-1C21-BE4D-F0FF59ECBC16}"/>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3254692762"/>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110A77-67FC-1C13-B262-867B9DE887E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12FC698-0063-DA43-F291-50BE2F0C54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5A082C8-3932-A632-6EF4-4C6F7FA25D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0EE8BAB-165F-7F0A-223C-8C7732268950}"/>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6" name="Espace réservé du pied de page 5">
            <a:extLst>
              <a:ext uri="{FF2B5EF4-FFF2-40B4-BE49-F238E27FC236}">
                <a16:creationId xmlns:a16="http://schemas.microsoft.com/office/drawing/2014/main" id="{8BFAF300-7D99-8C98-D049-DD47439621A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87579FE-0AE8-6825-6952-71D096968632}"/>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4243286656"/>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F1F1CE-3BF1-1019-9473-A1CF354A18F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E7872B1-E9BA-3635-EA72-7B97AD53F5E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5DC0260-D540-9BC9-8265-83FBCBA04EE2}"/>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5" name="Espace réservé du pied de page 4">
            <a:extLst>
              <a:ext uri="{FF2B5EF4-FFF2-40B4-BE49-F238E27FC236}">
                <a16:creationId xmlns:a16="http://schemas.microsoft.com/office/drawing/2014/main" id="{5D77D5EA-1BEB-19EC-BF15-D85FDC43EFE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5780228-144E-CD24-DD58-38EEE2523EFC}"/>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1827332597"/>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E561199-19AE-21F5-D9EE-0DA2C519831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DCEA67A-FC49-EA42-7BDE-34A11B31D1B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E13A60-1DCB-7543-7DDB-BFA488E49398}"/>
              </a:ext>
            </a:extLst>
          </p:cNvPr>
          <p:cNvSpPr>
            <a:spLocks noGrp="1"/>
          </p:cNvSpPr>
          <p:nvPr>
            <p:ph type="dt" sz="half" idx="10"/>
          </p:nvPr>
        </p:nvSpPr>
        <p:spPr/>
        <p:txBody>
          <a:bodyPr/>
          <a:lstStyle/>
          <a:p>
            <a:fld id="{D8BC5B07-3A7A-41CC-A09E-72ECCC527BD2}" type="datetimeFigureOut">
              <a:rPr lang="fr-FR" smtClean="0"/>
              <a:t>12/12/2022</a:t>
            </a:fld>
            <a:endParaRPr lang="fr-FR"/>
          </a:p>
        </p:txBody>
      </p:sp>
      <p:sp>
        <p:nvSpPr>
          <p:cNvPr id="5" name="Espace réservé du pied de page 4">
            <a:extLst>
              <a:ext uri="{FF2B5EF4-FFF2-40B4-BE49-F238E27FC236}">
                <a16:creationId xmlns:a16="http://schemas.microsoft.com/office/drawing/2014/main" id="{FB0BA5A8-3743-1D0D-BFF7-0D2D71267D8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59FC8C-7FD1-8144-98AC-3B6996C2A6C9}"/>
              </a:ext>
            </a:extLst>
          </p:cNvPr>
          <p:cNvSpPr>
            <a:spLocks noGrp="1"/>
          </p:cNvSpPr>
          <p:nvPr>
            <p:ph type="sldNum" sz="quarter" idx="12"/>
          </p:nvPr>
        </p:nvSpPr>
        <p:spPr/>
        <p:txBody>
          <a:bodyPr/>
          <a:lstStyle/>
          <a:p>
            <a:fld id="{9D52C42B-94BC-4968-9EAE-2151A0D40DFB}" type="slidenum">
              <a:rPr lang="fr-FR" smtClean="0"/>
              <a:t>‹N°›</a:t>
            </a:fld>
            <a:endParaRPr lang="fr-FR"/>
          </a:p>
        </p:txBody>
      </p:sp>
    </p:spTree>
    <p:extLst>
      <p:ext uri="{BB962C8B-B14F-4D97-AF65-F5344CB8AC3E}">
        <p14:creationId xmlns:p14="http://schemas.microsoft.com/office/powerpoint/2010/main" val="1208619912"/>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185565C-06A0-F136-4A2D-8D26D4F065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36D0EFF-41BD-AAE2-75E7-1DC8737048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5AA491-7126-2CA7-B0EA-A292BA0164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BC5B07-3A7A-41CC-A09E-72ECCC527BD2}" type="datetimeFigureOut">
              <a:rPr lang="fr-FR" smtClean="0"/>
              <a:t>12/12/2022</a:t>
            </a:fld>
            <a:endParaRPr lang="fr-FR"/>
          </a:p>
        </p:txBody>
      </p:sp>
      <p:sp>
        <p:nvSpPr>
          <p:cNvPr id="5" name="Espace réservé du pied de page 4">
            <a:extLst>
              <a:ext uri="{FF2B5EF4-FFF2-40B4-BE49-F238E27FC236}">
                <a16:creationId xmlns:a16="http://schemas.microsoft.com/office/drawing/2014/main" id="{60A42526-5772-4B54-ABFB-CB986DFF64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C7806D5-B9E6-4AF2-FF1F-4C03089995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52C42B-94BC-4968-9EAE-2151A0D40DFB}" type="slidenum">
              <a:rPr lang="fr-FR" smtClean="0"/>
              <a:t>‹N°›</a:t>
            </a:fld>
            <a:endParaRPr lang="fr-FR"/>
          </a:p>
        </p:txBody>
      </p:sp>
    </p:spTree>
    <p:extLst>
      <p:ext uri="{BB962C8B-B14F-4D97-AF65-F5344CB8AC3E}">
        <p14:creationId xmlns:p14="http://schemas.microsoft.com/office/powerpoint/2010/main" val="9089417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nature, rive&#10;&#10;Description générée automatiquement">
            <a:extLst>
              <a:ext uri="{FF2B5EF4-FFF2-40B4-BE49-F238E27FC236}">
                <a16:creationId xmlns:a16="http://schemas.microsoft.com/office/drawing/2014/main" id="{DF250831-64DC-62A6-ABE8-770A45AA50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19200" y="904009"/>
            <a:ext cx="9753600" cy="5112327"/>
          </a:xfrm>
          <a:prstGeom prst="rect">
            <a:avLst/>
          </a:prstGeom>
        </p:spPr>
      </p:pic>
      <p:sp>
        <p:nvSpPr>
          <p:cNvPr id="4" name="ZoneTexte 3">
            <a:extLst>
              <a:ext uri="{FF2B5EF4-FFF2-40B4-BE49-F238E27FC236}">
                <a16:creationId xmlns:a16="http://schemas.microsoft.com/office/drawing/2014/main" id="{A9004D42-8F64-6E9F-2A7A-CDC41BA25106}"/>
              </a:ext>
            </a:extLst>
          </p:cNvPr>
          <p:cNvSpPr txBox="1"/>
          <p:nvPr/>
        </p:nvSpPr>
        <p:spPr>
          <a:xfrm>
            <a:off x="3886200" y="5677782"/>
            <a:ext cx="7211291"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La communauté de Akulivik41au Nunavik.</a:t>
            </a:r>
          </a:p>
        </p:txBody>
      </p:sp>
      <p:sp>
        <p:nvSpPr>
          <p:cNvPr id="5" name="ZoneTexte 4">
            <a:extLst>
              <a:ext uri="{FF2B5EF4-FFF2-40B4-BE49-F238E27FC236}">
                <a16:creationId xmlns:a16="http://schemas.microsoft.com/office/drawing/2014/main" id="{44279C48-E8EB-200F-43BB-D9D88111004E}"/>
              </a:ext>
            </a:extLst>
          </p:cNvPr>
          <p:cNvSpPr txBox="1"/>
          <p:nvPr/>
        </p:nvSpPr>
        <p:spPr>
          <a:xfrm>
            <a:off x="3640282" y="380789"/>
            <a:ext cx="8551718" cy="523220"/>
          </a:xfrm>
          <a:prstGeom prst="rect">
            <a:avLst/>
          </a:prstGeom>
          <a:noFill/>
        </p:spPr>
        <p:txBody>
          <a:bodyPr wrap="square" rtlCol="0">
            <a:spAutoFit/>
          </a:bodyPr>
          <a:lstStyle/>
          <a:p>
            <a:r>
              <a:rPr lang="fr-FR" sz="2800" b="1" dirty="0">
                <a:solidFill>
                  <a:schemeClr val="bg1"/>
                </a:solidFill>
              </a:rPr>
              <a:t>Lorient Vous Présente  Nunavik</a:t>
            </a:r>
          </a:p>
        </p:txBody>
      </p:sp>
    </p:spTree>
    <p:extLst>
      <p:ext uri="{BB962C8B-B14F-4D97-AF65-F5344CB8AC3E}">
        <p14:creationId xmlns:p14="http://schemas.microsoft.com/office/powerpoint/2010/main" val="1111923773"/>
      </p:ext>
    </p:extLst>
  </p:cSld>
  <p:clrMapOvr>
    <a:masterClrMapping/>
  </p:clrMapOvr>
  <mc:AlternateContent xmlns:mc="http://schemas.openxmlformats.org/markup-compatibility/2006">
    <mc:Choice xmlns:p14="http://schemas.microsoft.com/office/powerpoint/2010/main" Requires="p14">
      <p:transition spd="slow" p14:dur="5000" advClick="0" advTm="16000">
        <p14:ripple/>
        <p:sndAc>
          <p:stSnd loop="1">
            <p:snd r:embed="rId2" name="Les Plus Belles Musiques Française Au Piano - Beautiful French Songs on Piano.wav"/>
          </p:stSnd>
        </p:sndAc>
      </p:transition>
    </mc:Choice>
    <mc:Fallback>
      <p:transition spd="slow" advClick="0" advTm="16000">
        <p:fade/>
        <p:sndAc>
          <p:stSnd loop="1">
            <p:snd r:embed="rId2" name="Les Plus Belles Musiques Française Au Piano - Beautiful French Songs on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7B2F28E-18DD-5477-A56B-56B881CB62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0718" y="467591"/>
            <a:ext cx="11107882" cy="5922818"/>
          </a:xfrm>
          <a:prstGeom prst="rect">
            <a:avLst/>
          </a:prstGeom>
        </p:spPr>
      </p:pic>
    </p:spTree>
    <p:extLst>
      <p:ext uri="{BB962C8B-B14F-4D97-AF65-F5344CB8AC3E}">
        <p14:creationId xmlns:p14="http://schemas.microsoft.com/office/powerpoint/2010/main" val="692179177"/>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EC33FD-0232-0760-1730-6713F0283995}"/>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L</a:t>
            </a: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e Nunavik1 (en inuktitut : </a:t>
            </a:r>
            <a:r>
              <a:rPr lang="fr-FR" sz="44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ᓄᓇᕕᒃ</a:t>
            </a: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autrefois nommé le Nouveau-Québec, est le nom donné au territoire québécois situé au-delà du 55e parallèle nord. Faisant partie de la région du Nord-du-Québec, le Nunavik couvre un territoire d'une superficie d'environ 507 000 km2 et est composé de lacs sculptés par les glaciers, de toundra et de forêt boréale.</a:t>
            </a:r>
          </a:p>
        </p:txBody>
      </p:sp>
    </p:spTree>
    <p:extLst>
      <p:ext uri="{BB962C8B-B14F-4D97-AF65-F5344CB8AC3E}">
        <p14:creationId xmlns:p14="http://schemas.microsoft.com/office/powerpoint/2010/main" val="1615316002"/>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lumière, nature, trou&#10;&#10;Description générée automatiquement">
            <a:extLst>
              <a:ext uri="{FF2B5EF4-FFF2-40B4-BE49-F238E27FC236}">
                <a16:creationId xmlns:a16="http://schemas.microsoft.com/office/drawing/2014/main" id="{8D1BE8E5-DEA1-8712-965A-349C989C1A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8577" y="238991"/>
            <a:ext cx="8634846" cy="5455227"/>
          </a:xfrm>
          <a:prstGeom prst="rect">
            <a:avLst/>
          </a:prstGeom>
        </p:spPr>
      </p:pic>
      <p:sp>
        <p:nvSpPr>
          <p:cNvPr id="6" name="ZoneTexte 5">
            <a:extLst>
              <a:ext uri="{FF2B5EF4-FFF2-40B4-BE49-F238E27FC236}">
                <a16:creationId xmlns:a16="http://schemas.microsoft.com/office/drawing/2014/main" id="{96031158-E576-D264-4CDC-01F8549FDD0E}"/>
              </a:ext>
            </a:extLst>
          </p:cNvPr>
          <p:cNvSpPr txBox="1"/>
          <p:nvPr/>
        </p:nvSpPr>
        <p:spPr>
          <a:xfrm>
            <a:off x="606136" y="5694218"/>
            <a:ext cx="11170227" cy="1015663"/>
          </a:xfrm>
          <a:prstGeom prst="rect">
            <a:avLst/>
          </a:prstGeom>
          <a:noFill/>
        </p:spPr>
        <p:txBody>
          <a:bodyPr wrap="square" rtlCol="0">
            <a:spAutoFit/>
          </a:bodyPr>
          <a:lstStyle/>
          <a:p>
            <a:r>
              <a:rPr lang="fr-FR" sz="2000" b="1" dirty="0">
                <a:solidFill>
                  <a:schemeClr val="bg1"/>
                </a:solidFill>
              </a:rPr>
              <a:t>Les îles </a:t>
            </a:r>
            <a:r>
              <a:rPr lang="fr-FR" sz="2000" b="1" dirty="0" err="1">
                <a:solidFill>
                  <a:schemeClr val="bg1"/>
                </a:solidFill>
              </a:rPr>
              <a:t>Digges</a:t>
            </a:r>
            <a:r>
              <a:rPr lang="fr-FR" sz="2000" b="1" dirty="0">
                <a:solidFill>
                  <a:schemeClr val="bg1"/>
                </a:solidFill>
              </a:rPr>
              <a:t>, bien qu'elles ne soient distantes que de quelques kilomètres du littoral du Nunavik, sont administrativement rattachées au territoire du Nunavut. Cette particularité est récurrente pour tout le rivage nordique du Québec.</a:t>
            </a:r>
          </a:p>
        </p:txBody>
      </p:sp>
    </p:spTree>
    <p:extLst>
      <p:ext uri="{BB962C8B-B14F-4D97-AF65-F5344CB8AC3E}">
        <p14:creationId xmlns:p14="http://schemas.microsoft.com/office/powerpoint/2010/main" val="1840655329"/>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montagne, herbe&#10;&#10;Description générée automatiquement">
            <a:extLst>
              <a:ext uri="{FF2B5EF4-FFF2-40B4-BE49-F238E27FC236}">
                <a16:creationId xmlns:a16="http://schemas.microsoft.com/office/drawing/2014/main" id="{D3EFCC90-1426-3369-5E01-557321E848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9468" y="550718"/>
            <a:ext cx="8233064" cy="5579918"/>
          </a:xfrm>
          <a:prstGeom prst="rect">
            <a:avLst/>
          </a:prstGeom>
        </p:spPr>
      </p:pic>
      <p:sp>
        <p:nvSpPr>
          <p:cNvPr id="4" name="ZoneTexte 3">
            <a:extLst>
              <a:ext uri="{FF2B5EF4-FFF2-40B4-BE49-F238E27FC236}">
                <a16:creationId xmlns:a16="http://schemas.microsoft.com/office/drawing/2014/main" id="{8429CFCF-81D6-7B9D-8805-D53C6C536540}"/>
              </a:ext>
            </a:extLst>
          </p:cNvPr>
          <p:cNvSpPr txBox="1"/>
          <p:nvPr/>
        </p:nvSpPr>
        <p:spPr>
          <a:xfrm>
            <a:off x="5268191" y="6107227"/>
            <a:ext cx="7200900" cy="400110"/>
          </a:xfrm>
          <a:prstGeom prst="rect">
            <a:avLst/>
          </a:prstGeom>
          <a:noFill/>
        </p:spPr>
        <p:txBody>
          <a:bodyPr wrap="square" rtlCol="0">
            <a:spAutoFit/>
          </a:bodyPr>
          <a:lstStyle/>
          <a:p>
            <a:r>
              <a:rPr lang="fr-FR" sz="2000" b="1" dirty="0">
                <a:solidFill>
                  <a:schemeClr val="bg1"/>
                </a:solidFill>
              </a:rPr>
              <a:t>Rivière George</a:t>
            </a:r>
          </a:p>
        </p:txBody>
      </p:sp>
    </p:spTree>
    <p:extLst>
      <p:ext uri="{BB962C8B-B14F-4D97-AF65-F5344CB8AC3E}">
        <p14:creationId xmlns:p14="http://schemas.microsoft.com/office/powerpoint/2010/main" val="2879007761"/>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nature, terrain&#10;&#10;Description générée automatiquement">
            <a:extLst>
              <a:ext uri="{FF2B5EF4-FFF2-40B4-BE49-F238E27FC236}">
                <a16:creationId xmlns:a16="http://schemas.microsoft.com/office/drawing/2014/main" id="{D4A3AE95-21FA-1536-EA6C-749A419393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2436" y="914401"/>
            <a:ext cx="8087127" cy="5216236"/>
          </a:xfrm>
          <a:prstGeom prst="rect">
            <a:avLst/>
          </a:prstGeom>
        </p:spPr>
      </p:pic>
      <p:sp>
        <p:nvSpPr>
          <p:cNvPr id="4" name="ZoneTexte 3">
            <a:extLst>
              <a:ext uri="{FF2B5EF4-FFF2-40B4-BE49-F238E27FC236}">
                <a16:creationId xmlns:a16="http://schemas.microsoft.com/office/drawing/2014/main" id="{6C3D8357-4763-5D29-5B4F-ECDD5B71ADB2}"/>
              </a:ext>
            </a:extLst>
          </p:cNvPr>
          <p:cNvSpPr txBox="1"/>
          <p:nvPr/>
        </p:nvSpPr>
        <p:spPr>
          <a:xfrm>
            <a:off x="3761509" y="6065664"/>
            <a:ext cx="7190509" cy="400110"/>
          </a:xfrm>
          <a:prstGeom prst="rect">
            <a:avLst/>
          </a:prstGeom>
          <a:noFill/>
        </p:spPr>
        <p:txBody>
          <a:bodyPr wrap="square" rtlCol="0">
            <a:spAutoFit/>
          </a:bodyPr>
          <a:lstStyle/>
          <a:p>
            <a:r>
              <a:rPr lang="fr-FR" sz="2000" b="1" dirty="0">
                <a:solidFill>
                  <a:schemeClr val="bg1"/>
                </a:solidFill>
              </a:rPr>
              <a:t>Vue aérienne de la toundra du Nunavik.</a:t>
            </a:r>
          </a:p>
        </p:txBody>
      </p:sp>
    </p:spTree>
    <p:extLst>
      <p:ext uri="{BB962C8B-B14F-4D97-AF65-F5344CB8AC3E}">
        <p14:creationId xmlns:p14="http://schemas.microsoft.com/office/powerpoint/2010/main" val="3477753586"/>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champ, nature&#10;&#10;Description générée automatiquement">
            <a:extLst>
              <a:ext uri="{FF2B5EF4-FFF2-40B4-BE49-F238E27FC236}">
                <a16:creationId xmlns:a16="http://schemas.microsoft.com/office/drawing/2014/main" id="{714AC58B-7E2C-7279-8956-005952914E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6121" y="581890"/>
            <a:ext cx="9239758" cy="5372100"/>
          </a:xfrm>
          <a:prstGeom prst="rect">
            <a:avLst/>
          </a:prstGeom>
        </p:spPr>
      </p:pic>
      <p:sp>
        <p:nvSpPr>
          <p:cNvPr id="4" name="ZoneTexte 3">
            <a:extLst>
              <a:ext uri="{FF2B5EF4-FFF2-40B4-BE49-F238E27FC236}">
                <a16:creationId xmlns:a16="http://schemas.microsoft.com/office/drawing/2014/main" id="{4DBB697C-67F6-2162-00E8-DD59ACBDD147}"/>
              </a:ext>
            </a:extLst>
          </p:cNvPr>
          <p:cNvSpPr txBox="1"/>
          <p:nvPr/>
        </p:nvSpPr>
        <p:spPr>
          <a:xfrm>
            <a:off x="3151297" y="5755516"/>
            <a:ext cx="7564582"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Ruines d'une maison longue de culture dorsétienne.</a:t>
            </a:r>
          </a:p>
        </p:txBody>
      </p:sp>
    </p:spTree>
    <p:extLst>
      <p:ext uri="{BB962C8B-B14F-4D97-AF65-F5344CB8AC3E}">
        <p14:creationId xmlns:p14="http://schemas.microsoft.com/office/powerpoint/2010/main" val="1961121398"/>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rive&#10;&#10;Description générée automatiquement">
            <a:extLst>
              <a:ext uri="{FF2B5EF4-FFF2-40B4-BE49-F238E27FC236}">
                <a16:creationId xmlns:a16="http://schemas.microsoft.com/office/drawing/2014/main" id="{41298430-1424-C8D9-19D8-332D01AFCB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9559" y="402296"/>
            <a:ext cx="9132882" cy="5593259"/>
          </a:xfrm>
          <a:prstGeom prst="rect">
            <a:avLst/>
          </a:prstGeom>
        </p:spPr>
      </p:pic>
      <p:sp>
        <p:nvSpPr>
          <p:cNvPr id="4" name="ZoneTexte 3">
            <a:extLst>
              <a:ext uri="{FF2B5EF4-FFF2-40B4-BE49-F238E27FC236}">
                <a16:creationId xmlns:a16="http://schemas.microsoft.com/office/drawing/2014/main" id="{7D922700-182A-A30D-14FC-FB6262B3EA49}"/>
              </a:ext>
            </a:extLst>
          </p:cNvPr>
          <p:cNvSpPr txBox="1"/>
          <p:nvPr/>
        </p:nvSpPr>
        <p:spPr>
          <a:xfrm>
            <a:off x="1217104" y="5995555"/>
            <a:ext cx="10254459" cy="400110"/>
          </a:xfrm>
          <a:prstGeom prst="rect">
            <a:avLst/>
          </a:prstGeom>
          <a:noFill/>
        </p:spPr>
        <p:txBody>
          <a:bodyPr wrap="square" rtlCol="0">
            <a:spAutoFit/>
          </a:bodyPr>
          <a:lstStyle/>
          <a:p>
            <a:r>
              <a:rPr lang="fr-FR" sz="2000" b="1" dirty="0">
                <a:solidFill>
                  <a:schemeClr val="bg1"/>
                </a:solidFill>
              </a:rPr>
              <a:t>Machinerie et navire de charge près d'</a:t>
            </a:r>
            <a:r>
              <a:rPr lang="fr-FR" sz="2000" b="1" dirty="0" err="1">
                <a:solidFill>
                  <a:schemeClr val="bg1"/>
                </a:solidFill>
              </a:rPr>
              <a:t>Ivujivik</a:t>
            </a:r>
            <a:r>
              <a:rPr lang="fr-FR" sz="2000" b="1" dirty="0">
                <a:solidFill>
                  <a:schemeClr val="bg1"/>
                </a:solidFill>
              </a:rPr>
              <a:t>, la communauté la plus nordique du Nunavik.</a:t>
            </a:r>
          </a:p>
        </p:txBody>
      </p:sp>
    </p:spTree>
    <p:extLst>
      <p:ext uri="{BB962C8B-B14F-4D97-AF65-F5344CB8AC3E}">
        <p14:creationId xmlns:p14="http://schemas.microsoft.com/office/powerpoint/2010/main" val="1412785557"/>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reptile, tortue&#10;&#10;Description générée automatiquement">
            <a:extLst>
              <a:ext uri="{FF2B5EF4-FFF2-40B4-BE49-F238E27FC236}">
                <a16:creationId xmlns:a16="http://schemas.microsoft.com/office/drawing/2014/main" id="{B10B31C8-5A4F-4A44-5DEA-6A9E90C58F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4792" y="270164"/>
            <a:ext cx="4530436" cy="6473536"/>
          </a:xfrm>
          <a:prstGeom prst="rect">
            <a:avLst/>
          </a:prstGeom>
        </p:spPr>
      </p:pic>
      <p:sp>
        <p:nvSpPr>
          <p:cNvPr id="4" name="ZoneTexte 3">
            <a:extLst>
              <a:ext uri="{FF2B5EF4-FFF2-40B4-BE49-F238E27FC236}">
                <a16:creationId xmlns:a16="http://schemas.microsoft.com/office/drawing/2014/main" id="{C6E2FB30-6FAB-882C-048B-A0A7DB828363}"/>
              </a:ext>
            </a:extLst>
          </p:cNvPr>
          <p:cNvSpPr txBox="1"/>
          <p:nvPr/>
        </p:nvSpPr>
        <p:spPr>
          <a:xfrm>
            <a:off x="5569527" y="4686300"/>
            <a:ext cx="3958937"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Enfants de </a:t>
            </a:r>
            <a:r>
              <a:rPr lang="fr-FR" sz="2000" b="1" dirty="0" err="1">
                <a:solidFill>
                  <a:schemeClr val="bg1"/>
                </a:solidFill>
              </a:rPr>
              <a:t>Kuujjuaq</a:t>
            </a:r>
            <a:r>
              <a:rPr lang="fr-FR" sz="2000" b="1" dirty="0">
                <a:solidFill>
                  <a:schemeClr val="bg1"/>
                </a:solidFill>
              </a:rPr>
              <a:t>.</a:t>
            </a:r>
          </a:p>
        </p:txBody>
      </p:sp>
    </p:spTree>
    <p:extLst>
      <p:ext uri="{BB962C8B-B14F-4D97-AF65-F5344CB8AC3E}">
        <p14:creationId xmlns:p14="http://schemas.microsoft.com/office/powerpoint/2010/main" val="2741844026"/>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10;&#10;Description générée automatiquement">
            <a:extLst>
              <a:ext uri="{FF2B5EF4-FFF2-40B4-BE49-F238E27FC236}">
                <a16:creationId xmlns:a16="http://schemas.microsoft.com/office/drawing/2014/main" id="{A115EC13-CB97-EDD8-D3B0-2A86F3FEC6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6515" y="675409"/>
            <a:ext cx="10278970" cy="5496792"/>
          </a:xfrm>
          <a:prstGeom prst="rect">
            <a:avLst/>
          </a:prstGeom>
        </p:spPr>
      </p:pic>
      <p:sp>
        <p:nvSpPr>
          <p:cNvPr id="4" name="ZoneTexte 3">
            <a:extLst>
              <a:ext uri="{FF2B5EF4-FFF2-40B4-BE49-F238E27FC236}">
                <a16:creationId xmlns:a16="http://schemas.microsoft.com/office/drawing/2014/main" id="{68B73B93-FD38-B19D-8BCD-473934149261}"/>
              </a:ext>
            </a:extLst>
          </p:cNvPr>
          <p:cNvSpPr txBox="1"/>
          <p:nvPr/>
        </p:nvSpPr>
        <p:spPr>
          <a:xfrm>
            <a:off x="3719945" y="5844037"/>
            <a:ext cx="5985163"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Centre de santé </a:t>
            </a:r>
            <a:r>
              <a:rPr lang="fr-FR" sz="2000" b="1" dirty="0" err="1">
                <a:solidFill>
                  <a:schemeClr val="bg1"/>
                </a:solidFill>
              </a:rPr>
              <a:t>Inuulitsivik</a:t>
            </a:r>
            <a:r>
              <a:rPr lang="fr-FR" sz="2000" b="1" dirty="0">
                <a:solidFill>
                  <a:schemeClr val="bg1"/>
                </a:solidFill>
              </a:rPr>
              <a:t>, à </a:t>
            </a:r>
            <a:r>
              <a:rPr lang="fr-FR" sz="2000" b="1" dirty="0" err="1">
                <a:solidFill>
                  <a:schemeClr val="bg1"/>
                </a:solidFill>
              </a:rPr>
              <a:t>Puvirnituq</a:t>
            </a:r>
            <a:endParaRPr lang="fr-FR" sz="2000" b="1" dirty="0">
              <a:solidFill>
                <a:schemeClr val="bg1"/>
              </a:solidFill>
            </a:endParaRPr>
          </a:p>
        </p:txBody>
      </p:sp>
    </p:spTree>
    <p:extLst>
      <p:ext uri="{BB962C8B-B14F-4D97-AF65-F5344CB8AC3E}">
        <p14:creationId xmlns:p14="http://schemas.microsoft.com/office/powerpoint/2010/main" val="1483807112"/>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postiche, cheveux&#10;&#10;Description générée automatiquement">
            <a:extLst>
              <a:ext uri="{FF2B5EF4-FFF2-40B4-BE49-F238E27FC236}">
                <a16:creationId xmlns:a16="http://schemas.microsoft.com/office/drawing/2014/main" id="{2D6A9977-C21E-339C-D5DA-B452E8A8FD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2923" y="602672"/>
            <a:ext cx="7977331" cy="5496791"/>
          </a:xfrm>
          <a:prstGeom prst="rect">
            <a:avLst/>
          </a:prstGeom>
        </p:spPr>
      </p:pic>
      <p:sp>
        <p:nvSpPr>
          <p:cNvPr id="4" name="ZoneTexte 3">
            <a:extLst>
              <a:ext uri="{FF2B5EF4-FFF2-40B4-BE49-F238E27FC236}">
                <a16:creationId xmlns:a16="http://schemas.microsoft.com/office/drawing/2014/main" id="{4DB5135C-5DA9-8255-CD7C-B0E012A65851}"/>
              </a:ext>
            </a:extLst>
          </p:cNvPr>
          <p:cNvSpPr txBox="1"/>
          <p:nvPr/>
        </p:nvSpPr>
        <p:spPr>
          <a:xfrm>
            <a:off x="9627754" y="2119745"/>
            <a:ext cx="2462646" cy="2246769"/>
          </a:xfrm>
          <a:prstGeom prst="rect">
            <a:avLst/>
          </a:prstGeom>
          <a:noFill/>
        </p:spPr>
        <p:txBody>
          <a:bodyPr wrap="square" rtlCol="0">
            <a:spAutoFit/>
          </a:bodyPr>
          <a:lstStyle/>
          <a:p>
            <a:r>
              <a:rPr lang="fr-FR" sz="2000" b="1" dirty="0">
                <a:solidFill>
                  <a:schemeClr val="bg1"/>
                </a:solidFill>
              </a:rPr>
              <a:t>le Nunavik est aujourd’hui encore le berceau de milliers d’autochtones de la tribu des Inuits, issus de la grande famille des esquimaux. </a:t>
            </a:r>
          </a:p>
        </p:txBody>
      </p:sp>
    </p:spTree>
    <p:extLst>
      <p:ext uri="{BB962C8B-B14F-4D97-AF65-F5344CB8AC3E}">
        <p14:creationId xmlns:p14="http://schemas.microsoft.com/office/powerpoint/2010/main" val="2045987436"/>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glace, jour&#10;&#10;Description générée automatiquement">
            <a:extLst>
              <a:ext uri="{FF2B5EF4-FFF2-40B4-BE49-F238E27FC236}">
                <a16:creationId xmlns:a16="http://schemas.microsoft.com/office/drawing/2014/main" id="{1FBD0338-0B07-34B7-90B4-606D8C8821F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60700" y="425450"/>
            <a:ext cx="8128000" cy="6007100"/>
          </a:xfrm>
          <a:prstGeom prst="rect">
            <a:avLst/>
          </a:prstGeom>
        </p:spPr>
      </p:pic>
      <p:sp>
        <p:nvSpPr>
          <p:cNvPr id="4" name="ZoneTexte 3">
            <a:extLst>
              <a:ext uri="{FF2B5EF4-FFF2-40B4-BE49-F238E27FC236}">
                <a16:creationId xmlns:a16="http://schemas.microsoft.com/office/drawing/2014/main" id="{D2243EF5-92BA-1FFE-5686-80B0F0741A41}"/>
              </a:ext>
            </a:extLst>
          </p:cNvPr>
          <p:cNvSpPr txBox="1"/>
          <p:nvPr/>
        </p:nvSpPr>
        <p:spPr>
          <a:xfrm>
            <a:off x="374071" y="1631373"/>
            <a:ext cx="2572327" cy="4093428"/>
          </a:xfrm>
          <a:prstGeom prst="rect">
            <a:avLst/>
          </a:prstGeom>
          <a:noFill/>
        </p:spPr>
        <p:txBody>
          <a:bodyPr wrap="square" rtlCol="0">
            <a:spAutoFit/>
          </a:bodyPr>
          <a:lstStyle/>
          <a:p>
            <a:r>
              <a:rPr lang="fr-FR" sz="2000" b="1" dirty="0">
                <a:solidFill>
                  <a:schemeClr val="bg1"/>
                </a:solidFill>
              </a:rPr>
              <a:t>Vu sa proximité au cercle polaire arctique, il va sans dire que le Nunavik est une région extrêmement froide. En hiver, la température moyenne est de -30 degrés et elle atteint quelque fois les 12 degrés en été, quand elle le veut bien. </a:t>
            </a:r>
          </a:p>
        </p:txBody>
      </p:sp>
    </p:spTree>
    <p:extLst>
      <p:ext uri="{BB962C8B-B14F-4D97-AF65-F5344CB8AC3E}">
        <p14:creationId xmlns:p14="http://schemas.microsoft.com/office/powerpoint/2010/main" val="104378038"/>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montagne&#10;&#10;Description générée automatiquement">
            <a:extLst>
              <a:ext uri="{FF2B5EF4-FFF2-40B4-BE49-F238E27FC236}">
                <a16:creationId xmlns:a16="http://schemas.microsoft.com/office/drawing/2014/main" id="{C8AD47B9-6F63-495F-C75C-78A29EBB3C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7536" y="723899"/>
            <a:ext cx="7213600" cy="5410200"/>
          </a:xfrm>
          <a:prstGeom prst="rect">
            <a:avLst/>
          </a:prstGeom>
        </p:spPr>
      </p:pic>
      <p:sp>
        <p:nvSpPr>
          <p:cNvPr id="4" name="ZoneTexte 3">
            <a:extLst>
              <a:ext uri="{FF2B5EF4-FFF2-40B4-BE49-F238E27FC236}">
                <a16:creationId xmlns:a16="http://schemas.microsoft.com/office/drawing/2014/main" id="{95F58611-B446-5E61-AB8A-846468BBFDAD}"/>
              </a:ext>
            </a:extLst>
          </p:cNvPr>
          <p:cNvSpPr txBox="1"/>
          <p:nvPr/>
        </p:nvSpPr>
        <p:spPr>
          <a:xfrm>
            <a:off x="9370291" y="1457786"/>
            <a:ext cx="2119745" cy="4093428"/>
          </a:xfrm>
          <a:prstGeom prst="rect">
            <a:avLst/>
          </a:prstGeom>
          <a:noFill/>
        </p:spPr>
        <p:txBody>
          <a:bodyPr wrap="square" rtlCol="0">
            <a:spAutoFit/>
          </a:bodyPr>
          <a:lstStyle/>
          <a:p>
            <a:r>
              <a:rPr lang="fr-FR" sz="2000" b="1" dirty="0">
                <a:solidFill>
                  <a:schemeClr val="bg1"/>
                </a:solidFill>
              </a:rPr>
              <a:t>les amoureux de grimpe entreprendront l’ascension du Mont d’Iberville. C’est le plus haut sommet du Québec (dont une partie se trouve en Terre-Neuve-et-Labrador) situé dans la chaîne des monts </a:t>
            </a:r>
            <a:r>
              <a:rPr lang="fr-FR" sz="2000" b="1" dirty="0" err="1">
                <a:solidFill>
                  <a:schemeClr val="bg1"/>
                </a:solidFill>
              </a:rPr>
              <a:t>Torngat</a:t>
            </a:r>
            <a:endParaRPr lang="fr-FR" sz="2000" b="1" dirty="0">
              <a:solidFill>
                <a:schemeClr val="bg1"/>
              </a:solidFill>
            </a:endParaRPr>
          </a:p>
        </p:txBody>
      </p:sp>
    </p:spTree>
    <p:extLst>
      <p:ext uri="{BB962C8B-B14F-4D97-AF65-F5344CB8AC3E}">
        <p14:creationId xmlns:p14="http://schemas.microsoft.com/office/powerpoint/2010/main" val="2368195560"/>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olaire, ours, mammifère, roche&#10;&#10;Description générée automatiquement">
            <a:extLst>
              <a:ext uri="{FF2B5EF4-FFF2-40B4-BE49-F238E27FC236}">
                <a16:creationId xmlns:a16="http://schemas.microsoft.com/office/drawing/2014/main" id="{18F61D50-B912-213A-1041-D6A2866362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59182" y="798368"/>
            <a:ext cx="9144000" cy="5448300"/>
          </a:xfrm>
          <a:prstGeom prst="rect">
            <a:avLst/>
          </a:prstGeom>
        </p:spPr>
      </p:pic>
      <p:sp>
        <p:nvSpPr>
          <p:cNvPr id="4" name="ZoneTexte 3">
            <a:extLst>
              <a:ext uri="{FF2B5EF4-FFF2-40B4-BE49-F238E27FC236}">
                <a16:creationId xmlns:a16="http://schemas.microsoft.com/office/drawing/2014/main" id="{7D1FC581-DF73-A6C5-C88A-9BEA25C1FECF}"/>
              </a:ext>
            </a:extLst>
          </p:cNvPr>
          <p:cNvSpPr txBox="1"/>
          <p:nvPr/>
        </p:nvSpPr>
        <p:spPr>
          <a:xfrm>
            <a:off x="426027" y="1014139"/>
            <a:ext cx="2078182" cy="5016758"/>
          </a:xfrm>
          <a:prstGeom prst="rect">
            <a:avLst/>
          </a:prstGeom>
          <a:noFill/>
        </p:spPr>
        <p:txBody>
          <a:bodyPr wrap="square" rtlCol="0">
            <a:spAutoFit/>
          </a:bodyPr>
          <a:lstStyle/>
          <a:p>
            <a:r>
              <a:rPr lang="fr-FR" sz="2000" b="1" dirty="0">
                <a:solidFill>
                  <a:schemeClr val="bg1"/>
                </a:solidFill>
              </a:rPr>
              <a:t>Le Nunavik est aussi le repaire d’une faune arctique fantastique à la tête de laquelle règne l’illustre ours polaire, un mammifère marin absolument remarquable, qu’on peut observer dans son habitat naturel</a:t>
            </a:r>
          </a:p>
        </p:txBody>
      </p:sp>
    </p:spTree>
    <p:extLst>
      <p:ext uri="{BB962C8B-B14F-4D97-AF65-F5344CB8AC3E}">
        <p14:creationId xmlns:p14="http://schemas.microsoft.com/office/powerpoint/2010/main" val="1940768689"/>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extérieur, eau, pêche, poisson&#10;&#10;Description générée automatiquement">
            <a:extLst>
              <a:ext uri="{FF2B5EF4-FFF2-40B4-BE49-F238E27FC236}">
                <a16:creationId xmlns:a16="http://schemas.microsoft.com/office/drawing/2014/main" id="{3A14F3CC-7087-02B0-D292-2251348A20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9239" y="726497"/>
            <a:ext cx="8782050" cy="5238750"/>
          </a:xfrm>
          <a:prstGeom prst="rect">
            <a:avLst/>
          </a:prstGeom>
        </p:spPr>
      </p:pic>
      <p:sp>
        <p:nvSpPr>
          <p:cNvPr id="7" name="ZoneTexte 6">
            <a:extLst>
              <a:ext uri="{FF2B5EF4-FFF2-40B4-BE49-F238E27FC236}">
                <a16:creationId xmlns:a16="http://schemas.microsoft.com/office/drawing/2014/main" id="{E14BF046-A93B-35AC-E776-68757F37328A}"/>
              </a:ext>
            </a:extLst>
          </p:cNvPr>
          <p:cNvSpPr txBox="1"/>
          <p:nvPr/>
        </p:nvSpPr>
        <p:spPr>
          <a:xfrm>
            <a:off x="9438409" y="1681647"/>
            <a:ext cx="2753591" cy="3170099"/>
          </a:xfrm>
          <a:prstGeom prst="rect">
            <a:avLst/>
          </a:prstGeom>
          <a:noFill/>
        </p:spPr>
        <p:txBody>
          <a:bodyPr wrap="square" rtlCol="0">
            <a:spAutoFit/>
          </a:bodyPr>
          <a:lstStyle/>
          <a:p>
            <a:r>
              <a:rPr lang="fr-FR" sz="2000" b="1" dirty="0">
                <a:solidFill>
                  <a:schemeClr val="bg1"/>
                </a:solidFill>
              </a:rPr>
              <a:t>La contrée encore vierge qu’est le Nunavik compte d’innombrables lacs et de majestueuses rivières où nagent en grand nombre des salmonidés et autres poissons format géant, dignes des meilleures histoires de pêche. </a:t>
            </a:r>
          </a:p>
        </p:txBody>
      </p:sp>
    </p:spTree>
    <p:extLst>
      <p:ext uri="{BB962C8B-B14F-4D97-AF65-F5344CB8AC3E}">
        <p14:creationId xmlns:p14="http://schemas.microsoft.com/office/powerpoint/2010/main" val="2130185538"/>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montagne, extérieur, vallée&#10;&#10;Description générée automatiquement">
            <a:extLst>
              <a:ext uri="{FF2B5EF4-FFF2-40B4-BE49-F238E27FC236}">
                <a16:creationId xmlns:a16="http://schemas.microsoft.com/office/drawing/2014/main" id="{0D57BCEC-223C-A1B5-4937-7BCBA700B4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0426" y="358486"/>
            <a:ext cx="9760527" cy="5559136"/>
          </a:xfrm>
          <a:prstGeom prst="rect">
            <a:avLst/>
          </a:prstGeom>
        </p:spPr>
      </p:pic>
      <p:sp>
        <p:nvSpPr>
          <p:cNvPr id="5" name="ZoneTexte 4">
            <a:extLst>
              <a:ext uri="{FF2B5EF4-FFF2-40B4-BE49-F238E27FC236}">
                <a16:creationId xmlns:a16="http://schemas.microsoft.com/office/drawing/2014/main" id="{37BF542A-0180-0A5E-6A6F-07DA6509412A}"/>
              </a:ext>
            </a:extLst>
          </p:cNvPr>
          <p:cNvSpPr txBox="1"/>
          <p:nvPr/>
        </p:nvSpPr>
        <p:spPr>
          <a:xfrm>
            <a:off x="1161181" y="5842337"/>
            <a:ext cx="10119015" cy="1015663"/>
          </a:xfrm>
          <a:prstGeom prst="rect">
            <a:avLst/>
          </a:prstGeom>
          <a:noFill/>
        </p:spPr>
        <p:txBody>
          <a:bodyPr wrap="square" rtlCol="0">
            <a:spAutoFit/>
          </a:bodyPr>
          <a:lstStyle/>
          <a:p>
            <a:r>
              <a:rPr lang="fr-FR" sz="2000" b="1" dirty="0">
                <a:solidFill>
                  <a:schemeClr val="bg1"/>
                </a:solidFill>
              </a:rPr>
              <a:t>Nunavik, la terre des Inuits, terre de légendes, un espace immense s’étendant sur plus de 500 000km2, le tiers du Québec (à titre de comparaison, le territoire </a:t>
            </a:r>
            <a:r>
              <a:rPr lang="fr-FR" sz="2000" b="1" dirty="0" err="1">
                <a:solidFill>
                  <a:schemeClr val="bg1"/>
                </a:solidFill>
              </a:rPr>
              <a:t>francais</a:t>
            </a:r>
            <a:r>
              <a:rPr lang="fr-FR" sz="2000" b="1" dirty="0">
                <a:solidFill>
                  <a:schemeClr val="bg1"/>
                </a:solidFill>
              </a:rPr>
              <a:t> fait un peu plus de 600 000 km2)</a:t>
            </a:r>
          </a:p>
        </p:txBody>
      </p:sp>
    </p:spTree>
    <p:extLst>
      <p:ext uri="{BB962C8B-B14F-4D97-AF65-F5344CB8AC3E}">
        <p14:creationId xmlns:p14="http://schemas.microsoft.com/office/powerpoint/2010/main" val="787081087"/>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herbe, extérieur, terrain&#10;&#10;Description générée automatiquement">
            <a:extLst>
              <a:ext uri="{FF2B5EF4-FFF2-40B4-BE49-F238E27FC236}">
                <a16:creationId xmlns:a16="http://schemas.microsoft.com/office/drawing/2014/main" id="{CE7EC9CD-EF31-E903-BBFF-7D8D6392EE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2563" y="457200"/>
            <a:ext cx="8653002" cy="5943600"/>
          </a:xfrm>
          <a:prstGeom prst="rect">
            <a:avLst/>
          </a:prstGeom>
        </p:spPr>
      </p:pic>
      <p:sp>
        <p:nvSpPr>
          <p:cNvPr id="4" name="ZoneTexte 3">
            <a:extLst>
              <a:ext uri="{FF2B5EF4-FFF2-40B4-BE49-F238E27FC236}">
                <a16:creationId xmlns:a16="http://schemas.microsoft.com/office/drawing/2014/main" id="{680492D3-7E47-BB12-99AB-3B9E0ED88886}"/>
              </a:ext>
            </a:extLst>
          </p:cNvPr>
          <p:cNvSpPr txBox="1"/>
          <p:nvPr/>
        </p:nvSpPr>
        <p:spPr>
          <a:xfrm>
            <a:off x="218209" y="305068"/>
            <a:ext cx="2244436" cy="6247864"/>
          </a:xfrm>
          <a:prstGeom prst="rect">
            <a:avLst/>
          </a:prstGeom>
          <a:noFill/>
        </p:spPr>
        <p:txBody>
          <a:bodyPr wrap="square" rtlCol="0">
            <a:spAutoFit/>
          </a:bodyPr>
          <a:lstStyle/>
          <a:p>
            <a:r>
              <a:rPr lang="fr-FR" sz="2000" b="1" dirty="0">
                <a:solidFill>
                  <a:schemeClr val="bg1"/>
                </a:solidFill>
              </a:rPr>
              <a:t>C’est un hibou, de couleur blanche, taché de noir, </a:t>
            </a:r>
            <a:r>
              <a:rPr lang="fr-FR" sz="2000" b="1" dirty="0" err="1">
                <a:solidFill>
                  <a:schemeClr val="bg1"/>
                </a:solidFill>
              </a:rPr>
              <a:t>Ookpik</a:t>
            </a:r>
            <a:r>
              <a:rPr lang="fr-FR" sz="2000" b="1" dirty="0">
                <a:solidFill>
                  <a:schemeClr val="bg1"/>
                </a:solidFill>
              </a:rPr>
              <a:t> (en langue inuit). Fait marquant, cette espèce que l’on imaginerait naturellement nocturne, comme nos </a:t>
            </a:r>
            <a:r>
              <a:rPr lang="fr-FR" sz="2000" b="1" dirty="0" err="1">
                <a:solidFill>
                  <a:schemeClr val="bg1"/>
                </a:solidFill>
              </a:rPr>
              <a:t>hibous</a:t>
            </a:r>
            <a:r>
              <a:rPr lang="fr-FR" sz="2000" b="1" dirty="0">
                <a:solidFill>
                  <a:schemeClr val="bg1"/>
                </a:solidFill>
              </a:rPr>
              <a:t> est en fait diurne. C’est à dire qu’elle effectue la majorité des ses activités, comme la chasse, le jour. Le mâle est beaucoup plus petit que la femelle.</a:t>
            </a:r>
          </a:p>
        </p:txBody>
      </p:sp>
    </p:spTree>
    <p:extLst>
      <p:ext uri="{BB962C8B-B14F-4D97-AF65-F5344CB8AC3E}">
        <p14:creationId xmlns:p14="http://schemas.microsoft.com/office/powerpoint/2010/main" val="1647136626"/>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rive&#10;&#10;Description générée automatiquement">
            <a:extLst>
              <a:ext uri="{FF2B5EF4-FFF2-40B4-BE49-F238E27FC236}">
                <a16:creationId xmlns:a16="http://schemas.microsoft.com/office/drawing/2014/main" id="{79895A77-BF32-6C23-0F43-1579CC3670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7482" y="597476"/>
            <a:ext cx="9497035" cy="5663047"/>
          </a:xfrm>
          <a:prstGeom prst="rect">
            <a:avLst/>
          </a:prstGeom>
        </p:spPr>
      </p:pic>
      <p:sp>
        <p:nvSpPr>
          <p:cNvPr id="4" name="ZoneTexte 3">
            <a:extLst>
              <a:ext uri="{FF2B5EF4-FFF2-40B4-BE49-F238E27FC236}">
                <a16:creationId xmlns:a16="http://schemas.microsoft.com/office/drawing/2014/main" id="{5EA31820-DAC8-82E4-8D66-D56A7B25D68B}"/>
              </a:ext>
            </a:extLst>
          </p:cNvPr>
          <p:cNvSpPr txBox="1"/>
          <p:nvPr/>
        </p:nvSpPr>
        <p:spPr>
          <a:xfrm>
            <a:off x="4946072" y="6260523"/>
            <a:ext cx="5652655" cy="400110"/>
          </a:xfrm>
          <a:prstGeom prst="rect">
            <a:avLst/>
          </a:prstGeom>
          <a:noFill/>
        </p:spPr>
        <p:txBody>
          <a:bodyPr wrap="square" rtlCol="0">
            <a:spAutoFit/>
          </a:bodyPr>
          <a:lstStyle/>
          <a:p>
            <a:r>
              <a:rPr lang="fr-FR" sz="2000" dirty="0">
                <a:solidFill>
                  <a:schemeClr val="bg1"/>
                </a:solidFill>
              </a:rPr>
              <a:t>village inuit du Nunavik</a:t>
            </a:r>
          </a:p>
        </p:txBody>
      </p:sp>
    </p:spTree>
    <p:extLst>
      <p:ext uri="{BB962C8B-B14F-4D97-AF65-F5344CB8AC3E}">
        <p14:creationId xmlns:p14="http://schemas.microsoft.com/office/powerpoint/2010/main" val="842514916"/>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extérieur, ciel nocturne&#10;&#10;Description générée automatiquement">
            <a:extLst>
              <a:ext uri="{FF2B5EF4-FFF2-40B4-BE49-F238E27FC236}">
                <a16:creationId xmlns:a16="http://schemas.microsoft.com/office/drawing/2014/main" id="{722581BD-CA0D-0DA0-A328-43CD8402DD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95500" y="762000"/>
            <a:ext cx="8001000" cy="5334000"/>
          </a:xfrm>
          <a:prstGeom prst="rect">
            <a:avLst/>
          </a:prstGeom>
        </p:spPr>
      </p:pic>
      <p:sp>
        <p:nvSpPr>
          <p:cNvPr id="4" name="ZoneTexte 3">
            <a:extLst>
              <a:ext uri="{FF2B5EF4-FFF2-40B4-BE49-F238E27FC236}">
                <a16:creationId xmlns:a16="http://schemas.microsoft.com/office/drawing/2014/main" id="{4E92D76F-A81D-35B9-9E59-3C7296D16DF1}"/>
              </a:ext>
            </a:extLst>
          </p:cNvPr>
          <p:cNvSpPr txBox="1"/>
          <p:nvPr/>
        </p:nvSpPr>
        <p:spPr>
          <a:xfrm>
            <a:off x="4599709" y="6096000"/>
            <a:ext cx="5496791" cy="400110"/>
          </a:xfrm>
          <a:prstGeom prst="rect">
            <a:avLst/>
          </a:prstGeom>
          <a:noFill/>
        </p:spPr>
        <p:txBody>
          <a:bodyPr wrap="square" rtlCol="0">
            <a:spAutoFit/>
          </a:bodyPr>
          <a:lstStyle/>
          <a:p>
            <a:r>
              <a:rPr lang="fr-FR" sz="2000" b="1" dirty="0">
                <a:solidFill>
                  <a:schemeClr val="bg1"/>
                </a:solidFill>
              </a:rPr>
              <a:t>En immersion chez les Inuits</a:t>
            </a:r>
          </a:p>
        </p:txBody>
      </p:sp>
    </p:spTree>
    <p:extLst>
      <p:ext uri="{BB962C8B-B14F-4D97-AF65-F5344CB8AC3E}">
        <p14:creationId xmlns:p14="http://schemas.microsoft.com/office/powerpoint/2010/main" val="1229434759"/>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transport, luge, ciel&#10;&#10;Description générée automatiquement">
            <a:extLst>
              <a:ext uri="{FF2B5EF4-FFF2-40B4-BE49-F238E27FC236}">
                <a16:creationId xmlns:a16="http://schemas.microsoft.com/office/drawing/2014/main" id="{3619D665-3B71-4039-93F3-DFC21A2B7E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89909" y="815686"/>
            <a:ext cx="7138556" cy="5226627"/>
          </a:xfrm>
          <a:prstGeom prst="rect">
            <a:avLst/>
          </a:prstGeom>
        </p:spPr>
      </p:pic>
      <p:sp>
        <p:nvSpPr>
          <p:cNvPr id="4" name="ZoneTexte 3">
            <a:extLst>
              <a:ext uri="{FF2B5EF4-FFF2-40B4-BE49-F238E27FC236}">
                <a16:creationId xmlns:a16="http://schemas.microsoft.com/office/drawing/2014/main" id="{A647C5DF-6379-DA5B-78BB-F152F2057761}"/>
              </a:ext>
            </a:extLst>
          </p:cNvPr>
          <p:cNvSpPr txBox="1"/>
          <p:nvPr/>
        </p:nvSpPr>
        <p:spPr>
          <a:xfrm>
            <a:off x="3906983" y="5930581"/>
            <a:ext cx="5715000" cy="400110"/>
          </a:xfrm>
          <a:prstGeom prst="rect">
            <a:avLst/>
          </a:prstGeom>
          <a:noFill/>
        </p:spPr>
        <p:txBody>
          <a:bodyPr wrap="square" rtlCol="0">
            <a:spAutoFit/>
          </a:bodyPr>
          <a:lstStyle/>
          <a:p>
            <a:r>
              <a:rPr lang="fr-FR" sz="2000" b="1" dirty="0">
                <a:solidFill>
                  <a:schemeClr val="bg1"/>
                </a:solidFill>
              </a:rPr>
              <a:t>L’aventure au cœur des parcs nationaux</a:t>
            </a:r>
          </a:p>
        </p:txBody>
      </p:sp>
    </p:spTree>
    <p:extLst>
      <p:ext uri="{BB962C8B-B14F-4D97-AF65-F5344CB8AC3E}">
        <p14:creationId xmlns:p14="http://schemas.microsoft.com/office/powerpoint/2010/main" val="2134687837"/>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roche, montagne&#10;&#10;Description générée automatiquement">
            <a:extLst>
              <a:ext uri="{FF2B5EF4-FFF2-40B4-BE49-F238E27FC236}">
                <a16:creationId xmlns:a16="http://schemas.microsoft.com/office/drawing/2014/main" id="{DB25770E-E49D-EF65-CD27-C464A12FD6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109" y="327313"/>
            <a:ext cx="8783782" cy="5559137"/>
          </a:xfrm>
          <a:prstGeom prst="rect">
            <a:avLst/>
          </a:prstGeom>
        </p:spPr>
      </p:pic>
      <p:sp>
        <p:nvSpPr>
          <p:cNvPr id="4" name="ZoneTexte 3">
            <a:extLst>
              <a:ext uri="{FF2B5EF4-FFF2-40B4-BE49-F238E27FC236}">
                <a16:creationId xmlns:a16="http://schemas.microsoft.com/office/drawing/2014/main" id="{27181404-3F89-D724-3311-E9D8AE2C8EB6}"/>
              </a:ext>
            </a:extLst>
          </p:cNvPr>
          <p:cNvSpPr txBox="1"/>
          <p:nvPr/>
        </p:nvSpPr>
        <p:spPr>
          <a:xfrm>
            <a:off x="955963" y="5886450"/>
            <a:ext cx="11128664" cy="707886"/>
          </a:xfrm>
          <a:prstGeom prst="rect">
            <a:avLst/>
          </a:prstGeom>
          <a:noFill/>
        </p:spPr>
        <p:txBody>
          <a:bodyPr wrap="square" rtlCol="0">
            <a:spAutoFit/>
          </a:bodyPr>
          <a:lstStyle/>
          <a:p>
            <a:r>
              <a:rPr lang="fr-FR" sz="2000" b="1" dirty="0">
                <a:solidFill>
                  <a:schemeClr val="bg1"/>
                </a:solidFill>
              </a:rPr>
              <a:t>de guides inuits, qui permettent l’observation des trois grands animaux de la faune arctique – le caribou, le bœuf musqué et l’ours polaire.</a:t>
            </a:r>
          </a:p>
        </p:txBody>
      </p:sp>
    </p:spTree>
    <p:extLst>
      <p:ext uri="{BB962C8B-B14F-4D97-AF65-F5344CB8AC3E}">
        <p14:creationId xmlns:p14="http://schemas.microsoft.com/office/powerpoint/2010/main" val="1195532135"/>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 personne, intérieur, posant&#10;&#10;Description générée automatiquement">
            <a:extLst>
              <a:ext uri="{FF2B5EF4-FFF2-40B4-BE49-F238E27FC236}">
                <a16:creationId xmlns:a16="http://schemas.microsoft.com/office/drawing/2014/main" id="{F36016D7-0EA7-91C6-D8A9-B109DD7CF3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14562" y="519112"/>
            <a:ext cx="7762875" cy="5819775"/>
          </a:xfrm>
          <a:prstGeom prst="rect">
            <a:avLst/>
          </a:prstGeom>
        </p:spPr>
      </p:pic>
    </p:spTree>
    <p:extLst>
      <p:ext uri="{BB962C8B-B14F-4D97-AF65-F5344CB8AC3E}">
        <p14:creationId xmlns:p14="http://schemas.microsoft.com/office/powerpoint/2010/main" val="1650844896"/>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03BF9F21-4194-6D98-B5A5-DB7EB488C527}"/>
              </a:ext>
            </a:extLst>
          </p:cNvPr>
          <p:cNvSpPr txBox="1"/>
          <p:nvPr/>
        </p:nvSpPr>
        <p:spPr>
          <a:xfrm>
            <a:off x="3532910" y="2244436"/>
            <a:ext cx="9040091" cy="523220"/>
          </a:xfrm>
          <a:prstGeom prst="rect">
            <a:avLst/>
          </a:prstGeom>
          <a:noFill/>
        </p:spPr>
        <p:txBody>
          <a:bodyPr wrap="square" rtlCol="0">
            <a:spAutoFit/>
          </a:bodyPr>
          <a:lstStyle/>
          <a:p>
            <a:r>
              <a:rPr lang="fr-FR" sz="2800" b="1" dirty="0">
                <a:solidFill>
                  <a:schemeClr val="bg1"/>
                </a:solidFill>
              </a:rPr>
              <a:t>Lorient A Vous Présenter Nunavik</a:t>
            </a:r>
          </a:p>
        </p:txBody>
      </p:sp>
      <p:sp>
        <p:nvSpPr>
          <p:cNvPr id="4" name="ZoneTexte 3">
            <a:extLst>
              <a:ext uri="{FF2B5EF4-FFF2-40B4-BE49-F238E27FC236}">
                <a16:creationId xmlns:a16="http://schemas.microsoft.com/office/drawing/2014/main" id="{F47CBEB1-01DD-0EC2-E8E3-F8285D9FA8F3}"/>
              </a:ext>
            </a:extLst>
          </p:cNvPr>
          <p:cNvSpPr txBox="1"/>
          <p:nvPr/>
        </p:nvSpPr>
        <p:spPr>
          <a:xfrm>
            <a:off x="4021281" y="2767656"/>
            <a:ext cx="7117773"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5" name="ZoneTexte 4">
            <a:extLst>
              <a:ext uri="{FF2B5EF4-FFF2-40B4-BE49-F238E27FC236}">
                <a16:creationId xmlns:a16="http://schemas.microsoft.com/office/drawing/2014/main" id="{E7DFB512-3401-7A08-2EC7-14C28AFE23CE}"/>
              </a:ext>
            </a:extLst>
          </p:cNvPr>
          <p:cNvSpPr txBox="1"/>
          <p:nvPr/>
        </p:nvSpPr>
        <p:spPr>
          <a:xfrm>
            <a:off x="5465618" y="3305515"/>
            <a:ext cx="5808519" cy="523220"/>
          </a:xfrm>
          <a:prstGeom prst="rect">
            <a:avLst/>
          </a:prstGeom>
          <a:noFill/>
        </p:spPr>
        <p:txBody>
          <a:bodyPr wrap="square" rtlCol="0">
            <a:spAutoFit/>
          </a:bodyPr>
          <a:lstStyle/>
          <a:p>
            <a:r>
              <a:rPr lang="fr-FR" sz="2800" b="1" dirty="0">
                <a:solidFill>
                  <a:schemeClr val="bg1"/>
                </a:solidFill>
              </a:rPr>
              <a:t>Lorient </a:t>
            </a:r>
          </a:p>
        </p:txBody>
      </p:sp>
    </p:spTree>
    <p:extLst>
      <p:ext uri="{BB962C8B-B14F-4D97-AF65-F5344CB8AC3E}">
        <p14:creationId xmlns:p14="http://schemas.microsoft.com/office/powerpoint/2010/main" val="797826857"/>
      </p:ext>
    </p:extLst>
  </p:cSld>
  <p:clrMapOvr>
    <a:masterClrMapping/>
  </p:clrMapOvr>
  <mc:AlternateContent xmlns:mc="http://schemas.openxmlformats.org/markup-compatibility/2006">
    <mc:Choice xmlns:p14="http://schemas.microsoft.com/office/powerpoint/2010/main" Requires="p14">
      <p:transition spd="slow" p14:dur="5000" advClick="0" advTm="16000">
        <p14:ripple/>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492</Words>
  <Application>Microsoft Office PowerPoint</Application>
  <PresentationFormat>Grand écran</PresentationFormat>
  <Paragraphs>28</Paragraphs>
  <Slides>23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23</vt:i4>
      </vt:variant>
    </vt:vector>
  </HeadingPairs>
  <TitlesOfParts>
    <vt:vector size="28"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2022-12-12T09:10:20Z</dcterms:created>
  <dcterms:modified xsi:type="dcterms:W3CDTF">2022-12-12T10:28:03Z</dcterms:modified>
</cp:coreProperties>
</file>