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4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3" r:id="rId29"/>
    <p:sldId id="284" r:id="rId30"/>
    <p:sldId id="286" r:id="rId31"/>
    <p:sldId id="285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660"/>
  </p:normalViewPr>
  <p:slideViewPr>
    <p:cSldViewPr snapToGrid="0">
      <p:cViewPr varScale="1">
        <p:scale>
          <a:sx n="80" d="100"/>
          <a:sy n="80" d="100"/>
        </p:scale>
        <p:origin x="45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7DB138-B35C-5201-835A-CB609D356C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17269AE-521C-E7C7-549E-05CB4B7DC4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83408C-0EC1-E2BF-1BDC-7BF3966E7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DB25-7B50-4864-8E4E-826BF3B06811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8528BC-28A1-D540-035D-FACC752E8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D3343E9-8962-80C1-32D4-5E74FAF59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3A0F1-8913-4667-BBD5-44FEC91803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5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B3EEC3-D92F-FD79-28A9-8EC1269AA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6BBC9DB-5AD7-E18E-EEA5-6BE756365E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9214D02-BDAC-5CA5-07F6-C7CB55687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DB25-7B50-4864-8E4E-826BF3B06811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BEA93E-1305-6A67-9507-A6807CC3D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CEDE96-8F30-BFDB-6FD6-08E10C792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3A0F1-8913-4667-BBD5-44FEC91803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8403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E94620-7692-7175-0ADE-CF2C196CB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516FC12-182B-1013-D09A-963898CE64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25070C-4976-07B1-033A-7A4C8BAC2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DB25-7B50-4864-8E4E-826BF3B06811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58F52C-1C2F-F50A-D0E0-6DA439385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08A101-3D25-4952-1F55-628FAA30C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3A0F1-8913-4667-BBD5-44FEC91803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567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0C353B-44D8-BBEF-037D-F76ECA734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03F4A9C-3C30-EBBE-2E04-F2849CBE43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ACE98A-B6A9-465F-E0E6-D0EDEDA9EF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38CAA9-5FDF-26B0-F335-F0811B057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DB25-7B50-4864-8E4E-826BF3B06811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2500485-3168-298E-B173-8338C48D1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C3E113F-707F-8A2C-B6F4-F8A97D814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3A0F1-8913-4667-BBD5-44FEC91803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049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EE3BC0-C989-00E5-155F-55F2E1DE9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C3B718-3F26-6141-1C33-910A6993B1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BB8E7F6-980A-FD98-0EBC-B8DB9D83A6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E1CFD2F-BB46-E31D-5510-6009EDA714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F1B3A8D-C187-CA42-6BD3-E3856FB905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C6DD7A1-CE24-57E4-7310-FE0B2945A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DB25-7B50-4864-8E4E-826BF3B06811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D32B8B8-EF7D-87DA-0EC5-2AC7CCB6C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833B9A3-D18E-539E-CC9B-68769BD79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3A0F1-8913-4667-BBD5-44FEC91803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013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BAC6A0-5110-AA74-369E-8513315D9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B47C67B-D705-F06E-32D5-ECBB885D1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DB25-7B50-4864-8E4E-826BF3B06811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4ED62A5-6D57-7C7F-D89E-D3606908B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2EBC3FF-9630-7E8B-4C25-CE5CCC041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3A0F1-8913-4667-BBD5-44FEC91803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31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66E826C-78FE-3967-0EB8-2C5BFB338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DB25-7B50-4864-8E4E-826BF3B06811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A83198C-516B-58CF-32CF-F73C0D5B3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8377D62-B46F-83CE-65EB-0540C65A5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3A0F1-8913-4667-BBD5-44FEC91803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48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9D64F3-C6CB-D95B-1E26-BE285062C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1B2977D-0799-82CC-D834-2381A3A16F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C2863E9-CA4B-377A-FB2B-3FC0758910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E3703AF-F433-BC99-AD6F-55D3D6AC4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DB25-7B50-4864-8E4E-826BF3B06811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48FDEB5-1A31-A5B2-E0FD-80EC27B16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EC949DB-DCB3-8C48-4ECF-6E2BC570C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3A0F1-8913-4667-BBD5-44FEC91803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97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27A829-EEB5-4340-0BCB-B1FBB8EB51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C4147D4-63C7-AE6B-5862-B72D97C8CF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2478B42-95C3-0B7B-21E8-B21AFA1DD3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88687E9-E80D-3ACB-0BB2-6FCB7052C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DB25-7B50-4864-8E4E-826BF3B06811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9A9C8E2-270B-F678-B7FF-718FDAD21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1424674-36C1-8ED1-2F0B-485A18006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3A0F1-8913-4667-BBD5-44FEC91803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66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17DB25-6054-734D-0BA2-CFB51A023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0EA2D0A-88DD-5229-134C-267DE0317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9C3FBB9-1564-8FF8-40AD-D48EB70D7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DB25-7B50-4864-8E4E-826BF3B06811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CB645F-BBE5-6259-446C-95D0C4282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7F26AE-F01B-E3AE-D0A3-C5C0282A1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3A0F1-8913-4667-BBD5-44FEC91803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249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82C8B69-1AC8-292C-EE72-5F94C332E5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1393971-B245-193A-483F-F15A652F43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3151227-B346-AE6C-1FF5-A39AA4A34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DB25-7B50-4864-8E4E-826BF3B06811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156D29-3688-6B79-DDDE-65FFAA247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70DDBC-3C05-331C-FF79-E5745588F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3A0F1-8913-4667-BBD5-44FEC91803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47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6F32C7C-A6AE-5AFA-CCFC-382B8DD82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02316B8-486E-E49B-80BF-6C01ADDF47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A7D5E9-0651-CA11-5A92-360EA10BF3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5DB25-7B50-4864-8E4E-826BF3B06811}" type="datetimeFigureOut">
              <a:rPr lang="fr-FR" smtClean="0"/>
              <a:t>07/12/2022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1276AF-B5EA-3E02-3465-1549909EF2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04FCEC-2C3B-5A45-9F93-7D89D8E84B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3A0F1-8913-4667-BBD5-44FEC91803D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1974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extérieur, rue&#10;&#10;Description générée automatiquement">
            <a:extLst>
              <a:ext uri="{FF2B5EF4-FFF2-40B4-BE49-F238E27FC236}">
                <a16:creationId xmlns:a16="http://schemas.microsoft.com/office/drawing/2014/main" id="{F89A18BD-051B-8165-E37E-779F357F34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000" y="1145540"/>
            <a:ext cx="8128000" cy="456692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F20494-5B33-E9CA-35A2-75AE531E8B3E}"/>
              </a:ext>
            </a:extLst>
          </p:cNvPr>
          <p:cNvSpPr txBox="1"/>
          <p:nvPr/>
        </p:nvSpPr>
        <p:spPr>
          <a:xfrm>
            <a:off x="4658509" y="5459282"/>
            <a:ext cx="791762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Centre-ville d'Utrecht.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2D50CF7-3524-A8CC-D62C-04DAB8CD25D6}"/>
              </a:ext>
            </a:extLst>
          </p:cNvPr>
          <p:cNvSpPr txBox="1"/>
          <p:nvPr/>
        </p:nvSpPr>
        <p:spPr>
          <a:xfrm>
            <a:off x="2774950" y="600075"/>
            <a:ext cx="99218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Lorient Vous Propose La commune de Utrecht   ( Hollande )</a:t>
            </a:r>
          </a:p>
        </p:txBody>
      </p:sp>
    </p:spTree>
    <p:extLst>
      <p:ext uri="{BB962C8B-B14F-4D97-AF65-F5344CB8AC3E}">
        <p14:creationId xmlns:p14="http://schemas.microsoft.com/office/powerpoint/2010/main" val="32599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6000">
        <p14:flip dir="r"/>
        <p:sndAc>
          <p:stSnd>
            <p:snd r:embed="rId2" name="The Most Beautiful &amp; Relaxing Piano Pieces (Vol. 1).wav"/>
          </p:stSnd>
        </p:sndAc>
      </p:transition>
    </mc:Choice>
    <mc:Fallback>
      <p:transition spd="slow" advTm="16000">
        <p:fade/>
        <p:sndAc>
          <p:stSnd>
            <p:snd r:embed="rId2" name="The Most Beautiful &amp; Relaxing Piano Pieces (Vol. 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6BE3313-EB56-1817-8230-1633C45C0A1A}"/>
              </a:ext>
            </a:extLst>
          </p:cNvPr>
          <p:cNvSpPr/>
          <p:nvPr/>
        </p:nvSpPr>
        <p:spPr>
          <a:xfrm>
            <a:off x="0" y="1"/>
            <a:ext cx="12106275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Utrecht est une ville située dans le centre des Pays-Bas et constitue un pôle religieux depuis plusieurs siècles. Elle comprend une vieille cité médiévale, des canaux, des monuments chrétiens ainsi qu'une université historique.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Domtoren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un clocher emblématique du XIVe siècle offrant une vue sur la ville, se dresse en face de la cathédrale gothique Saint-Martin, sur la place centrale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Domplein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 Le musée du couvent Sainte-Catherine présente des œuvres d'art et objets religieux au sein d'un ancien couvent.</a:t>
            </a:r>
          </a:p>
        </p:txBody>
      </p:sp>
    </p:spTree>
    <p:extLst>
      <p:ext uri="{BB962C8B-B14F-4D97-AF65-F5344CB8AC3E}">
        <p14:creationId xmlns:p14="http://schemas.microsoft.com/office/powerpoint/2010/main" val="85132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eau, rivière&#10;&#10;Description générée automatiquement">
            <a:extLst>
              <a:ext uri="{FF2B5EF4-FFF2-40B4-BE49-F238E27FC236}">
                <a16:creationId xmlns:a16="http://schemas.microsoft.com/office/drawing/2014/main" id="{8C03F45E-127F-659F-DB4A-027FA59787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5040" y="1460500"/>
            <a:ext cx="5201920" cy="3937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244E300-4341-289A-4EE3-DB34268F7E3B}"/>
              </a:ext>
            </a:extLst>
          </p:cNvPr>
          <p:cNvSpPr txBox="1"/>
          <p:nvPr/>
        </p:nvSpPr>
        <p:spPr>
          <a:xfrm>
            <a:off x="4544060" y="5140325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Canal dans le centre d'Utrecht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6276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bâtiment gouvernemental&#10;&#10;Description générée automatiquement">
            <a:extLst>
              <a:ext uri="{FF2B5EF4-FFF2-40B4-BE49-F238E27FC236}">
                <a16:creationId xmlns:a16="http://schemas.microsoft.com/office/drawing/2014/main" id="{73511059-ABCE-9224-B6CB-9D7F96F2D8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5040" y="1506220"/>
            <a:ext cx="5201920" cy="384556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6FAE37-553C-19A8-9D9E-6F5EDB4162B0}"/>
              </a:ext>
            </a:extLst>
          </p:cNvPr>
          <p:cNvSpPr txBox="1"/>
          <p:nvPr/>
        </p:nvSpPr>
        <p:spPr>
          <a:xfrm>
            <a:off x="3390900" y="5373946"/>
            <a:ext cx="6496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000" b="1" dirty="0">
                <a:solidFill>
                  <a:schemeClr val="bg1"/>
                </a:solidFill>
              </a:rPr>
              <a:t>Le Winkel van </a:t>
            </a:r>
            <a:r>
              <a:rPr lang="nl-NL" sz="2000" b="1" dirty="0" err="1">
                <a:solidFill>
                  <a:schemeClr val="bg1"/>
                </a:solidFill>
              </a:rPr>
              <a:t>Sinkel</a:t>
            </a:r>
            <a:r>
              <a:rPr lang="nl-NL" sz="2000" b="1" dirty="0">
                <a:solidFill>
                  <a:schemeClr val="bg1"/>
                </a:solidFill>
              </a:rPr>
              <a:t> </a:t>
            </a:r>
            <a:r>
              <a:rPr lang="nl-NL" sz="2000" b="1" dirty="0" err="1">
                <a:solidFill>
                  <a:schemeClr val="bg1"/>
                </a:solidFill>
              </a:rPr>
              <a:t>d'Utrecht</a:t>
            </a:r>
            <a:r>
              <a:rPr lang="nl-NL" sz="2000" b="1" dirty="0">
                <a:solidFill>
                  <a:schemeClr val="bg1"/>
                </a:solidFill>
              </a:rPr>
              <a:t> </a:t>
            </a:r>
            <a:r>
              <a:rPr lang="nl-NL" sz="2000" b="1" dirty="0" err="1">
                <a:solidFill>
                  <a:schemeClr val="bg1"/>
                </a:solidFill>
              </a:rPr>
              <a:t>est</a:t>
            </a:r>
            <a:r>
              <a:rPr lang="nl-NL" sz="2000" b="1" dirty="0">
                <a:solidFill>
                  <a:schemeClr val="bg1"/>
                </a:solidFill>
              </a:rPr>
              <a:t> </a:t>
            </a:r>
            <a:r>
              <a:rPr lang="nl-NL" sz="2000" b="1" dirty="0" err="1">
                <a:solidFill>
                  <a:schemeClr val="bg1"/>
                </a:solidFill>
              </a:rPr>
              <a:t>ouvert</a:t>
            </a:r>
            <a:r>
              <a:rPr lang="nl-NL" sz="2000" b="1" dirty="0">
                <a:solidFill>
                  <a:schemeClr val="bg1"/>
                </a:solidFill>
              </a:rPr>
              <a:t> en 1839.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18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au, vieux, bâtiment gouvernemental&#10;&#10;Description générée automatiquement">
            <a:extLst>
              <a:ext uri="{FF2B5EF4-FFF2-40B4-BE49-F238E27FC236}">
                <a16:creationId xmlns:a16="http://schemas.microsoft.com/office/drawing/2014/main" id="{3BED3048-799E-CA9B-2D8F-08B47603ED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4800" y="1186180"/>
            <a:ext cx="6502400" cy="448564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51F311-FD38-4538-42FB-E22699B9F370}"/>
              </a:ext>
            </a:extLst>
          </p:cNvPr>
          <p:cNvSpPr txBox="1"/>
          <p:nvPr/>
        </p:nvSpPr>
        <p:spPr>
          <a:xfrm>
            <a:off x="4867275" y="5419725"/>
            <a:ext cx="65341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Bâtiments du XVIe siècle.</a:t>
            </a:r>
          </a:p>
        </p:txBody>
      </p:sp>
    </p:spTree>
    <p:extLst>
      <p:ext uri="{BB962C8B-B14F-4D97-AF65-F5344CB8AC3E}">
        <p14:creationId xmlns:p14="http://schemas.microsoft.com/office/powerpoint/2010/main" val="25875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rouge, bâtiment&#10;&#10;Description générée automatiquement">
            <a:extLst>
              <a:ext uri="{FF2B5EF4-FFF2-40B4-BE49-F238E27FC236}">
                <a16:creationId xmlns:a16="http://schemas.microsoft.com/office/drawing/2014/main" id="{3FE3C21D-0BD8-86AD-664A-E9B9B3D878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9701" y="714375"/>
            <a:ext cx="9315450" cy="54292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41BD19-D81C-667E-8FDA-FF3DF778DC73}"/>
              </a:ext>
            </a:extLst>
          </p:cNvPr>
          <p:cNvSpPr txBox="1"/>
          <p:nvPr/>
        </p:nvSpPr>
        <p:spPr>
          <a:xfrm>
            <a:off x="4705350" y="5805071"/>
            <a:ext cx="738187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 err="1">
                <a:solidFill>
                  <a:schemeClr val="bg1"/>
                </a:solidFill>
              </a:rPr>
              <a:t>Stadskasteel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Oudaen</a:t>
            </a:r>
            <a:r>
              <a:rPr lang="fr-FR" sz="20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286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rgue, autel&#10;&#10;Description générée automatiquement">
            <a:extLst>
              <a:ext uri="{FF2B5EF4-FFF2-40B4-BE49-F238E27FC236}">
                <a16:creationId xmlns:a16="http://schemas.microsoft.com/office/drawing/2014/main" id="{9D927FC5-2965-FE8F-453D-3A75BD18FC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4800" y="883920"/>
            <a:ext cx="6502400" cy="509016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1F7826-366A-ED33-2BCC-5FF8BA3AFD52}"/>
              </a:ext>
            </a:extLst>
          </p:cNvPr>
          <p:cNvSpPr txBox="1"/>
          <p:nvPr/>
        </p:nvSpPr>
        <p:spPr>
          <a:xfrm>
            <a:off x="3936103" y="5777617"/>
            <a:ext cx="541109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Intérieur de la cathédrale Saint-Martin.</a:t>
            </a:r>
          </a:p>
        </p:txBody>
      </p:sp>
    </p:spTree>
    <p:extLst>
      <p:ext uri="{BB962C8B-B14F-4D97-AF65-F5344CB8AC3E}">
        <p14:creationId xmlns:p14="http://schemas.microsoft.com/office/powerpoint/2010/main" val="197051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bâtiment gouvernemental&#10;&#10;Description générée automatiquement">
            <a:extLst>
              <a:ext uri="{FF2B5EF4-FFF2-40B4-BE49-F238E27FC236}">
                <a16:creationId xmlns:a16="http://schemas.microsoft.com/office/drawing/2014/main" id="{114079E5-3E4E-BA9C-7A01-BDAA6A5553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5040" y="1529080"/>
            <a:ext cx="5201920" cy="379984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0B34DA-B24A-F50D-031E-0A11C6B4195A}"/>
              </a:ext>
            </a:extLst>
          </p:cNvPr>
          <p:cNvSpPr txBox="1"/>
          <p:nvPr/>
        </p:nvSpPr>
        <p:spPr>
          <a:xfrm>
            <a:off x="4314825" y="5067300"/>
            <a:ext cx="59245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>
              <a:solidFill>
                <a:schemeClr val="bg1"/>
              </a:solidFill>
            </a:endParaRPr>
          </a:p>
          <a:p>
            <a:r>
              <a:rPr lang="fr-FR" sz="2000" b="1">
                <a:solidFill>
                  <a:schemeClr val="bg1"/>
                </a:solidFill>
              </a:rPr>
              <a:t>Rectorat de l'université d'Utrecht.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582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vieux&#10;&#10;Description générée automatiquement">
            <a:extLst>
              <a:ext uri="{FF2B5EF4-FFF2-40B4-BE49-F238E27FC236}">
                <a16:creationId xmlns:a16="http://schemas.microsoft.com/office/drawing/2014/main" id="{159BA25F-65B3-E1F1-B1D3-9F8B43C1ED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3550" y="828674"/>
            <a:ext cx="8705850" cy="523875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547262-A13E-557E-2AFB-C3F729830AEC}"/>
              </a:ext>
            </a:extLst>
          </p:cNvPr>
          <p:cNvSpPr txBox="1"/>
          <p:nvPr/>
        </p:nvSpPr>
        <p:spPr>
          <a:xfrm>
            <a:off x="4524375" y="5810250"/>
            <a:ext cx="572452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Le musée des chemins de fer.</a:t>
            </a:r>
          </a:p>
        </p:txBody>
      </p:sp>
    </p:spTree>
    <p:extLst>
      <p:ext uri="{BB962C8B-B14F-4D97-AF65-F5344CB8AC3E}">
        <p14:creationId xmlns:p14="http://schemas.microsoft.com/office/powerpoint/2010/main" val="415916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&#10;&#10;Description générée automatiquement">
            <a:extLst>
              <a:ext uri="{FF2B5EF4-FFF2-40B4-BE49-F238E27FC236}">
                <a16:creationId xmlns:a16="http://schemas.microsoft.com/office/drawing/2014/main" id="{AE13F66E-1168-9766-BCB5-14582820EE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0" y="819150"/>
            <a:ext cx="8305800" cy="52673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761F8B-8148-5BB0-869C-F2186A8DB5B6}"/>
              </a:ext>
            </a:extLst>
          </p:cNvPr>
          <p:cNvSpPr txBox="1"/>
          <p:nvPr/>
        </p:nvSpPr>
        <p:spPr>
          <a:xfrm>
            <a:off x="4572000" y="5814596"/>
            <a:ext cx="780097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La gare centrale d'Utrecht.</a:t>
            </a:r>
          </a:p>
        </p:txBody>
      </p:sp>
    </p:spTree>
    <p:extLst>
      <p:ext uri="{BB962C8B-B14F-4D97-AF65-F5344CB8AC3E}">
        <p14:creationId xmlns:p14="http://schemas.microsoft.com/office/powerpoint/2010/main" val="376593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voie, train&#10;&#10;Description générée automatiquement">
            <a:extLst>
              <a:ext uri="{FF2B5EF4-FFF2-40B4-BE49-F238E27FC236}">
                <a16:creationId xmlns:a16="http://schemas.microsoft.com/office/drawing/2014/main" id="{691F560D-41F6-4759-D94A-1473AA6D97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1700" y="971550"/>
            <a:ext cx="7743825" cy="49149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5A58CDB-09F7-5D9C-06AD-60FD5DC2ADBA}"/>
              </a:ext>
            </a:extLst>
          </p:cNvPr>
          <p:cNvSpPr txBox="1"/>
          <p:nvPr/>
        </p:nvSpPr>
        <p:spPr>
          <a:xfrm>
            <a:off x="4152900" y="5613083"/>
            <a:ext cx="6096000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sz="2000" b="1" dirty="0">
                <a:solidFill>
                  <a:schemeClr val="bg1"/>
                </a:solidFill>
              </a:rPr>
              <a:t>Rames du tramway d'Utrecht.</a:t>
            </a:r>
          </a:p>
        </p:txBody>
      </p:sp>
    </p:spTree>
    <p:extLst>
      <p:ext uri="{BB962C8B-B14F-4D97-AF65-F5344CB8AC3E}">
        <p14:creationId xmlns:p14="http://schemas.microsoft.com/office/powerpoint/2010/main" val="144724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herbe, étang&#10;&#10;Description générée automatiquement">
            <a:extLst>
              <a:ext uri="{FF2B5EF4-FFF2-40B4-BE49-F238E27FC236}">
                <a16:creationId xmlns:a16="http://schemas.microsoft.com/office/drawing/2014/main" id="{DCDF33A7-A321-9AF1-99B0-DA491B0BFA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5040" y="1478280"/>
            <a:ext cx="5201920" cy="390144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B61D35-3226-C237-7C57-9EBF404490ED}"/>
              </a:ext>
            </a:extLst>
          </p:cNvPr>
          <p:cNvSpPr txBox="1"/>
          <p:nvPr/>
        </p:nvSpPr>
        <p:spPr>
          <a:xfrm>
            <a:off x="5610225" y="5153025"/>
            <a:ext cx="70485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Parc urbain.</a:t>
            </a:r>
          </a:p>
        </p:txBody>
      </p:sp>
    </p:spTree>
    <p:extLst>
      <p:ext uri="{BB962C8B-B14F-4D97-AF65-F5344CB8AC3E}">
        <p14:creationId xmlns:p14="http://schemas.microsoft.com/office/powerpoint/2010/main" val="56161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extérieur, eau&#10;&#10;Description générée automatiquement">
            <a:extLst>
              <a:ext uri="{FF2B5EF4-FFF2-40B4-BE49-F238E27FC236}">
                <a16:creationId xmlns:a16="http://schemas.microsoft.com/office/drawing/2014/main" id="{59BAEB2E-C506-3649-EDF9-66BC4E6FB7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0712" y="838200"/>
            <a:ext cx="8410575" cy="5181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A81FA0-8265-20AB-7AA4-E3380863BB0D}"/>
              </a:ext>
            </a:extLst>
          </p:cNvPr>
          <p:cNvSpPr txBox="1"/>
          <p:nvPr/>
        </p:nvSpPr>
        <p:spPr>
          <a:xfrm>
            <a:off x="5610225" y="5681246"/>
            <a:ext cx="5943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Canal.</a:t>
            </a:r>
          </a:p>
        </p:txBody>
      </p:sp>
    </p:spTree>
    <p:extLst>
      <p:ext uri="{BB962C8B-B14F-4D97-AF65-F5344CB8AC3E}">
        <p14:creationId xmlns:p14="http://schemas.microsoft.com/office/powerpoint/2010/main" val="208900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au, extérieur, ciel&#10;&#10;Description générée automatiquement">
            <a:extLst>
              <a:ext uri="{FF2B5EF4-FFF2-40B4-BE49-F238E27FC236}">
                <a16:creationId xmlns:a16="http://schemas.microsoft.com/office/drawing/2014/main" id="{11452014-F477-5528-2C72-817011646C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238125"/>
            <a:ext cx="5141893" cy="639127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68D624-EF2F-660B-3C3B-77CB8A23B9F4}"/>
              </a:ext>
            </a:extLst>
          </p:cNvPr>
          <p:cNvSpPr txBox="1"/>
          <p:nvPr/>
        </p:nvSpPr>
        <p:spPr>
          <a:xfrm>
            <a:off x="8753476" y="4050031"/>
            <a:ext cx="19812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Habitations au fil de l'eau.</a:t>
            </a:r>
          </a:p>
        </p:txBody>
      </p:sp>
    </p:spTree>
    <p:extLst>
      <p:ext uri="{BB962C8B-B14F-4D97-AF65-F5344CB8AC3E}">
        <p14:creationId xmlns:p14="http://schemas.microsoft.com/office/powerpoint/2010/main" val="179413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eau, maison&#10;&#10;Description générée automatiquement">
            <a:extLst>
              <a:ext uri="{FF2B5EF4-FFF2-40B4-BE49-F238E27FC236}">
                <a16:creationId xmlns:a16="http://schemas.microsoft.com/office/drawing/2014/main" id="{50EEC824-4B67-5A58-9463-28587EDAEF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4037" y="676275"/>
            <a:ext cx="8543925" cy="55054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F71B58-73CE-45E0-3E79-92A013AF07B2}"/>
              </a:ext>
            </a:extLst>
          </p:cNvPr>
          <p:cNvSpPr txBox="1"/>
          <p:nvPr/>
        </p:nvSpPr>
        <p:spPr>
          <a:xfrm>
            <a:off x="4124325" y="6181725"/>
            <a:ext cx="80486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dans la rue de l'</a:t>
            </a:r>
            <a:r>
              <a:rPr lang="fr-FR" sz="2000" b="1" dirty="0" err="1">
                <a:solidFill>
                  <a:schemeClr val="bg1"/>
                </a:solidFill>
              </a:rPr>
              <a:t>Oudegracht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9913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au, extérieur, herbe&#10;&#10;Description générée automatiquement">
            <a:extLst>
              <a:ext uri="{FF2B5EF4-FFF2-40B4-BE49-F238E27FC236}">
                <a16:creationId xmlns:a16="http://schemas.microsoft.com/office/drawing/2014/main" id="{43ECB6F3-0308-61C6-AF1A-96DA21B895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5040" y="1478280"/>
            <a:ext cx="5201920" cy="390144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E2CE8D-2AA1-DE84-36D6-1B29E7BE1AAE}"/>
              </a:ext>
            </a:extLst>
          </p:cNvPr>
          <p:cNvSpPr txBox="1"/>
          <p:nvPr/>
        </p:nvSpPr>
        <p:spPr>
          <a:xfrm>
            <a:off x="4714875" y="5133975"/>
            <a:ext cx="532447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Parc en bordure de canal.</a:t>
            </a:r>
          </a:p>
        </p:txBody>
      </p:sp>
    </p:spTree>
    <p:extLst>
      <p:ext uri="{BB962C8B-B14F-4D97-AF65-F5344CB8AC3E}">
        <p14:creationId xmlns:p14="http://schemas.microsoft.com/office/powerpoint/2010/main" val="3040887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rivière, eau&#10;&#10;Description générée automatiquement">
            <a:extLst>
              <a:ext uri="{FF2B5EF4-FFF2-40B4-BE49-F238E27FC236}">
                <a16:creationId xmlns:a16="http://schemas.microsoft.com/office/drawing/2014/main" id="{F22F9303-4778-9DC5-87CF-29690DEA23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412" y="647699"/>
            <a:ext cx="8639175" cy="556260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35B714-C230-B79B-9595-3C8577C18271}"/>
              </a:ext>
            </a:extLst>
          </p:cNvPr>
          <p:cNvSpPr txBox="1"/>
          <p:nvPr/>
        </p:nvSpPr>
        <p:spPr>
          <a:xfrm>
            <a:off x="5619750" y="5968484"/>
            <a:ext cx="65722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Pont.</a:t>
            </a:r>
          </a:p>
        </p:txBody>
      </p:sp>
    </p:spTree>
    <p:extLst>
      <p:ext uri="{BB962C8B-B14F-4D97-AF65-F5344CB8AC3E}">
        <p14:creationId xmlns:p14="http://schemas.microsoft.com/office/powerpoint/2010/main" val="296936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eau, nature&#10;&#10;Description générée automatiquement">
            <a:extLst>
              <a:ext uri="{FF2B5EF4-FFF2-40B4-BE49-F238E27FC236}">
                <a16:creationId xmlns:a16="http://schemas.microsoft.com/office/drawing/2014/main" id="{86DE974E-FF01-B5E4-405A-937B38D971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200024"/>
            <a:ext cx="5141893" cy="651510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DFDC1D-E45A-A826-4CAD-C476EC8DD90C}"/>
              </a:ext>
            </a:extLst>
          </p:cNvPr>
          <p:cNvSpPr txBox="1"/>
          <p:nvPr/>
        </p:nvSpPr>
        <p:spPr>
          <a:xfrm>
            <a:off x="8743950" y="3905250"/>
            <a:ext cx="332422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Barque sur l'eau.</a:t>
            </a:r>
          </a:p>
        </p:txBody>
      </p:sp>
    </p:spTree>
    <p:extLst>
      <p:ext uri="{BB962C8B-B14F-4D97-AF65-F5344CB8AC3E}">
        <p14:creationId xmlns:p14="http://schemas.microsoft.com/office/powerpoint/2010/main" val="168491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lieu de culte&#10;&#10;Description générée automatiquement">
            <a:extLst>
              <a:ext uri="{FF2B5EF4-FFF2-40B4-BE49-F238E27FC236}">
                <a16:creationId xmlns:a16="http://schemas.microsoft.com/office/drawing/2014/main" id="{B573343E-1D65-0CD8-BE0A-EC14282882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2525" y="228601"/>
            <a:ext cx="5127625" cy="65341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6C7D65-8ADF-DF42-BAD0-76DCF6A24B79}"/>
              </a:ext>
            </a:extLst>
          </p:cNvPr>
          <p:cNvSpPr txBox="1"/>
          <p:nvPr/>
        </p:nvSpPr>
        <p:spPr>
          <a:xfrm>
            <a:off x="1943100" y="4267200"/>
            <a:ext cx="34575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Chevet de la cathédrale.</a:t>
            </a:r>
          </a:p>
        </p:txBody>
      </p:sp>
    </p:spTree>
    <p:extLst>
      <p:ext uri="{BB962C8B-B14F-4D97-AF65-F5344CB8AC3E}">
        <p14:creationId xmlns:p14="http://schemas.microsoft.com/office/powerpoint/2010/main" val="329858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fenêtre&#10;&#10;Description générée automatiquement">
            <a:extLst>
              <a:ext uri="{FF2B5EF4-FFF2-40B4-BE49-F238E27FC236}">
                <a16:creationId xmlns:a16="http://schemas.microsoft.com/office/drawing/2014/main" id="{A3D519A8-5809-34E5-EA61-42E59475A0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5854" y="157162"/>
            <a:ext cx="5141893" cy="654367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F29AB8-B357-8253-22B6-8A90577F5CAA}"/>
              </a:ext>
            </a:extLst>
          </p:cNvPr>
          <p:cNvSpPr txBox="1"/>
          <p:nvPr/>
        </p:nvSpPr>
        <p:spPr>
          <a:xfrm>
            <a:off x="7553325" y="3857625"/>
            <a:ext cx="44767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Clocher de la cathédrale.</a:t>
            </a:r>
          </a:p>
        </p:txBody>
      </p:sp>
    </p:spTree>
    <p:extLst>
      <p:ext uri="{BB962C8B-B14F-4D97-AF65-F5344CB8AC3E}">
        <p14:creationId xmlns:p14="http://schemas.microsoft.com/office/powerpoint/2010/main" val="295933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ciel, route&#10;&#10;Description générée automatiquement">
            <a:extLst>
              <a:ext uri="{FF2B5EF4-FFF2-40B4-BE49-F238E27FC236}">
                <a16:creationId xmlns:a16="http://schemas.microsoft.com/office/drawing/2014/main" id="{E4CEF4CB-B185-4068-C0B4-E29E1A8F9F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6900" y="695325"/>
            <a:ext cx="8458200" cy="54673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31067A-D44D-9BFE-744D-953FEE17796C}"/>
              </a:ext>
            </a:extLst>
          </p:cNvPr>
          <p:cNvSpPr txBox="1"/>
          <p:nvPr/>
        </p:nvSpPr>
        <p:spPr>
          <a:xfrm>
            <a:off x="3590925" y="5925235"/>
            <a:ext cx="759142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l-NL" dirty="0">
              <a:solidFill>
                <a:schemeClr val="bg1"/>
              </a:solidFill>
            </a:endParaRPr>
          </a:p>
          <a:p>
            <a:r>
              <a:rPr lang="nl-NL" sz="2000" b="1" dirty="0" err="1">
                <a:solidFill>
                  <a:schemeClr val="bg1"/>
                </a:solidFill>
              </a:rPr>
              <a:t>Bâtiment</a:t>
            </a:r>
            <a:r>
              <a:rPr lang="nl-NL" sz="2000" b="1" dirty="0">
                <a:solidFill>
                  <a:schemeClr val="bg1"/>
                </a:solidFill>
              </a:rPr>
              <a:t> commercial : Het Rabobank gebouw.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149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bâtiment, voyageant&#10;&#10;Description générée automatiquement">
            <a:extLst>
              <a:ext uri="{FF2B5EF4-FFF2-40B4-BE49-F238E27FC236}">
                <a16:creationId xmlns:a16="http://schemas.microsoft.com/office/drawing/2014/main" id="{699A9585-098F-AD0A-DB33-D27DCC475E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9275" y="781050"/>
            <a:ext cx="8753475" cy="5295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8C942A-1928-F3E2-6599-C3E22A09B1D9}"/>
              </a:ext>
            </a:extLst>
          </p:cNvPr>
          <p:cNvSpPr txBox="1"/>
          <p:nvPr/>
        </p:nvSpPr>
        <p:spPr>
          <a:xfrm>
            <a:off x="5133975" y="5738396"/>
            <a:ext cx="677227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De </a:t>
            </a:r>
            <a:r>
              <a:rPr lang="fr-FR" sz="2000" b="1" dirty="0" err="1">
                <a:solidFill>
                  <a:schemeClr val="bg1"/>
                </a:solidFill>
              </a:rPr>
              <a:t>Demkabrug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69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extérieur, cité&#10;&#10;Description générée automatiquement">
            <a:extLst>
              <a:ext uri="{FF2B5EF4-FFF2-40B4-BE49-F238E27FC236}">
                <a16:creationId xmlns:a16="http://schemas.microsoft.com/office/drawing/2014/main" id="{9AEE9F2E-1313-973A-87BB-783DCB6252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5675" y="171450"/>
            <a:ext cx="4124325" cy="655319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65107C-7B14-90B9-892C-A7287076D1C2}"/>
              </a:ext>
            </a:extLst>
          </p:cNvPr>
          <p:cNvSpPr txBox="1"/>
          <p:nvPr/>
        </p:nvSpPr>
        <p:spPr>
          <a:xfrm>
            <a:off x="7715250" y="4067175"/>
            <a:ext cx="412432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Le château d'eau.</a:t>
            </a:r>
          </a:p>
        </p:txBody>
      </p:sp>
    </p:spTree>
    <p:extLst>
      <p:ext uri="{BB962C8B-B14F-4D97-AF65-F5344CB8AC3E}">
        <p14:creationId xmlns:p14="http://schemas.microsoft.com/office/powerpoint/2010/main" val="542274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équitation, bâtiment&#10;&#10;Description générée automatiquement">
            <a:extLst>
              <a:ext uri="{FF2B5EF4-FFF2-40B4-BE49-F238E27FC236}">
                <a16:creationId xmlns:a16="http://schemas.microsoft.com/office/drawing/2014/main" id="{119119A9-69D9-E330-51A8-787B577C56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2576" y="714375"/>
            <a:ext cx="9096374" cy="547687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6725C3-11EB-8521-64C4-BC877893705A}"/>
              </a:ext>
            </a:extLst>
          </p:cNvPr>
          <p:cNvSpPr txBox="1"/>
          <p:nvPr/>
        </p:nvSpPr>
        <p:spPr>
          <a:xfrm>
            <a:off x="4829175" y="5837308"/>
            <a:ext cx="7467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Statue de Willibrord.</a:t>
            </a:r>
          </a:p>
        </p:txBody>
      </p:sp>
    </p:spTree>
    <p:extLst>
      <p:ext uri="{BB962C8B-B14F-4D97-AF65-F5344CB8AC3E}">
        <p14:creationId xmlns:p14="http://schemas.microsoft.com/office/powerpoint/2010/main" val="308375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iel, extérieur, bâtiment&#10;&#10;Description générée automatiquement">
            <a:extLst>
              <a:ext uri="{FF2B5EF4-FFF2-40B4-BE49-F238E27FC236}">
                <a16:creationId xmlns:a16="http://schemas.microsoft.com/office/drawing/2014/main" id="{1BD851A1-4696-5062-59B4-4B7FC57620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5450" y="704850"/>
            <a:ext cx="8791575" cy="540067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34157E-8247-B278-7C5C-18D7279A2ECD}"/>
              </a:ext>
            </a:extLst>
          </p:cNvPr>
          <p:cNvSpPr txBox="1"/>
          <p:nvPr/>
        </p:nvSpPr>
        <p:spPr>
          <a:xfrm>
            <a:off x="5057775" y="5766971"/>
            <a:ext cx="69913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Passage à niveau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5253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étroit, cité, nuit&#10;&#10;Description générée automatiquement">
            <a:extLst>
              <a:ext uri="{FF2B5EF4-FFF2-40B4-BE49-F238E27FC236}">
                <a16:creationId xmlns:a16="http://schemas.microsoft.com/office/drawing/2014/main" id="{4578CA10-8160-6FE8-E9F4-CB1FE7894C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3050" y="542925"/>
            <a:ext cx="9172575" cy="564832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1AB562-ACCB-D481-B85B-91C73E0B250D}"/>
              </a:ext>
            </a:extLst>
          </p:cNvPr>
          <p:cNvSpPr txBox="1"/>
          <p:nvPr/>
        </p:nvSpPr>
        <p:spPr>
          <a:xfrm>
            <a:off x="2914650" y="6191251"/>
            <a:ext cx="7296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canal d'Utrecht de nuit avec les décorations de Nouvel an.</a:t>
            </a:r>
          </a:p>
        </p:txBody>
      </p:sp>
    </p:spTree>
    <p:extLst>
      <p:ext uri="{BB962C8B-B14F-4D97-AF65-F5344CB8AC3E}">
        <p14:creationId xmlns:p14="http://schemas.microsoft.com/office/powerpoint/2010/main" val="317859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nuit, bâtiment gouvernemental&#10;&#10;Description générée automatiquement">
            <a:extLst>
              <a:ext uri="{FF2B5EF4-FFF2-40B4-BE49-F238E27FC236}">
                <a16:creationId xmlns:a16="http://schemas.microsoft.com/office/drawing/2014/main" id="{9584A960-6B7F-7B17-2548-6992A74A0C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5875" y="647700"/>
            <a:ext cx="9601200" cy="549592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F605F0-C786-9ACD-9635-AF6F24C68041}"/>
              </a:ext>
            </a:extLst>
          </p:cNvPr>
          <p:cNvSpPr txBox="1"/>
          <p:nvPr/>
        </p:nvSpPr>
        <p:spPr>
          <a:xfrm>
            <a:off x="4810125" y="6143625"/>
            <a:ext cx="5257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Façades illuminées.</a:t>
            </a:r>
          </a:p>
        </p:txBody>
      </p:sp>
    </p:spTree>
    <p:extLst>
      <p:ext uri="{BB962C8B-B14F-4D97-AF65-F5344CB8AC3E}">
        <p14:creationId xmlns:p14="http://schemas.microsoft.com/office/powerpoint/2010/main" val="108935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fleur, arbre&#10;&#10;Description générée automatiquement">
            <a:extLst>
              <a:ext uri="{FF2B5EF4-FFF2-40B4-BE49-F238E27FC236}">
                <a16:creationId xmlns:a16="http://schemas.microsoft.com/office/drawing/2014/main" id="{3B3C5A3B-D8C4-64AF-CB10-F27827B82C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7299" y="485774"/>
            <a:ext cx="9582151" cy="579120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D768F4-28D3-023E-8EDA-D5E8EDF7E6F8}"/>
              </a:ext>
            </a:extLst>
          </p:cNvPr>
          <p:cNvSpPr txBox="1"/>
          <p:nvPr/>
        </p:nvSpPr>
        <p:spPr>
          <a:xfrm>
            <a:off x="4867275" y="6276975"/>
            <a:ext cx="5819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Château (Utrecht)</a:t>
            </a:r>
          </a:p>
        </p:txBody>
      </p:sp>
    </p:spTree>
    <p:extLst>
      <p:ext uri="{BB962C8B-B14F-4D97-AF65-F5344CB8AC3E}">
        <p14:creationId xmlns:p14="http://schemas.microsoft.com/office/powerpoint/2010/main" val="2307564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, autel, plusieurs&#10;&#10;Description générée automatiquement">
            <a:extLst>
              <a:ext uri="{FF2B5EF4-FFF2-40B4-BE49-F238E27FC236}">
                <a16:creationId xmlns:a16="http://schemas.microsoft.com/office/drawing/2014/main" id="{D0F93D46-0858-F200-FBE3-4B16D21B6C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733425"/>
            <a:ext cx="8572500" cy="539115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8BD8393-F36E-CCF1-E2A3-CDF7C35DFEA1}"/>
              </a:ext>
            </a:extLst>
          </p:cNvPr>
          <p:cNvSpPr txBox="1"/>
          <p:nvPr/>
        </p:nvSpPr>
        <p:spPr>
          <a:xfrm>
            <a:off x="4676775" y="6086445"/>
            <a:ext cx="5772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Museum </a:t>
            </a:r>
            <a:r>
              <a:rPr lang="fr-FR" sz="2000" b="1" dirty="0" err="1">
                <a:solidFill>
                  <a:schemeClr val="bg1"/>
                </a:solidFill>
              </a:rPr>
              <a:t>Speelklok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377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fleur, plante, rose, violet&#10;&#10;Description générée automatiquement">
            <a:extLst>
              <a:ext uri="{FF2B5EF4-FFF2-40B4-BE49-F238E27FC236}">
                <a16:creationId xmlns:a16="http://schemas.microsoft.com/office/drawing/2014/main" id="{2A2C988A-DA29-AEC3-F255-09ED864D1C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0930" y="571500"/>
            <a:ext cx="9770140" cy="5715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DBA339F-74D3-3408-F633-21426037D01F}"/>
              </a:ext>
            </a:extLst>
          </p:cNvPr>
          <p:cNvSpPr txBox="1"/>
          <p:nvPr/>
        </p:nvSpPr>
        <p:spPr>
          <a:xfrm>
            <a:off x="4152900" y="6286500"/>
            <a:ext cx="8391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000" b="1" dirty="0">
                <a:solidFill>
                  <a:schemeClr val="bg1"/>
                </a:solidFill>
              </a:rPr>
              <a:t>Jardins botaniques d'Utrecht</a:t>
            </a:r>
          </a:p>
        </p:txBody>
      </p:sp>
    </p:spTree>
    <p:extLst>
      <p:ext uri="{BB962C8B-B14F-4D97-AF65-F5344CB8AC3E}">
        <p14:creationId xmlns:p14="http://schemas.microsoft.com/office/powerpoint/2010/main" val="144696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533A2EF-5850-168C-1885-9D0396DA3063}"/>
              </a:ext>
            </a:extLst>
          </p:cNvPr>
          <p:cNvSpPr txBox="1"/>
          <p:nvPr/>
        </p:nvSpPr>
        <p:spPr>
          <a:xfrm>
            <a:off x="1790700" y="2095500"/>
            <a:ext cx="10725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Propose La Commune D’Utrecht (Hollande 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264C508-04D2-6454-B143-5D4C21CD2FEE}"/>
              </a:ext>
            </a:extLst>
          </p:cNvPr>
          <p:cNvSpPr txBox="1"/>
          <p:nvPr/>
        </p:nvSpPr>
        <p:spPr>
          <a:xfrm>
            <a:off x="3905250" y="2618720"/>
            <a:ext cx="8505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E2D1505-2619-DDB2-B45B-27AD040D0A9B}"/>
              </a:ext>
            </a:extLst>
          </p:cNvPr>
          <p:cNvSpPr txBox="1"/>
          <p:nvPr/>
        </p:nvSpPr>
        <p:spPr>
          <a:xfrm>
            <a:off x="5495925" y="3048000"/>
            <a:ext cx="36290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</a:t>
            </a:r>
          </a:p>
        </p:txBody>
      </p:sp>
    </p:spTree>
    <p:extLst>
      <p:ext uri="{BB962C8B-B14F-4D97-AF65-F5344CB8AC3E}">
        <p14:creationId xmlns:p14="http://schemas.microsoft.com/office/powerpoint/2010/main" val="324019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14:flip dir="r"/>
      </p:transition>
    </mc:Choice>
    <mc:Fallback xmlns=""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255</Words>
  <Application>Microsoft Office PowerPoint</Application>
  <PresentationFormat>Grand écran</PresentationFormat>
  <Paragraphs>56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7</cp:revision>
  <dcterms:created xsi:type="dcterms:W3CDTF">2022-12-06T06:00:16Z</dcterms:created>
  <dcterms:modified xsi:type="dcterms:W3CDTF">2022-12-07T04:43:02Z</dcterms:modified>
</cp:coreProperties>
</file>