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5" r:id="rId3"/>
    <p:sldId id="25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83" r:id="rId20"/>
    <p:sldId id="282" r:id="rId21"/>
    <p:sldId id="273" r:id="rId22"/>
    <p:sldId id="281" r:id="rId23"/>
    <p:sldId id="274" r:id="rId24"/>
    <p:sldId id="275" r:id="rId25"/>
    <p:sldId id="276" r:id="rId26"/>
    <p:sldId id="277" r:id="rId27"/>
    <p:sldId id="278" r:id="rId28"/>
    <p:sldId id="279" r:id="rId29"/>
    <p:sldId id="280" r:id="rId30"/>
    <p:sldId id="284"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nsTwtzLO7LXMsDAJDl/nQ==" hashData="RXVv2N8xtClIsV6L/ANTAzZ2lDg4ARlydE2Ibsy/W6tdClXurOQNmF3UUBg18ksQmUvG/yp7sbNVVPubUFlET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400A34-7097-43FF-8047-BD3D7A0028FD}" v="70" dt="2022-12-05T05:42:29.3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80" autoAdjust="0"/>
    <p:restoredTop sz="94660"/>
  </p:normalViewPr>
  <p:slideViewPr>
    <p:cSldViewPr snapToGrid="0">
      <p:cViewPr varScale="1">
        <p:scale>
          <a:sx n="76" d="100"/>
          <a:sy n="76" d="100"/>
        </p:scale>
        <p:origin x="7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7AA0DC-436B-C322-5BA4-9C0A96D14D9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3FEB9A3-2E40-B022-95A8-4D63309E37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4C7D5C7-5FBA-DBD5-E252-AA55746E17F0}"/>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0E645B51-9531-BD33-40C0-DE9EAE94CE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04B123A-C2CE-32CB-44B3-D7B85ACD9AD7}"/>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346644688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47D03B-1820-FF91-B578-FF36CF1318D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8099C57-51D8-3059-A447-0299061701E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A1CA49-2CD6-BCA8-4557-DC0463BC52A7}"/>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19E11A9E-4199-8521-8337-DA2FDBFB2AB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1BC0C7-1342-D339-6742-AECF9D8D8A91}"/>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2008574927"/>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E1E15A-6359-D250-C07D-95BD740C0F8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0D93F15-1F32-1DB4-6C1A-7AE75276B9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96E9BA1-B7AF-1710-1D3F-BDEF2E59A342}"/>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DDB347FC-4309-B059-7DE1-1A3E63DCED2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480859-E29B-ABFB-B8F5-90FEEF765A25}"/>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4283528030"/>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2679A2-0DC3-81BA-E6B7-432A9736A83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4F4BDC1-9CB1-6FB5-4327-57B54F2CE29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3D32F70-49F8-86A4-7473-654C9656A4F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3D82082-DC2D-5DE6-4A73-641FAF7C6439}"/>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6" name="Espace réservé du pied de page 5">
            <a:extLst>
              <a:ext uri="{FF2B5EF4-FFF2-40B4-BE49-F238E27FC236}">
                <a16:creationId xmlns:a16="http://schemas.microsoft.com/office/drawing/2014/main" id="{5670BB5E-C228-5DC6-461C-9E21F23A46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D6BC4AC-866F-780B-0BB6-B2DDA21A928F}"/>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2967639230"/>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D6A791-F101-65C8-F0D3-E2022636163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79B490-08D2-71B4-5B0D-D7E9EE92A8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3E97F1C-F475-637F-9B43-4F7A6980941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36634EF-DE3F-0E51-996C-B0670CE352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13CA1E2-F45F-81A3-2F76-BB39B5D369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8751571-825D-B533-98DC-3D6E6227995C}"/>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8" name="Espace réservé du pied de page 7">
            <a:extLst>
              <a:ext uri="{FF2B5EF4-FFF2-40B4-BE49-F238E27FC236}">
                <a16:creationId xmlns:a16="http://schemas.microsoft.com/office/drawing/2014/main" id="{3D6CAB26-F70C-E323-23CC-E3C83C24FCE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67F7717-A497-DBC8-73F1-C3088ECA49EB}"/>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24085342"/>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64F2C9-746E-F174-BE91-138E680FBD7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F41B16C-801A-B87A-B7AD-FCE4BC37CF77}"/>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4" name="Espace réservé du pied de page 3">
            <a:extLst>
              <a:ext uri="{FF2B5EF4-FFF2-40B4-BE49-F238E27FC236}">
                <a16:creationId xmlns:a16="http://schemas.microsoft.com/office/drawing/2014/main" id="{701B21C6-B637-4D90-C283-EBF8734AD28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D23275D-0D6F-F8B3-E3C4-497843EADAB7}"/>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1420293421"/>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4B20217-014F-3764-09D3-8F1DE4604BC4}"/>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3" name="Espace réservé du pied de page 2">
            <a:extLst>
              <a:ext uri="{FF2B5EF4-FFF2-40B4-BE49-F238E27FC236}">
                <a16:creationId xmlns:a16="http://schemas.microsoft.com/office/drawing/2014/main" id="{6704934D-A730-2D56-B439-7270F1D1D4F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2684ECB-87EB-F9D8-E7AD-9262CADFE95A}"/>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1910113225"/>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114786-65F7-2DA3-7E51-0001B15EB65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619C04B-51C8-15EA-6B62-18732FA5CD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14DB5E6-FD29-CF46-3AD9-6BD8B1C2D8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B95FC4D-EB68-E62E-702F-48F27140F972}"/>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6" name="Espace réservé du pied de page 5">
            <a:extLst>
              <a:ext uri="{FF2B5EF4-FFF2-40B4-BE49-F238E27FC236}">
                <a16:creationId xmlns:a16="http://schemas.microsoft.com/office/drawing/2014/main" id="{35FFDEB0-65D4-75A7-03D8-69B7C702DD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B3F90B0-9CE0-6426-FEC9-2F9EB769B915}"/>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328127097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D7367E-60FC-3038-8604-C6B33211092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9E74E56-8E17-3CC1-49DE-3A22E17EC0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FE83C74-F949-4EDF-FA58-930CA84386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264FECC-EF80-32E8-61F1-F5A9DA0A6776}"/>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6" name="Espace réservé du pied de page 5">
            <a:extLst>
              <a:ext uri="{FF2B5EF4-FFF2-40B4-BE49-F238E27FC236}">
                <a16:creationId xmlns:a16="http://schemas.microsoft.com/office/drawing/2014/main" id="{21ED0FDA-BEAE-6A9F-B164-6973EA9C104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7FAFBAC-6DF2-0F20-3139-C72AB0843FCA}"/>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164396137"/>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C778E0-7BE2-E219-3468-85B3F969FB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9DADFBD-7F5D-4A8A-9DD0-1BB01F1A7F0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08C1412-5541-2793-973D-55E166BEDFF9}"/>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86F93075-58ED-69D0-C7B5-ED96E6D3AFB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A62CE7A-66D3-2E45-99EA-96D9D0402A23}"/>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3169398534"/>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15A914D-4602-A239-DB2E-287A490A60D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4CBC43D-4DB8-7DD6-52C3-70FA6DA9AED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653BB9C-8BC2-7716-1969-D5AB43C0BD29}"/>
              </a:ext>
            </a:extLst>
          </p:cNvPr>
          <p:cNvSpPr>
            <a:spLocks noGrp="1"/>
          </p:cNvSpPr>
          <p:nvPr>
            <p:ph type="dt" sz="half" idx="10"/>
          </p:nvPr>
        </p:nvSpPr>
        <p:spPr/>
        <p:txBody>
          <a:bodyPr/>
          <a:lstStyle/>
          <a:p>
            <a:fld id="{C55B4EBA-5DB8-47C1-BEB4-44E6D76EE834}"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1B8A3276-4E49-E7D9-F224-BCB8AC87E1C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A7E3148-F96F-E561-95B4-A9ABA17B6BCC}"/>
              </a:ext>
            </a:extLst>
          </p:cNvPr>
          <p:cNvSpPr>
            <a:spLocks noGrp="1"/>
          </p:cNvSpPr>
          <p:nvPr>
            <p:ph type="sldNum" sz="quarter" idx="12"/>
          </p:nvPr>
        </p:nvSpPr>
        <p:spPr/>
        <p:txBody>
          <a:bodyPr/>
          <a:lstStyle/>
          <a:p>
            <a:fld id="{449291AE-ADC5-4401-B270-081F8784861A}" type="slidenum">
              <a:rPr lang="fr-FR" smtClean="0"/>
              <a:t>‹N°›</a:t>
            </a:fld>
            <a:endParaRPr lang="fr-FR"/>
          </a:p>
        </p:txBody>
      </p:sp>
    </p:spTree>
    <p:extLst>
      <p:ext uri="{BB962C8B-B14F-4D97-AF65-F5344CB8AC3E}">
        <p14:creationId xmlns:p14="http://schemas.microsoft.com/office/powerpoint/2010/main" val="1863099453"/>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19319B8-D7CB-077F-F0E2-BCD623E79A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8CD69D4-4C97-0199-DBDD-3F775786DA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1906105-72F4-8BCA-5159-770DC0EE04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5B4EBA-5DB8-47C1-BEB4-44E6D76EE834}" type="datetimeFigureOut">
              <a:rPr lang="fr-FR" smtClean="0"/>
              <a:t>05/12/2022</a:t>
            </a:fld>
            <a:endParaRPr lang="fr-FR"/>
          </a:p>
        </p:txBody>
      </p:sp>
      <p:sp>
        <p:nvSpPr>
          <p:cNvPr id="5" name="Espace réservé du pied de page 4">
            <a:extLst>
              <a:ext uri="{FF2B5EF4-FFF2-40B4-BE49-F238E27FC236}">
                <a16:creationId xmlns:a16="http://schemas.microsoft.com/office/drawing/2014/main" id="{9B5FA578-C720-F6C9-B9F9-2C0142D403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0BDD58F-EDC7-7651-D629-8F47C72C40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291AE-ADC5-4401-B270-081F8784861A}" type="slidenum">
              <a:rPr lang="fr-FR" smtClean="0"/>
              <a:t>‹N°›</a:t>
            </a:fld>
            <a:endParaRPr lang="fr-FR"/>
          </a:p>
        </p:txBody>
      </p:sp>
    </p:spTree>
    <p:extLst>
      <p:ext uri="{BB962C8B-B14F-4D97-AF65-F5344CB8AC3E}">
        <p14:creationId xmlns:p14="http://schemas.microsoft.com/office/powerpoint/2010/main" val="397126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rte&#10;&#10;Description générée automatiquement">
            <a:extLst>
              <a:ext uri="{FF2B5EF4-FFF2-40B4-BE49-F238E27FC236}">
                <a16:creationId xmlns:a16="http://schemas.microsoft.com/office/drawing/2014/main" id="{8E081038-4E56-3E87-7D48-537478264C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6465" y="914271"/>
            <a:ext cx="9119069" cy="5029458"/>
          </a:xfrm>
          <a:prstGeom prst="rect">
            <a:avLst/>
          </a:prstGeom>
        </p:spPr>
      </p:pic>
      <p:sp>
        <p:nvSpPr>
          <p:cNvPr id="4" name="ZoneTexte 3">
            <a:extLst>
              <a:ext uri="{FF2B5EF4-FFF2-40B4-BE49-F238E27FC236}">
                <a16:creationId xmlns:a16="http://schemas.microsoft.com/office/drawing/2014/main" id="{5F90CCAE-E034-8070-2268-D200B6E25A2C}"/>
              </a:ext>
            </a:extLst>
          </p:cNvPr>
          <p:cNvSpPr txBox="1"/>
          <p:nvPr/>
        </p:nvSpPr>
        <p:spPr>
          <a:xfrm>
            <a:off x="2218765" y="5943729"/>
            <a:ext cx="8705710" cy="400110"/>
          </a:xfrm>
          <a:prstGeom prst="rect">
            <a:avLst/>
          </a:prstGeom>
          <a:noFill/>
        </p:spPr>
        <p:txBody>
          <a:bodyPr wrap="square" rtlCol="0">
            <a:spAutoFit/>
          </a:bodyPr>
          <a:lstStyle/>
          <a:p>
            <a:r>
              <a:rPr lang="fr-FR" sz="2000" b="1" dirty="0">
                <a:solidFill>
                  <a:schemeClr val="bg1"/>
                </a:solidFill>
              </a:rPr>
              <a:t>La Camargue, la Petite </a:t>
            </a:r>
            <a:r>
              <a:rPr lang="fr-FR" sz="2000" b="1" dirty="0" err="1">
                <a:solidFill>
                  <a:schemeClr val="bg1"/>
                </a:solidFill>
              </a:rPr>
              <a:t>Carmague</a:t>
            </a:r>
            <a:r>
              <a:rPr lang="fr-FR" sz="2000" b="1" dirty="0">
                <a:solidFill>
                  <a:schemeClr val="bg1"/>
                </a:solidFill>
              </a:rPr>
              <a:t> et le parc naturel </a:t>
            </a:r>
            <a:r>
              <a:rPr lang="fr-FR" sz="2000" b="1" dirty="0" err="1">
                <a:solidFill>
                  <a:schemeClr val="bg1"/>
                </a:solidFill>
              </a:rPr>
              <a:t>regional</a:t>
            </a:r>
            <a:r>
              <a:rPr lang="fr-FR" sz="2000" b="1" dirty="0">
                <a:solidFill>
                  <a:schemeClr val="bg1"/>
                </a:solidFill>
              </a:rPr>
              <a:t> de </a:t>
            </a:r>
            <a:r>
              <a:rPr lang="fr-FR" sz="2000" b="1" dirty="0" err="1">
                <a:solidFill>
                  <a:schemeClr val="bg1"/>
                </a:solidFill>
              </a:rPr>
              <a:t>Carmague</a:t>
            </a:r>
            <a:endParaRPr lang="fr-FR" sz="2000" b="1" dirty="0">
              <a:solidFill>
                <a:schemeClr val="bg1"/>
              </a:solidFill>
            </a:endParaRPr>
          </a:p>
        </p:txBody>
      </p:sp>
      <p:sp>
        <p:nvSpPr>
          <p:cNvPr id="5" name="ZoneTexte 4">
            <a:extLst>
              <a:ext uri="{FF2B5EF4-FFF2-40B4-BE49-F238E27FC236}">
                <a16:creationId xmlns:a16="http://schemas.microsoft.com/office/drawing/2014/main" id="{2922CDA5-95D7-FF38-4774-630B64A52401}"/>
              </a:ext>
            </a:extLst>
          </p:cNvPr>
          <p:cNvSpPr txBox="1"/>
          <p:nvPr/>
        </p:nvSpPr>
        <p:spPr>
          <a:xfrm>
            <a:off x="3451538" y="252551"/>
            <a:ext cx="8242479" cy="523220"/>
          </a:xfrm>
          <a:prstGeom prst="rect">
            <a:avLst/>
          </a:prstGeom>
          <a:noFill/>
        </p:spPr>
        <p:txBody>
          <a:bodyPr wrap="square" rtlCol="0">
            <a:spAutoFit/>
          </a:bodyPr>
          <a:lstStyle/>
          <a:p>
            <a:r>
              <a:rPr lang="fr-FR" sz="2800" b="1" dirty="0">
                <a:solidFill>
                  <a:schemeClr val="bg1"/>
                </a:solidFill>
              </a:rPr>
              <a:t>Lorient Vous propose La Camargue</a:t>
            </a:r>
          </a:p>
        </p:txBody>
      </p:sp>
    </p:spTree>
    <p:extLst>
      <p:ext uri="{BB962C8B-B14F-4D97-AF65-F5344CB8AC3E}">
        <p14:creationId xmlns:p14="http://schemas.microsoft.com/office/powerpoint/2010/main" val="3374630760"/>
      </p:ext>
    </p:extLst>
  </p:cSld>
  <p:clrMapOvr>
    <a:masterClrMapping/>
  </p:clrMapOvr>
  <mc:AlternateContent xmlns:mc="http://schemas.openxmlformats.org/markup-compatibility/2006">
    <mc:Choice xmlns:p14="http://schemas.microsoft.com/office/powerpoint/2010/main" Requires="p14">
      <p:transition spd="slow" p14:dur="5000" advClick="0" advTm="16000">
        <p:sndAc>
          <p:stSnd loop="1">
            <p:snd r:embed="rId2" name="Tino Rossi - Le chant du gardian.wav"/>
          </p:stSnd>
        </p:sndAc>
      </p:transition>
    </mc:Choice>
    <mc:Fallback>
      <p:transition spd="slow" advClick="0" advTm="16000">
        <p:sndAc>
          <p:stSnd loop="1">
            <p:snd r:embed="rId2" name="Tino Rossi - Le chant du gardia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5B0C14-E8CB-C0DD-C20F-9A71AA6343EF}"/>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Camargue (prononce /</a:t>
            </a:r>
            <a:r>
              <a:rPr lang="fr-FR" sz="2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ka.maʁg</a:t>
            </a: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en français standard ; /ka.ˈ</a:t>
            </a:r>
            <a:r>
              <a:rPr lang="fr-FR" sz="2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maʁ.gə</a:t>
            </a: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localement) est une région naturelle française située au bord de la mer Méditerranée, dans le département des Bouches-du-Rhône, et formée par le delta du Rhône. Même si le véritable centre urbain de la Camargue est Arles1, les Saintes-Maries-de-la-Mer2 sont généralement reconnues comme étant la capitale de la Camargue du fait de leur position relativement centrale sur la côte.</a:t>
            </a:r>
          </a:p>
          <a:p>
            <a:pPr algn="ctr"/>
            <a:endPar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endParaRPr>
          </a:p>
          <a:p>
            <a:pPr algn="ct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Camargue est une zone humide paralique de 150 000 hectares qui abrite de nombreuses espèces animales et végétales. Elle est classée comme parc naturel régional depuis 1970 et reconnue réserve de biosphère par l'Unesco depuis 19773. Depuis le </a:t>
            </a:r>
            <a:r>
              <a:rPr lang="fr-FR" sz="2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xixe</a:t>
            </a: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siècle, elle a fait l'objet d'importants aménagements hydrauliques.</a:t>
            </a:r>
          </a:p>
        </p:txBody>
      </p:sp>
    </p:spTree>
    <p:extLst>
      <p:ext uri="{BB962C8B-B14F-4D97-AF65-F5344CB8AC3E}">
        <p14:creationId xmlns:p14="http://schemas.microsoft.com/office/powerpoint/2010/main" val="27717404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ciel, eau, extérieur, rivière&#10;&#10;Description générée automatiquement">
            <a:extLst>
              <a:ext uri="{FF2B5EF4-FFF2-40B4-BE49-F238E27FC236}">
                <a16:creationId xmlns:a16="http://schemas.microsoft.com/office/drawing/2014/main" id="{9779374C-C8F4-38B1-19AE-C7C9657F46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5169" y="628114"/>
            <a:ext cx="10604490" cy="5601772"/>
          </a:xfrm>
          <a:prstGeom prst="rect">
            <a:avLst/>
          </a:prstGeom>
        </p:spPr>
      </p:pic>
      <p:sp>
        <p:nvSpPr>
          <p:cNvPr id="8" name="ZoneTexte 7">
            <a:extLst>
              <a:ext uri="{FF2B5EF4-FFF2-40B4-BE49-F238E27FC236}">
                <a16:creationId xmlns:a16="http://schemas.microsoft.com/office/drawing/2014/main" id="{13D1109D-368A-8E4F-2486-72A002C6DC75}"/>
              </a:ext>
            </a:extLst>
          </p:cNvPr>
          <p:cNvSpPr txBox="1"/>
          <p:nvPr/>
        </p:nvSpPr>
        <p:spPr>
          <a:xfrm>
            <a:off x="2931459" y="6229886"/>
            <a:ext cx="7879977" cy="400110"/>
          </a:xfrm>
          <a:prstGeom prst="rect">
            <a:avLst/>
          </a:prstGeom>
          <a:noFill/>
        </p:spPr>
        <p:txBody>
          <a:bodyPr wrap="square" rtlCol="0">
            <a:spAutoFit/>
          </a:bodyPr>
          <a:lstStyle/>
          <a:p>
            <a:r>
              <a:rPr lang="fr-FR" sz="2000" b="1" dirty="0">
                <a:solidFill>
                  <a:schemeClr val="bg1"/>
                </a:solidFill>
              </a:rPr>
              <a:t>Arles : le pont de </a:t>
            </a:r>
            <a:r>
              <a:rPr lang="fr-FR" sz="2000" b="1" dirty="0" err="1">
                <a:solidFill>
                  <a:schemeClr val="bg1"/>
                </a:solidFill>
              </a:rPr>
              <a:t>Trinquetaille</a:t>
            </a:r>
            <a:r>
              <a:rPr lang="fr-FR" sz="2000" b="1" dirty="0">
                <a:solidFill>
                  <a:schemeClr val="bg1"/>
                </a:solidFill>
              </a:rPr>
              <a:t> (1950) sur le grand Rhône.</a:t>
            </a:r>
          </a:p>
        </p:txBody>
      </p:sp>
    </p:spTree>
    <p:extLst>
      <p:ext uri="{BB962C8B-B14F-4D97-AF65-F5344CB8AC3E}">
        <p14:creationId xmlns:p14="http://schemas.microsoft.com/office/powerpoint/2010/main" val="58569383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bâtiment, pont&#10;&#10;Description générée automatiquement">
            <a:extLst>
              <a:ext uri="{FF2B5EF4-FFF2-40B4-BE49-F238E27FC236}">
                <a16:creationId xmlns:a16="http://schemas.microsoft.com/office/drawing/2014/main" id="{54950FB1-5455-E347-6AA5-341827F30E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4170" y="934570"/>
            <a:ext cx="9103659" cy="4988859"/>
          </a:xfrm>
          <a:prstGeom prst="rect">
            <a:avLst/>
          </a:prstGeom>
        </p:spPr>
      </p:pic>
      <p:sp>
        <p:nvSpPr>
          <p:cNvPr id="4" name="ZoneTexte 3">
            <a:extLst>
              <a:ext uri="{FF2B5EF4-FFF2-40B4-BE49-F238E27FC236}">
                <a16:creationId xmlns:a16="http://schemas.microsoft.com/office/drawing/2014/main" id="{C600EF3B-93DF-0A51-D621-97833AB23DAF}"/>
              </a:ext>
            </a:extLst>
          </p:cNvPr>
          <p:cNvSpPr txBox="1"/>
          <p:nvPr/>
        </p:nvSpPr>
        <p:spPr>
          <a:xfrm>
            <a:off x="3671047" y="6037729"/>
            <a:ext cx="8095130" cy="400110"/>
          </a:xfrm>
          <a:prstGeom prst="rect">
            <a:avLst/>
          </a:prstGeom>
          <a:noFill/>
        </p:spPr>
        <p:txBody>
          <a:bodyPr wrap="square" rtlCol="0">
            <a:spAutoFit/>
          </a:bodyPr>
          <a:lstStyle/>
          <a:p>
            <a:r>
              <a:rPr lang="fr-FR" sz="2000" b="1" dirty="0">
                <a:solidFill>
                  <a:schemeClr val="bg1"/>
                </a:solidFill>
              </a:rPr>
              <a:t>Fourques - Pont historique sur le petit Rhône</a:t>
            </a:r>
            <a:r>
              <a:rPr lang="fr-FR" dirty="0">
                <a:solidFill>
                  <a:schemeClr val="bg1"/>
                </a:solidFill>
              </a:rPr>
              <a:t>.</a:t>
            </a:r>
          </a:p>
        </p:txBody>
      </p:sp>
    </p:spTree>
    <p:extLst>
      <p:ext uri="{BB962C8B-B14F-4D97-AF65-F5344CB8AC3E}">
        <p14:creationId xmlns:p14="http://schemas.microsoft.com/office/powerpoint/2010/main" val="402016655"/>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arbre, extérieur, ciel&#10;&#10;Description générée automatiquement">
            <a:extLst>
              <a:ext uri="{FF2B5EF4-FFF2-40B4-BE49-F238E27FC236}">
                <a16:creationId xmlns:a16="http://schemas.microsoft.com/office/drawing/2014/main" id="{9B454C7D-AF57-C86F-F2AB-17720B0366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1941" y="927847"/>
            <a:ext cx="9372600" cy="5163671"/>
          </a:xfrm>
          <a:prstGeom prst="rect">
            <a:avLst/>
          </a:prstGeom>
        </p:spPr>
      </p:pic>
      <p:sp>
        <p:nvSpPr>
          <p:cNvPr id="4" name="ZoneTexte 3">
            <a:extLst>
              <a:ext uri="{FF2B5EF4-FFF2-40B4-BE49-F238E27FC236}">
                <a16:creationId xmlns:a16="http://schemas.microsoft.com/office/drawing/2014/main" id="{CFD67984-1A54-5CCB-F81F-381732F04DFD}"/>
              </a:ext>
            </a:extLst>
          </p:cNvPr>
          <p:cNvSpPr txBox="1"/>
          <p:nvPr/>
        </p:nvSpPr>
        <p:spPr>
          <a:xfrm>
            <a:off x="4150659" y="6091518"/>
            <a:ext cx="8041341" cy="400110"/>
          </a:xfrm>
          <a:prstGeom prst="rect">
            <a:avLst/>
          </a:prstGeom>
          <a:noFill/>
        </p:spPr>
        <p:txBody>
          <a:bodyPr wrap="square" rtlCol="0">
            <a:spAutoFit/>
          </a:bodyPr>
          <a:lstStyle/>
          <a:p>
            <a:r>
              <a:rPr lang="fr-FR" sz="2000" b="1" dirty="0">
                <a:solidFill>
                  <a:schemeClr val="bg1"/>
                </a:solidFill>
              </a:rPr>
              <a:t>Pont de </a:t>
            </a:r>
            <a:r>
              <a:rPr lang="fr-FR" sz="2000" b="1" dirty="0" err="1">
                <a:solidFill>
                  <a:schemeClr val="bg1"/>
                </a:solidFill>
              </a:rPr>
              <a:t>Sylvéréal</a:t>
            </a:r>
            <a:r>
              <a:rPr lang="fr-FR" sz="2000" b="1" dirty="0">
                <a:solidFill>
                  <a:schemeClr val="bg1"/>
                </a:solidFill>
              </a:rPr>
              <a:t> sur le petit Rhône</a:t>
            </a:r>
          </a:p>
        </p:txBody>
      </p:sp>
    </p:spTree>
    <p:extLst>
      <p:ext uri="{BB962C8B-B14F-4D97-AF65-F5344CB8AC3E}">
        <p14:creationId xmlns:p14="http://schemas.microsoft.com/office/powerpoint/2010/main" val="182343086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arbre, herbe, plante&#10;&#10;Description générée automatiquement">
            <a:extLst>
              <a:ext uri="{FF2B5EF4-FFF2-40B4-BE49-F238E27FC236}">
                <a16:creationId xmlns:a16="http://schemas.microsoft.com/office/drawing/2014/main" id="{50AD4E4F-6360-EE40-5B07-D9E9E04277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7184" y="652182"/>
            <a:ext cx="8452922" cy="5553636"/>
          </a:xfrm>
          <a:prstGeom prst="rect">
            <a:avLst/>
          </a:prstGeom>
        </p:spPr>
      </p:pic>
      <p:sp>
        <p:nvSpPr>
          <p:cNvPr id="4" name="ZoneTexte 3">
            <a:extLst>
              <a:ext uri="{FF2B5EF4-FFF2-40B4-BE49-F238E27FC236}">
                <a16:creationId xmlns:a16="http://schemas.microsoft.com/office/drawing/2014/main" id="{8A0D3295-B198-0749-E029-16A91AE8F571}"/>
              </a:ext>
            </a:extLst>
          </p:cNvPr>
          <p:cNvSpPr txBox="1"/>
          <p:nvPr/>
        </p:nvSpPr>
        <p:spPr>
          <a:xfrm>
            <a:off x="5661213" y="6205818"/>
            <a:ext cx="6696635" cy="400110"/>
          </a:xfrm>
          <a:prstGeom prst="rect">
            <a:avLst/>
          </a:prstGeom>
          <a:noFill/>
        </p:spPr>
        <p:txBody>
          <a:bodyPr wrap="square" rtlCol="0">
            <a:spAutoFit/>
          </a:bodyPr>
          <a:lstStyle/>
          <a:p>
            <a:r>
              <a:rPr lang="fr-FR" sz="2000" b="1" dirty="0">
                <a:solidFill>
                  <a:schemeClr val="bg1"/>
                </a:solidFill>
              </a:rPr>
              <a:t>Un canal.</a:t>
            </a:r>
          </a:p>
        </p:txBody>
      </p:sp>
    </p:spTree>
    <p:extLst>
      <p:ext uri="{BB962C8B-B14F-4D97-AF65-F5344CB8AC3E}">
        <p14:creationId xmlns:p14="http://schemas.microsoft.com/office/powerpoint/2010/main" val="297173874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nature&#10;&#10;Description générée automatiquement">
            <a:extLst>
              <a:ext uri="{FF2B5EF4-FFF2-40B4-BE49-F238E27FC236}">
                <a16:creationId xmlns:a16="http://schemas.microsoft.com/office/drawing/2014/main" id="{AAB5795C-0003-90BB-206C-B80A0BBCC4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2200" y="673100"/>
            <a:ext cx="7467600" cy="5511800"/>
          </a:xfrm>
          <a:prstGeom prst="rect">
            <a:avLst/>
          </a:prstGeom>
        </p:spPr>
      </p:pic>
      <p:sp>
        <p:nvSpPr>
          <p:cNvPr id="4" name="ZoneTexte 3">
            <a:extLst>
              <a:ext uri="{FF2B5EF4-FFF2-40B4-BE49-F238E27FC236}">
                <a16:creationId xmlns:a16="http://schemas.microsoft.com/office/drawing/2014/main" id="{3A60D54E-3895-672D-4783-7F39ED99BDE5}"/>
              </a:ext>
            </a:extLst>
          </p:cNvPr>
          <p:cNvSpPr txBox="1"/>
          <p:nvPr/>
        </p:nvSpPr>
        <p:spPr>
          <a:xfrm>
            <a:off x="5244353" y="6184900"/>
            <a:ext cx="6010835" cy="400110"/>
          </a:xfrm>
          <a:prstGeom prst="rect">
            <a:avLst/>
          </a:prstGeom>
          <a:noFill/>
        </p:spPr>
        <p:txBody>
          <a:bodyPr wrap="square" rtlCol="0">
            <a:spAutoFit/>
          </a:bodyPr>
          <a:lstStyle/>
          <a:p>
            <a:r>
              <a:rPr lang="fr-FR" sz="2000" b="1" dirty="0">
                <a:solidFill>
                  <a:schemeClr val="bg1"/>
                </a:solidFill>
              </a:rPr>
              <a:t>Étang de Vaccarès.</a:t>
            </a:r>
          </a:p>
        </p:txBody>
      </p:sp>
    </p:spTree>
    <p:extLst>
      <p:ext uri="{BB962C8B-B14F-4D97-AF65-F5344CB8AC3E}">
        <p14:creationId xmlns:p14="http://schemas.microsoft.com/office/powerpoint/2010/main" val="1400652203"/>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ciel, extérieur, champ&#10;&#10;Description générée automatiquement">
            <a:extLst>
              <a:ext uri="{FF2B5EF4-FFF2-40B4-BE49-F238E27FC236}">
                <a16:creationId xmlns:a16="http://schemas.microsoft.com/office/drawing/2014/main" id="{73CFD30A-BE9E-2ADF-9723-8DA7DD078D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8164" y="759758"/>
            <a:ext cx="8735672" cy="5338484"/>
          </a:xfrm>
          <a:prstGeom prst="rect">
            <a:avLst/>
          </a:prstGeom>
        </p:spPr>
      </p:pic>
      <p:sp>
        <p:nvSpPr>
          <p:cNvPr id="4" name="ZoneTexte 3">
            <a:extLst>
              <a:ext uri="{FF2B5EF4-FFF2-40B4-BE49-F238E27FC236}">
                <a16:creationId xmlns:a16="http://schemas.microsoft.com/office/drawing/2014/main" id="{A09D634D-1A5B-7C88-C29A-B56ADF579A0D}"/>
              </a:ext>
            </a:extLst>
          </p:cNvPr>
          <p:cNvSpPr txBox="1"/>
          <p:nvPr/>
        </p:nvSpPr>
        <p:spPr>
          <a:xfrm>
            <a:off x="6096000" y="6098242"/>
            <a:ext cx="7772400" cy="400110"/>
          </a:xfrm>
          <a:prstGeom prst="rect">
            <a:avLst/>
          </a:prstGeom>
          <a:noFill/>
        </p:spPr>
        <p:txBody>
          <a:bodyPr wrap="square" rtlCol="0">
            <a:spAutoFit/>
          </a:bodyPr>
          <a:lstStyle/>
          <a:p>
            <a:r>
              <a:rPr lang="fr-FR" sz="2000" b="1" dirty="0">
                <a:solidFill>
                  <a:schemeClr val="bg1"/>
                </a:solidFill>
              </a:rPr>
              <a:t>Rizière</a:t>
            </a:r>
            <a:r>
              <a:rPr lang="fr-FR" dirty="0">
                <a:solidFill>
                  <a:schemeClr val="bg1"/>
                </a:solidFill>
              </a:rPr>
              <a:t>.</a:t>
            </a:r>
          </a:p>
        </p:txBody>
      </p:sp>
    </p:spTree>
    <p:extLst>
      <p:ext uri="{BB962C8B-B14F-4D97-AF65-F5344CB8AC3E}">
        <p14:creationId xmlns:p14="http://schemas.microsoft.com/office/powerpoint/2010/main" val="4080731723"/>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ciel, nature&#10;&#10;Description générée automatiquement">
            <a:extLst>
              <a:ext uri="{FF2B5EF4-FFF2-40B4-BE49-F238E27FC236}">
                <a16:creationId xmlns:a16="http://schemas.microsoft.com/office/drawing/2014/main" id="{E1A2F4E5-6367-12DE-BA65-47ADF05C3E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8835" y="739587"/>
            <a:ext cx="9117106" cy="5419165"/>
          </a:xfrm>
          <a:prstGeom prst="rect">
            <a:avLst/>
          </a:prstGeom>
        </p:spPr>
      </p:pic>
      <p:sp>
        <p:nvSpPr>
          <p:cNvPr id="5" name="ZoneTexte 4">
            <a:extLst>
              <a:ext uri="{FF2B5EF4-FFF2-40B4-BE49-F238E27FC236}">
                <a16:creationId xmlns:a16="http://schemas.microsoft.com/office/drawing/2014/main" id="{909BAC2E-AA1A-D9C6-E22A-107CB2894568}"/>
              </a:ext>
            </a:extLst>
          </p:cNvPr>
          <p:cNvSpPr txBox="1"/>
          <p:nvPr/>
        </p:nvSpPr>
        <p:spPr>
          <a:xfrm>
            <a:off x="4572001" y="6118413"/>
            <a:ext cx="8579223" cy="400110"/>
          </a:xfrm>
          <a:prstGeom prst="rect">
            <a:avLst/>
          </a:prstGeom>
          <a:noFill/>
        </p:spPr>
        <p:txBody>
          <a:bodyPr wrap="square" rtlCol="0">
            <a:spAutoFit/>
          </a:bodyPr>
          <a:lstStyle/>
          <a:p>
            <a:r>
              <a:rPr lang="fr-FR" sz="2000" b="1">
                <a:solidFill>
                  <a:schemeClr val="bg1"/>
                </a:solidFill>
              </a:rPr>
              <a:t>Paysage d'étangs à Beauduc</a:t>
            </a:r>
            <a:endParaRPr lang="fr-FR" sz="2000" b="1" dirty="0">
              <a:solidFill>
                <a:schemeClr val="bg1"/>
              </a:solidFill>
            </a:endParaRPr>
          </a:p>
        </p:txBody>
      </p:sp>
    </p:spTree>
    <p:extLst>
      <p:ext uri="{BB962C8B-B14F-4D97-AF65-F5344CB8AC3E}">
        <p14:creationId xmlns:p14="http://schemas.microsoft.com/office/powerpoint/2010/main" val="2837109451"/>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herbe, champ&#10;&#10;Description générée automatiquement">
            <a:extLst>
              <a:ext uri="{FF2B5EF4-FFF2-40B4-BE49-F238E27FC236}">
                <a16:creationId xmlns:a16="http://schemas.microsoft.com/office/drawing/2014/main" id="{80A196C0-45AD-B608-03E0-00358D5744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7082" y="820270"/>
            <a:ext cx="8677835" cy="5217460"/>
          </a:xfrm>
          <a:prstGeom prst="rect">
            <a:avLst/>
          </a:prstGeom>
        </p:spPr>
      </p:pic>
      <p:sp>
        <p:nvSpPr>
          <p:cNvPr id="4" name="ZoneTexte 3">
            <a:extLst>
              <a:ext uri="{FF2B5EF4-FFF2-40B4-BE49-F238E27FC236}">
                <a16:creationId xmlns:a16="http://schemas.microsoft.com/office/drawing/2014/main" id="{E65A6BD6-4B50-92F1-59C6-04A3E83FFB1D}"/>
              </a:ext>
            </a:extLst>
          </p:cNvPr>
          <p:cNvSpPr txBox="1"/>
          <p:nvPr/>
        </p:nvSpPr>
        <p:spPr>
          <a:xfrm>
            <a:off x="5698144" y="6037730"/>
            <a:ext cx="5432611" cy="400110"/>
          </a:xfrm>
          <a:prstGeom prst="rect">
            <a:avLst/>
          </a:prstGeom>
          <a:noFill/>
        </p:spPr>
        <p:txBody>
          <a:bodyPr wrap="square" rtlCol="0">
            <a:spAutoFit/>
          </a:bodyPr>
          <a:lstStyle/>
          <a:p>
            <a:r>
              <a:rPr lang="fr-FR" sz="2000" b="1" dirty="0" err="1">
                <a:solidFill>
                  <a:schemeClr val="bg1"/>
                </a:solidFill>
              </a:rPr>
              <a:t>Sansouire</a:t>
            </a:r>
            <a:r>
              <a:rPr lang="fr-FR" sz="2000" b="1" dirty="0">
                <a:solidFill>
                  <a:schemeClr val="bg1"/>
                </a:solidFill>
              </a:rPr>
              <a:t>.</a:t>
            </a:r>
          </a:p>
        </p:txBody>
      </p:sp>
    </p:spTree>
    <p:extLst>
      <p:ext uri="{BB962C8B-B14F-4D97-AF65-F5344CB8AC3E}">
        <p14:creationId xmlns:p14="http://schemas.microsoft.com/office/powerpoint/2010/main" val="4249794884"/>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arbre, nageant&#10;&#10;Description générée automatiquement">
            <a:extLst>
              <a:ext uri="{FF2B5EF4-FFF2-40B4-BE49-F238E27FC236}">
                <a16:creationId xmlns:a16="http://schemas.microsoft.com/office/drawing/2014/main" id="{45B90D2D-D0D2-5BA5-C18E-DF301F1299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7151" y="769620"/>
            <a:ext cx="7593671" cy="5318760"/>
          </a:xfrm>
          <a:prstGeom prst="rect">
            <a:avLst/>
          </a:prstGeom>
        </p:spPr>
      </p:pic>
      <p:sp>
        <p:nvSpPr>
          <p:cNvPr id="4" name="ZoneTexte 3">
            <a:extLst>
              <a:ext uri="{FF2B5EF4-FFF2-40B4-BE49-F238E27FC236}">
                <a16:creationId xmlns:a16="http://schemas.microsoft.com/office/drawing/2014/main" id="{F46FBD07-ABE9-FF62-3B2D-AA3D4EF96CD5}"/>
              </a:ext>
            </a:extLst>
          </p:cNvPr>
          <p:cNvSpPr txBox="1"/>
          <p:nvPr/>
        </p:nvSpPr>
        <p:spPr>
          <a:xfrm>
            <a:off x="3538378" y="6088380"/>
            <a:ext cx="9787943" cy="400110"/>
          </a:xfrm>
          <a:prstGeom prst="rect">
            <a:avLst/>
          </a:prstGeom>
          <a:noFill/>
        </p:spPr>
        <p:txBody>
          <a:bodyPr wrap="square" rtlCol="0">
            <a:spAutoFit/>
          </a:bodyPr>
          <a:lstStyle/>
          <a:p>
            <a:r>
              <a:rPr lang="fr-FR" sz="2000" b="1" dirty="0">
                <a:solidFill>
                  <a:schemeClr val="bg1"/>
                </a:solidFill>
              </a:rPr>
              <a:t>(</a:t>
            </a:r>
            <a:r>
              <a:rPr lang="fr-FR" sz="2000" b="1" dirty="0" err="1">
                <a:solidFill>
                  <a:schemeClr val="bg1"/>
                </a:solidFill>
              </a:rPr>
              <a:t>Aythya</a:t>
            </a:r>
            <a:r>
              <a:rPr lang="fr-FR" sz="2000" b="1" dirty="0">
                <a:solidFill>
                  <a:schemeClr val="bg1"/>
                </a:solidFill>
              </a:rPr>
              <a:t> </a:t>
            </a:r>
            <a:r>
              <a:rPr lang="fr-FR" sz="2000" b="1" dirty="0" err="1">
                <a:solidFill>
                  <a:schemeClr val="bg1"/>
                </a:solidFill>
              </a:rPr>
              <a:t>ferina</a:t>
            </a:r>
            <a:r>
              <a:rPr lang="fr-FR" sz="2000" b="1" dirty="0">
                <a:solidFill>
                  <a:schemeClr val="bg1"/>
                </a:solidFill>
              </a:rPr>
              <a:t>) dans un étang de Camargue</a:t>
            </a:r>
          </a:p>
        </p:txBody>
      </p:sp>
    </p:spTree>
    <p:extLst>
      <p:ext uri="{BB962C8B-B14F-4D97-AF65-F5344CB8AC3E}">
        <p14:creationId xmlns:p14="http://schemas.microsoft.com/office/powerpoint/2010/main" val="404896894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extérieur, eau, oiseau aquatique&#10;&#10;Description générée automatiquement">
            <a:extLst>
              <a:ext uri="{FF2B5EF4-FFF2-40B4-BE49-F238E27FC236}">
                <a16:creationId xmlns:a16="http://schemas.microsoft.com/office/drawing/2014/main" id="{9BAD1605-1B14-4EF5-0B06-AC1DD53AAF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0315" y="692239"/>
            <a:ext cx="8251065" cy="5473521"/>
          </a:xfrm>
          <a:prstGeom prst="rect">
            <a:avLst/>
          </a:prstGeom>
        </p:spPr>
      </p:pic>
      <p:sp>
        <p:nvSpPr>
          <p:cNvPr id="4" name="ZoneTexte 3">
            <a:extLst>
              <a:ext uri="{FF2B5EF4-FFF2-40B4-BE49-F238E27FC236}">
                <a16:creationId xmlns:a16="http://schemas.microsoft.com/office/drawing/2014/main" id="{776EA050-DC97-A9F6-7CC9-3C6144ABF46F}"/>
              </a:ext>
            </a:extLst>
          </p:cNvPr>
          <p:cNvSpPr txBox="1"/>
          <p:nvPr/>
        </p:nvSpPr>
        <p:spPr>
          <a:xfrm>
            <a:off x="4340180" y="6090529"/>
            <a:ext cx="7401059"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Flamants roses en Camargue</a:t>
            </a:r>
          </a:p>
        </p:txBody>
      </p:sp>
    </p:spTree>
    <p:extLst>
      <p:ext uri="{BB962C8B-B14F-4D97-AF65-F5344CB8AC3E}">
        <p14:creationId xmlns:p14="http://schemas.microsoft.com/office/powerpoint/2010/main" val="271408057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fleur, blanc, fermer&#10;&#10;Description générée automatiquement">
            <a:extLst>
              <a:ext uri="{FF2B5EF4-FFF2-40B4-BE49-F238E27FC236}">
                <a16:creationId xmlns:a16="http://schemas.microsoft.com/office/drawing/2014/main" id="{57B8E8B3-5885-F7DB-924B-718EE65BFE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3882" y="631065"/>
            <a:ext cx="7984236" cy="5409126"/>
          </a:xfrm>
          <a:prstGeom prst="rect">
            <a:avLst/>
          </a:prstGeom>
        </p:spPr>
      </p:pic>
      <p:sp>
        <p:nvSpPr>
          <p:cNvPr id="4" name="ZoneTexte 3">
            <a:extLst>
              <a:ext uri="{FF2B5EF4-FFF2-40B4-BE49-F238E27FC236}">
                <a16:creationId xmlns:a16="http://schemas.microsoft.com/office/drawing/2014/main" id="{1D9E2057-E1F3-428F-2276-4DE21B4A6DED}"/>
              </a:ext>
            </a:extLst>
          </p:cNvPr>
          <p:cNvSpPr txBox="1"/>
          <p:nvPr/>
        </p:nvSpPr>
        <p:spPr>
          <a:xfrm>
            <a:off x="3438659" y="6026880"/>
            <a:ext cx="8371268" cy="400110"/>
          </a:xfrm>
          <a:prstGeom prst="rect">
            <a:avLst/>
          </a:prstGeom>
          <a:noFill/>
        </p:spPr>
        <p:txBody>
          <a:bodyPr wrap="square" rtlCol="0">
            <a:spAutoFit/>
          </a:bodyPr>
          <a:lstStyle/>
          <a:p>
            <a:r>
              <a:rPr lang="fr-FR" sz="2000" b="1" dirty="0">
                <a:solidFill>
                  <a:schemeClr val="bg1"/>
                </a:solidFill>
              </a:rPr>
              <a:t> </a:t>
            </a:r>
            <a:r>
              <a:rPr lang="fr-FR" sz="2000" b="1" dirty="0" err="1">
                <a:solidFill>
                  <a:schemeClr val="bg1"/>
                </a:solidFill>
              </a:rPr>
              <a:t>Pancratium</a:t>
            </a:r>
            <a:r>
              <a:rPr lang="fr-FR" sz="2000" b="1" dirty="0">
                <a:solidFill>
                  <a:schemeClr val="bg1"/>
                </a:solidFill>
              </a:rPr>
              <a:t> </a:t>
            </a:r>
            <a:r>
              <a:rPr lang="fr-FR" sz="2000" b="1" dirty="0" err="1">
                <a:solidFill>
                  <a:schemeClr val="bg1"/>
                </a:solidFill>
              </a:rPr>
              <a:t>maritimum</a:t>
            </a:r>
            <a:r>
              <a:rPr lang="fr-FR" sz="2000" b="1" dirty="0">
                <a:solidFill>
                  <a:schemeClr val="bg1"/>
                </a:solidFill>
              </a:rPr>
              <a:t>, Lis des sables à </a:t>
            </a:r>
            <a:r>
              <a:rPr lang="fr-FR" sz="2000" b="1" dirty="0" err="1">
                <a:solidFill>
                  <a:schemeClr val="bg1"/>
                </a:solidFill>
              </a:rPr>
              <a:t>Beauduc</a:t>
            </a:r>
            <a:endParaRPr lang="fr-FR" sz="2000" b="1" dirty="0">
              <a:solidFill>
                <a:schemeClr val="bg1"/>
              </a:solidFill>
            </a:endParaRPr>
          </a:p>
        </p:txBody>
      </p:sp>
    </p:spTree>
    <p:extLst>
      <p:ext uri="{BB962C8B-B14F-4D97-AF65-F5344CB8AC3E}">
        <p14:creationId xmlns:p14="http://schemas.microsoft.com/office/powerpoint/2010/main" val="393867072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troupeau, oiseau, arbre&#10;&#10;Description générée automatiquement">
            <a:extLst>
              <a:ext uri="{FF2B5EF4-FFF2-40B4-BE49-F238E27FC236}">
                <a16:creationId xmlns:a16="http://schemas.microsoft.com/office/drawing/2014/main" id="{CA6E1AE9-422C-09BF-1828-235E6329D5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3960" y="444500"/>
            <a:ext cx="8128000" cy="5969000"/>
          </a:xfrm>
          <a:prstGeom prst="rect">
            <a:avLst/>
          </a:prstGeom>
        </p:spPr>
      </p:pic>
      <p:sp>
        <p:nvSpPr>
          <p:cNvPr id="4" name="ZoneTexte 3">
            <a:extLst>
              <a:ext uri="{FF2B5EF4-FFF2-40B4-BE49-F238E27FC236}">
                <a16:creationId xmlns:a16="http://schemas.microsoft.com/office/drawing/2014/main" id="{1C712FC8-D25B-C50B-ABF1-DD63309B4CBD}"/>
              </a:ext>
            </a:extLst>
          </p:cNvPr>
          <p:cNvSpPr txBox="1"/>
          <p:nvPr/>
        </p:nvSpPr>
        <p:spPr>
          <a:xfrm>
            <a:off x="8781960" y="4095482"/>
            <a:ext cx="3410040" cy="400110"/>
          </a:xfrm>
          <a:prstGeom prst="rect">
            <a:avLst/>
          </a:prstGeom>
          <a:noFill/>
        </p:spPr>
        <p:txBody>
          <a:bodyPr wrap="square" rtlCol="0">
            <a:spAutoFit/>
          </a:bodyPr>
          <a:lstStyle/>
          <a:p>
            <a:r>
              <a:rPr lang="fr-FR" sz="2000" b="1" dirty="0">
                <a:solidFill>
                  <a:schemeClr val="bg1"/>
                </a:solidFill>
              </a:rPr>
              <a:t>Cabane de gardian et flamants</a:t>
            </a:r>
          </a:p>
        </p:txBody>
      </p:sp>
    </p:spTree>
    <p:extLst>
      <p:ext uri="{BB962C8B-B14F-4D97-AF65-F5344CB8AC3E}">
        <p14:creationId xmlns:p14="http://schemas.microsoft.com/office/powerpoint/2010/main" val="3927098344"/>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rrain, chien, extérieur, taureau&#10;&#10;Description générée automatiquement">
            <a:extLst>
              <a:ext uri="{FF2B5EF4-FFF2-40B4-BE49-F238E27FC236}">
                <a16:creationId xmlns:a16="http://schemas.microsoft.com/office/drawing/2014/main" id="{C79C4B52-FB0A-A522-C632-1595DD3BF9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15866" y="682580"/>
            <a:ext cx="8360267" cy="5293217"/>
          </a:xfrm>
          <a:prstGeom prst="rect">
            <a:avLst/>
          </a:prstGeom>
        </p:spPr>
      </p:pic>
      <p:sp>
        <p:nvSpPr>
          <p:cNvPr id="4" name="ZoneTexte 3">
            <a:extLst>
              <a:ext uri="{FF2B5EF4-FFF2-40B4-BE49-F238E27FC236}">
                <a16:creationId xmlns:a16="http://schemas.microsoft.com/office/drawing/2014/main" id="{96B5A990-4502-C07A-FDDF-3279BA5457C4}"/>
              </a:ext>
            </a:extLst>
          </p:cNvPr>
          <p:cNvSpPr txBox="1"/>
          <p:nvPr/>
        </p:nvSpPr>
        <p:spPr>
          <a:xfrm>
            <a:off x="3412902" y="5975797"/>
            <a:ext cx="6671256" cy="400110"/>
          </a:xfrm>
          <a:prstGeom prst="rect">
            <a:avLst/>
          </a:prstGeom>
          <a:noFill/>
        </p:spPr>
        <p:txBody>
          <a:bodyPr wrap="square" rtlCol="0">
            <a:spAutoFit/>
          </a:bodyPr>
          <a:lstStyle/>
          <a:p>
            <a:r>
              <a:rPr lang="fr-FR" sz="2000" b="1" dirty="0">
                <a:solidFill>
                  <a:schemeClr val="bg1"/>
                </a:solidFill>
              </a:rPr>
              <a:t>Raseteur et taureau lors d'une course camarguaise.</a:t>
            </a:r>
          </a:p>
        </p:txBody>
      </p:sp>
    </p:spTree>
    <p:extLst>
      <p:ext uri="{BB962C8B-B14F-4D97-AF65-F5344CB8AC3E}">
        <p14:creationId xmlns:p14="http://schemas.microsoft.com/office/powerpoint/2010/main" val="2332021665"/>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pierre, toit&#10;&#10;Description générée automatiquement">
            <a:extLst>
              <a:ext uri="{FF2B5EF4-FFF2-40B4-BE49-F238E27FC236}">
                <a16:creationId xmlns:a16="http://schemas.microsoft.com/office/drawing/2014/main" id="{EDE3A7CF-0915-80B5-69FC-A5EE45EC45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48125" y="381000"/>
            <a:ext cx="4095750" cy="6096000"/>
          </a:xfrm>
          <a:prstGeom prst="rect">
            <a:avLst/>
          </a:prstGeom>
        </p:spPr>
      </p:pic>
      <p:sp>
        <p:nvSpPr>
          <p:cNvPr id="4" name="ZoneTexte 3">
            <a:extLst>
              <a:ext uri="{FF2B5EF4-FFF2-40B4-BE49-F238E27FC236}">
                <a16:creationId xmlns:a16="http://schemas.microsoft.com/office/drawing/2014/main" id="{860229F6-6CD4-CD64-4F08-BB719E379DA2}"/>
              </a:ext>
            </a:extLst>
          </p:cNvPr>
          <p:cNvSpPr txBox="1"/>
          <p:nvPr/>
        </p:nvSpPr>
        <p:spPr>
          <a:xfrm>
            <a:off x="8432800" y="4305300"/>
            <a:ext cx="3759200" cy="400110"/>
          </a:xfrm>
          <a:prstGeom prst="rect">
            <a:avLst/>
          </a:prstGeom>
          <a:noFill/>
        </p:spPr>
        <p:txBody>
          <a:bodyPr wrap="square" rtlCol="0">
            <a:spAutoFit/>
          </a:bodyPr>
          <a:lstStyle/>
          <a:p>
            <a:r>
              <a:rPr lang="fr-FR" sz="2000" b="1" dirty="0">
                <a:solidFill>
                  <a:schemeClr val="bg1"/>
                </a:solidFill>
              </a:rPr>
              <a:t>Croix camarguaise.</a:t>
            </a:r>
          </a:p>
        </p:txBody>
      </p:sp>
    </p:spTree>
    <p:extLst>
      <p:ext uri="{BB962C8B-B14F-4D97-AF65-F5344CB8AC3E}">
        <p14:creationId xmlns:p14="http://schemas.microsoft.com/office/powerpoint/2010/main" val="127997077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plage, nature&#10;&#10;Description générée automatiquement">
            <a:extLst>
              <a:ext uri="{FF2B5EF4-FFF2-40B4-BE49-F238E27FC236}">
                <a16:creationId xmlns:a16="http://schemas.microsoft.com/office/drawing/2014/main" id="{AD82D0A8-593C-EE37-1669-85C279F601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1800" y="673100"/>
            <a:ext cx="8788400" cy="5334000"/>
          </a:xfrm>
          <a:prstGeom prst="rect">
            <a:avLst/>
          </a:prstGeom>
        </p:spPr>
      </p:pic>
      <p:sp>
        <p:nvSpPr>
          <p:cNvPr id="4" name="ZoneTexte 3">
            <a:extLst>
              <a:ext uri="{FF2B5EF4-FFF2-40B4-BE49-F238E27FC236}">
                <a16:creationId xmlns:a16="http://schemas.microsoft.com/office/drawing/2014/main" id="{D4C307F2-5C80-0C51-18C0-446627AF1124}"/>
              </a:ext>
            </a:extLst>
          </p:cNvPr>
          <p:cNvSpPr txBox="1"/>
          <p:nvPr/>
        </p:nvSpPr>
        <p:spPr>
          <a:xfrm>
            <a:off x="5041900" y="5984845"/>
            <a:ext cx="7708900" cy="400110"/>
          </a:xfrm>
          <a:prstGeom prst="rect">
            <a:avLst/>
          </a:prstGeom>
          <a:noFill/>
        </p:spPr>
        <p:txBody>
          <a:bodyPr wrap="square" rtlCol="0">
            <a:spAutoFit/>
          </a:bodyPr>
          <a:lstStyle/>
          <a:p>
            <a:r>
              <a:rPr lang="fr-FR" sz="2000" b="1" dirty="0">
                <a:solidFill>
                  <a:schemeClr val="bg1"/>
                </a:solidFill>
              </a:rPr>
              <a:t>Exploitation du sel</a:t>
            </a:r>
          </a:p>
        </p:txBody>
      </p:sp>
    </p:spTree>
    <p:extLst>
      <p:ext uri="{BB962C8B-B14F-4D97-AF65-F5344CB8AC3E}">
        <p14:creationId xmlns:p14="http://schemas.microsoft.com/office/powerpoint/2010/main" val="926638935"/>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plante&#10;&#10;Description générée automatiquement">
            <a:extLst>
              <a:ext uri="{FF2B5EF4-FFF2-40B4-BE49-F238E27FC236}">
                <a16:creationId xmlns:a16="http://schemas.microsoft.com/office/drawing/2014/main" id="{C166E3DE-8E7E-DA22-57A0-E17D07E905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5527" y="514350"/>
            <a:ext cx="9340946" cy="5499100"/>
          </a:xfrm>
          <a:prstGeom prst="rect">
            <a:avLst/>
          </a:prstGeom>
        </p:spPr>
      </p:pic>
      <p:sp>
        <p:nvSpPr>
          <p:cNvPr id="5" name="ZoneTexte 4">
            <a:extLst>
              <a:ext uri="{FF2B5EF4-FFF2-40B4-BE49-F238E27FC236}">
                <a16:creationId xmlns:a16="http://schemas.microsoft.com/office/drawing/2014/main" id="{012B86AD-71C9-54FB-B2CC-5EF936BD231A}"/>
              </a:ext>
            </a:extLst>
          </p:cNvPr>
          <p:cNvSpPr txBox="1"/>
          <p:nvPr/>
        </p:nvSpPr>
        <p:spPr>
          <a:xfrm>
            <a:off x="4826000" y="6013450"/>
            <a:ext cx="6705600" cy="400110"/>
          </a:xfrm>
          <a:prstGeom prst="rect">
            <a:avLst/>
          </a:prstGeom>
          <a:noFill/>
        </p:spPr>
        <p:txBody>
          <a:bodyPr wrap="square" rtlCol="0">
            <a:spAutoFit/>
          </a:bodyPr>
          <a:lstStyle/>
          <a:p>
            <a:r>
              <a:rPr lang="fr-FR" sz="2000" b="1" dirty="0">
                <a:solidFill>
                  <a:schemeClr val="bg1"/>
                </a:solidFill>
              </a:rPr>
              <a:t>Rizière en Camargue</a:t>
            </a:r>
          </a:p>
        </p:txBody>
      </p:sp>
    </p:spTree>
    <p:extLst>
      <p:ext uri="{BB962C8B-B14F-4D97-AF65-F5344CB8AC3E}">
        <p14:creationId xmlns:p14="http://schemas.microsoft.com/office/powerpoint/2010/main" val="271561535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herbe, mammifère, cheval&#10;&#10;Description générée automatiquement">
            <a:extLst>
              <a:ext uri="{FF2B5EF4-FFF2-40B4-BE49-F238E27FC236}">
                <a16:creationId xmlns:a16="http://schemas.microsoft.com/office/drawing/2014/main" id="{2AEE2B15-9D99-29C5-6A2D-F72F76DD20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1238250"/>
            <a:ext cx="7620000" cy="4381500"/>
          </a:xfrm>
          <a:prstGeom prst="rect">
            <a:avLst/>
          </a:prstGeom>
        </p:spPr>
      </p:pic>
      <p:sp>
        <p:nvSpPr>
          <p:cNvPr id="4" name="ZoneTexte 3">
            <a:extLst>
              <a:ext uri="{FF2B5EF4-FFF2-40B4-BE49-F238E27FC236}">
                <a16:creationId xmlns:a16="http://schemas.microsoft.com/office/drawing/2014/main" id="{ECE8F199-D817-E043-FB5B-F68F953DA406}"/>
              </a:ext>
            </a:extLst>
          </p:cNvPr>
          <p:cNvSpPr txBox="1"/>
          <p:nvPr/>
        </p:nvSpPr>
        <p:spPr>
          <a:xfrm>
            <a:off x="3302000" y="5676960"/>
            <a:ext cx="5969000" cy="400110"/>
          </a:xfrm>
          <a:prstGeom prst="rect">
            <a:avLst/>
          </a:prstGeom>
          <a:noFill/>
        </p:spPr>
        <p:txBody>
          <a:bodyPr wrap="square" rtlCol="0">
            <a:spAutoFit/>
          </a:bodyPr>
          <a:lstStyle/>
          <a:p>
            <a:r>
              <a:rPr lang="fr-FR" sz="2000" b="1" dirty="0">
                <a:solidFill>
                  <a:schemeClr val="bg1"/>
                </a:solidFill>
              </a:rPr>
              <a:t>à la découverte de la faune et la flore camarguaise</a:t>
            </a:r>
          </a:p>
        </p:txBody>
      </p:sp>
    </p:spTree>
    <p:extLst>
      <p:ext uri="{BB962C8B-B14F-4D97-AF65-F5344CB8AC3E}">
        <p14:creationId xmlns:p14="http://schemas.microsoft.com/office/powerpoint/2010/main" val="428643953"/>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heval, ciel&#10;&#10;Description générée automatiquement">
            <a:extLst>
              <a:ext uri="{FF2B5EF4-FFF2-40B4-BE49-F238E27FC236}">
                <a16:creationId xmlns:a16="http://schemas.microsoft.com/office/drawing/2014/main" id="{6F507A5D-873E-4C15-097F-9348C0488B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9750" y="571500"/>
            <a:ext cx="8572500" cy="5715000"/>
          </a:xfrm>
          <a:prstGeom prst="rect">
            <a:avLst/>
          </a:prstGeom>
        </p:spPr>
      </p:pic>
      <p:sp>
        <p:nvSpPr>
          <p:cNvPr id="4" name="ZoneTexte 3">
            <a:extLst>
              <a:ext uri="{FF2B5EF4-FFF2-40B4-BE49-F238E27FC236}">
                <a16:creationId xmlns:a16="http://schemas.microsoft.com/office/drawing/2014/main" id="{CCB08F0B-E019-8AB9-F934-124E8AAABF7B}"/>
              </a:ext>
            </a:extLst>
          </p:cNvPr>
          <p:cNvSpPr txBox="1"/>
          <p:nvPr/>
        </p:nvSpPr>
        <p:spPr>
          <a:xfrm>
            <a:off x="3302000" y="6286500"/>
            <a:ext cx="6007100" cy="400110"/>
          </a:xfrm>
          <a:prstGeom prst="rect">
            <a:avLst/>
          </a:prstGeom>
          <a:noFill/>
        </p:spPr>
        <p:txBody>
          <a:bodyPr wrap="square" rtlCol="0">
            <a:spAutoFit/>
          </a:bodyPr>
          <a:lstStyle/>
          <a:p>
            <a:r>
              <a:rPr lang="fr-FR" sz="2000" b="1" dirty="0">
                <a:solidFill>
                  <a:schemeClr val="bg1"/>
                </a:solidFill>
              </a:rPr>
              <a:t>Les plus belles randonnées équestre en Camargue</a:t>
            </a:r>
          </a:p>
        </p:txBody>
      </p:sp>
    </p:spTree>
    <p:extLst>
      <p:ext uri="{BB962C8B-B14F-4D97-AF65-F5344CB8AC3E}">
        <p14:creationId xmlns:p14="http://schemas.microsoft.com/office/powerpoint/2010/main" val="425373923"/>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cheptel&#10;&#10;Description générée automatiquement">
            <a:extLst>
              <a:ext uri="{FF2B5EF4-FFF2-40B4-BE49-F238E27FC236}">
                <a16:creationId xmlns:a16="http://schemas.microsoft.com/office/drawing/2014/main" id="{FC4CF9ED-0118-E35A-DEDF-AE3091A0F4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7666" y="539750"/>
            <a:ext cx="8856668" cy="5575300"/>
          </a:xfrm>
          <a:prstGeom prst="rect">
            <a:avLst/>
          </a:prstGeom>
        </p:spPr>
      </p:pic>
      <p:sp>
        <p:nvSpPr>
          <p:cNvPr id="4" name="ZoneTexte 3">
            <a:extLst>
              <a:ext uri="{FF2B5EF4-FFF2-40B4-BE49-F238E27FC236}">
                <a16:creationId xmlns:a16="http://schemas.microsoft.com/office/drawing/2014/main" id="{A3C584FB-C2FF-9EAF-8E82-6D2A429D2844}"/>
              </a:ext>
            </a:extLst>
          </p:cNvPr>
          <p:cNvSpPr txBox="1"/>
          <p:nvPr/>
        </p:nvSpPr>
        <p:spPr>
          <a:xfrm>
            <a:off x="4953000" y="6118255"/>
            <a:ext cx="6070600" cy="400110"/>
          </a:xfrm>
          <a:prstGeom prst="rect">
            <a:avLst/>
          </a:prstGeom>
          <a:noFill/>
        </p:spPr>
        <p:txBody>
          <a:bodyPr wrap="square" rtlCol="0">
            <a:spAutoFit/>
          </a:bodyPr>
          <a:lstStyle/>
          <a:p>
            <a:r>
              <a:rPr lang="fr-FR" sz="2000" b="1" dirty="0">
                <a:solidFill>
                  <a:schemeClr val="bg1"/>
                </a:solidFill>
              </a:rPr>
              <a:t>Manade en Camargue</a:t>
            </a:r>
          </a:p>
        </p:txBody>
      </p:sp>
    </p:spTree>
    <p:extLst>
      <p:ext uri="{BB962C8B-B14F-4D97-AF65-F5344CB8AC3E}">
        <p14:creationId xmlns:p14="http://schemas.microsoft.com/office/powerpoint/2010/main" val="2594040633"/>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oiseau, herbe, ciel&#10;&#10;Description générée automatiquement">
            <a:extLst>
              <a:ext uri="{FF2B5EF4-FFF2-40B4-BE49-F238E27FC236}">
                <a16:creationId xmlns:a16="http://schemas.microsoft.com/office/drawing/2014/main" id="{A8700FB1-3F4A-239D-1DCD-1FECCDABB33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3201" y="609600"/>
            <a:ext cx="9245600" cy="5562600"/>
          </a:xfrm>
          <a:prstGeom prst="rect">
            <a:avLst/>
          </a:prstGeom>
        </p:spPr>
      </p:pic>
      <p:sp>
        <p:nvSpPr>
          <p:cNvPr id="4" name="ZoneTexte 3">
            <a:extLst>
              <a:ext uri="{FF2B5EF4-FFF2-40B4-BE49-F238E27FC236}">
                <a16:creationId xmlns:a16="http://schemas.microsoft.com/office/drawing/2014/main" id="{2D8983BD-C82E-1818-9FF1-91C1E7EE29ED}"/>
              </a:ext>
            </a:extLst>
          </p:cNvPr>
          <p:cNvSpPr txBox="1"/>
          <p:nvPr/>
        </p:nvSpPr>
        <p:spPr>
          <a:xfrm>
            <a:off x="5410200" y="6172200"/>
            <a:ext cx="5727700" cy="400110"/>
          </a:xfrm>
          <a:prstGeom prst="rect">
            <a:avLst/>
          </a:prstGeom>
          <a:noFill/>
        </p:spPr>
        <p:txBody>
          <a:bodyPr wrap="square" rtlCol="0">
            <a:spAutoFit/>
          </a:bodyPr>
          <a:lstStyle/>
          <a:p>
            <a:r>
              <a:rPr lang="fr-FR" sz="2000" b="1" dirty="0">
                <a:solidFill>
                  <a:schemeClr val="bg1"/>
                </a:solidFill>
              </a:rPr>
              <a:t>LA CAMARGUE</a:t>
            </a:r>
          </a:p>
        </p:txBody>
      </p:sp>
    </p:spTree>
    <p:extLst>
      <p:ext uri="{BB962C8B-B14F-4D97-AF65-F5344CB8AC3E}">
        <p14:creationId xmlns:p14="http://schemas.microsoft.com/office/powerpoint/2010/main" val="3287626171"/>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eau&#10;&#10;Description générée automatiquement">
            <a:extLst>
              <a:ext uri="{FF2B5EF4-FFF2-40B4-BE49-F238E27FC236}">
                <a16:creationId xmlns:a16="http://schemas.microsoft.com/office/drawing/2014/main" id="{199F6A40-C845-47E2-F40A-867F2629B9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1900" y="526990"/>
            <a:ext cx="9639300" cy="5340410"/>
          </a:xfrm>
          <a:prstGeom prst="rect">
            <a:avLst/>
          </a:prstGeom>
        </p:spPr>
      </p:pic>
      <p:sp>
        <p:nvSpPr>
          <p:cNvPr id="4" name="ZoneTexte 3">
            <a:extLst>
              <a:ext uri="{FF2B5EF4-FFF2-40B4-BE49-F238E27FC236}">
                <a16:creationId xmlns:a16="http://schemas.microsoft.com/office/drawing/2014/main" id="{7318D85E-1203-CC6B-9203-6BB5C057BBA9}"/>
              </a:ext>
            </a:extLst>
          </p:cNvPr>
          <p:cNvSpPr txBox="1"/>
          <p:nvPr/>
        </p:nvSpPr>
        <p:spPr>
          <a:xfrm>
            <a:off x="4051300" y="5867400"/>
            <a:ext cx="7416800" cy="400110"/>
          </a:xfrm>
          <a:prstGeom prst="rect">
            <a:avLst/>
          </a:prstGeom>
          <a:noFill/>
        </p:spPr>
        <p:txBody>
          <a:bodyPr wrap="square" rtlCol="0">
            <a:spAutoFit/>
          </a:bodyPr>
          <a:lstStyle/>
          <a:p>
            <a:r>
              <a:rPr lang="fr-FR" sz="2000" b="1" dirty="0">
                <a:solidFill>
                  <a:schemeClr val="bg1"/>
                </a:solidFill>
              </a:rPr>
              <a:t>Tourisme équestre à l'étang de Vaccarès</a:t>
            </a:r>
          </a:p>
        </p:txBody>
      </p:sp>
    </p:spTree>
    <p:extLst>
      <p:ext uri="{BB962C8B-B14F-4D97-AF65-F5344CB8AC3E}">
        <p14:creationId xmlns:p14="http://schemas.microsoft.com/office/powerpoint/2010/main" val="1613516050"/>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mouton, mammifère&#10;&#10;Description générée automatiquement">
            <a:extLst>
              <a:ext uri="{FF2B5EF4-FFF2-40B4-BE49-F238E27FC236}">
                <a16:creationId xmlns:a16="http://schemas.microsoft.com/office/drawing/2014/main" id="{233A174F-71CA-83C6-368D-5023CB33C9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749300"/>
            <a:ext cx="9652000" cy="5346700"/>
          </a:xfrm>
          <a:prstGeom prst="rect">
            <a:avLst/>
          </a:prstGeom>
        </p:spPr>
      </p:pic>
      <p:sp>
        <p:nvSpPr>
          <p:cNvPr id="4" name="ZoneTexte 3">
            <a:extLst>
              <a:ext uri="{FF2B5EF4-FFF2-40B4-BE49-F238E27FC236}">
                <a16:creationId xmlns:a16="http://schemas.microsoft.com/office/drawing/2014/main" id="{19FC90AC-30B4-A387-D450-E52C0D73DA1A}"/>
              </a:ext>
            </a:extLst>
          </p:cNvPr>
          <p:cNvSpPr txBox="1"/>
          <p:nvPr/>
        </p:nvSpPr>
        <p:spPr>
          <a:xfrm>
            <a:off x="5016500" y="6096000"/>
            <a:ext cx="8255000" cy="400110"/>
          </a:xfrm>
          <a:prstGeom prst="rect">
            <a:avLst/>
          </a:prstGeom>
          <a:noFill/>
        </p:spPr>
        <p:txBody>
          <a:bodyPr wrap="square" rtlCol="0">
            <a:spAutoFit/>
          </a:bodyPr>
          <a:lstStyle/>
          <a:p>
            <a:r>
              <a:rPr lang="fr-FR" sz="2000" b="1" dirty="0">
                <a:solidFill>
                  <a:schemeClr val="bg1"/>
                </a:solidFill>
              </a:rPr>
              <a:t>LA CAMARGUE</a:t>
            </a:r>
          </a:p>
        </p:txBody>
      </p:sp>
    </p:spTree>
    <p:extLst>
      <p:ext uri="{BB962C8B-B14F-4D97-AF65-F5344CB8AC3E}">
        <p14:creationId xmlns:p14="http://schemas.microsoft.com/office/powerpoint/2010/main" val="264962624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plage&#10;&#10;Description générée automatiquement">
            <a:extLst>
              <a:ext uri="{FF2B5EF4-FFF2-40B4-BE49-F238E27FC236}">
                <a16:creationId xmlns:a16="http://schemas.microsoft.com/office/drawing/2014/main" id="{68B7A4B5-F44B-1A95-B956-E66C2AB025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8457" y="762000"/>
            <a:ext cx="9115086" cy="5334000"/>
          </a:xfrm>
          <a:prstGeom prst="rect">
            <a:avLst/>
          </a:prstGeom>
        </p:spPr>
      </p:pic>
      <p:sp>
        <p:nvSpPr>
          <p:cNvPr id="4" name="ZoneTexte 3">
            <a:extLst>
              <a:ext uri="{FF2B5EF4-FFF2-40B4-BE49-F238E27FC236}">
                <a16:creationId xmlns:a16="http://schemas.microsoft.com/office/drawing/2014/main" id="{8F4C7273-5371-A211-FC09-9B04B6CE51FE}"/>
              </a:ext>
            </a:extLst>
          </p:cNvPr>
          <p:cNvSpPr txBox="1"/>
          <p:nvPr/>
        </p:nvSpPr>
        <p:spPr>
          <a:xfrm>
            <a:off x="5461000" y="6096000"/>
            <a:ext cx="6883400"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Camargue</a:t>
            </a:r>
          </a:p>
        </p:txBody>
      </p:sp>
    </p:spTree>
    <p:extLst>
      <p:ext uri="{BB962C8B-B14F-4D97-AF65-F5344CB8AC3E}">
        <p14:creationId xmlns:p14="http://schemas.microsoft.com/office/powerpoint/2010/main" val="2595710972"/>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bateau&#10;&#10;Description générée automatiquement">
            <a:extLst>
              <a:ext uri="{FF2B5EF4-FFF2-40B4-BE49-F238E27FC236}">
                <a16:creationId xmlns:a16="http://schemas.microsoft.com/office/drawing/2014/main" id="{DBCB84EB-3EE2-36F7-D416-D582018789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1900" y="584200"/>
            <a:ext cx="9664700" cy="5499100"/>
          </a:xfrm>
          <a:prstGeom prst="rect">
            <a:avLst/>
          </a:prstGeom>
        </p:spPr>
      </p:pic>
      <p:sp>
        <p:nvSpPr>
          <p:cNvPr id="4" name="ZoneTexte 3">
            <a:extLst>
              <a:ext uri="{FF2B5EF4-FFF2-40B4-BE49-F238E27FC236}">
                <a16:creationId xmlns:a16="http://schemas.microsoft.com/office/drawing/2014/main" id="{5AADC4B2-C30C-FE51-AEE5-470A479D97E6}"/>
              </a:ext>
            </a:extLst>
          </p:cNvPr>
          <p:cNvSpPr txBox="1"/>
          <p:nvPr/>
        </p:nvSpPr>
        <p:spPr>
          <a:xfrm>
            <a:off x="3238500" y="6083300"/>
            <a:ext cx="6731000" cy="400110"/>
          </a:xfrm>
          <a:prstGeom prst="rect">
            <a:avLst/>
          </a:prstGeom>
          <a:noFill/>
        </p:spPr>
        <p:txBody>
          <a:bodyPr wrap="square" rtlCol="0">
            <a:spAutoFit/>
          </a:bodyPr>
          <a:lstStyle/>
          <a:p>
            <a:r>
              <a:rPr lang="fr-FR" sz="2000" b="1" dirty="0">
                <a:solidFill>
                  <a:schemeClr val="bg1"/>
                </a:solidFill>
              </a:rPr>
              <a:t>Port Camargue, in Le Grau du Roi (South of France)</a:t>
            </a:r>
          </a:p>
        </p:txBody>
      </p:sp>
    </p:spTree>
    <p:extLst>
      <p:ext uri="{BB962C8B-B14F-4D97-AF65-F5344CB8AC3E}">
        <p14:creationId xmlns:p14="http://schemas.microsoft.com/office/powerpoint/2010/main" val="1038460208"/>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ateau, eau&#10;&#10;Description générée automatiquement">
            <a:extLst>
              <a:ext uri="{FF2B5EF4-FFF2-40B4-BE49-F238E27FC236}">
                <a16:creationId xmlns:a16="http://schemas.microsoft.com/office/drawing/2014/main" id="{A250C0EF-A050-968D-78D0-45150D513D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7700" y="723900"/>
            <a:ext cx="8356600" cy="5410200"/>
          </a:xfrm>
          <a:prstGeom prst="rect">
            <a:avLst/>
          </a:prstGeom>
        </p:spPr>
      </p:pic>
      <p:sp>
        <p:nvSpPr>
          <p:cNvPr id="4" name="ZoneTexte 3">
            <a:extLst>
              <a:ext uri="{FF2B5EF4-FFF2-40B4-BE49-F238E27FC236}">
                <a16:creationId xmlns:a16="http://schemas.microsoft.com/office/drawing/2014/main" id="{05CEDDA2-E1C1-DE76-0172-A068C90F1B71}"/>
              </a:ext>
            </a:extLst>
          </p:cNvPr>
          <p:cNvSpPr txBox="1"/>
          <p:nvPr/>
        </p:nvSpPr>
        <p:spPr>
          <a:xfrm>
            <a:off x="4470400" y="6134100"/>
            <a:ext cx="8597900" cy="400110"/>
          </a:xfrm>
          <a:prstGeom prst="rect">
            <a:avLst/>
          </a:prstGeom>
          <a:noFill/>
        </p:spPr>
        <p:txBody>
          <a:bodyPr wrap="square" rtlCol="0">
            <a:spAutoFit/>
          </a:bodyPr>
          <a:lstStyle/>
          <a:p>
            <a:r>
              <a:rPr lang="fr-FR" sz="2000" b="1" dirty="0">
                <a:solidFill>
                  <a:schemeClr val="bg1"/>
                </a:solidFill>
              </a:rPr>
              <a:t>Capitainerie de Port-Camargue.</a:t>
            </a:r>
          </a:p>
        </p:txBody>
      </p:sp>
    </p:spTree>
    <p:extLst>
      <p:ext uri="{BB962C8B-B14F-4D97-AF65-F5344CB8AC3E}">
        <p14:creationId xmlns:p14="http://schemas.microsoft.com/office/powerpoint/2010/main" val="4050265042"/>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ciel, extérieur&#10;&#10;Description générée automatiquement">
            <a:extLst>
              <a:ext uri="{FF2B5EF4-FFF2-40B4-BE49-F238E27FC236}">
                <a16:creationId xmlns:a16="http://schemas.microsoft.com/office/drawing/2014/main" id="{CA8DC7F8-0CFD-D3BD-2DC3-8422C879E4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5451" y="635000"/>
            <a:ext cx="8021097" cy="5295900"/>
          </a:xfrm>
          <a:prstGeom prst="rect">
            <a:avLst/>
          </a:prstGeom>
        </p:spPr>
      </p:pic>
      <p:sp>
        <p:nvSpPr>
          <p:cNvPr id="4" name="ZoneTexte 3">
            <a:extLst>
              <a:ext uri="{FF2B5EF4-FFF2-40B4-BE49-F238E27FC236}">
                <a16:creationId xmlns:a16="http://schemas.microsoft.com/office/drawing/2014/main" id="{17CC0406-BAA3-C206-2A34-D681341A6128}"/>
              </a:ext>
            </a:extLst>
          </p:cNvPr>
          <p:cNvSpPr txBox="1"/>
          <p:nvPr/>
        </p:nvSpPr>
        <p:spPr>
          <a:xfrm>
            <a:off x="4826000" y="5930900"/>
            <a:ext cx="7160148" cy="400110"/>
          </a:xfrm>
          <a:prstGeom prst="rect">
            <a:avLst/>
          </a:prstGeom>
          <a:noFill/>
        </p:spPr>
        <p:txBody>
          <a:bodyPr wrap="square" rtlCol="0">
            <a:spAutoFit/>
          </a:bodyPr>
          <a:lstStyle/>
          <a:p>
            <a:r>
              <a:rPr lang="fr-FR" sz="2000" b="1" dirty="0">
                <a:solidFill>
                  <a:schemeClr val="bg1"/>
                </a:solidFill>
              </a:rPr>
              <a:t>Résidence l'Escale Port.</a:t>
            </a:r>
          </a:p>
        </p:txBody>
      </p:sp>
    </p:spTree>
    <p:extLst>
      <p:ext uri="{BB962C8B-B14F-4D97-AF65-F5344CB8AC3E}">
        <p14:creationId xmlns:p14="http://schemas.microsoft.com/office/powerpoint/2010/main" val="4188709706"/>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ateau, extérieur, eau, ciel&#10;&#10;Description générée automatiquement">
            <a:extLst>
              <a:ext uri="{FF2B5EF4-FFF2-40B4-BE49-F238E27FC236}">
                <a16:creationId xmlns:a16="http://schemas.microsoft.com/office/drawing/2014/main" id="{AF827D77-E5B5-3F27-8C68-5FAFAC700D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1800" y="635000"/>
            <a:ext cx="8750300" cy="5588000"/>
          </a:xfrm>
          <a:prstGeom prst="rect">
            <a:avLst/>
          </a:prstGeom>
        </p:spPr>
      </p:pic>
      <p:sp>
        <p:nvSpPr>
          <p:cNvPr id="4" name="ZoneTexte 3">
            <a:extLst>
              <a:ext uri="{FF2B5EF4-FFF2-40B4-BE49-F238E27FC236}">
                <a16:creationId xmlns:a16="http://schemas.microsoft.com/office/drawing/2014/main" id="{4A1DD287-C216-6EA2-02CB-85C6EDA08462}"/>
              </a:ext>
            </a:extLst>
          </p:cNvPr>
          <p:cNvSpPr txBox="1"/>
          <p:nvPr/>
        </p:nvSpPr>
        <p:spPr>
          <a:xfrm>
            <a:off x="4902200" y="6223000"/>
            <a:ext cx="7112000" cy="400110"/>
          </a:xfrm>
          <a:prstGeom prst="rect">
            <a:avLst/>
          </a:prstGeom>
          <a:noFill/>
        </p:spPr>
        <p:txBody>
          <a:bodyPr wrap="square" rtlCol="0">
            <a:spAutoFit/>
          </a:bodyPr>
          <a:lstStyle/>
          <a:p>
            <a:r>
              <a:rPr lang="fr-FR" sz="2000" b="1" dirty="0">
                <a:solidFill>
                  <a:schemeClr val="bg1"/>
                </a:solidFill>
              </a:rPr>
              <a:t>Marina Les Arpèges.</a:t>
            </a:r>
          </a:p>
        </p:txBody>
      </p:sp>
    </p:spTree>
    <p:extLst>
      <p:ext uri="{BB962C8B-B14F-4D97-AF65-F5344CB8AC3E}">
        <p14:creationId xmlns:p14="http://schemas.microsoft.com/office/powerpoint/2010/main" val="2877177504"/>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arbre, herbe, eau&#10;&#10;Description générée automatiquement">
            <a:extLst>
              <a:ext uri="{FF2B5EF4-FFF2-40B4-BE49-F238E27FC236}">
                <a16:creationId xmlns:a16="http://schemas.microsoft.com/office/drawing/2014/main" id="{302C17B9-61E6-C421-138B-5D9B9464C2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55700" y="749300"/>
            <a:ext cx="9867900" cy="5537200"/>
          </a:xfrm>
          <a:prstGeom prst="rect">
            <a:avLst/>
          </a:prstGeom>
        </p:spPr>
      </p:pic>
      <p:sp>
        <p:nvSpPr>
          <p:cNvPr id="4" name="ZoneTexte 3">
            <a:extLst>
              <a:ext uri="{FF2B5EF4-FFF2-40B4-BE49-F238E27FC236}">
                <a16:creationId xmlns:a16="http://schemas.microsoft.com/office/drawing/2014/main" id="{1A39722E-07CD-EF0F-3DDC-70B3FBBD8C58}"/>
              </a:ext>
            </a:extLst>
          </p:cNvPr>
          <p:cNvSpPr txBox="1"/>
          <p:nvPr/>
        </p:nvSpPr>
        <p:spPr>
          <a:xfrm>
            <a:off x="5308600" y="6286500"/>
            <a:ext cx="5880100" cy="400110"/>
          </a:xfrm>
          <a:prstGeom prst="rect">
            <a:avLst/>
          </a:prstGeom>
          <a:noFill/>
        </p:spPr>
        <p:txBody>
          <a:bodyPr wrap="square" rtlCol="0">
            <a:spAutoFit/>
          </a:bodyPr>
          <a:lstStyle/>
          <a:p>
            <a:r>
              <a:rPr lang="fr-FR" sz="2000" b="1" dirty="0">
                <a:solidFill>
                  <a:schemeClr val="bg1"/>
                </a:solidFill>
              </a:rPr>
              <a:t>La Camargue</a:t>
            </a:r>
          </a:p>
        </p:txBody>
      </p:sp>
    </p:spTree>
    <p:extLst>
      <p:ext uri="{BB962C8B-B14F-4D97-AF65-F5344CB8AC3E}">
        <p14:creationId xmlns:p14="http://schemas.microsoft.com/office/powerpoint/2010/main" val="3667072904"/>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5E1A6BB-74FE-D7A6-99FA-08401DE8C137}"/>
              </a:ext>
            </a:extLst>
          </p:cNvPr>
          <p:cNvSpPr txBox="1"/>
          <p:nvPr/>
        </p:nvSpPr>
        <p:spPr>
          <a:xfrm>
            <a:off x="3048000" y="1955800"/>
            <a:ext cx="9613900" cy="523220"/>
          </a:xfrm>
          <a:prstGeom prst="rect">
            <a:avLst/>
          </a:prstGeom>
          <a:noFill/>
        </p:spPr>
        <p:txBody>
          <a:bodyPr wrap="square" rtlCol="0">
            <a:spAutoFit/>
          </a:bodyPr>
          <a:lstStyle/>
          <a:p>
            <a:r>
              <a:rPr lang="fr-FR" sz="2800" b="1" dirty="0">
                <a:solidFill>
                  <a:schemeClr val="bg1"/>
                </a:solidFill>
              </a:rPr>
              <a:t>Lorient Vous A Proposer La Camargue</a:t>
            </a:r>
          </a:p>
        </p:txBody>
      </p:sp>
      <p:sp>
        <p:nvSpPr>
          <p:cNvPr id="3" name="ZoneTexte 2">
            <a:extLst>
              <a:ext uri="{FF2B5EF4-FFF2-40B4-BE49-F238E27FC236}">
                <a16:creationId xmlns:a16="http://schemas.microsoft.com/office/drawing/2014/main" id="{FA524746-6850-EE31-BE25-29F2DF2FF81B}"/>
              </a:ext>
            </a:extLst>
          </p:cNvPr>
          <p:cNvSpPr txBox="1"/>
          <p:nvPr/>
        </p:nvSpPr>
        <p:spPr>
          <a:xfrm>
            <a:off x="3746500" y="2425650"/>
            <a:ext cx="7810500"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4EE8F515-B463-0258-77DC-F993002DF875}"/>
              </a:ext>
            </a:extLst>
          </p:cNvPr>
          <p:cNvSpPr txBox="1"/>
          <p:nvPr/>
        </p:nvSpPr>
        <p:spPr>
          <a:xfrm>
            <a:off x="5308600" y="2905780"/>
            <a:ext cx="4368800" cy="523220"/>
          </a:xfrm>
          <a:prstGeom prst="rect">
            <a:avLst/>
          </a:prstGeom>
          <a:noFill/>
        </p:spPr>
        <p:txBody>
          <a:bodyPr wrap="square" rtlCol="0">
            <a:spAutoFit/>
          </a:bodyPr>
          <a:lstStyle/>
          <a:p>
            <a:r>
              <a:rPr lang="fr-FR" sz="2800" b="1" dirty="0">
                <a:solidFill>
                  <a:schemeClr val="bg1"/>
                </a:solidFill>
              </a:rPr>
              <a:t>Lorient</a:t>
            </a:r>
          </a:p>
        </p:txBody>
      </p:sp>
    </p:spTree>
    <p:extLst>
      <p:ext uri="{BB962C8B-B14F-4D97-AF65-F5344CB8AC3E}">
        <p14:creationId xmlns:p14="http://schemas.microsoft.com/office/powerpoint/2010/main" val="2382970589"/>
      </p:ext>
    </p:extLst>
  </p:cSld>
  <p:clrMapOvr>
    <a:masterClrMapping/>
  </p:clrMapOvr>
  <mc:AlternateContent xmlns:mc="http://schemas.openxmlformats.org/markup-compatibility/2006">
    <mc:Choice xmlns:p14="http://schemas.microsoft.com/office/powerpoint/2010/main" Requires="p14">
      <p:transition spd="slow" p14:dur="5000" advClick="0" advTm="16000"/>
    </mc:Choice>
    <mc:Fallback>
      <p:transition spd="slow" advClick="0" advTm="16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318</Words>
  <Application>Microsoft Office PowerPoint</Application>
  <PresentationFormat>Grand écran</PresentationFormat>
  <Paragraphs>36</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2022-12-04T11:15:15Z</dcterms:created>
  <dcterms:modified xsi:type="dcterms:W3CDTF">2022-12-05T05:43:39Z</dcterms:modified>
</cp:coreProperties>
</file>