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media/image1.png" ContentType="image/png"/>
  <Override PartName="/ppt/media/image58.png" ContentType="image/png"/>
  <Override PartName="/ppt/media/image56.jpeg" ContentType="image/jpeg"/>
  <Override PartName="/ppt/media/image2.png" ContentType="image/png"/>
  <Override PartName="/ppt/media/image55.jpeg" ContentType="image/jpeg"/>
  <Override PartName="/ppt/media/image3.jpeg" ContentType="image/jpeg"/>
  <Override PartName="/ppt/media/image6.jpeg" ContentType="image/jpeg"/>
  <Override PartName="/ppt/media/image4.png" ContentType="image/png"/>
  <Override PartName="/ppt/media/image7.png" ContentType="image/png"/>
  <Override PartName="/ppt/media/image57.jpeg" ContentType="image/jpeg"/>
  <Override PartName="/ppt/media/image11.png" ContentType="image/png"/>
  <Override PartName="/ppt/media/image5.jpeg" ContentType="image/jpeg"/>
  <Override PartName="/ppt/media/image23.jpeg" ContentType="image/jpeg"/>
  <Override PartName="/ppt/media/image8.png" ContentType="image/png"/>
  <Override PartName="/ppt/media/image9.jpeg" ContentType="image/jpeg"/>
  <Override PartName="/ppt/media/image10.jpeg" ContentType="image/jpeg"/>
  <Override PartName="/ppt/media/image12.png" ContentType="image/png"/>
  <Override PartName="/ppt/media/image13.jpeg" ContentType="image/jpeg"/>
  <Override PartName="/ppt/media/image29.png" ContentType="image/png"/>
  <Override PartName="/ppt/media/image14.jpeg" ContentType="image/jpeg"/>
  <Override PartName="/ppt/media/image15.jpeg" ContentType="image/jpeg"/>
  <Override PartName="/ppt/media/image49.png" ContentType="image/png"/>
  <Override PartName="/ppt/media/image16.jpeg" ContentType="image/jpeg"/>
  <Override PartName="/ppt/media/image24.jpeg" ContentType="image/jpeg"/>
  <Override PartName="/ppt/media/image17.png" ContentType="image/png"/>
  <Override PartName="/ppt/media/image18.png" ContentType="image/png"/>
  <Override PartName="/ppt/media/image22.png" ContentType="image/png"/>
  <Override PartName="/ppt/media/image19.jpeg" ContentType="image/jpeg"/>
  <Override PartName="/ppt/media/image44.png" ContentType="image/png"/>
  <Override PartName="/ppt/media/image20.jpeg" ContentType="image/jpeg"/>
  <Override PartName="/ppt/media/image21.jpeg" ContentType="image/jpeg"/>
  <Override PartName="/ppt/media/image25.jpeg" ContentType="image/jpeg"/>
  <Override PartName="/ppt/media/image26.jpeg" ContentType="image/jpeg"/>
  <Override PartName="/ppt/media/image47.png" ContentType="image/png"/>
  <Override PartName="/ppt/media/image27.jpeg" ContentType="image/jpeg"/>
  <Override PartName="/ppt/media/image28.png" ContentType="image/png"/>
  <Override PartName="/ppt/media/image30.jpeg" ContentType="image/jpeg"/>
  <Override PartName="/ppt/media/image31.jpeg" ContentType="image/jpeg"/>
  <Override PartName="/ppt/media/image52.png" ContentType="image/png"/>
  <Override PartName="/ppt/media/image32.jpeg" ContentType="image/jpeg"/>
  <Override PartName="/ppt/media/image48.jpeg" ContentType="image/jpeg"/>
  <Override PartName="/ppt/media/image33.png" ContentType="image/png"/>
  <Override PartName="/ppt/media/image34.jpeg" ContentType="image/jpeg"/>
  <Override PartName="/ppt/media/image35.jpeg" ContentType="image/jpeg"/>
  <Override PartName="/ppt/media/image36.png" ContentType="image/png"/>
  <Override PartName="/ppt/media/image37.jpeg" ContentType="image/jpeg"/>
  <Override PartName="/ppt/media/image45.png" ContentType="image/png"/>
  <Override PartName="/ppt/media/image38.jpeg" ContentType="image/jpeg"/>
  <Override PartName="/ppt/media/image39.jpeg" ContentType="image/jpeg"/>
  <Override PartName="/ppt/media/image42.jpeg" ContentType="image/jpeg"/>
  <Override PartName="/ppt/media/image40.png" ContentType="image/png"/>
  <Override PartName="/ppt/media/image41.png" ContentType="image/png"/>
  <Override PartName="/ppt/media/image43.jpeg" ContentType="image/jpeg"/>
  <Override PartName="/ppt/media/image46.jpeg" ContentType="image/jpeg"/>
  <Override PartName="/ppt/media/image50.jpeg" ContentType="image/jpeg"/>
  <Override PartName="/ppt/media/image51.jpeg" ContentType="image/jpeg"/>
  <Override PartName="/ppt/media/image53.png" ContentType="image/png"/>
  <Override PartName="/ppt/media/image54.jpeg" ContentType="image/jpeg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6858000" cy="9906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857160" y="1621080"/>
            <a:ext cx="5142960" cy="3448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342720" y="2317680"/>
            <a:ext cx="6171840" cy="273996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342720" y="5318280"/>
            <a:ext cx="6171840" cy="273996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57160" y="1621080"/>
            <a:ext cx="5142960" cy="3448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342720" y="2317680"/>
            <a:ext cx="3011760" cy="273996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3505320" y="2317680"/>
            <a:ext cx="3011760" cy="273996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3505320" y="5318280"/>
            <a:ext cx="3011760" cy="273996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342720" y="5318280"/>
            <a:ext cx="3011760" cy="273996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857160" y="1621080"/>
            <a:ext cx="5142960" cy="3448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342720" y="2317680"/>
            <a:ext cx="6171840" cy="57448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42720" y="2317680"/>
            <a:ext cx="6171840" cy="57448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" descr=""/>
          <p:cNvPicPr/>
          <p:nvPr/>
        </p:nvPicPr>
        <p:blipFill>
          <a:blip r:embed="rId2"/>
          <a:stretch/>
        </p:blipFill>
        <p:spPr>
          <a:xfrm>
            <a:off x="342720" y="2728080"/>
            <a:ext cx="6171840" cy="4924080"/>
          </a:xfrm>
          <a:prstGeom prst="rect">
            <a:avLst/>
          </a:prstGeom>
          <a:ln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/>
        </p:blipFill>
        <p:spPr>
          <a:xfrm>
            <a:off x="342720" y="2728080"/>
            <a:ext cx="6171840" cy="49240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857160" y="1621080"/>
            <a:ext cx="5142960" cy="3448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342720" y="2317680"/>
            <a:ext cx="6171840" cy="5744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857160" y="1621080"/>
            <a:ext cx="5142960" cy="3448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342720" y="2317680"/>
            <a:ext cx="6171840" cy="57448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57160" y="1621080"/>
            <a:ext cx="5142960" cy="3448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342720" y="2317680"/>
            <a:ext cx="3011760" cy="57448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3505320" y="2317680"/>
            <a:ext cx="3011760" cy="57448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57160" y="1621080"/>
            <a:ext cx="5142960" cy="3448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857160" y="1621080"/>
            <a:ext cx="5142960" cy="15984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857160" y="1621080"/>
            <a:ext cx="5142960" cy="3448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342720" y="2317680"/>
            <a:ext cx="3011760" cy="273996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342720" y="5318280"/>
            <a:ext cx="3011760" cy="273996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3505320" y="2317680"/>
            <a:ext cx="3011760" cy="57448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857160" y="1621080"/>
            <a:ext cx="5142960" cy="3448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342720" y="2317680"/>
            <a:ext cx="3011760" cy="57448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3505320" y="2317680"/>
            <a:ext cx="3011760" cy="273996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3505320" y="5318280"/>
            <a:ext cx="3011760" cy="273996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857160" y="1621080"/>
            <a:ext cx="5142960" cy="3448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342720" y="2317680"/>
            <a:ext cx="3011760" cy="273996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3505320" y="2317680"/>
            <a:ext cx="3011760" cy="273996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342720" y="5318280"/>
            <a:ext cx="6171840" cy="273996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57160" y="1621080"/>
            <a:ext cx="5142960" cy="3448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342720" y="2317680"/>
            <a:ext cx="6171840" cy="57448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Cliquez pour éditer le format du plan de texte</a:t>
            </a:r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niveau de plan</a:t>
            </a:r>
            <a:endParaRPr b="0"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Troisième niveau de plan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Quatrième niveau de plan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jpe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png"/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5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jpe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image" Target="../media/image55.jpeg"/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png"/><Relationship Id="rId6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5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5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image" Target="../media/image36.png"/><Relationship Id="rId4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jpeg"/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ustomShape 1"/>
          <p:cNvSpPr/>
          <p:nvPr/>
        </p:nvSpPr>
        <p:spPr>
          <a:xfrm>
            <a:off x="288000" y="2592000"/>
            <a:ext cx="6431040" cy="1512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Deneane"/>
                <a:ea typeface="DejaVu Sans"/>
              </a:rPr>
              <a:t>CATALOGUE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Deneane"/>
                <a:ea typeface="DejaVu Sans"/>
              </a:rPr>
              <a:t>Du Stock Boutique</a:t>
            </a:r>
            <a:r>
              <a:rPr b="0" lang="fr-FR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/>
                <a:ea typeface="DejaVu Sans"/>
              </a:rPr>
              <a:t>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TextShape 2"/>
          <p:cNvSpPr txBox="1"/>
          <p:nvPr/>
        </p:nvSpPr>
        <p:spPr>
          <a:xfrm>
            <a:off x="1584000" y="4379040"/>
            <a:ext cx="4608000" cy="808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fr-FR" sz="3200" spc="-1" strike="noStrike">
                <a:solidFill>
                  <a:srgbClr val="cc33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Promotions de Noël</a:t>
            </a:r>
            <a:r>
              <a:rPr b="0" lang="fr-FR" sz="1800" spc="-1" strike="noStrike">
                <a:solidFill>
                  <a:srgbClr val="cc33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TextShape 3"/>
          <p:cNvSpPr txBox="1"/>
          <p:nvPr/>
        </p:nvSpPr>
        <p:spPr>
          <a:xfrm>
            <a:off x="1440000" y="5256000"/>
            <a:ext cx="4248000" cy="2592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Venez profiter d’une grande sélection en offres promotionnelles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Offre valable du 05 Décembre au 15 Décembre 2022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" name="" descr=""/>
          <p:cNvPicPr/>
          <p:nvPr/>
        </p:nvPicPr>
        <p:blipFill>
          <a:blip r:embed="rId1"/>
          <a:stretch/>
        </p:blipFill>
        <p:spPr>
          <a:xfrm>
            <a:off x="432000" y="360000"/>
            <a:ext cx="5904000" cy="2017800"/>
          </a:xfrm>
          <a:prstGeom prst="rect">
            <a:avLst/>
          </a:prstGeom>
          <a:ln>
            <a:noFill/>
          </a:ln>
        </p:spPr>
      </p:pic>
      <p:pic>
        <p:nvPicPr>
          <p:cNvPr id="40" name="" descr=""/>
          <p:cNvPicPr/>
          <p:nvPr/>
        </p:nvPicPr>
        <p:blipFill>
          <a:blip r:embed="rId2"/>
          <a:stretch/>
        </p:blipFill>
        <p:spPr>
          <a:xfrm>
            <a:off x="-1659240" y="-340920"/>
            <a:ext cx="10227240" cy="10708920"/>
          </a:xfrm>
          <a:prstGeom prst="rect">
            <a:avLst/>
          </a:prstGeom>
          <a:ln>
            <a:noFill/>
          </a:ln>
        </p:spPr>
      </p:pic>
      <p:sp>
        <p:nvSpPr>
          <p:cNvPr id="41" name="CustomShape 4"/>
          <p:cNvSpPr/>
          <p:nvPr/>
        </p:nvSpPr>
        <p:spPr>
          <a:xfrm>
            <a:off x="5616000" y="9144000"/>
            <a:ext cx="1152000" cy="576000"/>
          </a:xfrm>
          <a:custGeom>
            <a:avLst/>
            <a:gdLst/>
            <a:ahLst/>
            <a:rect l="0" t="0" r="r" b="b"/>
            <a:pathLst>
              <a:path w="3202" h="1601">
                <a:moveTo>
                  <a:pt x="0" y="400"/>
                </a:moveTo>
                <a:lnTo>
                  <a:pt x="2400" y="400"/>
                </a:lnTo>
                <a:lnTo>
                  <a:pt x="2400" y="0"/>
                </a:lnTo>
                <a:lnTo>
                  <a:pt x="3201" y="800"/>
                </a:lnTo>
                <a:lnTo>
                  <a:pt x="2400" y="1600"/>
                </a:lnTo>
                <a:lnTo>
                  <a:pt x="2400" y="1200"/>
                </a:lnTo>
                <a:lnTo>
                  <a:pt x="0" y="1200"/>
                </a:lnTo>
                <a:lnTo>
                  <a:pt x="400" y="800"/>
                </a:lnTo>
                <a:lnTo>
                  <a:pt x="0" y="400"/>
                </a:lnTo>
              </a:path>
            </a:pathLst>
          </a:custGeom>
          <a:solidFill>
            <a:srgbClr val="ff99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" descr=""/>
          <p:cNvPicPr/>
          <p:nvPr/>
        </p:nvPicPr>
        <p:blipFill>
          <a:blip r:embed="rId1"/>
          <a:stretch/>
        </p:blipFill>
        <p:spPr>
          <a:xfrm>
            <a:off x="216000" y="2448000"/>
            <a:ext cx="3203280" cy="4004280"/>
          </a:xfrm>
          <a:prstGeom prst="rect">
            <a:avLst/>
          </a:prstGeom>
          <a:ln>
            <a:noFill/>
          </a:ln>
        </p:spPr>
      </p:pic>
      <p:pic>
        <p:nvPicPr>
          <p:cNvPr id="231" name="" descr=""/>
          <p:cNvPicPr/>
          <p:nvPr/>
        </p:nvPicPr>
        <p:blipFill>
          <a:blip r:embed="rId2"/>
          <a:stretch/>
        </p:blipFill>
        <p:spPr>
          <a:xfrm>
            <a:off x="3729960" y="5832360"/>
            <a:ext cx="2821680" cy="3527280"/>
          </a:xfrm>
          <a:prstGeom prst="rect">
            <a:avLst/>
          </a:prstGeom>
          <a:ln>
            <a:noFill/>
          </a:ln>
        </p:spPr>
      </p:pic>
      <p:pic>
        <p:nvPicPr>
          <p:cNvPr id="232" name="" descr=""/>
          <p:cNvPicPr/>
          <p:nvPr/>
        </p:nvPicPr>
        <p:blipFill>
          <a:blip r:embed="rId3"/>
          <a:stretch/>
        </p:blipFill>
        <p:spPr>
          <a:xfrm>
            <a:off x="-1224000" y="-648720"/>
            <a:ext cx="9359640" cy="3960360"/>
          </a:xfrm>
          <a:prstGeom prst="rect">
            <a:avLst/>
          </a:prstGeom>
          <a:ln>
            <a:noFill/>
          </a:ln>
        </p:spPr>
      </p:pic>
      <p:sp>
        <p:nvSpPr>
          <p:cNvPr id="233" name="TextShape 1"/>
          <p:cNvSpPr txBox="1"/>
          <p:nvPr/>
        </p:nvSpPr>
        <p:spPr>
          <a:xfrm>
            <a:off x="3456000" y="3744000"/>
            <a:ext cx="3168000" cy="194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Lampe à poser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Métal découpé à la main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Oxydé Patiné, doré à l’intérieur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52cm de haut, 37cm de large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TextShape 2"/>
          <p:cNvSpPr txBox="1"/>
          <p:nvPr/>
        </p:nvSpPr>
        <p:spPr>
          <a:xfrm>
            <a:off x="360000" y="6552000"/>
            <a:ext cx="3024000" cy="1442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Réalisé suite à des travaux effectuer avec un designer lors d’une exposition sur Strasbourg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" name="TextShape 3"/>
          <p:cNvSpPr txBox="1"/>
          <p:nvPr/>
        </p:nvSpPr>
        <p:spPr>
          <a:xfrm>
            <a:off x="3684240" y="5472000"/>
            <a:ext cx="1355760" cy="316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Pièce unique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6" name="" descr=""/>
          <p:cNvPicPr/>
          <p:nvPr/>
        </p:nvPicPr>
        <p:blipFill>
          <a:blip r:embed="rId4"/>
          <a:stretch/>
        </p:blipFill>
        <p:spPr>
          <a:xfrm>
            <a:off x="360000" y="7200000"/>
            <a:ext cx="2880000" cy="2880000"/>
          </a:xfrm>
          <a:prstGeom prst="rect">
            <a:avLst/>
          </a:prstGeom>
          <a:ln>
            <a:noFill/>
          </a:ln>
        </p:spPr>
      </p:pic>
      <p:sp>
        <p:nvSpPr>
          <p:cNvPr id="237" name="CustomShape 4"/>
          <p:cNvSpPr/>
          <p:nvPr/>
        </p:nvSpPr>
        <p:spPr>
          <a:xfrm>
            <a:off x="5100120" y="2952000"/>
            <a:ext cx="1523880" cy="504000"/>
          </a:xfrm>
          <a:custGeom>
            <a:avLst/>
            <a:gdLst/>
            <a:ahLst/>
            <a:rect l="0" t="0" r="r" b="b"/>
            <a:pathLst>
              <a:path w="4235" h="1">
                <a:moveTo>
                  <a:pt x="0" y="0"/>
                </a:moveTo>
                <a:lnTo>
                  <a:pt x="4234" y="0"/>
                </a:lnTo>
              </a:path>
              <a:path w="4235" h="1">
                <a:moveTo>
                  <a:pt x="0" y="0"/>
                </a:moveTo>
                <a:lnTo>
                  <a:pt x="4234" y="0"/>
                </a:lnTo>
              </a:path>
            </a:pathLst>
          </a:custGeom>
          <a:solidFill>
            <a:srgbClr val="ff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460€TTC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" name="TextShape 5"/>
          <p:cNvSpPr txBox="1"/>
          <p:nvPr/>
        </p:nvSpPr>
        <p:spPr>
          <a:xfrm>
            <a:off x="6550560" y="9585360"/>
            <a:ext cx="6660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9" name="CustomShape 6"/>
          <p:cNvSpPr/>
          <p:nvPr/>
        </p:nvSpPr>
        <p:spPr>
          <a:xfrm>
            <a:off x="5616360" y="9144360"/>
            <a:ext cx="1152000" cy="576000"/>
          </a:xfrm>
          <a:custGeom>
            <a:avLst/>
            <a:gdLst/>
            <a:ahLst/>
            <a:rect l="0" t="0" r="r" b="b"/>
            <a:pathLst>
              <a:path w="3202" h="1601">
                <a:moveTo>
                  <a:pt x="0" y="400"/>
                </a:moveTo>
                <a:lnTo>
                  <a:pt x="2400" y="400"/>
                </a:lnTo>
                <a:lnTo>
                  <a:pt x="2400" y="0"/>
                </a:lnTo>
                <a:lnTo>
                  <a:pt x="3201" y="800"/>
                </a:lnTo>
                <a:lnTo>
                  <a:pt x="2400" y="1600"/>
                </a:lnTo>
                <a:lnTo>
                  <a:pt x="2400" y="1200"/>
                </a:lnTo>
                <a:lnTo>
                  <a:pt x="0" y="1200"/>
                </a:lnTo>
                <a:lnTo>
                  <a:pt x="400" y="800"/>
                </a:lnTo>
                <a:lnTo>
                  <a:pt x="0" y="400"/>
                </a:lnTo>
              </a:path>
            </a:pathLst>
          </a:custGeom>
          <a:solidFill>
            <a:srgbClr val="ff99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" descr=""/>
          <p:cNvPicPr/>
          <p:nvPr/>
        </p:nvPicPr>
        <p:blipFill>
          <a:blip r:embed="rId1"/>
          <a:srcRect l="3591" t="1724" r="5533" b="0"/>
          <a:stretch/>
        </p:blipFill>
        <p:spPr>
          <a:xfrm>
            <a:off x="3168000" y="1499040"/>
            <a:ext cx="3105000" cy="4476960"/>
          </a:xfrm>
          <a:prstGeom prst="rect">
            <a:avLst/>
          </a:prstGeom>
          <a:ln>
            <a:noFill/>
          </a:ln>
        </p:spPr>
      </p:pic>
      <p:sp>
        <p:nvSpPr>
          <p:cNvPr id="241" name="CustomShape 1"/>
          <p:cNvSpPr/>
          <p:nvPr/>
        </p:nvSpPr>
        <p:spPr>
          <a:xfrm>
            <a:off x="72000" y="792000"/>
            <a:ext cx="3096000" cy="172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Range bouteilles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Rond Acier Ø10 forgé main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Diamètre des compartiments env. 110mm Finition Peinture Noir Brossé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52cm de haut, 37cm de large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2" name="" descr=""/>
          <p:cNvPicPr/>
          <p:nvPr/>
        </p:nvPicPr>
        <p:blipFill>
          <a:blip r:embed="rId2"/>
          <a:stretch/>
        </p:blipFill>
        <p:spPr>
          <a:xfrm>
            <a:off x="4560120" y="-10440"/>
            <a:ext cx="2351880" cy="2977200"/>
          </a:xfrm>
          <a:prstGeom prst="rect">
            <a:avLst/>
          </a:prstGeom>
          <a:ln>
            <a:noFill/>
          </a:ln>
        </p:spPr>
      </p:pic>
      <p:pic>
        <p:nvPicPr>
          <p:cNvPr id="243" name="" descr=""/>
          <p:cNvPicPr/>
          <p:nvPr/>
        </p:nvPicPr>
        <p:blipFill>
          <a:blip r:embed="rId3"/>
          <a:stretch/>
        </p:blipFill>
        <p:spPr>
          <a:xfrm rot="5400000">
            <a:off x="-110880" y="5654880"/>
            <a:ext cx="4343760" cy="3257640"/>
          </a:xfrm>
          <a:prstGeom prst="rect">
            <a:avLst/>
          </a:prstGeom>
          <a:ln>
            <a:noFill/>
          </a:ln>
        </p:spPr>
      </p:pic>
      <p:pic>
        <p:nvPicPr>
          <p:cNvPr id="244" name="" descr=""/>
          <p:cNvPicPr/>
          <p:nvPr/>
        </p:nvPicPr>
        <p:blipFill>
          <a:blip r:embed="rId4"/>
          <a:stretch/>
        </p:blipFill>
        <p:spPr>
          <a:xfrm>
            <a:off x="3888000" y="6463440"/>
            <a:ext cx="2520000" cy="3040560"/>
          </a:xfrm>
          <a:prstGeom prst="rect">
            <a:avLst/>
          </a:prstGeom>
          <a:ln>
            <a:noFill/>
          </a:ln>
        </p:spPr>
      </p:pic>
      <p:sp>
        <p:nvSpPr>
          <p:cNvPr id="245" name="CustomShape 2"/>
          <p:cNvSpPr/>
          <p:nvPr/>
        </p:nvSpPr>
        <p:spPr>
          <a:xfrm>
            <a:off x="83880" y="2664000"/>
            <a:ext cx="1644120" cy="1440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1" lang="fr-FR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PhagsPa"/>
              </a:rPr>
              <a:t>-10 %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" name="CustomShape 3"/>
          <p:cNvSpPr/>
          <p:nvPr/>
        </p:nvSpPr>
        <p:spPr>
          <a:xfrm>
            <a:off x="1572120" y="3240000"/>
            <a:ext cx="1379880" cy="432000"/>
          </a:xfrm>
          <a:custGeom>
            <a:avLst/>
            <a:gdLst/>
            <a:ahLst/>
            <a:rect l="0" t="0" r="r" b="b"/>
            <a:pathLst>
              <a:path w="3835" h="1">
                <a:moveTo>
                  <a:pt x="0" y="0"/>
                </a:moveTo>
                <a:lnTo>
                  <a:pt x="3834" y="0"/>
                </a:lnTo>
              </a:path>
              <a:path w="3835" h="1">
                <a:moveTo>
                  <a:pt x="0" y="0"/>
                </a:moveTo>
                <a:lnTo>
                  <a:pt x="3834" y="0"/>
                </a:lnTo>
              </a:path>
            </a:pathLst>
          </a:custGeom>
          <a:solidFill>
            <a:srgbClr val="ff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285€TTC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7" name="CustomShape 4"/>
          <p:cNvSpPr/>
          <p:nvPr/>
        </p:nvSpPr>
        <p:spPr>
          <a:xfrm>
            <a:off x="1944000" y="3816000"/>
            <a:ext cx="1008000" cy="504360"/>
          </a:xfrm>
          <a:custGeom>
            <a:avLst/>
            <a:gdLst/>
            <a:ahLst/>
            <a:rect l="0" t="0" r="r" b="b"/>
            <a:pathLst>
              <a:path w="2802" h="1">
                <a:moveTo>
                  <a:pt x="0" y="0"/>
                </a:moveTo>
                <a:lnTo>
                  <a:pt x="2801" y="0"/>
                </a:lnTo>
              </a:path>
              <a:path w="2802" h="1">
                <a:moveTo>
                  <a:pt x="0" y="0"/>
                </a:moveTo>
                <a:lnTo>
                  <a:pt x="2801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256,50€TTC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8" name="TextShape 5"/>
          <p:cNvSpPr txBox="1"/>
          <p:nvPr/>
        </p:nvSpPr>
        <p:spPr>
          <a:xfrm>
            <a:off x="3744000" y="6048000"/>
            <a:ext cx="1831320" cy="316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Stock disponible 1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" name="TextShape 6"/>
          <p:cNvSpPr txBox="1"/>
          <p:nvPr/>
        </p:nvSpPr>
        <p:spPr>
          <a:xfrm>
            <a:off x="6480000" y="9559800"/>
            <a:ext cx="6660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" name="CustomShape 7"/>
          <p:cNvSpPr/>
          <p:nvPr/>
        </p:nvSpPr>
        <p:spPr>
          <a:xfrm>
            <a:off x="5616360" y="9144360"/>
            <a:ext cx="1152000" cy="576000"/>
          </a:xfrm>
          <a:custGeom>
            <a:avLst/>
            <a:gdLst/>
            <a:ahLst/>
            <a:rect l="0" t="0" r="r" b="b"/>
            <a:pathLst>
              <a:path w="3202" h="1601">
                <a:moveTo>
                  <a:pt x="0" y="400"/>
                </a:moveTo>
                <a:lnTo>
                  <a:pt x="2400" y="400"/>
                </a:lnTo>
                <a:lnTo>
                  <a:pt x="2400" y="0"/>
                </a:lnTo>
                <a:lnTo>
                  <a:pt x="3201" y="800"/>
                </a:lnTo>
                <a:lnTo>
                  <a:pt x="2400" y="1600"/>
                </a:lnTo>
                <a:lnTo>
                  <a:pt x="2400" y="1200"/>
                </a:lnTo>
                <a:lnTo>
                  <a:pt x="0" y="1200"/>
                </a:lnTo>
                <a:lnTo>
                  <a:pt x="400" y="800"/>
                </a:lnTo>
                <a:lnTo>
                  <a:pt x="0" y="400"/>
                </a:lnTo>
              </a:path>
            </a:pathLst>
          </a:custGeom>
          <a:solidFill>
            <a:srgbClr val="ff99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" descr=""/>
          <p:cNvPicPr/>
          <p:nvPr/>
        </p:nvPicPr>
        <p:blipFill>
          <a:blip r:embed="rId1"/>
          <a:stretch/>
        </p:blipFill>
        <p:spPr>
          <a:xfrm>
            <a:off x="230400" y="1368000"/>
            <a:ext cx="3225600" cy="3888000"/>
          </a:xfrm>
          <a:prstGeom prst="rect">
            <a:avLst/>
          </a:prstGeom>
          <a:ln>
            <a:noFill/>
          </a:ln>
        </p:spPr>
      </p:pic>
      <p:pic>
        <p:nvPicPr>
          <p:cNvPr id="252" name="" descr=""/>
          <p:cNvPicPr/>
          <p:nvPr/>
        </p:nvPicPr>
        <p:blipFill>
          <a:blip r:embed="rId2"/>
          <a:stretch/>
        </p:blipFill>
        <p:spPr>
          <a:xfrm>
            <a:off x="3096000" y="5358240"/>
            <a:ext cx="3456000" cy="4165560"/>
          </a:xfrm>
          <a:prstGeom prst="rect">
            <a:avLst/>
          </a:prstGeom>
          <a:ln>
            <a:noFill/>
          </a:ln>
        </p:spPr>
      </p:pic>
      <p:sp>
        <p:nvSpPr>
          <p:cNvPr id="253" name="CustomShape 1"/>
          <p:cNvSpPr/>
          <p:nvPr/>
        </p:nvSpPr>
        <p:spPr>
          <a:xfrm>
            <a:off x="3672000" y="1728000"/>
            <a:ext cx="2970360" cy="316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- Petites Cigogne: 1150 grammes, longueur 77 cm, largeur 23 cm;</a:t>
            </a: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 40€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Stock disponible 3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 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- Moyenne Cigogne: 1750 grammes, longueur 89 cm, largeur 28 cm; </a:t>
            </a: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55€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Stock disponible 2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-Grande Cigogne: 2250 gramme, longueur 110 cm, largeur 29 cm: </a:t>
            </a: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70€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                        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4" name="" descr=""/>
          <p:cNvPicPr/>
          <p:nvPr/>
        </p:nvPicPr>
        <p:blipFill>
          <a:blip r:embed="rId3"/>
          <a:stretch/>
        </p:blipFill>
        <p:spPr>
          <a:xfrm>
            <a:off x="-39960" y="0"/>
            <a:ext cx="6897960" cy="1454760"/>
          </a:xfrm>
          <a:prstGeom prst="rect">
            <a:avLst/>
          </a:prstGeom>
          <a:ln>
            <a:noFill/>
          </a:ln>
        </p:spPr>
      </p:pic>
      <p:sp>
        <p:nvSpPr>
          <p:cNvPr id="255" name="TextShape 2"/>
          <p:cNvSpPr txBox="1"/>
          <p:nvPr/>
        </p:nvSpPr>
        <p:spPr>
          <a:xfrm>
            <a:off x="216000" y="5445000"/>
            <a:ext cx="2592000" cy="4059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Nées d’une barre d’acier carré, nos cigognes prennent forme suivant plusieurs étapes d’étirement, forgé au marteau-pilon puis travaillé sous les coups de marteau du Forgeron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Produit phare mise en lumière par l’émission Échappées Belles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TextShape 3"/>
          <p:cNvSpPr txBox="1"/>
          <p:nvPr/>
        </p:nvSpPr>
        <p:spPr>
          <a:xfrm>
            <a:off x="3672000" y="4992480"/>
            <a:ext cx="2304000" cy="758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Stock disponible 2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7" name="" descr=""/>
          <p:cNvPicPr/>
          <p:nvPr/>
        </p:nvPicPr>
        <p:blipFill>
          <a:blip r:embed="rId4"/>
          <a:stretch/>
        </p:blipFill>
        <p:spPr>
          <a:xfrm>
            <a:off x="-288000" y="8267040"/>
            <a:ext cx="2952000" cy="1707120"/>
          </a:xfrm>
          <a:prstGeom prst="rect">
            <a:avLst/>
          </a:prstGeom>
          <a:ln>
            <a:noFill/>
          </a:ln>
        </p:spPr>
      </p:pic>
      <p:sp>
        <p:nvSpPr>
          <p:cNvPr id="258" name="TextShape 4"/>
          <p:cNvSpPr txBox="1"/>
          <p:nvPr/>
        </p:nvSpPr>
        <p:spPr>
          <a:xfrm>
            <a:off x="6495840" y="9572400"/>
            <a:ext cx="6660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9" name="CustomShape 5"/>
          <p:cNvSpPr/>
          <p:nvPr/>
        </p:nvSpPr>
        <p:spPr>
          <a:xfrm>
            <a:off x="5616360" y="9144360"/>
            <a:ext cx="1152000" cy="576000"/>
          </a:xfrm>
          <a:custGeom>
            <a:avLst/>
            <a:gdLst/>
            <a:ahLst/>
            <a:rect l="0" t="0" r="r" b="b"/>
            <a:pathLst>
              <a:path w="3202" h="1601">
                <a:moveTo>
                  <a:pt x="0" y="400"/>
                </a:moveTo>
                <a:lnTo>
                  <a:pt x="2400" y="400"/>
                </a:lnTo>
                <a:lnTo>
                  <a:pt x="2400" y="0"/>
                </a:lnTo>
                <a:lnTo>
                  <a:pt x="3201" y="800"/>
                </a:lnTo>
                <a:lnTo>
                  <a:pt x="2400" y="1600"/>
                </a:lnTo>
                <a:lnTo>
                  <a:pt x="2400" y="1200"/>
                </a:lnTo>
                <a:lnTo>
                  <a:pt x="0" y="1200"/>
                </a:lnTo>
                <a:lnTo>
                  <a:pt x="400" y="800"/>
                </a:lnTo>
                <a:lnTo>
                  <a:pt x="0" y="400"/>
                </a:lnTo>
              </a:path>
            </a:pathLst>
          </a:custGeom>
          <a:solidFill>
            <a:srgbClr val="ff99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" descr=""/>
          <p:cNvPicPr/>
          <p:nvPr/>
        </p:nvPicPr>
        <p:blipFill>
          <a:blip r:embed="rId1"/>
          <a:stretch/>
        </p:blipFill>
        <p:spPr>
          <a:xfrm>
            <a:off x="3888000" y="6264000"/>
            <a:ext cx="2543040" cy="3384000"/>
          </a:xfrm>
          <a:prstGeom prst="rect">
            <a:avLst/>
          </a:prstGeom>
          <a:ln>
            <a:noFill/>
          </a:ln>
        </p:spPr>
      </p:pic>
      <p:pic>
        <p:nvPicPr>
          <p:cNvPr id="261" name="" descr=""/>
          <p:cNvPicPr/>
          <p:nvPr/>
        </p:nvPicPr>
        <p:blipFill>
          <a:blip r:embed="rId2"/>
          <a:srcRect l="0" t="0" r="8478" b="0"/>
          <a:stretch/>
        </p:blipFill>
        <p:spPr>
          <a:xfrm>
            <a:off x="4104360" y="1584000"/>
            <a:ext cx="2663640" cy="3880800"/>
          </a:xfrm>
          <a:prstGeom prst="rect">
            <a:avLst/>
          </a:prstGeom>
          <a:ln>
            <a:noFill/>
          </a:ln>
        </p:spPr>
      </p:pic>
      <p:pic>
        <p:nvPicPr>
          <p:cNvPr id="262" name="" descr=""/>
          <p:cNvPicPr/>
          <p:nvPr/>
        </p:nvPicPr>
        <p:blipFill>
          <a:blip r:embed="rId3"/>
          <a:srcRect l="11535" t="0" r="12639" b="0"/>
          <a:stretch/>
        </p:blipFill>
        <p:spPr>
          <a:xfrm>
            <a:off x="360000" y="6408360"/>
            <a:ext cx="2455920" cy="3239640"/>
          </a:xfrm>
          <a:prstGeom prst="rect">
            <a:avLst/>
          </a:prstGeom>
          <a:ln>
            <a:noFill/>
          </a:ln>
        </p:spPr>
      </p:pic>
      <p:sp>
        <p:nvSpPr>
          <p:cNvPr id="263" name="CustomShape 1"/>
          <p:cNvSpPr/>
          <p:nvPr/>
        </p:nvSpPr>
        <p:spPr>
          <a:xfrm>
            <a:off x="288000" y="1958040"/>
            <a:ext cx="259164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64" name="" descr=""/>
          <p:cNvPicPr/>
          <p:nvPr/>
        </p:nvPicPr>
        <p:blipFill>
          <a:blip r:embed="rId4"/>
          <a:srcRect l="5795" t="0" r="10152" b="0"/>
          <a:stretch/>
        </p:blipFill>
        <p:spPr>
          <a:xfrm>
            <a:off x="2304000" y="3672000"/>
            <a:ext cx="2087640" cy="3312000"/>
          </a:xfrm>
          <a:prstGeom prst="rect">
            <a:avLst/>
          </a:prstGeom>
          <a:ln>
            <a:noFill/>
          </a:ln>
        </p:spPr>
      </p:pic>
      <p:pic>
        <p:nvPicPr>
          <p:cNvPr id="265" name="" descr=""/>
          <p:cNvPicPr/>
          <p:nvPr/>
        </p:nvPicPr>
        <p:blipFill>
          <a:blip r:embed="rId5"/>
          <a:stretch/>
        </p:blipFill>
        <p:spPr>
          <a:xfrm>
            <a:off x="576000" y="-16200"/>
            <a:ext cx="5544000" cy="2248200"/>
          </a:xfrm>
          <a:prstGeom prst="rect">
            <a:avLst/>
          </a:prstGeom>
          <a:ln>
            <a:noFill/>
          </a:ln>
        </p:spPr>
      </p:pic>
      <p:sp>
        <p:nvSpPr>
          <p:cNvPr id="266" name="CustomShape 2"/>
          <p:cNvSpPr/>
          <p:nvPr/>
        </p:nvSpPr>
        <p:spPr>
          <a:xfrm>
            <a:off x="1008000" y="3960000"/>
            <a:ext cx="1656000" cy="165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1" lang="fr-FR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PhagsPa"/>
              </a:rPr>
              <a:t>-20 %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CustomShape 3"/>
          <p:cNvSpPr/>
          <p:nvPr/>
        </p:nvSpPr>
        <p:spPr>
          <a:xfrm>
            <a:off x="216000" y="3744000"/>
            <a:ext cx="1800000" cy="360000"/>
          </a:xfrm>
          <a:custGeom>
            <a:avLst/>
            <a:gdLst/>
            <a:ahLst/>
            <a:rect l="0" t="0" r="r" b="b"/>
            <a:pathLst>
              <a:path w="5002" h="1">
                <a:moveTo>
                  <a:pt x="0" y="0"/>
                </a:moveTo>
                <a:lnTo>
                  <a:pt x="5001" y="0"/>
                </a:lnTo>
              </a:path>
              <a:path w="5002" h="1">
                <a:moveTo>
                  <a:pt x="0" y="0"/>
                </a:moveTo>
                <a:lnTo>
                  <a:pt x="5001" y="0"/>
                </a:lnTo>
              </a:path>
            </a:pathLst>
          </a:custGeom>
          <a:solidFill>
            <a:srgbClr val="ff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4800€TTC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" name="Line 4"/>
          <p:cNvSpPr/>
          <p:nvPr/>
        </p:nvSpPr>
        <p:spPr>
          <a:xfrm flipV="1">
            <a:off x="216000" y="3672000"/>
            <a:ext cx="1800000" cy="432000"/>
          </a:xfrm>
          <a:prstGeom prst="line">
            <a:avLst/>
          </a:prstGeom>
          <a:ln w="72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9" name="CustomShape 5"/>
          <p:cNvSpPr/>
          <p:nvPr/>
        </p:nvSpPr>
        <p:spPr>
          <a:xfrm>
            <a:off x="288000" y="5616000"/>
            <a:ext cx="1224000" cy="288000"/>
          </a:xfrm>
          <a:custGeom>
            <a:avLst/>
            <a:gdLst/>
            <a:ahLst/>
            <a:rect l="0" t="0" r="r" b="b"/>
            <a:pathLst>
              <a:path w="3402" h="1">
                <a:moveTo>
                  <a:pt x="0" y="0"/>
                </a:moveTo>
                <a:lnTo>
                  <a:pt x="3401" y="0"/>
                </a:lnTo>
              </a:path>
              <a:path w="3402" h="1">
                <a:moveTo>
                  <a:pt x="0" y="0"/>
                </a:moveTo>
                <a:lnTo>
                  <a:pt x="3401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3840€TTC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" name="TextShape 6"/>
          <p:cNvSpPr txBox="1"/>
          <p:nvPr/>
        </p:nvSpPr>
        <p:spPr>
          <a:xfrm>
            <a:off x="4476240" y="5760000"/>
            <a:ext cx="1355760" cy="316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Pièce unique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" name="TextShape 7"/>
          <p:cNvSpPr txBox="1"/>
          <p:nvPr/>
        </p:nvSpPr>
        <p:spPr>
          <a:xfrm>
            <a:off x="144000" y="2184480"/>
            <a:ext cx="3949560" cy="1127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Girouette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Cigognes Origami Oxydés Patinés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Entièrement en tôle épaisseur 3mm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Pointe forgé main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2" name="TextShape 8"/>
          <p:cNvSpPr txBox="1"/>
          <p:nvPr/>
        </p:nvSpPr>
        <p:spPr>
          <a:xfrm>
            <a:off x="6431040" y="9559800"/>
            <a:ext cx="6660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7" descr=""/>
          <p:cNvPicPr/>
          <p:nvPr/>
        </p:nvPicPr>
        <p:blipFill>
          <a:blip r:embed="rId1"/>
          <a:stretch/>
        </p:blipFill>
        <p:spPr>
          <a:xfrm>
            <a:off x="-72000" y="183600"/>
            <a:ext cx="3167640" cy="4208400"/>
          </a:xfrm>
          <a:prstGeom prst="rect">
            <a:avLst/>
          </a:prstGeom>
          <a:ln>
            <a:noFill/>
          </a:ln>
          <a:effectLst>
            <a:outerShdw dist="0" dir="0">
              <a:srgbClr val="000000">
                <a:alpha val="70000"/>
              </a:srgbClr>
            </a:outerShdw>
          </a:effectLst>
        </p:spPr>
      </p:pic>
      <p:pic>
        <p:nvPicPr>
          <p:cNvPr id="43" name="Image 2" descr=""/>
          <p:cNvPicPr/>
          <p:nvPr/>
        </p:nvPicPr>
        <p:blipFill>
          <a:blip r:embed="rId2"/>
          <a:stretch/>
        </p:blipFill>
        <p:spPr>
          <a:xfrm>
            <a:off x="3600000" y="5472000"/>
            <a:ext cx="3023640" cy="4122360"/>
          </a:xfrm>
          <a:prstGeom prst="rect">
            <a:avLst/>
          </a:prstGeom>
          <a:ln>
            <a:noFill/>
          </a:ln>
          <a:effectLst>
            <a:outerShdw dist="0" dir="0">
              <a:srgbClr val="000000">
                <a:alpha val="70000"/>
              </a:srgbClr>
            </a:outerShdw>
          </a:effectLst>
        </p:spPr>
      </p:pic>
      <p:sp>
        <p:nvSpPr>
          <p:cNvPr id="44" name="CustomShape 1"/>
          <p:cNvSpPr/>
          <p:nvPr/>
        </p:nvSpPr>
        <p:spPr>
          <a:xfrm>
            <a:off x="3672360" y="517680"/>
            <a:ext cx="3239640" cy="193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Manala Garçon à planter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Acier doux 2mm d’épaisseur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  <a:ea typeface="Microsoft YaHei"/>
              </a:rPr>
              <a:t>30cm de haut / 24cm de large env,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CustomShape 2"/>
          <p:cNvSpPr/>
          <p:nvPr/>
        </p:nvSpPr>
        <p:spPr>
          <a:xfrm>
            <a:off x="432000" y="8064000"/>
            <a:ext cx="2879640" cy="101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Manala Fille à planter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Acier doux 2mm d’épaisseur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28cm de haut / 21cm de large env,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CustomShape 3"/>
          <p:cNvSpPr/>
          <p:nvPr/>
        </p:nvSpPr>
        <p:spPr>
          <a:xfrm>
            <a:off x="1656000" y="4104360"/>
            <a:ext cx="3744000" cy="1871640"/>
          </a:xfrm>
          <a:prstGeom prst="ellipse">
            <a:avLst/>
          </a:prstGeom>
          <a:solidFill>
            <a:srgbClr val="ffff66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7" name="CustomShape 4"/>
          <p:cNvSpPr/>
          <p:nvPr/>
        </p:nvSpPr>
        <p:spPr>
          <a:xfrm>
            <a:off x="1872000" y="4337280"/>
            <a:ext cx="3384000" cy="276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Sujets découpés </a:t>
            </a:r>
            <a:r>
              <a:rPr b="0"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  <a:ea typeface="Microsoft YaHei"/>
              </a:rPr>
              <a:t>main au plasma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  <a:ea typeface="Microsoft YaHei"/>
              </a:rPr>
              <a:t>Oxydés puis stabilisés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  <a:ea typeface="Microsoft YaHei"/>
              </a:rPr>
              <a:t>Protégés de plusieurs couches de vernis afin de capturer et préserver les subtiles nuances de couleurs que peu apporter l’acier doux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8" name="" descr=""/>
          <p:cNvPicPr/>
          <p:nvPr/>
        </p:nvPicPr>
        <p:blipFill>
          <a:blip r:embed="rId3"/>
          <a:stretch/>
        </p:blipFill>
        <p:spPr>
          <a:xfrm>
            <a:off x="603720" y="4968000"/>
            <a:ext cx="2132280" cy="2132280"/>
          </a:xfrm>
          <a:prstGeom prst="rect">
            <a:avLst/>
          </a:prstGeom>
          <a:ln>
            <a:noFill/>
          </a:ln>
        </p:spPr>
      </p:pic>
      <p:pic>
        <p:nvPicPr>
          <p:cNvPr id="49" name="" descr=""/>
          <p:cNvPicPr/>
          <p:nvPr/>
        </p:nvPicPr>
        <p:blipFill>
          <a:blip r:embed="rId4"/>
          <a:stretch/>
        </p:blipFill>
        <p:spPr>
          <a:xfrm>
            <a:off x="3415320" y="1944000"/>
            <a:ext cx="4360680" cy="3384000"/>
          </a:xfrm>
          <a:prstGeom prst="rect">
            <a:avLst/>
          </a:prstGeom>
          <a:ln>
            <a:noFill/>
          </a:ln>
        </p:spPr>
      </p:pic>
      <p:sp>
        <p:nvSpPr>
          <p:cNvPr id="50" name="CustomShape 5"/>
          <p:cNvSpPr/>
          <p:nvPr/>
        </p:nvSpPr>
        <p:spPr>
          <a:xfrm>
            <a:off x="2448000" y="288000"/>
            <a:ext cx="1296000" cy="360000"/>
          </a:xfrm>
          <a:custGeom>
            <a:avLst/>
            <a:gdLst/>
            <a:ahLst/>
            <a:rect l="0" t="0" r="r" b="b"/>
            <a:pathLst>
              <a:path w="3601" h="1">
                <a:moveTo>
                  <a:pt x="0" y="0"/>
                </a:moveTo>
                <a:lnTo>
                  <a:pt x="3600" y="0"/>
                </a:lnTo>
              </a:path>
              <a:path w="3601" h="1">
                <a:moveTo>
                  <a:pt x="0" y="0"/>
                </a:moveTo>
                <a:lnTo>
                  <a:pt x="3600" y="0"/>
                </a:lnTo>
              </a:path>
            </a:pathLst>
          </a:custGeom>
          <a:solidFill>
            <a:srgbClr val="ff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42€TTC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CustomShape 6"/>
          <p:cNvSpPr/>
          <p:nvPr/>
        </p:nvSpPr>
        <p:spPr>
          <a:xfrm>
            <a:off x="2675880" y="648000"/>
            <a:ext cx="1284120" cy="1224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1" lang="fr-FR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PhagsPa"/>
              </a:rPr>
              <a:t>-10 %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CustomShape 7"/>
          <p:cNvSpPr/>
          <p:nvPr/>
        </p:nvSpPr>
        <p:spPr>
          <a:xfrm>
            <a:off x="2952000" y="6840000"/>
            <a:ext cx="1284120" cy="1224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1" lang="fr-FR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PhagsPa"/>
              </a:rPr>
              <a:t>-10 %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CustomShape 8"/>
          <p:cNvSpPr/>
          <p:nvPr/>
        </p:nvSpPr>
        <p:spPr>
          <a:xfrm>
            <a:off x="3312000" y="1872000"/>
            <a:ext cx="1224000" cy="360000"/>
          </a:xfrm>
          <a:custGeom>
            <a:avLst/>
            <a:gdLst/>
            <a:ahLst/>
            <a:rect l="0" t="0" r="r" b="b"/>
            <a:pathLst>
              <a:path w="3402" h="1">
                <a:moveTo>
                  <a:pt x="0" y="0"/>
                </a:moveTo>
                <a:lnTo>
                  <a:pt x="3401" y="0"/>
                </a:lnTo>
              </a:path>
              <a:path w="3402" h="1">
                <a:moveTo>
                  <a:pt x="0" y="0"/>
                </a:moveTo>
                <a:lnTo>
                  <a:pt x="3401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37,80€TTC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Line 9"/>
          <p:cNvSpPr/>
          <p:nvPr/>
        </p:nvSpPr>
        <p:spPr>
          <a:xfrm flipV="1">
            <a:off x="2376000" y="183600"/>
            <a:ext cx="1368000" cy="464400"/>
          </a:xfrm>
          <a:prstGeom prst="line">
            <a:avLst/>
          </a:prstGeom>
          <a:ln w="720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" name="CustomShape 10"/>
          <p:cNvSpPr/>
          <p:nvPr/>
        </p:nvSpPr>
        <p:spPr>
          <a:xfrm>
            <a:off x="2304000" y="6480000"/>
            <a:ext cx="1296000" cy="360000"/>
          </a:xfrm>
          <a:custGeom>
            <a:avLst/>
            <a:gdLst/>
            <a:ahLst/>
            <a:rect l="0" t="0" r="r" b="b"/>
            <a:pathLst>
              <a:path w="3601" h="1">
                <a:moveTo>
                  <a:pt x="0" y="0"/>
                </a:moveTo>
                <a:lnTo>
                  <a:pt x="3600" y="0"/>
                </a:lnTo>
              </a:path>
              <a:path w="3601" h="1">
                <a:moveTo>
                  <a:pt x="0" y="0"/>
                </a:moveTo>
                <a:lnTo>
                  <a:pt x="3600" y="0"/>
                </a:lnTo>
              </a:path>
            </a:pathLst>
          </a:custGeom>
          <a:solidFill>
            <a:srgbClr val="ff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42€TTC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Line 11"/>
          <p:cNvSpPr/>
          <p:nvPr/>
        </p:nvSpPr>
        <p:spPr>
          <a:xfrm flipV="1">
            <a:off x="2232000" y="6336000"/>
            <a:ext cx="1368000" cy="576000"/>
          </a:xfrm>
          <a:prstGeom prst="line">
            <a:avLst/>
          </a:prstGeom>
          <a:ln w="72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7" name="CustomShape 12"/>
          <p:cNvSpPr/>
          <p:nvPr/>
        </p:nvSpPr>
        <p:spPr>
          <a:xfrm>
            <a:off x="1656000" y="7632000"/>
            <a:ext cx="1224000" cy="360000"/>
          </a:xfrm>
          <a:custGeom>
            <a:avLst/>
            <a:gdLst/>
            <a:ahLst/>
            <a:rect l="0" t="0" r="r" b="b"/>
            <a:pathLst>
              <a:path w="3402" h="1">
                <a:moveTo>
                  <a:pt x="0" y="0"/>
                </a:moveTo>
                <a:lnTo>
                  <a:pt x="3401" y="0"/>
                </a:lnTo>
              </a:path>
              <a:path w="3402" h="1">
                <a:moveTo>
                  <a:pt x="0" y="0"/>
                </a:moveTo>
                <a:lnTo>
                  <a:pt x="3401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37,80€TTC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TextShape 13"/>
          <p:cNvSpPr txBox="1"/>
          <p:nvPr/>
        </p:nvSpPr>
        <p:spPr>
          <a:xfrm>
            <a:off x="6534000" y="9559800"/>
            <a:ext cx="6660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CustomShape 14"/>
          <p:cNvSpPr/>
          <p:nvPr/>
        </p:nvSpPr>
        <p:spPr>
          <a:xfrm>
            <a:off x="5616360" y="9144360"/>
            <a:ext cx="1152000" cy="576000"/>
          </a:xfrm>
          <a:custGeom>
            <a:avLst/>
            <a:gdLst/>
            <a:ahLst/>
            <a:rect l="0" t="0" r="r" b="b"/>
            <a:pathLst>
              <a:path w="3202" h="1601">
                <a:moveTo>
                  <a:pt x="0" y="400"/>
                </a:moveTo>
                <a:lnTo>
                  <a:pt x="2400" y="400"/>
                </a:lnTo>
                <a:lnTo>
                  <a:pt x="2400" y="0"/>
                </a:lnTo>
                <a:lnTo>
                  <a:pt x="3201" y="800"/>
                </a:lnTo>
                <a:lnTo>
                  <a:pt x="2400" y="1600"/>
                </a:lnTo>
                <a:lnTo>
                  <a:pt x="2400" y="1200"/>
                </a:lnTo>
                <a:lnTo>
                  <a:pt x="0" y="1200"/>
                </a:lnTo>
                <a:lnTo>
                  <a:pt x="400" y="800"/>
                </a:lnTo>
                <a:lnTo>
                  <a:pt x="0" y="400"/>
                </a:lnTo>
              </a:path>
            </a:pathLst>
          </a:custGeom>
          <a:solidFill>
            <a:srgbClr val="ff99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 6" descr=""/>
          <p:cNvPicPr/>
          <p:nvPr/>
        </p:nvPicPr>
        <p:blipFill>
          <a:blip r:embed="rId1"/>
          <a:stretch/>
        </p:blipFill>
        <p:spPr>
          <a:xfrm>
            <a:off x="139680" y="5688000"/>
            <a:ext cx="2884320" cy="3932280"/>
          </a:xfrm>
          <a:prstGeom prst="rect">
            <a:avLst/>
          </a:prstGeom>
          <a:ln>
            <a:noFill/>
          </a:ln>
        </p:spPr>
      </p:pic>
      <p:sp>
        <p:nvSpPr>
          <p:cNvPr id="61" name="CustomShape 1"/>
          <p:cNvSpPr/>
          <p:nvPr/>
        </p:nvSpPr>
        <p:spPr>
          <a:xfrm>
            <a:off x="3172320" y="8064000"/>
            <a:ext cx="3672000" cy="101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Renne à accrocher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Acier doux 2mm d’épaisseur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21cm de haut / 17cm de large env,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2" name="" descr=""/>
          <p:cNvPicPr/>
          <p:nvPr/>
        </p:nvPicPr>
        <p:blipFill>
          <a:blip r:embed="rId2"/>
          <a:stretch/>
        </p:blipFill>
        <p:spPr>
          <a:xfrm>
            <a:off x="3384000" y="288000"/>
            <a:ext cx="3023640" cy="4031640"/>
          </a:xfrm>
          <a:prstGeom prst="rect">
            <a:avLst/>
          </a:prstGeom>
          <a:ln>
            <a:noFill/>
          </a:ln>
        </p:spPr>
      </p:pic>
      <p:sp>
        <p:nvSpPr>
          <p:cNvPr id="63" name="CustomShape 2"/>
          <p:cNvSpPr/>
          <p:nvPr/>
        </p:nvSpPr>
        <p:spPr>
          <a:xfrm>
            <a:off x="2538000" y="4608000"/>
            <a:ext cx="4320000" cy="2016000"/>
          </a:xfrm>
          <a:prstGeom prst="ellipse">
            <a:avLst/>
          </a:prstGeom>
          <a:solidFill>
            <a:srgbClr val="ffff66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Sujets découpés </a:t>
            </a:r>
            <a:r>
              <a:rPr b="0"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  <a:ea typeface="Microsoft YaHei"/>
              </a:rPr>
              <a:t>main au plasma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  <a:ea typeface="Microsoft YaHei"/>
              </a:rPr>
              <a:t>Oxydés puis stabilisés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  <a:ea typeface="Microsoft YaHei"/>
              </a:rPr>
              <a:t>Protégés de plusieurs couches de vernis afin de capturer et préserver les subtiles nuances de couleurs que peu apporter l’acier doux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CustomShape 3"/>
          <p:cNvSpPr/>
          <p:nvPr/>
        </p:nvSpPr>
        <p:spPr>
          <a:xfrm>
            <a:off x="1296000" y="2925720"/>
            <a:ext cx="2232000" cy="139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/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Sapin deux cerfs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Acier doux 2mm d’épaisseur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37cm de haut, 23cm de large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5" name="" descr=""/>
          <p:cNvPicPr/>
          <p:nvPr/>
        </p:nvPicPr>
        <p:blipFill>
          <a:blip r:embed="rId3"/>
          <a:stretch/>
        </p:blipFill>
        <p:spPr>
          <a:xfrm>
            <a:off x="-504000" y="-9360"/>
            <a:ext cx="4761360" cy="4761360"/>
          </a:xfrm>
          <a:prstGeom prst="rect">
            <a:avLst/>
          </a:prstGeom>
          <a:ln>
            <a:noFill/>
          </a:ln>
        </p:spPr>
      </p:pic>
      <p:sp>
        <p:nvSpPr>
          <p:cNvPr id="66" name="CustomShape 4"/>
          <p:cNvSpPr/>
          <p:nvPr/>
        </p:nvSpPr>
        <p:spPr>
          <a:xfrm>
            <a:off x="3179880" y="1152000"/>
            <a:ext cx="1284120" cy="1224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1" lang="fr-FR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PhagsPa"/>
              </a:rPr>
              <a:t>-10 %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CustomShape 5"/>
          <p:cNvSpPr/>
          <p:nvPr/>
        </p:nvSpPr>
        <p:spPr>
          <a:xfrm>
            <a:off x="2232000" y="7416000"/>
            <a:ext cx="1284120" cy="1224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1" lang="fr-FR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PhagsPa"/>
              </a:rPr>
              <a:t>-10 %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CustomShape 6"/>
          <p:cNvSpPr/>
          <p:nvPr/>
        </p:nvSpPr>
        <p:spPr>
          <a:xfrm>
            <a:off x="1944000" y="1152000"/>
            <a:ext cx="1379880" cy="432000"/>
          </a:xfrm>
          <a:custGeom>
            <a:avLst/>
            <a:gdLst/>
            <a:ahLst/>
            <a:rect l="0" t="0" r="r" b="b"/>
            <a:pathLst>
              <a:path w="3835" h="1">
                <a:moveTo>
                  <a:pt x="0" y="0"/>
                </a:moveTo>
                <a:lnTo>
                  <a:pt x="3834" y="0"/>
                </a:lnTo>
              </a:path>
              <a:path w="3835" h="1">
                <a:moveTo>
                  <a:pt x="0" y="0"/>
                </a:moveTo>
                <a:lnTo>
                  <a:pt x="3834" y="0"/>
                </a:lnTo>
              </a:path>
            </a:pathLst>
          </a:custGeom>
          <a:solidFill>
            <a:srgbClr val="ff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59€TTC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Line 7"/>
          <p:cNvSpPr/>
          <p:nvPr/>
        </p:nvSpPr>
        <p:spPr>
          <a:xfrm flipV="1">
            <a:off x="1944000" y="1080000"/>
            <a:ext cx="1368000" cy="504000"/>
          </a:xfrm>
          <a:prstGeom prst="line">
            <a:avLst/>
          </a:prstGeom>
          <a:ln w="72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0" name="CustomShape 8"/>
          <p:cNvSpPr/>
          <p:nvPr/>
        </p:nvSpPr>
        <p:spPr>
          <a:xfrm>
            <a:off x="2232000" y="2304000"/>
            <a:ext cx="1080000" cy="504000"/>
          </a:xfrm>
          <a:custGeom>
            <a:avLst/>
            <a:gdLst/>
            <a:ahLst/>
            <a:rect l="0" t="0" r="r" b="b"/>
            <a:pathLst>
              <a:path w="3002" h="1">
                <a:moveTo>
                  <a:pt x="0" y="0"/>
                </a:moveTo>
                <a:lnTo>
                  <a:pt x="3001" y="0"/>
                </a:lnTo>
              </a:path>
              <a:path w="3002" h="1">
                <a:moveTo>
                  <a:pt x="0" y="0"/>
                </a:moveTo>
                <a:lnTo>
                  <a:pt x="3001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53,10€TTC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CustomShape 9"/>
          <p:cNvSpPr/>
          <p:nvPr/>
        </p:nvSpPr>
        <p:spPr>
          <a:xfrm>
            <a:off x="3096000" y="6912000"/>
            <a:ext cx="1296000" cy="504000"/>
          </a:xfrm>
          <a:custGeom>
            <a:avLst/>
            <a:gdLst/>
            <a:ahLst/>
            <a:rect l="0" t="0" r="r" b="b"/>
            <a:pathLst>
              <a:path w="3601" h="1">
                <a:moveTo>
                  <a:pt x="0" y="0"/>
                </a:moveTo>
                <a:lnTo>
                  <a:pt x="3600" y="0"/>
                </a:lnTo>
              </a:path>
              <a:path w="3601" h="1">
                <a:moveTo>
                  <a:pt x="0" y="0"/>
                </a:moveTo>
                <a:lnTo>
                  <a:pt x="3600" y="0"/>
                </a:lnTo>
              </a:path>
            </a:pathLst>
          </a:custGeom>
          <a:solidFill>
            <a:srgbClr val="ff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22€TTC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TextShape 10"/>
          <p:cNvSpPr txBox="1"/>
          <p:nvPr/>
        </p:nvSpPr>
        <p:spPr>
          <a:xfrm>
            <a:off x="4376880" y="4319640"/>
            <a:ext cx="20307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Stock disponible 1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TextShape 11"/>
          <p:cNvSpPr txBox="1"/>
          <p:nvPr/>
        </p:nvSpPr>
        <p:spPr>
          <a:xfrm>
            <a:off x="3009240" y="9288000"/>
            <a:ext cx="20307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Stock disponible 2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CustomShape 12"/>
          <p:cNvSpPr/>
          <p:nvPr/>
        </p:nvSpPr>
        <p:spPr>
          <a:xfrm>
            <a:off x="3672000" y="7560000"/>
            <a:ext cx="936000" cy="504000"/>
          </a:xfrm>
          <a:custGeom>
            <a:avLst/>
            <a:gdLst/>
            <a:ahLst/>
            <a:rect l="0" t="0" r="r" b="b"/>
            <a:pathLst>
              <a:path w="2602" h="1">
                <a:moveTo>
                  <a:pt x="0" y="0"/>
                </a:moveTo>
                <a:lnTo>
                  <a:pt x="2601" y="0"/>
                </a:lnTo>
              </a:path>
              <a:path w="2602" h="1">
                <a:moveTo>
                  <a:pt x="0" y="0"/>
                </a:moveTo>
                <a:lnTo>
                  <a:pt x="2601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19,80€TTC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TextShape 13"/>
          <p:cNvSpPr txBox="1"/>
          <p:nvPr/>
        </p:nvSpPr>
        <p:spPr>
          <a:xfrm>
            <a:off x="6534000" y="9559800"/>
            <a:ext cx="6660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6" name="" descr=""/>
          <p:cNvPicPr/>
          <p:nvPr/>
        </p:nvPicPr>
        <p:blipFill>
          <a:blip r:embed="rId4"/>
          <a:stretch/>
        </p:blipFill>
        <p:spPr>
          <a:xfrm>
            <a:off x="5112000" y="5976000"/>
            <a:ext cx="2160000" cy="2261880"/>
          </a:xfrm>
          <a:prstGeom prst="rect">
            <a:avLst/>
          </a:prstGeom>
          <a:ln>
            <a:noFill/>
          </a:ln>
        </p:spPr>
      </p:pic>
      <p:sp>
        <p:nvSpPr>
          <p:cNvPr id="77" name="CustomShape 14"/>
          <p:cNvSpPr/>
          <p:nvPr/>
        </p:nvSpPr>
        <p:spPr>
          <a:xfrm>
            <a:off x="5616360" y="9144360"/>
            <a:ext cx="1152000" cy="576000"/>
          </a:xfrm>
          <a:custGeom>
            <a:avLst/>
            <a:gdLst/>
            <a:ahLst/>
            <a:rect l="0" t="0" r="r" b="b"/>
            <a:pathLst>
              <a:path w="3202" h="1601">
                <a:moveTo>
                  <a:pt x="0" y="400"/>
                </a:moveTo>
                <a:lnTo>
                  <a:pt x="2400" y="400"/>
                </a:lnTo>
                <a:lnTo>
                  <a:pt x="2400" y="0"/>
                </a:lnTo>
                <a:lnTo>
                  <a:pt x="3201" y="800"/>
                </a:lnTo>
                <a:lnTo>
                  <a:pt x="2400" y="1600"/>
                </a:lnTo>
                <a:lnTo>
                  <a:pt x="2400" y="1200"/>
                </a:lnTo>
                <a:lnTo>
                  <a:pt x="0" y="1200"/>
                </a:lnTo>
                <a:lnTo>
                  <a:pt x="400" y="800"/>
                </a:lnTo>
                <a:lnTo>
                  <a:pt x="0" y="400"/>
                </a:lnTo>
              </a:path>
            </a:pathLst>
          </a:custGeom>
          <a:solidFill>
            <a:srgbClr val="ff99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 2" descr=""/>
          <p:cNvPicPr/>
          <p:nvPr/>
        </p:nvPicPr>
        <p:blipFill>
          <a:blip r:embed="rId1"/>
          <a:stretch/>
        </p:blipFill>
        <p:spPr>
          <a:xfrm rot="21582600">
            <a:off x="4183560" y="221760"/>
            <a:ext cx="2313360" cy="3083760"/>
          </a:xfrm>
          <a:prstGeom prst="rect">
            <a:avLst/>
          </a:prstGeom>
          <a:ln>
            <a:noFill/>
          </a:ln>
        </p:spPr>
      </p:pic>
      <p:pic>
        <p:nvPicPr>
          <p:cNvPr id="79" name="Image 3" descr=""/>
          <p:cNvPicPr/>
          <p:nvPr/>
        </p:nvPicPr>
        <p:blipFill>
          <a:blip r:embed="rId2"/>
          <a:stretch/>
        </p:blipFill>
        <p:spPr>
          <a:xfrm>
            <a:off x="396360" y="6006600"/>
            <a:ext cx="2195640" cy="2926440"/>
          </a:xfrm>
          <a:prstGeom prst="rect">
            <a:avLst/>
          </a:prstGeom>
          <a:ln>
            <a:noFill/>
          </a:ln>
        </p:spPr>
      </p:pic>
      <p:pic>
        <p:nvPicPr>
          <p:cNvPr id="80" name="" descr=""/>
          <p:cNvPicPr/>
          <p:nvPr/>
        </p:nvPicPr>
        <p:blipFill>
          <a:blip r:embed="rId3"/>
          <a:stretch/>
        </p:blipFill>
        <p:spPr>
          <a:xfrm>
            <a:off x="351360" y="216000"/>
            <a:ext cx="2375640" cy="3167640"/>
          </a:xfrm>
          <a:prstGeom prst="rect">
            <a:avLst/>
          </a:prstGeom>
          <a:ln>
            <a:noFill/>
          </a:ln>
        </p:spPr>
      </p:pic>
      <p:pic>
        <p:nvPicPr>
          <p:cNvPr id="81" name="" descr=""/>
          <p:cNvPicPr/>
          <p:nvPr/>
        </p:nvPicPr>
        <p:blipFill>
          <a:blip r:embed="rId4"/>
          <a:stretch/>
        </p:blipFill>
        <p:spPr>
          <a:xfrm rot="5400000">
            <a:off x="3976200" y="5277960"/>
            <a:ext cx="2952720" cy="2214360"/>
          </a:xfrm>
          <a:prstGeom prst="rect">
            <a:avLst/>
          </a:prstGeom>
          <a:ln>
            <a:noFill/>
          </a:ln>
        </p:spPr>
      </p:pic>
      <p:sp>
        <p:nvSpPr>
          <p:cNvPr id="82" name="CustomShape 1"/>
          <p:cNvSpPr/>
          <p:nvPr/>
        </p:nvSpPr>
        <p:spPr>
          <a:xfrm>
            <a:off x="-143640" y="3420000"/>
            <a:ext cx="3239640" cy="154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Sapin Oxydé Patiné Vernis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Acier doux 2mm d’épaisseur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Grand 58cm de haut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3816000" y="8497800"/>
            <a:ext cx="3348360" cy="1062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/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Acier doux 2mm d’épaisseur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35 de haut 29 large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Socle 19cm/13cm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CustomShape 3"/>
          <p:cNvSpPr/>
          <p:nvPr/>
        </p:nvSpPr>
        <p:spPr>
          <a:xfrm>
            <a:off x="3888000" y="3788280"/>
            <a:ext cx="3041640" cy="1107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/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Acier doux 2mm d’épaisseur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44 de haut, 34 de large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Socle 19cm/13cm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CustomShape 4"/>
          <p:cNvSpPr/>
          <p:nvPr/>
        </p:nvSpPr>
        <p:spPr>
          <a:xfrm>
            <a:off x="-107280" y="8844120"/>
            <a:ext cx="3275280" cy="1062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/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Acier doux 2mm d’épaisseur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31 de haut, 33 de large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Socle 19cm/13cm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CustomShape 5"/>
          <p:cNvSpPr/>
          <p:nvPr/>
        </p:nvSpPr>
        <p:spPr>
          <a:xfrm>
            <a:off x="360000" y="2088000"/>
            <a:ext cx="1284120" cy="1224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1" lang="fr-FR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PhagsPa"/>
              </a:rPr>
              <a:t>-15 %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CustomShape 6"/>
          <p:cNvSpPr/>
          <p:nvPr/>
        </p:nvSpPr>
        <p:spPr>
          <a:xfrm>
            <a:off x="3888000" y="2808000"/>
            <a:ext cx="1140120" cy="1080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1" lang="fr-FR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PhagsPa"/>
              </a:rPr>
              <a:t>-10 %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CustomShape 7"/>
          <p:cNvSpPr/>
          <p:nvPr/>
        </p:nvSpPr>
        <p:spPr>
          <a:xfrm>
            <a:off x="3888000" y="7056000"/>
            <a:ext cx="1152000" cy="1080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1" lang="fr-FR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PhagsPa"/>
              </a:rPr>
              <a:t>-10 %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CustomShape 8"/>
          <p:cNvSpPr/>
          <p:nvPr/>
        </p:nvSpPr>
        <p:spPr>
          <a:xfrm>
            <a:off x="0" y="5256000"/>
            <a:ext cx="1284120" cy="1224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1" lang="fr-FR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PhagsPa"/>
              </a:rPr>
              <a:t>-10 %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CustomShape 9"/>
          <p:cNvSpPr/>
          <p:nvPr/>
        </p:nvSpPr>
        <p:spPr>
          <a:xfrm>
            <a:off x="1224000" y="4104000"/>
            <a:ext cx="3384000" cy="1727640"/>
          </a:xfrm>
          <a:prstGeom prst="ellipse">
            <a:avLst/>
          </a:prstGeom>
          <a:solidFill>
            <a:srgbClr val="ffff66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91" name="TextShape 10"/>
          <p:cNvSpPr txBox="1"/>
          <p:nvPr/>
        </p:nvSpPr>
        <p:spPr>
          <a:xfrm>
            <a:off x="1440000" y="4371120"/>
            <a:ext cx="2880000" cy="1509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Sujets découpés </a:t>
            </a: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  <a:ea typeface="Microsoft YaHei"/>
              </a:rPr>
              <a:t>main au plasma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  <a:ea typeface="Microsoft YaHei"/>
              </a:rPr>
              <a:t>Oxydés puis stabilisés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  <a:ea typeface="Microsoft YaHei"/>
              </a:rPr>
              <a:t>Protégés de plusieurs couches de vernis afin de capturer et préserver les subtiles nuances de couleurs que peu apporter l’acier doux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TextShape 11"/>
          <p:cNvSpPr txBox="1"/>
          <p:nvPr/>
        </p:nvSpPr>
        <p:spPr>
          <a:xfrm rot="16200000">
            <a:off x="-821880" y="2225160"/>
            <a:ext cx="2030760" cy="316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Stock disponible 1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TextShape 12"/>
          <p:cNvSpPr txBox="1"/>
          <p:nvPr/>
        </p:nvSpPr>
        <p:spPr>
          <a:xfrm rot="5400000">
            <a:off x="5633640" y="2026080"/>
            <a:ext cx="2030760" cy="316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Stock disponible 1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TextShape 13"/>
          <p:cNvSpPr txBox="1"/>
          <p:nvPr/>
        </p:nvSpPr>
        <p:spPr>
          <a:xfrm>
            <a:off x="561240" y="9590040"/>
            <a:ext cx="2030760" cy="316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Stock disponible 2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TextShape 14"/>
          <p:cNvSpPr txBox="1"/>
          <p:nvPr/>
        </p:nvSpPr>
        <p:spPr>
          <a:xfrm rot="5400000">
            <a:off x="5684400" y="6905160"/>
            <a:ext cx="2030760" cy="316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Stock disponible 1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CustomShape 15"/>
          <p:cNvSpPr/>
          <p:nvPr/>
        </p:nvSpPr>
        <p:spPr>
          <a:xfrm>
            <a:off x="2448000" y="504000"/>
            <a:ext cx="1379880" cy="432000"/>
          </a:xfrm>
          <a:custGeom>
            <a:avLst/>
            <a:gdLst/>
            <a:ahLst/>
            <a:rect l="0" t="0" r="r" b="b"/>
            <a:pathLst>
              <a:path w="3835" h="1">
                <a:moveTo>
                  <a:pt x="0" y="0"/>
                </a:moveTo>
                <a:lnTo>
                  <a:pt x="3834" y="0"/>
                </a:lnTo>
              </a:path>
              <a:path w="3835" h="1">
                <a:moveTo>
                  <a:pt x="0" y="0"/>
                </a:moveTo>
                <a:lnTo>
                  <a:pt x="3834" y="0"/>
                </a:lnTo>
              </a:path>
            </a:pathLst>
          </a:custGeom>
          <a:solidFill>
            <a:srgbClr val="ff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58€TTC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CustomShape 16"/>
          <p:cNvSpPr/>
          <p:nvPr/>
        </p:nvSpPr>
        <p:spPr>
          <a:xfrm>
            <a:off x="5040000" y="3024000"/>
            <a:ext cx="1379880" cy="432000"/>
          </a:xfrm>
          <a:custGeom>
            <a:avLst/>
            <a:gdLst/>
            <a:ahLst/>
            <a:rect l="0" t="0" r="r" b="b"/>
            <a:pathLst>
              <a:path w="3835" h="1">
                <a:moveTo>
                  <a:pt x="0" y="0"/>
                </a:moveTo>
                <a:lnTo>
                  <a:pt x="3834" y="0"/>
                </a:lnTo>
              </a:path>
              <a:path w="3835" h="1">
                <a:moveTo>
                  <a:pt x="0" y="0"/>
                </a:moveTo>
                <a:lnTo>
                  <a:pt x="3834" y="0"/>
                </a:lnTo>
              </a:path>
            </a:pathLst>
          </a:custGeom>
          <a:solidFill>
            <a:srgbClr val="ff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28€TTC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CustomShape 17"/>
          <p:cNvSpPr/>
          <p:nvPr/>
        </p:nvSpPr>
        <p:spPr>
          <a:xfrm>
            <a:off x="2160000" y="6192000"/>
            <a:ext cx="1379880" cy="432000"/>
          </a:xfrm>
          <a:custGeom>
            <a:avLst/>
            <a:gdLst/>
            <a:ahLst/>
            <a:rect l="0" t="0" r="r" b="b"/>
            <a:pathLst>
              <a:path w="3835" h="1">
                <a:moveTo>
                  <a:pt x="0" y="0"/>
                </a:moveTo>
                <a:lnTo>
                  <a:pt x="3834" y="0"/>
                </a:lnTo>
              </a:path>
              <a:path w="3835" h="1">
                <a:moveTo>
                  <a:pt x="0" y="0"/>
                </a:moveTo>
                <a:lnTo>
                  <a:pt x="3834" y="0"/>
                </a:lnTo>
              </a:path>
            </a:pathLst>
          </a:custGeom>
          <a:solidFill>
            <a:srgbClr val="ff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59€TTC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CustomShape 18"/>
          <p:cNvSpPr/>
          <p:nvPr/>
        </p:nvSpPr>
        <p:spPr>
          <a:xfrm>
            <a:off x="4884120" y="7632000"/>
            <a:ext cx="1379880" cy="432000"/>
          </a:xfrm>
          <a:custGeom>
            <a:avLst/>
            <a:gdLst/>
            <a:ahLst/>
            <a:rect l="0" t="0" r="r" b="b"/>
            <a:pathLst>
              <a:path w="3835" h="1">
                <a:moveTo>
                  <a:pt x="0" y="0"/>
                </a:moveTo>
                <a:lnTo>
                  <a:pt x="3834" y="0"/>
                </a:lnTo>
              </a:path>
              <a:path w="3835" h="1">
                <a:moveTo>
                  <a:pt x="0" y="0"/>
                </a:moveTo>
                <a:lnTo>
                  <a:pt x="3834" y="0"/>
                </a:lnTo>
              </a:path>
            </a:pathLst>
          </a:custGeom>
          <a:solidFill>
            <a:srgbClr val="ff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40€TTC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Line 19"/>
          <p:cNvSpPr/>
          <p:nvPr/>
        </p:nvSpPr>
        <p:spPr>
          <a:xfrm flipV="1">
            <a:off x="2520000" y="432000"/>
            <a:ext cx="1152000" cy="648000"/>
          </a:xfrm>
          <a:prstGeom prst="line">
            <a:avLst/>
          </a:prstGeom>
          <a:ln w="72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" name="Line 20"/>
          <p:cNvSpPr/>
          <p:nvPr/>
        </p:nvSpPr>
        <p:spPr>
          <a:xfrm flipV="1">
            <a:off x="5112000" y="2952000"/>
            <a:ext cx="1224000" cy="576000"/>
          </a:xfrm>
          <a:prstGeom prst="line">
            <a:avLst/>
          </a:prstGeom>
          <a:ln w="72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2" name="Line 21"/>
          <p:cNvSpPr/>
          <p:nvPr/>
        </p:nvSpPr>
        <p:spPr>
          <a:xfrm flipV="1">
            <a:off x="2160000" y="6120000"/>
            <a:ext cx="1379880" cy="504000"/>
          </a:xfrm>
          <a:prstGeom prst="line">
            <a:avLst/>
          </a:prstGeom>
          <a:ln w="72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" name="Line 22"/>
          <p:cNvSpPr/>
          <p:nvPr/>
        </p:nvSpPr>
        <p:spPr>
          <a:xfrm flipV="1">
            <a:off x="4896000" y="7560000"/>
            <a:ext cx="1296000" cy="576000"/>
          </a:xfrm>
          <a:prstGeom prst="line">
            <a:avLst/>
          </a:prstGeom>
          <a:ln w="72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4" name="CustomShape 23"/>
          <p:cNvSpPr/>
          <p:nvPr/>
        </p:nvSpPr>
        <p:spPr>
          <a:xfrm>
            <a:off x="2808000" y="1152000"/>
            <a:ext cx="1152000" cy="432000"/>
          </a:xfrm>
          <a:custGeom>
            <a:avLst/>
            <a:gdLst/>
            <a:ahLst/>
            <a:rect l="0" t="0" r="r" b="b"/>
            <a:pathLst>
              <a:path w="3202" h="1">
                <a:moveTo>
                  <a:pt x="0" y="0"/>
                </a:moveTo>
                <a:lnTo>
                  <a:pt x="3201" y="0"/>
                </a:lnTo>
              </a:path>
              <a:path w="3202" h="1">
                <a:moveTo>
                  <a:pt x="0" y="0"/>
                </a:moveTo>
                <a:lnTo>
                  <a:pt x="3201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49,30€TTC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CustomShape 24"/>
          <p:cNvSpPr/>
          <p:nvPr/>
        </p:nvSpPr>
        <p:spPr>
          <a:xfrm>
            <a:off x="2592000" y="6768000"/>
            <a:ext cx="1008000" cy="432000"/>
          </a:xfrm>
          <a:custGeom>
            <a:avLst/>
            <a:gdLst/>
            <a:ahLst/>
            <a:rect l="0" t="0" r="r" b="b"/>
            <a:pathLst>
              <a:path w="2802" h="1">
                <a:moveTo>
                  <a:pt x="0" y="0"/>
                </a:moveTo>
                <a:lnTo>
                  <a:pt x="2801" y="0"/>
                </a:lnTo>
              </a:path>
              <a:path w="2802" h="1">
                <a:moveTo>
                  <a:pt x="0" y="0"/>
                </a:moveTo>
                <a:lnTo>
                  <a:pt x="2801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53,10€TTC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CustomShape 25"/>
          <p:cNvSpPr/>
          <p:nvPr/>
        </p:nvSpPr>
        <p:spPr>
          <a:xfrm>
            <a:off x="5814000" y="3530880"/>
            <a:ext cx="881640" cy="360000"/>
          </a:xfrm>
          <a:custGeom>
            <a:avLst/>
            <a:gdLst/>
            <a:ahLst/>
            <a:rect l="0" t="0" r="r" b="b"/>
            <a:pathLst>
              <a:path w="2451" h="1">
                <a:moveTo>
                  <a:pt x="0" y="0"/>
                </a:moveTo>
                <a:lnTo>
                  <a:pt x="2450" y="0"/>
                </a:lnTo>
              </a:path>
              <a:path w="2451" h="1">
                <a:moveTo>
                  <a:pt x="0" y="0"/>
                </a:moveTo>
                <a:lnTo>
                  <a:pt x="245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 algn="ctr"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25,20€TTC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CustomShape 26"/>
          <p:cNvSpPr/>
          <p:nvPr/>
        </p:nvSpPr>
        <p:spPr>
          <a:xfrm>
            <a:off x="5742360" y="8136000"/>
            <a:ext cx="881640" cy="360000"/>
          </a:xfrm>
          <a:custGeom>
            <a:avLst/>
            <a:gdLst/>
            <a:ahLst/>
            <a:rect l="0" t="0" r="r" b="b"/>
            <a:pathLst>
              <a:path w="2451" h="1">
                <a:moveTo>
                  <a:pt x="0" y="0"/>
                </a:moveTo>
                <a:lnTo>
                  <a:pt x="2450" y="0"/>
                </a:lnTo>
              </a:path>
              <a:path w="2451" h="1">
                <a:moveTo>
                  <a:pt x="0" y="0"/>
                </a:moveTo>
                <a:lnTo>
                  <a:pt x="245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 algn="ctr"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36€TTC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TextShape 27"/>
          <p:cNvSpPr txBox="1"/>
          <p:nvPr/>
        </p:nvSpPr>
        <p:spPr>
          <a:xfrm rot="16200000">
            <a:off x="-792000" y="7610040"/>
            <a:ext cx="20307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Stock disponible 1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9" name="" descr=""/>
          <p:cNvPicPr/>
          <p:nvPr/>
        </p:nvPicPr>
        <p:blipFill>
          <a:blip r:embed="rId5"/>
          <a:stretch/>
        </p:blipFill>
        <p:spPr>
          <a:xfrm>
            <a:off x="2945880" y="1578600"/>
            <a:ext cx="967680" cy="2495160"/>
          </a:xfrm>
          <a:prstGeom prst="rect">
            <a:avLst/>
          </a:prstGeom>
          <a:ln>
            <a:noFill/>
          </a:ln>
        </p:spPr>
      </p:pic>
      <p:sp>
        <p:nvSpPr>
          <p:cNvPr id="110" name="TextShape 28"/>
          <p:cNvSpPr txBox="1"/>
          <p:nvPr/>
        </p:nvSpPr>
        <p:spPr>
          <a:xfrm>
            <a:off x="6534000" y="9559800"/>
            <a:ext cx="6660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1" name="" descr=""/>
          <p:cNvPicPr/>
          <p:nvPr/>
        </p:nvPicPr>
        <p:blipFill>
          <a:blip r:embed="rId6"/>
          <a:stretch/>
        </p:blipFill>
        <p:spPr>
          <a:xfrm>
            <a:off x="2376000" y="7160760"/>
            <a:ext cx="2034000" cy="1911240"/>
          </a:xfrm>
          <a:prstGeom prst="rect">
            <a:avLst/>
          </a:prstGeom>
          <a:ln>
            <a:noFill/>
          </a:ln>
        </p:spPr>
      </p:pic>
      <p:sp>
        <p:nvSpPr>
          <p:cNvPr id="112" name="CustomShape 29"/>
          <p:cNvSpPr/>
          <p:nvPr/>
        </p:nvSpPr>
        <p:spPr>
          <a:xfrm>
            <a:off x="5616360" y="9144360"/>
            <a:ext cx="1152000" cy="576000"/>
          </a:xfrm>
          <a:custGeom>
            <a:avLst/>
            <a:gdLst/>
            <a:ahLst/>
            <a:rect l="0" t="0" r="r" b="b"/>
            <a:pathLst>
              <a:path w="3202" h="1601">
                <a:moveTo>
                  <a:pt x="0" y="400"/>
                </a:moveTo>
                <a:lnTo>
                  <a:pt x="2400" y="400"/>
                </a:lnTo>
                <a:lnTo>
                  <a:pt x="2400" y="0"/>
                </a:lnTo>
                <a:lnTo>
                  <a:pt x="3201" y="800"/>
                </a:lnTo>
                <a:lnTo>
                  <a:pt x="2400" y="1600"/>
                </a:lnTo>
                <a:lnTo>
                  <a:pt x="2400" y="1200"/>
                </a:lnTo>
                <a:lnTo>
                  <a:pt x="0" y="1200"/>
                </a:lnTo>
                <a:lnTo>
                  <a:pt x="400" y="800"/>
                </a:lnTo>
                <a:lnTo>
                  <a:pt x="0" y="400"/>
                </a:lnTo>
              </a:path>
            </a:pathLst>
          </a:custGeom>
          <a:solidFill>
            <a:srgbClr val="ff99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" descr=""/>
          <p:cNvPicPr/>
          <p:nvPr/>
        </p:nvPicPr>
        <p:blipFill>
          <a:blip r:embed="rId1"/>
          <a:stretch/>
        </p:blipFill>
        <p:spPr>
          <a:xfrm>
            <a:off x="3417840" y="525240"/>
            <a:ext cx="3062160" cy="4082760"/>
          </a:xfrm>
          <a:prstGeom prst="rect">
            <a:avLst/>
          </a:prstGeom>
          <a:ln>
            <a:noFill/>
          </a:ln>
        </p:spPr>
      </p:pic>
      <p:pic>
        <p:nvPicPr>
          <p:cNvPr id="114" name="" descr=""/>
          <p:cNvPicPr/>
          <p:nvPr/>
        </p:nvPicPr>
        <p:blipFill>
          <a:blip r:embed="rId2"/>
          <a:srcRect l="6625" t="0" r="3114" b="5882"/>
          <a:stretch/>
        </p:blipFill>
        <p:spPr>
          <a:xfrm rot="5400000">
            <a:off x="212760" y="5978880"/>
            <a:ext cx="2669400" cy="2087640"/>
          </a:xfrm>
          <a:prstGeom prst="rect">
            <a:avLst/>
          </a:prstGeom>
          <a:ln>
            <a:noFill/>
          </a:ln>
        </p:spPr>
      </p:pic>
      <p:sp>
        <p:nvSpPr>
          <p:cNvPr id="115" name="CustomShape 1"/>
          <p:cNvSpPr/>
          <p:nvPr/>
        </p:nvSpPr>
        <p:spPr>
          <a:xfrm>
            <a:off x="72000" y="72000"/>
            <a:ext cx="4392000" cy="1944000"/>
          </a:xfrm>
          <a:prstGeom prst="ellipse">
            <a:avLst/>
          </a:prstGeom>
          <a:solidFill>
            <a:srgbClr val="ffff66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Sujets découpés </a:t>
            </a:r>
            <a:r>
              <a:rPr b="0"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  <a:ea typeface="Microsoft YaHei"/>
              </a:rPr>
              <a:t>main au plasma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  <a:ea typeface="Microsoft YaHei"/>
              </a:rPr>
              <a:t>Oxydés puis stabilisés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  <a:ea typeface="Microsoft YaHei"/>
              </a:rPr>
              <a:t>Protégés de plusieurs couches de vernis afin de capturer et préserver les subtiles nuances de couleurs que peu apporter l’acier doux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CustomShape 2"/>
          <p:cNvSpPr/>
          <p:nvPr/>
        </p:nvSpPr>
        <p:spPr>
          <a:xfrm>
            <a:off x="3312000" y="4680000"/>
            <a:ext cx="3239640" cy="154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Sapin Oxydé Patiné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Acier doux 2mm d’épaisseur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47cm de haut, 33 de large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7" name="" descr=""/>
          <p:cNvPicPr/>
          <p:nvPr/>
        </p:nvPicPr>
        <p:blipFill>
          <a:blip r:embed="rId3"/>
          <a:stretch/>
        </p:blipFill>
        <p:spPr>
          <a:xfrm>
            <a:off x="4608000" y="5760000"/>
            <a:ext cx="1938960" cy="2664000"/>
          </a:xfrm>
          <a:prstGeom prst="rect">
            <a:avLst/>
          </a:prstGeom>
          <a:ln>
            <a:noFill/>
          </a:ln>
        </p:spPr>
      </p:pic>
      <p:sp>
        <p:nvSpPr>
          <p:cNvPr id="118" name="TextShape 3"/>
          <p:cNvSpPr txBox="1"/>
          <p:nvPr/>
        </p:nvSpPr>
        <p:spPr>
          <a:xfrm rot="5400000">
            <a:off x="5579280" y="3146040"/>
            <a:ext cx="20307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Stock disponible 1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TextShape 4"/>
          <p:cNvSpPr txBox="1"/>
          <p:nvPr/>
        </p:nvSpPr>
        <p:spPr>
          <a:xfrm>
            <a:off x="417240" y="8357400"/>
            <a:ext cx="20307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Stock disponible 1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TextShape 5"/>
          <p:cNvSpPr txBox="1"/>
          <p:nvPr/>
        </p:nvSpPr>
        <p:spPr>
          <a:xfrm>
            <a:off x="4536000" y="8424000"/>
            <a:ext cx="20307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Stock disponible 2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CustomShape 6"/>
          <p:cNvSpPr/>
          <p:nvPr/>
        </p:nvSpPr>
        <p:spPr>
          <a:xfrm>
            <a:off x="1224000" y="8941680"/>
            <a:ext cx="3239640" cy="154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Boule à accroché Oxydé Patiné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Acier doux 2mm d’épaisseur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 </a:t>
            </a: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12,50cm de Diamètre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2" name="" descr=""/>
          <p:cNvPicPr/>
          <p:nvPr/>
        </p:nvPicPr>
        <p:blipFill>
          <a:blip r:embed="rId4"/>
          <a:stretch/>
        </p:blipFill>
        <p:spPr>
          <a:xfrm>
            <a:off x="-514080" y="1717920"/>
            <a:ext cx="4042080" cy="4042080"/>
          </a:xfrm>
          <a:prstGeom prst="rect">
            <a:avLst/>
          </a:prstGeom>
          <a:ln>
            <a:noFill/>
          </a:ln>
        </p:spPr>
      </p:pic>
      <p:sp>
        <p:nvSpPr>
          <p:cNvPr id="123" name="CustomShape 7"/>
          <p:cNvSpPr/>
          <p:nvPr/>
        </p:nvSpPr>
        <p:spPr>
          <a:xfrm>
            <a:off x="2592000" y="4104000"/>
            <a:ext cx="1296000" cy="360000"/>
          </a:xfrm>
          <a:custGeom>
            <a:avLst/>
            <a:gdLst/>
            <a:ahLst/>
            <a:rect l="0" t="0" r="r" b="b"/>
            <a:pathLst>
              <a:path w="3601" h="1">
                <a:moveTo>
                  <a:pt x="0" y="0"/>
                </a:moveTo>
                <a:lnTo>
                  <a:pt x="3600" y="0"/>
                </a:lnTo>
              </a:path>
              <a:path w="3601" h="1">
                <a:moveTo>
                  <a:pt x="0" y="0"/>
                </a:moveTo>
                <a:lnTo>
                  <a:pt x="3600" y="0"/>
                </a:lnTo>
              </a:path>
            </a:pathLst>
          </a:custGeom>
          <a:solidFill>
            <a:srgbClr val="ff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42€TTC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CustomShape 8"/>
          <p:cNvSpPr/>
          <p:nvPr/>
        </p:nvSpPr>
        <p:spPr>
          <a:xfrm>
            <a:off x="3672000" y="5832000"/>
            <a:ext cx="1296000" cy="360000"/>
          </a:xfrm>
          <a:custGeom>
            <a:avLst/>
            <a:gdLst/>
            <a:ahLst/>
            <a:rect l="0" t="0" r="r" b="b"/>
            <a:pathLst>
              <a:path w="3601" h="1">
                <a:moveTo>
                  <a:pt x="0" y="0"/>
                </a:moveTo>
                <a:lnTo>
                  <a:pt x="3600" y="0"/>
                </a:lnTo>
              </a:path>
              <a:path w="3601" h="1">
                <a:moveTo>
                  <a:pt x="0" y="0"/>
                </a:moveTo>
                <a:lnTo>
                  <a:pt x="3600" y="0"/>
                </a:lnTo>
              </a:path>
            </a:pathLst>
          </a:custGeom>
          <a:solidFill>
            <a:srgbClr val="ff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15€TTC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CustomShape 9"/>
          <p:cNvSpPr/>
          <p:nvPr/>
        </p:nvSpPr>
        <p:spPr>
          <a:xfrm>
            <a:off x="2232000" y="7344000"/>
            <a:ext cx="1296000" cy="360000"/>
          </a:xfrm>
          <a:custGeom>
            <a:avLst/>
            <a:gdLst/>
            <a:ahLst/>
            <a:rect l="0" t="0" r="r" b="b"/>
            <a:pathLst>
              <a:path w="3601" h="1">
                <a:moveTo>
                  <a:pt x="0" y="0"/>
                </a:moveTo>
                <a:lnTo>
                  <a:pt x="3600" y="0"/>
                </a:lnTo>
              </a:path>
              <a:path w="3601" h="1">
                <a:moveTo>
                  <a:pt x="0" y="0"/>
                </a:moveTo>
                <a:lnTo>
                  <a:pt x="3600" y="0"/>
                </a:lnTo>
              </a:path>
            </a:pathLst>
          </a:custGeom>
          <a:solidFill>
            <a:srgbClr val="ff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12€TTC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Line 10"/>
          <p:cNvSpPr/>
          <p:nvPr/>
        </p:nvSpPr>
        <p:spPr>
          <a:xfrm flipV="1">
            <a:off x="2520000" y="4032000"/>
            <a:ext cx="1368000" cy="504000"/>
          </a:xfrm>
          <a:prstGeom prst="line">
            <a:avLst/>
          </a:prstGeom>
          <a:ln w="72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7" name="Line 11"/>
          <p:cNvSpPr/>
          <p:nvPr/>
        </p:nvSpPr>
        <p:spPr>
          <a:xfrm flipV="1">
            <a:off x="2232000" y="7308000"/>
            <a:ext cx="1368000" cy="396000"/>
          </a:xfrm>
          <a:prstGeom prst="line">
            <a:avLst/>
          </a:prstGeom>
          <a:ln w="72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Line 12"/>
          <p:cNvSpPr/>
          <p:nvPr/>
        </p:nvSpPr>
        <p:spPr>
          <a:xfrm flipV="1">
            <a:off x="3600000" y="5760000"/>
            <a:ext cx="1368000" cy="504000"/>
          </a:xfrm>
          <a:prstGeom prst="line">
            <a:avLst/>
          </a:prstGeom>
          <a:ln w="72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9" name="CustomShape 13"/>
          <p:cNvSpPr/>
          <p:nvPr/>
        </p:nvSpPr>
        <p:spPr>
          <a:xfrm>
            <a:off x="2891880" y="2304000"/>
            <a:ext cx="1284120" cy="1224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1" lang="fr-FR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PhagsPa"/>
              </a:rPr>
              <a:t>-10 %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CustomShape 14"/>
          <p:cNvSpPr/>
          <p:nvPr/>
        </p:nvSpPr>
        <p:spPr>
          <a:xfrm>
            <a:off x="2531880" y="7632000"/>
            <a:ext cx="1068120" cy="1008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1" lang="fr-FR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PhagsPa"/>
              </a:rPr>
              <a:t>-10 %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CustomShape 15"/>
          <p:cNvSpPr/>
          <p:nvPr/>
        </p:nvSpPr>
        <p:spPr>
          <a:xfrm>
            <a:off x="3744000" y="6188040"/>
            <a:ext cx="1088640" cy="1011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1" lang="fr-FR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PhagsPa"/>
              </a:rPr>
              <a:t>-15 %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CustomShape 16"/>
          <p:cNvSpPr/>
          <p:nvPr/>
        </p:nvSpPr>
        <p:spPr>
          <a:xfrm>
            <a:off x="2952000" y="4608000"/>
            <a:ext cx="864000" cy="432000"/>
          </a:xfrm>
          <a:custGeom>
            <a:avLst/>
            <a:gdLst/>
            <a:ahLst/>
            <a:rect l="0" t="0" r="r" b="b"/>
            <a:pathLst>
              <a:path w="2402" h="1">
                <a:moveTo>
                  <a:pt x="0" y="0"/>
                </a:moveTo>
                <a:lnTo>
                  <a:pt x="2401" y="0"/>
                </a:lnTo>
              </a:path>
              <a:path w="2402" h="1">
                <a:moveTo>
                  <a:pt x="0" y="0"/>
                </a:moveTo>
                <a:lnTo>
                  <a:pt x="2401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37,80€TTC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CustomShape 17"/>
          <p:cNvSpPr/>
          <p:nvPr/>
        </p:nvSpPr>
        <p:spPr>
          <a:xfrm>
            <a:off x="2531880" y="8640000"/>
            <a:ext cx="1008000" cy="360000"/>
          </a:xfrm>
          <a:custGeom>
            <a:avLst/>
            <a:gdLst/>
            <a:ahLst/>
            <a:rect l="0" t="0" r="r" b="b"/>
            <a:pathLst>
              <a:path w="2802" h="1">
                <a:moveTo>
                  <a:pt x="0" y="0"/>
                </a:moveTo>
                <a:lnTo>
                  <a:pt x="2801" y="0"/>
                </a:lnTo>
              </a:path>
              <a:path w="2802" h="1">
                <a:moveTo>
                  <a:pt x="0" y="0"/>
                </a:moveTo>
                <a:lnTo>
                  <a:pt x="2801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10,80€TTC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CustomShape 18"/>
          <p:cNvSpPr/>
          <p:nvPr/>
        </p:nvSpPr>
        <p:spPr>
          <a:xfrm>
            <a:off x="3888000" y="7200000"/>
            <a:ext cx="672480" cy="432000"/>
          </a:xfrm>
          <a:custGeom>
            <a:avLst/>
            <a:gdLst/>
            <a:ahLst/>
            <a:rect l="0" t="0" r="r" b="b"/>
            <a:pathLst>
              <a:path w="1870" h="1">
                <a:moveTo>
                  <a:pt x="0" y="0"/>
                </a:moveTo>
                <a:lnTo>
                  <a:pt x="1869" y="0"/>
                </a:lnTo>
              </a:path>
              <a:path w="1870" h="1">
                <a:moveTo>
                  <a:pt x="0" y="0"/>
                </a:moveTo>
                <a:lnTo>
                  <a:pt x="1869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12,75€TTC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TextShape 19"/>
          <p:cNvSpPr txBox="1"/>
          <p:nvPr/>
        </p:nvSpPr>
        <p:spPr>
          <a:xfrm>
            <a:off x="6534000" y="9559800"/>
            <a:ext cx="6660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CustomShape 20"/>
          <p:cNvSpPr/>
          <p:nvPr/>
        </p:nvSpPr>
        <p:spPr>
          <a:xfrm>
            <a:off x="5616360" y="9144360"/>
            <a:ext cx="1152000" cy="576000"/>
          </a:xfrm>
          <a:custGeom>
            <a:avLst/>
            <a:gdLst/>
            <a:ahLst/>
            <a:rect l="0" t="0" r="r" b="b"/>
            <a:pathLst>
              <a:path w="3202" h="1601">
                <a:moveTo>
                  <a:pt x="0" y="400"/>
                </a:moveTo>
                <a:lnTo>
                  <a:pt x="2400" y="400"/>
                </a:lnTo>
                <a:lnTo>
                  <a:pt x="2400" y="0"/>
                </a:lnTo>
                <a:lnTo>
                  <a:pt x="3201" y="800"/>
                </a:lnTo>
                <a:lnTo>
                  <a:pt x="2400" y="1600"/>
                </a:lnTo>
                <a:lnTo>
                  <a:pt x="2400" y="1200"/>
                </a:lnTo>
                <a:lnTo>
                  <a:pt x="0" y="1200"/>
                </a:lnTo>
                <a:lnTo>
                  <a:pt x="400" y="800"/>
                </a:lnTo>
                <a:lnTo>
                  <a:pt x="0" y="400"/>
                </a:lnTo>
              </a:path>
            </a:pathLst>
          </a:custGeom>
          <a:solidFill>
            <a:srgbClr val="ff99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" descr=""/>
          <p:cNvPicPr/>
          <p:nvPr/>
        </p:nvPicPr>
        <p:blipFill>
          <a:blip r:embed="rId1"/>
          <a:stretch/>
        </p:blipFill>
        <p:spPr>
          <a:xfrm>
            <a:off x="1008000" y="1359000"/>
            <a:ext cx="2508120" cy="1881000"/>
          </a:xfrm>
          <a:prstGeom prst="rect">
            <a:avLst/>
          </a:prstGeom>
          <a:ln>
            <a:noFill/>
          </a:ln>
        </p:spPr>
      </p:pic>
      <p:pic>
        <p:nvPicPr>
          <p:cNvPr id="138" name="" descr=""/>
          <p:cNvPicPr/>
          <p:nvPr/>
        </p:nvPicPr>
        <p:blipFill>
          <a:blip r:embed="rId2"/>
          <a:srcRect l="0" t="6346" r="0" b="10131"/>
          <a:stretch/>
        </p:blipFill>
        <p:spPr>
          <a:xfrm>
            <a:off x="3354840" y="328680"/>
            <a:ext cx="3269160" cy="2047320"/>
          </a:xfrm>
          <a:prstGeom prst="rect">
            <a:avLst/>
          </a:prstGeom>
          <a:ln>
            <a:noFill/>
          </a:ln>
        </p:spPr>
      </p:pic>
      <p:pic>
        <p:nvPicPr>
          <p:cNvPr id="139" name="" descr=""/>
          <p:cNvPicPr/>
          <p:nvPr/>
        </p:nvPicPr>
        <p:blipFill>
          <a:blip r:embed="rId3"/>
          <a:srcRect l="0" t="0" r="0" b="10892"/>
          <a:stretch/>
        </p:blipFill>
        <p:spPr>
          <a:xfrm>
            <a:off x="288000" y="4338000"/>
            <a:ext cx="3528000" cy="2357640"/>
          </a:xfrm>
          <a:prstGeom prst="rect">
            <a:avLst/>
          </a:prstGeom>
          <a:ln>
            <a:noFill/>
          </a:ln>
        </p:spPr>
      </p:pic>
      <p:pic>
        <p:nvPicPr>
          <p:cNvPr id="140" name="" descr=""/>
          <p:cNvPicPr/>
          <p:nvPr/>
        </p:nvPicPr>
        <p:blipFill>
          <a:blip r:embed="rId4"/>
          <a:stretch/>
        </p:blipFill>
        <p:spPr>
          <a:xfrm>
            <a:off x="3817080" y="4338000"/>
            <a:ext cx="2878920" cy="2160000"/>
          </a:xfrm>
          <a:prstGeom prst="rect">
            <a:avLst/>
          </a:prstGeom>
          <a:ln>
            <a:noFill/>
          </a:ln>
        </p:spPr>
      </p:pic>
      <p:pic>
        <p:nvPicPr>
          <p:cNvPr id="141" name="" descr=""/>
          <p:cNvPicPr/>
          <p:nvPr/>
        </p:nvPicPr>
        <p:blipFill>
          <a:blip r:embed="rId5"/>
          <a:stretch/>
        </p:blipFill>
        <p:spPr>
          <a:xfrm rot="5400000">
            <a:off x="-17280" y="7140600"/>
            <a:ext cx="2982240" cy="2236680"/>
          </a:xfrm>
          <a:prstGeom prst="rect">
            <a:avLst/>
          </a:prstGeom>
          <a:ln>
            <a:noFill/>
          </a:ln>
        </p:spPr>
      </p:pic>
      <p:sp>
        <p:nvSpPr>
          <p:cNvPr id="142" name="TextShape 1"/>
          <p:cNvSpPr txBox="1"/>
          <p:nvPr/>
        </p:nvSpPr>
        <p:spPr>
          <a:xfrm>
            <a:off x="720000" y="3524040"/>
            <a:ext cx="3168000" cy="608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Sous-plats forgé main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Tressé, vrillé, ciré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CustomShape 2"/>
          <p:cNvSpPr/>
          <p:nvPr/>
        </p:nvSpPr>
        <p:spPr>
          <a:xfrm>
            <a:off x="3372120" y="2952000"/>
            <a:ext cx="1523880" cy="504000"/>
          </a:xfrm>
          <a:custGeom>
            <a:avLst/>
            <a:gdLst/>
            <a:ahLst/>
            <a:rect l="0" t="0" r="r" b="b"/>
            <a:pathLst>
              <a:path w="4235" h="1">
                <a:moveTo>
                  <a:pt x="0" y="0"/>
                </a:moveTo>
                <a:lnTo>
                  <a:pt x="4234" y="0"/>
                </a:lnTo>
              </a:path>
              <a:path w="4235" h="1">
                <a:moveTo>
                  <a:pt x="0" y="0"/>
                </a:moveTo>
                <a:lnTo>
                  <a:pt x="4234" y="0"/>
                </a:lnTo>
              </a:path>
            </a:pathLst>
          </a:custGeom>
          <a:solidFill>
            <a:srgbClr val="ff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160€TTC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CustomShape 3"/>
          <p:cNvSpPr/>
          <p:nvPr/>
        </p:nvSpPr>
        <p:spPr>
          <a:xfrm>
            <a:off x="4896000" y="3672000"/>
            <a:ext cx="1080000" cy="360000"/>
          </a:xfrm>
          <a:custGeom>
            <a:avLst/>
            <a:gdLst/>
            <a:ahLst/>
            <a:rect l="0" t="0" r="r" b="b"/>
            <a:pathLst>
              <a:path w="3002" h="1">
                <a:moveTo>
                  <a:pt x="0" y="0"/>
                </a:moveTo>
                <a:lnTo>
                  <a:pt x="3001" y="0"/>
                </a:lnTo>
              </a:path>
              <a:path w="3002" h="1">
                <a:moveTo>
                  <a:pt x="0" y="0"/>
                </a:moveTo>
                <a:lnTo>
                  <a:pt x="3001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136€TTC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Line 4"/>
          <p:cNvSpPr/>
          <p:nvPr/>
        </p:nvSpPr>
        <p:spPr>
          <a:xfrm flipV="1">
            <a:off x="3384000" y="2880000"/>
            <a:ext cx="1512000" cy="576000"/>
          </a:xfrm>
          <a:prstGeom prst="line">
            <a:avLst/>
          </a:prstGeom>
          <a:ln w="72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6" name="CustomShape 5"/>
          <p:cNvSpPr/>
          <p:nvPr/>
        </p:nvSpPr>
        <p:spPr>
          <a:xfrm>
            <a:off x="3663360" y="3524040"/>
            <a:ext cx="1088640" cy="1011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1" lang="fr-FR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PhagsPa"/>
              </a:rPr>
              <a:t>-15 %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TextShape 6"/>
          <p:cNvSpPr txBox="1"/>
          <p:nvPr/>
        </p:nvSpPr>
        <p:spPr>
          <a:xfrm>
            <a:off x="2592000" y="7560000"/>
            <a:ext cx="3168000" cy="608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Sous-plats forgé main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Fer à béton peint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CustomShape 7"/>
          <p:cNvSpPr/>
          <p:nvPr/>
        </p:nvSpPr>
        <p:spPr>
          <a:xfrm>
            <a:off x="2664000" y="8424000"/>
            <a:ext cx="1523880" cy="504000"/>
          </a:xfrm>
          <a:custGeom>
            <a:avLst/>
            <a:gdLst/>
            <a:ahLst/>
            <a:rect l="0" t="0" r="r" b="b"/>
            <a:pathLst>
              <a:path w="4235" h="1">
                <a:moveTo>
                  <a:pt x="0" y="0"/>
                </a:moveTo>
                <a:lnTo>
                  <a:pt x="4234" y="0"/>
                </a:lnTo>
              </a:path>
              <a:path w="4235" h="1">
                <a:moveTo>
                  <a:pt x="0" y="0"/>
                </a:moveTo>
                <a:lnTo>
                  <a:pt x="4234" y="0"/>
                </a:lnTo>
              </a:path>
            </a:pathLst>
          </a:custGeom>
          <a:solidFill>
            <a:srgbClr val="ff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70€TTC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Line 8"/>
          <p:cNvSpPr/>
          <p:nvPr/>
        </p:nvSpPr>
        <p:spPr>
          <a:xfrm flipV="1">
            <a:off x="2664000" y="8424000"/>
            <a:ext cx="1512000" cy="576000"/>
          </a:xfrm>
          <a:prstGeom prst="line">
            <a:avLst/>
          </a:prstGeom>
          <a:ln w="72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0" name="CustomShape 9"/>
          <p:cNvSpPr/>
          <p:nvPr/>
        </p:nvSpPr>
        <p:spPr>
          <a:xfrm>
            <a:off x="4608000" y="8784000"/>
            <a:ext cx="1008000" cy="288000"/>
          </a:xfrm>
          <a:custGeom>
            <a:avLst/>
            <a:gdLst/>
            <a:ahLst/>
            <a:rect l="0" t="0" r="r" b="b"/>
            <a:pathLst>
              <a:path w="2802" h="1">
                <a:moveTo>
                  <a:pt x="0" y="0"/>
                </a:moveTo>
                <a:lnTo>
                  <a:pt x="2801" y="0"/>
                </a:lnTo>
              </a:path>
              <a:path w="2802" h="1">
                <a:moveTo>
                  <a:pt x="0" y="0"/>
                </a:moveTo>
                <a:lnTo>
                  <a:pt x="2801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63€TTC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CustomShape 10"/>
          <p:cNvSpPr/>
          <p:nvPr/>
        </p:nvSpPr>
        <p:spPr>
          <a:xfrm>
            <a:off x="3591360" y="8784000"/>
            <a:ext cx="1088640" cy="1011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1" lang="fr-FR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PhagsPa"/>
              </a:rPr>
              <a:t>-10 %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2" name="" descr=""/>
          <p:cNvPicPr/>
          <p:nvPr/>
        </p:nvPicPr>
        <p:blipFill>
          <a:blip r:embed="rId6"/>
          <a:stretch/>
        </p:blipFill>
        <p:spPr>
          <a:xfrm>
            <a:off x="-144000" y="-38880"/>
            <a:ext cx="3588120" cy="3638880"/>
          </a:xfrm>
          <a:prstGeom prst="rect">
            <a:avLst/>
          </a:prstGeom>
          <a:ln>
            <a:noFill/>
          </a:ln>
        </p:spPr>
      </p:pic>
      <p:pic>
        <p:nvPicPr>
          <p:cNvPr id="153" name="" descr=""/>
          <p:cNvPicPr/>
          <p:nvPr/>
        </p:nvPicPr>
        <p:blipFill>
          <a:blip r:embed="rId7"/>
          <a:stretch/>
        </p:blipFill>
        <p:spPr>
          <a:xfrm>
            <a:off x="4464000" y="6336000"/>
            <a:ext cx="2736000" cy="2540520"/>
          </a:xfrm>
          <a:prstGeom prst="rect">
            <a:avLst/>
          </a:prstGeom>
          <a:ln>
            <a:noFill/>
          </a:ln>
        </p:spPr>
      </p:pic>
      <p:sp>
        <p:nvSpPr>
          <p:cNvPr id="154" name="TextShape 11"/>
          <p:cNvSpPr txBox="1"/>
          <p:nvPr/>
        </p:nvSpPr>
        <p:spPr>
          <a:xfrm>
            <a:off x="3516120" y="2376000"/>
            <a:ext cx="1355760" cy="316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Pièce unique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TextShape 12"/>
          <p:cNvSpPr txBox="1"/>
          <p:nvPr/>
        </p:nvSpPr>
        <p:spPr>
          <a:xfrm>
            <a:off x="3828240" y="6523920"/>
            <a:ext cx="1355760" cy="316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Pièce unique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TextShape 13"/>
          <p:cNvSpPr txBox="1"/>
          <p:nvPr/>
        </p:nvSpPr>
        <p:spPr>
          <a:xfrm rot="16200000">
            <a:off x="-718200" y="8389440"/>
            <a:ext cx="1831320" cy="316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Stock disponible 1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TextShape 14"/>
          <p:cNvSpPr txBox="1"/>
          <p:nvPr/>
        </p:nvSpPr>
        <p:spPr>
          <a:xfrm>
            <a:off x="6534000" y="9559800"/>
            <a:ext cx="6660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CustomShape 15"/>
          <p:cNvSpPr/>
          <p:nvPr/>
        </p:nvSpPr>
        <p:spPr>
          <a:xfrm>
            <a:off x="5616360" y="9144360"/>
            <a:ext cx="1152000" cy="576000"/>
          </a:xfrm>
          <a:custGeom>
            <a:avLst/>
            <a:gdLst/>
            <a:ahLst/>
            <a:rect l="0" t="0" r="r" b="b"/>
            <a:pathLst>
              <a:path w="3202" h="1601">
                <a:moveTo>
                  <a:pt x="0" y="400"/>
                </a:moveTo>
                <a:lnTo>
                  <a:pt x="2400" y="400"/>
                </a:lnTo>
                <a:lnTo>
                  <a:pt x="2400" y="0"/>
                </a:lnTo>
                <a:lnTo>
                  <a:pt x="3201" y="800"/>
                </a:lnTo>
                <a:lnTo>
                  <a:pt x="2400" y="1600"/>
                </a:lnTo>
                <a:lnTo>
                  <a:pt x="2400" y="1200"/>
                </a:lnTo>
                <a:lnTo>
                  <a:pt x="0" y="1200"/>
                </a:lnTo>
                <a:lnTo>
                  <a:pt x="400" y="800"/>
                </a:lnTo>
                <a:lnTo>
                  <a:pt x="0" y="400"/>
                </a:lnTo>
              </a:path>
            </a:pathLst>
          </a:custGeom>
          <a:solidFill>
            <a:srgbClr val="ff99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 2" descr=""/>
          <p:cNvPicPr/>
          <p:nvPr/>
        </p:nvPicPr>
        <p:blipFill>
          <a:blip r:embed="rId1"/>
          <a:stretch/>
        </p:blipFill>
        <p:spPr>
          <a:xfrm>
            <a:off x="341280" y="1008000"/>
            <a:ext cx="2610720" cy="3479400"/>
          </a:xfrm>
          <a:prstGeom prst="rect">
            <a:avLst/>
          </a:prstGeom>
          <a:ln>
            <a:noFill/>
          </a:ln>
        </p:spPr>
      </p:pic>
      <p:pic>
        <p:nvPicPr>
          <p:cNvPr id="160" name="" descr=""/>
          <p:cNvPicPr/>
          <p:nvPr/>
        </p:nvPicPr>
        <p:blipFill>
          <a:blip r:embed="rId2"/>
          <a:stretch/>
        </p:blipFill>
        <p:spPr>
          <a:xfrm rot="5400000">
            <a:off x="3420000" y="3636000"/>
            <a:ext cx="3744000" cy="2807640"/>
          </a:xfrm>
          <a:prstGeom prst="rect">
            <a:avLst/>
          </a:prstGeom>
          <a:ln>
            <a:noFill/>
          </a:ln>
        </p:spPr>
      </p:pic>
      <p:pic>
        <p:nvPicPr>
          <p:cNvPr id="161" name="" descr=""/>
          <p:cNvPicPr/>
          <p:nvPr/>
        </p:nvPicPr>
        <p:blipFill>
          <a:blip r:embed="rId3"/>
          <a:stretch/>
        </p:blipFill>
        <p:spPr>
          <a:xfrm rot="5400000">
            <a:off x="68760" y="6026760"/>
            <a:ext cx="3480120" cy="2610000"/>
          </a:xfrm>
          <a:prstGeom prst="rect">
            <a:avLst/>
          </a:prstGeom>
          <a:ln>
            <a:noFill/>
          </a:ln>
        </p:spPr>
      </p:pic>
      <p:sp>
        <p:nvSpPr>
          <p:cNvPr id="162" name="CustomShape 1"/>
          <p:cNvSpPr/>
          <p:nvPr/>
        </p:nvSpPr>
        <p:spPr>
          <a:xfrm>
            <a:off x="144360" y="3744000"/>
            <a:ext cx="3311640" cy="115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Chien Chaton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Acier doux 2mm d’épaisseur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Hauteur 38cm / 47cm de Large (socle 49cm/20)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CustomShape 2"/>
          <p:cNvSpPr/>
          <p:nvPr/>
        </p:nvSpPr>
        <p:spPr>
          <a:xfrm>
            <a:off x="360000" y="4752000"/>
            <a:ext cx="3888000" cy="1799640"/>
          </a:xfrm>
          <a:prstGeom prst="ellipse">
            <a:avLst/>
          </a:prstGeom>
          <a:solidFill>
            <a:srgbClr val="ffff66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4" name="CustomShape 3"/>
          <p:cNvSpPr/>
          <p:nvPr/>
        </p:nvSpPr>
        <p:spPr>
          <a:xfrm>
            <a:off x="3816360" y="7434000"/>
            <a:ext cx="2951640" cy="1062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/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Acier doux 2mm d’épaisseur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35 de haut, 24 de large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Socle 19cm/13cm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" name="CustomShape 4"/>
          <p:cNvSpPr/>
          <p:nvPr/>
        </p:nvSpPr>
        <p:spPr>
          <a:xfrm>
            <a:off x="216000" y="9072000"/>
            <a:ext cx="3312000" cy="89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/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Acier doux 2mm d’épaisseur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25 de haut, 35 de large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Socle 19cm/13cm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6" name="" descr=""/>
          <p:cNvPicPr/>
          <p:nvPr/>
        </p:nvPicPr>
        <p:blipFill>
          <a:blip r:embed="rId4"/>
          <a:stretch/>
        </p:blipFill>
        <p:spPr>
          <a:xfrm>
            <a:off x="2088000" y="-216000"/>
            <a:ext cx="4608000" cy="2649240"/>
          </a:xfrm>
          <a:prstGeom prst="rect">
            <a:avLst/>
          </a:prstGeom>
          <a:ln>
            <a:noFill/>
          </a:ln>
        </p:spPr>
      </p:pic>
      <p:sp>
        <p:nvSpPr>
          <p:cNvPr id="167" name="CustomShape 5"/>
          <p:cNvSpPr/>
          <p:nvPr/>
        </p:nvSpPr>
        <p:spPr>
          <a:xfrm>
            <a:off x="1574640" y="1571400"/>
            <a:ext cx="1140120" cy="1080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1" lang="fr-FR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PhagsPa"/>
              </a:rPr>
              <a:t>-20 %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" name="CustomShape 6"/>
          <p:cNvSpPr/>
          <p:nvPr/>
        </p:nvSpPr>
        <p:spPr>
          <a:xfrm>
            <a:off x="3539880" y="6408000"/>
            <a:ext cx="1284120" cy="1224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1" lang="fr-FR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PhagsPa"/>
              </a:rPr>
              <a:t>-5 %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CustomShape 7"/>
          <p:cNvSpPr/>
          <p:nvPr/>
        </p:nvSpPr>
        <p:spPr>
          <a:xfrm>
            <a:off x="2520000" y="7848000"/>
            <a:ext cx="1284120" cy="1224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1" lang="fr-FR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PhagsPa"/>
              </a:rPr>
              <a:t>-5 %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" name="TextShape 8"/>
          <p:cNvSpPr txBox="1"/>
          <p:nvPr/>
        </p:nvSpPr>
        <p:spPr>
          <a:xfrm>
            <a:off x="792000" y="4968000"/>
            <a:ext cx="3096000" cy="1749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Sujets découpés </a:t>
            </a:r>
            <a:r>
              <a:rPr b="0"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  <a:ea typeface="Microsoft YaHei"/>
              </a:rPr>
              <a:t>main au plasma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  <a:ea typeface="Microsoft YaHei"/>
              </a:rPr>
              <a:t>Oxydés puis stabilisés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  <a:ea typeface="Microsoft YaHei"/>
              </a:rPr>
              <a:t>Protégés de plusieurs couches de vernis afin de capturer et préserver les subtiles nuances de couleurs que peu apporter l’acier doux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CustomShape 9"/>
          <p:cNvSpPr/>
          <p:nvPr/>
        </p:nvSpPr>
        <p:spPr>
          <a:xfrm>
            <a:off x="2508120" y="2376000"/>
            <a:ext cx="1379880" cy="432000"/>
          </a:xfrm>
          <a:custGeom>
            <a:avLst/>
            <a:gdLst/>
            <a:ahLst/>
            <a:rect l="0" t="0" r="r" b="b"/>
            <a:pathLst>
              <a:path w="3835" h="1">
                <a:moveTo>
                  <a:pt x="0" y="0"/>
                </a:moveTo>
                <a:lnTo>
                  <a:pt x="3834" y="0"/>
                </a:lnTo>
              </a:path>
              <a:path w="3835" h="1">
                <a:moveTo>
                  <a:pt x="0" y="0"/>
                </a:moveTo>
                <a:lnTo>
                  <a:pt x="3834" y="0"/>
                </a:lnTo>
              </a:path>
            </a:pathLst>
          </a:custGeom>
          <a:solidFill>
            <a:srgbClr val="ff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40€TTC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" name="CustomShape 10"/>
          <p:cNvSpPr/>
          <p:nvPr/>
        </p:nvSpPr>
        <p:spPr>
          <a:xfrm>
            <a:off x="5256000" y="6552000"/>
            <a:ext cx="1379880" cy="432000"/>
          </a:xfrm>
          <a:custGeom>
            <a:avLst/>
            <a:gdLst/>
            <a:ahLst/>
            <a:rect l="0" t="0" r="r" b="b"/>
            <a:pathLst>
              <a:path w="3835" h="1">
                <a:moveTo>
                  <a:pt x="0" y="0"/>
                </a:moveTo>
                <a:lnTo>
                  <a:pt x="3834" y="0"/>
                </a:lnTo>
              </a:path>
              <a:path w="3835" h="1">
                <a:moveTo>
                  <a:pt x="0" y="0"/>
                </a:moveTo>
                <a:lnTo>
                  <a:pt x="3834" y="0"/>
                </a:lnTo>
              </a:path>
            </a:pathLst>
          </a:custGeom>
          <a:solidFill>
            <a:srgbClr val="ff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30€TTC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" name="CustomShape 11"/>
          <p:cNvSpPr/>
          <p:nvPr/>
        </p:nvSpPr>
        <p:spPr>
          <a:xfrm>
            <a:off x="3384000" y="8856000"/>
            <a:ext cx="1379880" cy="432000"/>
          </a:xfrm>
          <a:custGeom>
            <a:avLst/>
            <a:gdLst/>
            <a:ahLst/>
            <a:rect l="0" t="0" r="r" b="b"/>
            <a:pathLst>
              <a:path w="3835" h="1">
                <a:moveTo>
                  <a:pt x="0" y="0"/>
                </a:moveTo>
                <a:lnTo>
                  <a:pt x="3834" y="0"/>
                </a:lnTo>
              </a:path>
              <a:path w="3835" h="1">
                <a:moveTo>
                  <a:pt x="0" y="0"/>
                </a:moveTo>
                <a:lnTo>
                  <a:pt x="3834" y="0"/>
                </a:lnTo>
              </a:path>
            </a:pathLst>
          </a:custGeom>
          <a:solidFill>
            <a:srgbClr val="ff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28€TTC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Line 12"/>
          <p:cNvSpPr/>
          <p:nvPr/>
        </p:nvSpPr>
        <p:spPr>
          <a:xfrm flipV="1">
            <a:off x="2592000" y="2376000"/>
            <a:ext cx="1224000" cy="432000"/>
          </a:xfrm>
          <a:prstGeom prst="line">
            <a:avLst/>
          </a:prstGeom>
          <a:ln w="72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5" name="Line 13"/>
          <p:cNvSpPr/>
          <p:nvPr/>
        </p:nvSpPr>
        <p:spPr>
          <a:xfrm flipV="1">
            <a:off x="5316120" y="6552000"/>
            <a:ext cx="1379880" cy="432000"/>
          </a:xfrm>
          <a:prstGeom prst="line">
            <a:avLst/>
          </a:prstGeom>
          <a:ln w="72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Line 14"/>
          <p:cNvSpPr/>
          <p:nvPr/>
        </p:nvSpPr>
        <p:spPr>
          <a:xfrm flipV="1">
            <a:off x="3312000" y="8856000"/>
            <a:ext cx="1368000" cy="504000"/>
          </a:xfrm>
          <a:prstGeom prst="line">
            <a:avLst/>
          </a:prstGeom>
          <a:ln w="72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CustomShape 15"/>
          <p:cNvSpPr/>
          <p:nvPr/>
        </p:nvSpPr>
        <p:spPr>
          <a:xfrm>
            <a:off x="2952000" y="2952000"/>
            <a:ext cx="792000" cy="288000"/>
          </a:xfrm>
          <a:custGeom>
            <a:avLst/>
            <a:gdLst/>
            <a:ahLst/>
            <a:rect l="0" t="0" r="r" b="b"/>
            <a:pathLst>
              <a:path w="2202" h="1">
                <a:moveTo>
                  <a:pt x="0" y="0"/>
                </a:moveTo>
                <a:lnTo>
                  <a:pt x="2201" y="0"/>
                </a:lnTo>
              </a:path>
              <a:path w="2202" h="1">
                <a:moveTo>
                  <a:pt x="0" y="0"/>
                </a:moveTo>
                <a:lnTo>
                  <a:pt x="2201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 algn="ctr"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32€TTC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CustomShape 16"/>
          <p:cNvSpPr/>
          <p:nvPr/>
        </p:nvSpPr>
        <p:spPr>
          <a:xfrm>
            <a:off x="5670360" y="7074000"/>
            <a:ext cx="881640" cy="270000"/>
          </a:xfrm>
          <a:custGeom>
            <a:avLst/>
            <a:gdLst/>
            <a:ahLst/>
            <a:rect l="0" t="0" r="r" b="b"/>
            <a:pathLst>
              <a:path w="2451" h="1">
                <a:moveTo>
                  <a:pt x="0" y="0"/>
                </a:moveTo>
                <a:lnTo>
                  <a:pt x="2450" y="0"/>
                </a:lnTo>
              </a:path>
              <a:path w="2451" h="1">
                <a:moveTo>
                  <a:pt x="0" y="0"/>
                </a:moveTo>
                <a:lnTo>
                  <a:pt x="245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 algn="ctr"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25€TTC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CustomShape 17"/>
          <p:cNvSpPr/>
          <p:nvPr/>
        </p:nvSpPr>
        <p:spPr>
          <a:xfrm>
            <a:off x="4158360" y="9360000"/>
            <a:ext cx="881640" cy="360000"/>
          </a:xfrm>
          <a:custGeom>
            <a:avLst/>
            <a:gdLst/>
            <a:ahLst/>
            <a:rect l="0" t="0" r="r" b="b"/>
            <a:pathLst>
              <a:path w="2451" h="1">
                <a:moveTo>
                  <a:pt x="0" y="0"/>
                </a:moveTo>
                <a:lnTo>
                  <a:pt x="2450" y="0"/>
                </a:lnTo>
              </a:path>
              <a:path w="2451" h="1">
                <a:moveTo>
                  <a:pt x="0" y="0"/>
                </a:moveTo>
                <a:lnTo>
                  <a:pt x="245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 algn="ctr"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26,60€TTC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TextShape 18"/>
          <p:cNvSpPr txBox="1"/>
          <p:nvPr/>
        </p:nvSpPr>
        <p:spPr>
          <a:xfrm>
            <a:off x="4392000" y="8208000"/>
            <a:ext cx="1831320" cy="316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Stock disponible 1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TextShape 19"/>
          <p:cNvSpPr txBox="1"/>
          <p:nvPr/>
        </p:nvSpPr>
        <p:spPr>
          <a:xfrm rot="16200000">
            <a:off x="-613080" y="7998120"/>
            <a:ext cx="1831320" cy="316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Stock disponible 1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TextShape 20"/>
          <p:cNvSpPr txBox="1"/>
          <p:nvPr/>
        </p:nvSpPr>
        <p:spPr>
          <a:xfrm rot="16200000">
            <a:off x="-732240" y="3133440"/>
            <a:ext cx="1831320" cy="316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Stock disponible 1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TextShape 21"/>
          <p:cNvSpPr txBox="1"/>
          <p:nvPr/>
        </p:nvSpPr>
        <p:spPr>
          <a:xfrm>
            <a:off x="6534000" y="9559800"/>
            <a:ext cx="6660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" name="CustomShape 22"/>
          <p:cNvSpPr/>
          <p:nvPr/>
        </p:nvSpPr>
        <p:spPr>
          <a:xfrm>
            <a:off x="5616360" y="9144360"/>
            <a:ext cx="1152000" cy="576000"/>
          </a:xfrm>
          <a:custGeom>
            <a:avLst/>
            <a:gdLst/>
            <a:ahLst/>
            <a:rect l="0" t="0" r="r" b="b"/>
            <a:pathLst>
              <a:path w="3202" h="1601">
                <a:moveTo>
                  <a:pt x="0" y="400"/>
                </a:moveTo>
                <a:lnTo>
                  <a:pt x="2400" y="400"/>
                </a:lnTo>
                <a:lnTo>
                  <a:pt x="2400" y="0"/>
                </a:lnTo>
                <a:lnTo>
                  <a:pt x="3201" y="800"/>
                </a:lnTo>
                <a:lnTo>
                  <a:pt x="2400" y="1600"/>
                </a:lnTo>
                <a:lnTo>
                  <a:pt x="2400" y="1200"/>
                </a:lnTo>
                <a:lnTo>
                  <a:pt x="0" y="1200"/>
                </a:lnTo>
                <a:lnTo>
                  <a:pt x="400" y="800"/>
                </a:lnTo>
                <a:lnTo>
                  <a:pt x="0" y="400"/>
                </a:lnTo>
              </a:path>
            </a:pathLst>
          </a:custGeom>
          <a:solidFill>
            <a:srgbClr val="ff99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" descr=""/>
          <p:cNvPicPr/>
          <p:nvPr/>
        </p:nvPicPr>
        <p:blipFill>
          <a:blip r:embed="rId1"/>
          <a:srcRect l="3388" t="0" r="0" b="0"/>
          <a:stretch/>
        </p:blipFill>
        <p:spPr>
          <a:xfrm rot="5400000">
            <a:off x="3159000" y="2625840"/>
            <a:ext cx="3939120" cy="3057480"/>
          </a:xfrm>
          <a:prstGeom prst="rect">
            <a:avLst/>
          </a:prstGeom>
          <a:ln>
            <a:noFill/>
          </a:ln>
        </p:spPr>
      </p:pic>
      <p:pic>
        <p:nvPicPr>
          <p:cNvPr id="186" name="" descr=""/>
          <p:cNvPicPr/>
          <p:nvPr/>
        </p:nvPicPr>
        <p:blipFill>
          <a:blip r:embed="rId2"/>
          <a:stretch/>
        </p:blipFill>
        <p:spPr>
          <a:xfrm rot="5400000">
            <a:off x="-290520" y="709920"/>
            <a:ext cx="3952800" cy="2964240"/>
          </a:xfrm>
          <a:prstGeom prst="rect">
            <a:avLst/>
          </a:prstGeom>
          <a:ln>
            <a:noFill/>
          </a:ln>
        </p:spPr>
      </p:pic>
      <p:pic>
        <p:nvPicPr>
          <p:cNvPr id="187" name="" descr=""/>
          <p:cNvPicPr/>
          <p:nvPr/>
        </p:nvPicPr>
        <p:blipFill>
          <a:blip r:embed="rId3"/>
          <a:stretch/>
        </p:blipFill>
        <p:spPr>
          <a:xfrm>
            <a:off x="0" y="7128000"/>
            <a:ext cx="5112000" cy="2865600"/>
          </a:xfrm>
          <a:prstGeom prst="rect">
            <a:avLst/>
          </a:prstGeom>
          <a:ln>
            <a:noFill/>
          </a:ln>
        </p:spPr>
      </p:pic>
      <p:sp>
        <p:nvSpPr>
          <p:cNvPr id="188" name="TextShape 1"/>
          <p:cNvSpPr txBox="1"/>
          <p:nvPr/>
        </p:nvSpPr>
        <p:spPr>
          <a:xfrm>
            <a:off x="3240000" y="317880"/>
            <a:ext cx="3576960" cy="1626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Champignons forgé main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Acier 2mm d’épaisseur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Ciré, existe en version oxydée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Env, 31cm de haut, 28cm de large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" name="TextShape 2"/>
          <p:cNvSpPr txBox="1"/>
          <p:nvPr/>
        </p:nvSpPr>
        <p:spPr>
          <a:xfrm>
            <a:off x="576000" y="4680000"/>
            <a:ext cx="2968200" cy="1930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b="0"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Tulipe Oxydée Stabilisé, p</a:t>
            </a:r>
            <a:r>
              <a:rPr b="0"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  <a:ea typeface="Microsoft YaHei"/>
              </a:rPr>
              <a:t>rotégés de plusieurs couches de vernis afin de capturer et préserver les subtiles nuances de couleurs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/>
            <a:r>
              <a:rPr b="0"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Tôle 1mm formé à froid,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/>
            <a:r>
              <a:rPr b="0"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env, 50cm de haut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/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" name="TextShape 3"/>
          <p:cNvSpPr txBox="1"/>
          <p:nvPr/>
        </p:nvSpPr>
        <p:spPr>
          <a:xfrm>
            <a:off x="3528000" y="6124320"/>
            <a:ext cx="3330000" cy="172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Marguerite Oxydée, Stabilisé, p</a:t>
            </a:r>
            <a:r>
              <a:rPr b="0"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  <a:ea typeface="Microsoft YaHei"/>
              </a:rPr>
              <a:t>rotégés de plusieurs couches de vernis afin de capturer et préserver les subtiles nuances de couleurs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fr-FR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Tôle 1mm formé à froid, env, 50cm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CustomShape 4"/>
          <p:cNvSpPr/>
          <p:nvPr/>
        </p:nvSpPr>
        <p:spPr>
          <a:xfrm>
            <a:off x="288000" y="2880000"/>
            <a:ext cx="1284120" cy="1224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1" lang="fr-FR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PhagsPa"/>
              </a:rPr>
              <a:t>-15 %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CustomShape 5"/>
          <p:cNvSpPr/>
          <p:nvPr/>
        </p:nvSpPr>
        <p:spPr>
          <a:xfrm>
            <a:off x="83880" y="5832000"/>
            <a:ext cx="1212120" cy="1080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1" lang="fr-FR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PhagsPa"/>
              </a:rPr>
              <a:t>-15 %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CustomShape 6"/>
          <p:cNvSpPr/>
          <p:nvPr/>
        </p:nvSpPr>
        <p:spPr>
          <a:xfrm>
            <a:off x="5688000" y="7848000"/>
            <a:ext cx="1284120" cy="1224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1" lang="fr-FR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PhagsPa"/>
              </a:rPr>
              <a:t>-20 %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TextShape 7"/>
          <p:cNvSpPr txBox="1"/>
          <p:nvPr/>
        </p:nvSpPr>
        <p:spPr>
          <a:xfrm>
            <a:off x="3168000" y="1368000"/>
            <a:ext cx="3198960" cy="541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Stock disponible 1 Ciré, 1 Oxydé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" name="CustomShape 8"/>
          <p:cNvSpPr/>
          <p:nvPr/>
        </p:nvSpPr>
        <p:spPr>
          <a:xfrm>
            <a:off x="1572120" y="3528000"/>
            <a:ext cx="1379880" cy="432000"/>
          </a:xfrm>
          <a:custGeom>
            <a:avLst/>
            <a:gdLst/>
            <a:ahLst/>
            <a:rect l="0" t="0" r="r" b="b"/>
            <a:pathLst>
              <a:path w="3835" h="1">
                <a:moveTo>
                  <a:pt x="0" y="0"/>
                </a:moveTo>
                <a:lnTo>
                  <a:pt x="3834" y="0"/>
                </a:lnTo>
              </a:path>
              <a:path w="3835" h="1">
                <a:moveTo>
                  <a:pt x="0" y="0"/>
                </a:moveTo>
                <a:lnTo>
                  <a:pt x="3834" y="0"/>
                </a:lnTo>
              </a:path>
            </a:pathLst>
          </a:custGeom>
          <a:solidFill>
            <a:srgbClr val="ff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100€TTC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CustomShape 9"/>
          <p:cNvSpPr/>
          <p:nvPr/>
        </p:nvSpPr>
        <p:spPr>
          <a:xfrm>
            <a:off x="1152000" y="6624000"/>
            <a:ext cx="1379880" cy="432000"/>
          </a:xfrm>
          <a:custGeom>
            <a:avLst/>
            <a:gdLst/>
            <a:ahLst/>
            <a:rect l="0" t="0" r="r" b="b"/>
            <a:pathLst>
              <a:path w="3835" h="1">
                <a:moveTo>
                  <a:pt x="0" y="0"/>
                </a:moveTo>
                <a:lnTo>
                  <a:pt x="3834" y="0"/>
                </a:lnTo>
              </a:path>
              <a:path w="3835" h="1">
                <a:moveTo>
                  <a:pt x="0" y="0"/>
                </a:moveTo>
                <a:lnTo>
                  <a:pt x="3834" y="0"/>
                </a:lnTo>
              </a:path>
            </a:pathLst>
          </a:custGeom>
          <a:solidFill>
            <a:srgbClr val="ff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35€TTC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CustomShape 10"/>
          <p:cNvSpPr/>
          <p:nvPr/>
        </p:nvSpPr>
        <p:spPr>
          <a:xfrm>
            <a:off x="4248000" y="8064000"/>
            <a:ext cx="1379880" cy="432000"/>
          </a:xfrm>
          <a:custGeom>
            <a:avLst/>
            <a:gdLst/>
            <a:ahLst/>
            <a:rect l="0" t="0" r="r" b="b"/>
            <a:pathLst>
              <a:path w="3835" h="1">
                <a:moveTo>
                  <a:pt x="0" y="0"/>
                </a:moveTo>
                <a:lnTo>
                  <a:pt x="3834" y="0"/>
                </a:lnTo>
              </a:path>
              <a:path w="3835" h="1">
                <a:moveTo>
                  <a:pt x="0" y="0"/>
                </a:moveTo>
                <a:lnTo>
                  <a:pt x="3834" y="0"/>
                </a:lnTo>
              </a:path>
            </a:pathLst>
          </a:custGeom>
          <a:solidFill>
            <a:srgbClr val="ff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35€TTC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" name="Line 11"/>
          <p:cNvSpPr/>
          <p:nvPr/>
        </p:nvSpPr>
        <p:spPr>
          <a:xfrm flipV="1">
            <a:off x="1572120" y="3456000"/>
            <a:ext cx="1307880" cy="504000"/>
          </a:xfrm>
          <a:prstGeom prst="line">
            <a:avLst/>
          </a:prstGeom>
          <a:ln w="72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Line 12"/>
          <p:cNvSpPr/>
          <p:nvPr/>
        </p:nvSpPr>
        <p:spPr>
          <a:xfrm flipV="1">
            <a:off x="1152000" y="6624000"/>
            <a:ext cx="1379880" cy="432000"/>
          </a:xfrm>
          <a:prstGeom prst="line">
            <a:avLst/>
          </a:prstGeom>
          <a:ln w="72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Line 13"/>
          <p:cNvSpPr/>
          <p:nvPr/>
        </p:nvSpPr>
        <p:spPr>
          <a:xfrm flipV="1">
            <a:off x="4248000" y="7992000"/>
            <a:ext cx="1440000" cy="504000"/>
          </a:xfrm>
          <a:prstGeom prst="line">
            <a:avLst/>
          </a:prstGeom>
          <a:ln w="72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1" name="CustomShape 14"/>
          <p:cNvSpPr/>
          <p:nvPr/>
        </p:nvSpPr>
        <p:spPr>
          <a:xfrm>
            <a:off x="2070360" y="4104000"/>
            <a:ext cx="881640" cy="360000"/>
          </a:xfrm>
          <a:custGeom>
            <a:avLst/>
            <a:gdLst/>
            <a:ahLst/>
            <a:rect l="0" t="0" r="r" b="b"/>
            <a:pathLst>
              <a:path w="2451" h="1">
                <a:moveTo>
                  <a:pt x="0" y="0"/>
                </a:moveTo>
                <a:lnTo>
                  <a:pt x="2450" y="0"/>
                </a:lnTo>
              </a:path>
              <a:path w="2451" h="1">
                <a:moveTo>
                  <a:pt x="0" y="0"/>
                </a:moveTo>
                <a:lnTo>
                  <a:pt x="245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 algn="ctr"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85€TTC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" name="CustomShape 15"/>
          <p:cNvSpPr/>
          <p:nvPr/>
        </p:nvSpPr>
        <p:spPr>
          <a:xfrm>
            <a:off x="1566360" y="7146000"/>
            <a:ext cx="881640" cy="270000"/>
          </a:xfrm>
          <a:custGeom>
            <a:avLst/>
            <a:gdLst/>
            <a:ahLst/>
            <a:rect l="0" t="0" r="r" b="b"/>
            <a:pathLst>
              <a:path w="2451" h="1">
                <a:moveTo>
                  <a:pt x="0" y="0"/>
                </a:moveTo>
                <a:lnTo>
                  <a:pt x="2450" y="0"/>
                </a:lnTo>
              </a:path>
              <a:path w="2451" h="1">
                <a:moveTo>
                  <a:pt x="0" y="0"/>
                </a:moveTo>
                <a:lnTo>
                  <a:pt x="245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 algn="ctr"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29,75€TC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" name="CustomShape 16"/>
          <p:cNvSpPr/>
          <p:nvPr/>
        </p:nvSpPr>
        <p:spPr>
          <a:xfrm>
            <a:off x="4734360" y="8658000"/>
            <a:ext cx="881640" cy="270000"/>
          </a:xfrm>
          <a:custGeom>
            <a:avLst/>
            <a:gdLst/>
            <a:ahLst/>
            <a:rect l="0" t="0" r="r" b="b"/>
            <a:pathLst>
              <a:path w="2451" h="1">
                <a:moveTo>
                  <a:pt x="0" y="0"/>
                </a:moveTo>
                <a:lnTo>
                  <a:pt x="2450" y="0"/>
                </a:lnTo>
              </a:path>
              <a:path w="2451" h="1">
                <a:moveTo>
                  <a:pt x="0" y="0"/>
                </a:moveTo>
                <a:lnTo>
                  <a:pt x="2450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 algn="ctr"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28€TTC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TextShape 17"/>
          <p:cNvSpPr txBox="1"/>
          <p:nvPr/>
        </p:nvSpPr>
        <p:spPr>
          <a:xfrm>
            <a:off x="1624680" y="6264000"/>
            <a:ext cx="1831320" cy="316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Stock disponible 3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" name="TextShape 18"/>
          <p:cNvSpPr txBox="1"/>
          <p:nvPr/>
        </p:nvSpPr>
        <p:spPr>
          <a:xfrm>
            <a:off x="4248000" y="7560000"/>
            <a:ext cx="1831320" cy="316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Stock disponible 3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" name="TextShape 19"/>
          <p:cNvSpPr txBox="1"/>
          <p:nvPr/>
        </p:nvSpPr>
        <p:spPr>
          <a:xfrm>
            <a:off x="6534000" y="9559800"/>
            <a:ext cx="6660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" name="CustomShape 20"/>
          <p:cNvSpPr/>
          <p:nvPr/>
        </p:nvSpPr>
        <p:spPr>
          <a:xfrm>
            <a:off x="5616360" y="9144360"/>
            <a:ext cx="1152000" cy="576000"/>
          </a:xfrm>
          <a:custGeom>
            <a:avLst/>
            <a:gdLst/>
            <a:ahLst/>
            <a:rect l="0" t="0" r="r" b="b"/>
            <a:pathLst>
              <a:path w="3202" h="1601">
                <a:moveTo>
                  <a:pt x="0" y="400"/>
                </a:moveTo>
                <a:lnTo>
                  <a:pt x="2400" y="400"/>
                </a:lnTo>
                <a:lnTo>
                  <a:pt x="2400" y="0"/>
                </a:lnTo>
                <a:lnTo>
                  <a:pt x="3201" y="800"/>
                </a:lnTo>
                <a:lnTo>
                  <a:pt x="2400" y="1600"/>
                </a:lnTo>
                <a:lnTo>
                  <a:pt x="2400" y="1200"/>
                </a:lnTo>
                <a:lnTo>
                  <a:pt x="0" y="1200"/>
                </a:lnTo>
                <a:lnTo>
                  <a:pt x="400" y="800"/>
                </a:lnTo>
                <a:lnTo>
                  <a:pt x="0" y="400"/>
                </a:lnTo>
              </a:path>
            </a:pathLst>
          </a:custGeom>
          <a:solidFill>
            <a:srgbClr val="ff99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" descr=""/>
          <p:cNvPicPr/>
          <p:nvPr/>
        </p:nvPicPr>
        <p:blipFill>
          <a:blip r:embed="rId1"/>
          <a:stretch/>
        </p:blipFill>
        <p:spPr>
          <a:xfrm>
            <a:off x="155880" y="143640"/>
            <a:ext cx="2808000" cy="3744360"/>
          </a:xfrm>
          <a:prstGeom prst="rect">
            <a:avLst/>
          </a:prstGeom>
          <a:ln>
            <a:noFill/>
          </a:ln>
        </p:spPr>
      </p:pic>
      <p:pic>
        <p:nvPicPr>
          <p:cNvPr id="209" name="" descr=""/>
          <p:cNvPicPr/>
          <p:nvPr/>
        </p:nvPicPr>
        <p:blipFill>
          <a:blip r:embed="rId2"/>
          <a:stretch/>
        </p:blipFill>
        <p:spPr>
          <a:xfrm>
            <a:off x="195120" y="5751720"/>
            <a:ext cx="3116880" cy="3896280"/>
          </a:xfrm>
          <a:prstGeom prst="rect">
            <a:avLst/>
          </a:prstGeom>
          <a:ln>
            <a:noFill/>
          </a:ln>
        </p:spPr>
      </p:pic>
      <p:pic>
        <p:nvPicPr>
          <p:cNvPr id="210" name="" descr=""/>
          <p:cNvPicPr/>
          <p:nvPr/>
        </p:nvPicPr>
        <p:blipFill>
          <a:blip r:embed="rId3"/>
          <a:stretch/>
        </p:blipFill>
        <p:spPr>
          <a:xfrm rot="5400000">
            <a:off x="3420000" y="1764000"/>
            <a:ext cx="3743640" cy="280764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3384360" y="5669640"/>
            <a:ext cx="3383640" cy="131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Marguerite forgé main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45cm de Haut et 23 cm de large, pétales et feuilles épaisseur 2mm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" name="CustomShape 2"/>
          <p:cNvSpPr/>
          <p:nvPr/>
        </p:nvSpPr>
        <p:spPr>
          <a:xfrm>
            <a:off x="3014640" y="360000"/>
            <a:ext cx="3843360" cy="73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Edelweiss en cuivre repoussé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à la main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40cm de Diamètre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" name="CustomShape 3"/>
          <p:cNvSpPr/>
          <p:nvPr/>
        </p:nvSpPr>
        <p:spPr>
          <a:xfrm>
            <a:off x="3134160" y="7497000"/>
            <a:ext cx="3477240" cy="179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Colibri et sa Tulipe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Acier Forgé à la main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55cm de Haut et 33cm de large, pétales et feuille épaisseur 2mm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mmett"/>
              </a:rPr>
              <a:t>La tulipe provient d’une création d’un portail de prestige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4" name="" descr=""/>
          <p:cNvPicPr/>
          <p:nvPr/>
        </p:nvPicPr>
        <p:blipFill>
          <a:blip r:embed="rId4"/>
          <a:stretch/>
        </p:blipFill>
        <p:spPr>
          <a:xfrm>
            <a:off x="288000" y="4370760"/>
            <a:ext cx="3168000" cy="1821240"/>
          </a:xfrm>
          <a:prstGeom prst="rect">
            <a:avLst/>
          </a:prstGeom>
          <a:ln>
            <a:noFill/>
          </a:ln>
        </p:spPr>
      </p:pic>
      <p:sp>
        <p:nvSpPr>
          <p:cNvPr id="215" name="CustomShape 4"/>
          <p:cNvSpPr/>
          <p:nvPr/>
        </p:nvSpPr>
        <p:spPr>
          <a:xfrm>
            <a:off x="83880" y="2880000"/>
            <a:ext cx="1284120" cy="1224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1" lang="fr-FR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PhagsPa"/>
              </a:rPr>
              <a:t>-30 %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6" name="CustomShape 5"/>
          <p:cNvSpPr/>
          <p:nvPr/>
        </p:nvSpPr>
        <p:spPr>
          <a:xfrm>
            <a:off x="3672000" y="4032000"/>
            <a:ext cx="1284120" cy="1224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1" lang="fr-FR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PhagsPa"/>
              </a:rPr>
              <a:t>-5 %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" name="CustomShape 6"/>
          <p:cNvSpPr/>
          <p:nvPr/>
        </p:nvSpPr>
        <p:spPr>
          <a:xfrm>
            <a:off x="1368000" y="3312000"/>
            <a:ext cx="1512000" cy="432000"/>
          </a:xfrm>
          <a:custGeom>
            <a:avLst/>
            <a:gdLst/>
            <a:ahLst/>
            <a:rect l="0" t="0" r="r" b="b"/>
            <a:pathLst>
              <a:path w="4202" h="1">
                <a:moveTo>
                  <a:pt x="0" y="0"/>
                </a:moveTo>
                <a:lnTo>
                  <a:pt x="4201" y="0"/>
                </a:lnTo>
              </a:path>
              <a:path w="4202" h="1">
                <a:moveTo>
                  <a:pt x="0" y="0"/>
                </a:moveTo>
                <a:lnTo>
                  <a:pt x="4201" y="0"/>
                </a:lnTo>
              </a:path>
            </a:pathLst>
          </a:custGeom>
          <a:solidFill>
            <a:srgbClr val="ff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420€TTC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" name="Line 7"/>
          <p:cNvSpPr/>
          <p:nvPr/>
        </p:nvSpPr>
        <p:spPr>
          <a:xfrm flipV="1">
            <a:off x="1296000" y="3240000"/>
            <a:ext cx="1584000" cy="576000"/>
          </a:xfrm>
          <a:prstGeom prst="line">
            <a:avLst/>
          </a:prstGeom>
          <a:ln w="720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9" name="CustomShape 8"/>
          <p:cNvSpPr/>
          <p:nvPr/>
        </p:nvSpPr>
        <p:spPr>
          <a:xfrm>
            <a:off x="360000" y="4176000"/>
            <a:ext cx="1080000" cy="288000"/>
          </a:xfrm>
          <a:custGeom>
            <a:avLst/>
            <a:gdLst/>
            <a:ahLst/>
            <a:rect l="0" t="0" r="r" b="b"/>
            <a:pathLst>
              <a:path w="3002" h="1">
                <a:moveTo>
                  <a:pt x="0" y="0"/>
                </a:moveTo>
                <a:lnTo>
                  <a:pt x="3001" y="0"/>
                </a:lnTo>
              </a:path>
              <a:path w="3002" h="1">
                <a:moveTo>
                  <a:pt x="0" y="0"/>
                </a:moveTo>
                <a:lnTo>
                  <a:pt x="3001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294€TTC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" name="TextShape 9"/>
          <p:cNvSpPr txBox="1"/>
          <p:nvPr/>
        </p:nvSpPr>
        <p:spPr>
          <a:xfrm>
            <a:off x="1080000" y="9622440"/>
            <a:ext cx="1355760" cy="316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Pièce unique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TextShape 10"/>
          <p:cNvSpPr txBox="1"/>
          <p:nvPr/>
        </p:nvSpPr>
        <p:spPr>
          <a:xfrm>
            <a:off x="1608120" y="3931920"/>
            <a:ext cx="1355760" cy="316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Pièce unique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2" name="" descr=""/>
          <p:cNvPicPr/>
          <p:nvPr/>
        </p:nvPicPr>
        <p:blipFill>
          <a:blip r:embed="rId5"/>
          <a:stretch/>
        </p:blipFill>
        <p:spPr>
          <a:xfrm>
            <a:off x="5293080" y="6264000"/>
            <a:ext cx="1656000" cy="1656000"/>
          </a:xfrm>
          <a:prstGeom prst="rect">
            <a:avLst/>
          </a:prstGeom>
          <a:ln>
            <a:noFill/>
          </a:ln>
        </p:spPr>
      </p:pic>
      <p:sp>
        <p:nvSpPr>
          <p:cNvPr id="223" name="CustomShape 11"/>
          <p:cNvSpPr/>
          <p:nvPr/>
        </p:nvSpPr>
        <p:spPr>
          <a:xfrm>
            <a:off x="4956120" y="4824000"/>
            <a:ext cx="1512000" cy="432000"/>
          </a:xfrm>
          <a:custGeom>
            <a:avLst/>
            <a:gdLst/>
            <a:ahLst/>
            <a:rect l="0" t="0" r="r" b="b"/>
            <a:pathLst>
              <a:path w="4202" h="1">
                <a:moveTo>
                  <a:pt x="0" y="0"/>
                </a:moveTo>
                <a:lnTo>
                  <a:pt x="4201" y="0"/>
                </a:lnTo>
              </a:path>
              <a:path w="4202" h="1">
                <a:moveTo>
                  <a:pt x="0" y="0"/>
                </a:moveTo>
                <a:lnTo>
                  <a:pt x="4201" y="0"/>
                </a:lnTo>
              </a:path>
            </a:pathLst>
          </a:custGeom>
          <a:solidFill>
            <a:srgbClr val="ff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210€TTC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CustomShape 12"/>
          <p:cNvSpPr/>
          <p:nvPr/>
        </p:nvSpPr>
        <p:spPr>
          <a:xfrm>
            <a:off x="2592000" y="6912000"/>
            <a:ext cx="1656000" cy="504000"/>
          </a:xfrm>
          <a:custGeom>
            <a:avLst/>
            <a:gdLst/>
            <a:ahLst/>
            <a:rect l="0" t="0" r="r" b="b"/>
            <a:pathLst>
              <a:path w="4602" h="1">
                <a:moveTo>
                  <a:pt x="0" y="0"/>
                </a:moveTo>
                <a:lnTo>
                  <a:pt x="4601" y="0"/>
                </a:lnTo>
              </a:path>
              <a:path w="4602" h="1">
                <a:moveTo>
                  <a:pt x="0" y="0"/>
                </a:moveTo>
                <a:lnTo>
                  <a:pt x="4601" y="0"/>
                </a:lnTo>
              </a:path>
            </a:pathLst>
          </a:custGeom>
          <a:solidFill>
            <a:srgbClr val="ff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280€TTC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" name="Line 13"/>
          <p:cNvSpPr/>
          <p:nvPr/>
        </p:nvSpPr>
        <p:spPr>
          <a:xfrm flipV="1">
            <a:off x="4896000" y="4824000"/>
            <a:ext cx="1572120" cy="432000"/>
          </a:xfrm>
          <a:prstGeom prst="line">
            <a:avLst/>
          </a:prstGeom>
          <a:ln w="720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6" name="CustomShape 14"/>
          <p:cNvSpPr/>
          <p:nvPr/>
        </p:nvSpPr>
        <p:spPr>
          <a:xfrm>
            <a:off x="5472000" y="5328000"/>
            <a:ext cx="936000" cy="341640"/>
          </a:xfrm>
          <a:custGeom>
            <a:avLst/>
            <a:gdLst/>
            <a:ahLst/>
            <a:rect l="0" t="0" r="r" b="b"/>
            <a:pathLst>
              <a:path w="2602" h="1">
                <a:moveTo>
                  <a:pt x="0" y="0"/>
                </a:moveTo>
                <a:lnTo>
                  <a:pt x="2601" y="0"/>
                </a:lnTo>
              </a:path>
              <a:path w="2602" h="1">
                <a:moveTo>
                  <a:pt x="0" y="0"/>
                </a:moveTo>
                <a:lnTo>
                  <a:pt x="2601" y="0"/>
                </a:lnTo>
              </a:path>
            </a:pathLst>
          </a:custGeom>
          <a:solidFill>
            <a:srgbClr val="0000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 anchorCtr="1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MS Gothic"/>
              </a:rPr>
              <a:t>199,50€TTC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" name="TextShape 15"/>
          <p:cNvSpPr txBox="1"/>
          <p:nvPr/>
        </p:nvSpPr>
        <p:spPr>
          <a:xfrm>
            <a:off x="4044240" y="5256000"/>
            <a:ext cx="1355760" cy="316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Pièce unique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" name="TextShape 16"/>
          <p:cNvSpPr txBox="1"/>
          <p:nvPr/>
        </p:nvSpPr>
        <p:spPr>
          <a:xfrm>
            <a:off x="6534000" y="9559800"/>
            <a:ext cx="6660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" name="CustomShape 17"/>
          <p:cNvSpPr/>
          <p:nvPr/>
        </p:nvSpPr>
        <p:spPr>
          <a:xfrm>
            <a:off x="5616360" y="9144360"/>
            <a:ext cx="1152000" cy="576000"/>
          </a:xfrm>
          <a:custGeom>
            <a:avLst/>
            <a:gdLst/>
            <a:ahLst/>
            <a:rect l="0" t="0" r="r" b="b"/>
            <a:pathLst>
              <a:path w="3202" h="1601">
                <a:moveTo>
                  <a:pt x="0" y="400"/>
                </a:moveTo>
                <a:lnTo>
                  <a:pt x="2400" y="400"/>
                </a:lnTo>
                <a:lnTo>
                  <a:pt x="2400" y="0"/>
                </a:lnTo>
                <a:lnTo>
                  <a:pt x="3201" y="800"/>
                </a:lnTo>
                <a:lnTo>
                  <a:pt x="2400" y="1600"/>
                </a:lnTo>
                <a:lnTo>
                  <a:pt x="2400" y="1200"/>
                </a:lnTo>
                <a:lnTo>
                  <a:pt x="0" y="1200"/>
                </a:lnTo>
                <a:lnTo>
                  <a:pt x="400" y="800"/>
                </a:lnTo>
                <a:lnTo>
                  <a:pt x="0" y="400"/>
                </a:lnTo>
              </a:path>
            </a:pathLst>
          </a:custGeom>
          <a:solidFill>
            <a:srgbClr val="ff99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</TotalTime>
  <Application>LibreOffice/5.1.5.2$Windows_x86 LibreOffice_project/7a864d8825610a8c07cfc3bc01dd4fce6a9447e5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2022-12-01T15:45:03Z</dcterms:created>
  <dc:creator/>
  <dc:description/>
  <dc:language>fr-FR</dc:language>
  <cp:lastModifiedBy/>
  <dcterms:modified xsi:type="dcterms:W3CDTF">2022-12-03T16:07:15Z</dcterms:modified>
  <cp:revision>118</cp:revision>
  <dc:subject/>
  <dc:title>Présentation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Format A4 (210 x 297 mm)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6</vt:i4>
  </property>
</Properties>
</file>